
<file path=[Content_Types].xml><?xml version="1.0" encoding="utf-8"?>
<Types xmlns="http://schemas.openxmlformats.org/package/2006/content-types">
  <Default Extension="jpeg" ContentType="image/jpeg"/>
  <Default Extension="wav" ContentType="audio/x-wav"/>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6" Type="http://schemas.openxmlformats.org/officeDocument/2006/relationships/tableStyles" Target="tableStyles.xml"/><Relationship Id="rId95" Type="http://schemas.openxmlformats.org/officeDocument/2006/relationships/viewProps" Target="viewProps.xml"/><Relationship Id="rId94" Type="http://schemas.openxmlformats.org/officeDocument/2006/relationships/presProps" Target="presProps.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rgbClr val="336600"/>
        </a:solidFill>
        <a:effectLst/>
      </p:bgPr>
    </p:bg>
    <p:spTree>
      <p:nvGrpSpPr>
        <p:cNvPr id="1" name=""/>
        <p:cNvGrpSpPr/>
        <p:nvPr/>
      </p:nvGrpSpPr>
      <p:grpSpPr/>
      <p:grpSp>
        <p:nvGrpSpPr>
          <p:cNvPr id="4098" name="组合 6145"/>
          <p:cNvGrpSpPr/>
          <p:nvPr/>
        </p:nvGrpSpPr>
        <p:grpSpPr>
          <a:xfrm>
            <a:off x="-1377949" y="1552575"/>
            <a:ext cx="13569949" cy="5305425"/>
            <a:chOff x="0" y="0"/>
            <a:chExt cx="6412" cy="3342"/>
          </a:xfrm>
        </p:grpSpPr>
        <p:sp>
          <p:nvSpPr>
            <p:cNvPr id="4099" name="未知"/>
            <p:cNvSpPr/>
            <p:nvPr/>
          </p:nvSpPr>
          <p:spPr>
            <a:xfrm>
              <a:off x="2713" y="729"/>
              <a:ext cx="3699" cy="2613"/>
            </a:xfrm>
            <a:custGeom>
              <a:avLst/>
              <a:gdLst/>
              <a:ahLst/>
              <a:cxnLst/>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rgbClr val="182F76"/>
                </a:gs>
                <a:gs pos="100000">
                  <a:schemeClr val="accent2"/>
                </a:gs>
              </a:gsLst>
              <a:lin ang="0" scaled="1"/>
              <a:tileRect/>
            </a:gradFill>
            <a:ln w="9525">
              <a:noFill/>
            </a:ln>
          </p:spPr>
          <p:txBody>
            <a:bodyPr/>
            <a:p>
              <a:endParaRPr lang="zh-CN" altLang="en-US" sz="2400"/>
            </a:p>
          </p:txBody>
        </p:sp>
        <p:sp>
          <p:nvSpPr>
            <p:cNvPr id="4100" name="任意多边形 6147"/>
            <p:cNvSpPr/>
            <p:nvPr/>
          </p:nvSpPr>
          <p:spPr>
            <a:xfrm>
              <a:off x="0" y="0"/>
              <a:ext cx="4237" cy="3342"/>
            </a:xfrm>
            <a:custGeom>
              <a:avLst/>
              <a:gdLst/>
              <a:ahLst/>
              <a:cxnLst>
                <a:cxn ang="270">
                  <a:pos x="3977" y="0"/>
                </a:cxn>
                <a:cxn ang="0">
                  <a:pos x="21600" y="21231"/>
                </a:cxn>
                <a:cxn ang="180">
                  <a:pos x="0" y="21231"/>
                </a:cxn>
              </a:cxnLst>
              <a:pathLst>
                <a:path w="21600" h="21231" fill="none">
                  <a:moveTo>
                    <a:pt x="3977" y="0"/>
                  </a:moveTo>
                  <a:cubicBezTo>
                    <a:pt x="14012" y="1869"/>
                    <a:pt x="21600" y="10664"/>
                    <a:pt x="21600" y="21231"/>
                  </a:cubicBezTo>
                </a:path>
                <a:path w="21600" h="21231" stroke="0">
                  <a:moveTo>
                    <a:pt x="3977" y="0"/>
                  </a:moveTo>
                  <a:cubicBezTo>
                    <a:pt x="14012" y="1869"/>
                    <a:pt x="21600" y="10664"/>
                    <a:pt x="21600" y="21231"/>
                  </a:cubicBezTo>
                  <a:lnTo>
                    <a:pt x="0" y="21231"/>
                  </a:lnTo>
                  <a:close/>
                </a:path>
              </a:pathLst>
            </a:custGeom>
            <a:noFill/>
            <a:ln w="12700" cap="rnd" cmpd="sng">
              <a:solidFill>
                <a:schemeClr val="accent2"/>
              </a:solidFill>
              <a:prstDash val="solid"/>
              <a:round/>
              <a:headEnd type="none" w="med" len="med"/>
              <a:tailEnd type="none" w="med" len="med"/>
            </a:ln>
          </p:spPr>
          <p:txBody>
            <a:bodyPr/>
            <a:p>
              <a:endParaRPr lang="zh-CN" altLang="en-US" sz="2400"/>
            </a:p>
          </p:txBody>
        </p:sp>
      </p:grpSp>
      <p:sp>
        <p:nvSpPr>
          <p:cNvPr id="6149" name="标题 6148"/>
          <p:cNvSpPr>
            <a:spLocks noGrp="1"/>
          </p:cNvSpPr>
          <p:nvPr>
            <p:ph type="ctrTitle" sz="quarter"/>
          </p:nvPr>
        </p:nvSpPr>
        <p:spPr>
          <a:xfrm>
            <a:off x="1725084" y="762000"/>
            <a:ext cx="10363200" cy="1143000"/>
          </a:xfrm>
          <a:prstGeom prst="rect">
            <a:avLst/>
          </a:prstGeom>
          <a:noFill/>
          <a:ln w="9525">
            <a:noFill/>
          </a:ln>
        </p:spPr>
        <p:txBody>
          <a:bodyPr lIns="92075" tIns="46038" rIns="92075" bIns="46038" anchor="b"/>
          <a:lstStyle>
            <a:lvl1pPr lvl="0">
              <a:defRPr/>
            </a:lvl1pPr>
          </a:lstStyle>
          <a:p>
            <a:pPr lvl="0" fontAlgn="base"/>
            <a:r>
              <a:rPr lang="zh-CN" altLang="en-US" strike="noStrike" noProof="1"/>
              <a:t>单击此处编辑母版标题样式</a:t>
            </a:r>
            <a:endParaRPr lang="zh-CN" altLang="en-US" strike="noStrike" noProof="1"/>
          </a:p>
        </p:txBody>
      </p:sp>
      <p:sp>
        <p:nvSpPr>
          <p:cNvPr id="6150" name="副标题 6149"/>
          <p:cNvSpPr>
            <a:spLocks noGrp="1"/>
          </p:cNvSpPr>
          <p:nvPr>
            <p:ph type="subTitle" sz="quarter" idx="1"/>
          </p:nvPr>
        </p:nvSpPr>
        <p:spPr>
          <a:xfrm>
            <a:off x="914400" y="3429000"/>
            <a:ext cx="8534400" cy="1752600"/>
          </a:xfrm>
          <a:prstGeom prst="rect">
            <a:avLst/>
          </a:prstGeom>
          <a:noFill/>
          <a:ln w="9525">
            <a:noFill/>
          </a:ln>
        </p:spPr>
        <p:txBody>
          <a:bodyPr lIns="92075" tIns="46038" rIns="92075" bIns="46038" anchor="ctr"/>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fontAlgn="base"/>
            <a:r>
              <a:rPr lang="zh-CN" altLang="en-US" strike="noStrike" noProof="1"/>
              <a:t>单击此处编辑母版副标题样式</a:t>
            </a:r>
            <a:endParaRPr lang="zh-CN" altLang="en-US" strike="noStrike" noProof="1"/>
          </a:p>
        </p:txBody>
      </p:sp>
      <p:sp>
        <p:nvSpPr>
          <p:cNvPr id="6151" name="日期占位符 6150"/>
          <p:cNvSpPr>
            <a:spLocks noGrp="1"/>
          </p:cNvSpPr>
          <p:nvPr>
            <p:ph type="dt" sz="quarter" idx="2"/>
          </p:nvPr>
        </p:nvSpPr>
        <p:spPr>
          <a:xfrm>
            <a:off x="914400" y="6248400"/>
            <a:ext cx="2540000" cy="457200"/>
          </a:xfrm>
          <a:prstGeom prst="rect">
            <a:avLst/>
          </a:prstGeom>
          <a:noFill/>
          <a:ln w="9525">
            <a:noFill/>
          </a:ln>
        </p:spPr>
        <p:txBody>
          <a:bodyPr lIns="92075" tIns="46038" rIns="92075" bIns="46038" anchor="ctr"/>
          <a:lstStyle>
            <a:lvl1pPr>
              <a:defRPr sz="1400"/>
            </a:lvl1pPr>
          </a:lstStyle>
          <a:p>
            <a:pPr eaLnBrk="1" fontAlgn="base" hangingPunct="1"/>
            <a:endParaRPr lang="zh-CN" altLang="en-US" strike="noStrike" noProof="1" dirty="0">
              <a:latin typeface="Times New Roman" panose="02020603050405020304" pitchFamily="2" charset="0"/>
            </a:endParaRPr>
          </a:p>
        </p:txBody>
      </p:sp>
      <p:sp>
        <p:nvSpPr>
          <p:cNvPr id="6152" name="页脚占位符 6151"/>
          <p:cNvSpPr>
            <a:spLocks noGrp="1"/>
          </p:cNvSpPr>
          <p:nvPr>
            <p:ph type="ftr" sz="quarter" idx="3"/>
          </p:nvPr>
        </p:nvSpPr>
        <p:spPr>
          <a:xfrm>
            <a:off x="4165600" y="6248400"/>
            <a:ext cx="3860800" cy="457200"/>
          </a:xfrm>
          <a:prstGeom prst="rect">
            <a:avLst/>
          </a:prstGeom>
          <a:noFill/>
          <a:ln w="9525">
            <a:noFill/>
          </a:ln>
        </p:spPr>
        <p:txBody>
          <a:bodyPr lIns="92075" tIns="46038" rIns="92075" bIns="46038" anchor="ctr"/>
          <a:lstStyle>
            <a:lvl1pPr algn="ctr">
              <a:defRPr sz="1400"/>
            </a:lvl1pPr>
          </a:lstStyle>
          <a:p>
            <a:pPr eaLnBrk="1" fontAlgn="base" hangingPunct="1"/>
            <a:endParaRPr lang="zh-CN" altLang="en-US" strike="noStrike" noProof="1" dirty="0">
              <a:latin typeface="Times New Roman" panose="02020603050405020304" pitchFamily="2" charset="0"/>
            </a:endParaRPr>
          </a:p>
        </p:txBody>
      </p:sp>
      <p:sp>
        <p:nvSpPr>
          <p:cNvPr id="6153" name="灯片编号占位符 6152"/>
          <p:cNvSpPr>
            <a:spLocks noGrp="1"/>
          </p:cNvSpPr>
          <p:nvPr>
            <p:ph type="sldNum" sz="quarter" idx="4"/>
          </p:nvPr>
        </p:nvSpPr>
        <p:spPr>
          <a:xfrm>
            <a:off x="8737600" y="6248400"/>
            <a:ext cx="2540000" cy="457200"/>
          </a:xfrm>
          <a:prstGeom prst="rect">
            <a:avLst/>
          </a:prstGeom>
          <a:noFill/>
          <a:ln w="9525">
            <a:noFill/>
          </a:ln>
        </p:spPr>
        <p:txBody>
          <a:bodyPr lIns="92075" tIns="46038" rIns="92075" bIns="46038" anchor="ctr"/>
          <a:lstStyle>
            <a:lvl1pPr algn="r">
              <a:defRPr sz="1400"/>
            </a:lvl1pPr>
          </a:lstStyle>
          <a:p>
            <a:pPr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609600"/>
            <a:ext cx="2590800" cy="5486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914400" y="609600"/>
            <a:ext cx="7622209" cy="5486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914400" y="609600"/>
            <a:ext cx="10363200" cy="54864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838200" y="1825625"/>
            <a:ext cx="51816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914400" y="1981200"/>
            <a:ext cx="5077968"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99632" y="1981200"/>
            <a:ext cx="5077968"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8" name="页脚占位符 7"/>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6600"/>
        </a:solidFill>
        <a:effectLst/>
      </p:bgPr>
    </p:bg>
    <p:spTree>
      <p:nvGrpSpPr>
        <p:cNvPr id="1" name=""/>
        <p:cNvGrpSpPr/>
        <p:nvPr/>
      </p:nvGrpSpPr>
      <p:grpSpPr/>
      <p:grpSp>
        <p:nvGrpSpPr>
          <p:cNvPr id="2050" name="组合 5121"/>
          <p:cNvGrpSpPr/>
          <p:nvPr/>
        </p:nvGrpSpPr>
        <p:grpSpPr>
          <a:xfrm>
            <a:off x="0" y="1588"/>
            <a:ext cx="12177184" cy="6845300"/>
            <a:chOff x="0" y="0"/>
            <a:chExt cx="5753" cy="4312"/>
          </a:xfrm>
        </p:grpSpPr>
        <p:sp>
          <p:nvSpPr>
            <p:cNvPr id="2051" name="未知"/>
            <p:cNvSpPr/>
            <p:nvPr/>
          </p:nvSpPr>
          <p:spPr>
            <a:xfrm>
              <a:off x="3394" y="998"/>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182F76"/>
                </a:gs>
                <a:gs pos="100000">
                  <a:schemeClr val="accent2"/>
                </a:gs>
              </a:gsLst>
              <a:lin ang="0" scaled="1"/>
              <a:tileRect/>
            </a:gradFill>
            <a:ln w="9525">
              <a:noFill/>
            </a:ln>
          </p:spPr>
          <p:txBody>
            <a:bodyPr/>
            <a:p>
              <a:endParaRPr lang="zh-CN" altLang="en-US" sz="2400"/>
            </a:p>
          </p:txBody>
        </p:sp>
        <p:sp>
          <p:nvSpPr>
            <p:cNvPr id="2052" name="任意多边形 5123"/>
            <p:cNvSpPr/>
            <p:nvPr/>
          </p:nvSpPr>
          <p:spPr>
            <a:xfrm>
              <a:off x="0" y="0"/>
              <a:ext cx="5298" cy="4312"/>
            </a:xfrm>
            <a:custGeom>
              <a:avLst/>
              <a:gdLst/>
              <a:ahLst/>
              <a:cxnLst>
                <a:cxn ang="270">
                  <a:pos x="0" y="0"/>
                </a:cxn>
                <a:cxn ang="90">
                  <a:pos x="21600" y="21600"/>
                </a:cxn>
                <a:cxn ang="90">
                  <a:pos x="0" y="21600"/>
                </a:cxn>
              </a:cxnLst>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12700" cap="rnd" cmpd="sng">
              <a:solidFill>
                <a:schemeClr val="accent2"/>
              </a:solidFill>
              <a:prstDash val="solid"/>
              <a:round/>
              <a:headEnd type="none" w="med" len="med"/>
              <a:tailEnd type="none" w="med" len="med"/>
            </a:ln>
          </p:spPr>
          <p:txBody>
            <a:bodyPr/>
            <a:p>
              <a:endParaRPr lang="zh-CN" altLang="en-US" sz="2400"/>
            </a:p>
          </p:txBody>
        </p:sp>
      </p:grpSp>
      <p:sp>
        <p:nvSpPr>
          <p:cNvPr id="5125" name="标题 5124"/>
          <p:cNvSpPr>
            <a:spLocks noGrp="1"/>
          </p:cNvSpPr>
          <p:nvPr>
            <p:ph type="title"/>
          </p:nvPr>
        </p:nvSpPr>
        <p:spPr>
          <a:xfrm>
            <a:off x="914400" y="609600"/>
            <a:ext cx="10363200" cy="1143000"/>
          </a:xfrm>
          <a:prstGeom prst="rect">
            <a:avLst/>
          </a:prstGeom>
          <a:noFill/>
          <a:ln w="9525">
            <a:noFill/>
          </a:ln>
        </p:spPr>
        <p:txBody>
          <a:bodyPr lIns="92075" tIns="46038" rIns="92075" bIns="46038" anchor="ctr"/>
          <a:p>
            <a:pPr lvl="0" fontAlgn="base"/>
            <a:r>
              <a:rPr lang="zh-CN" altLang="en-US" strike="noStrike" noProof="1"/>
              <a:t>单击此处编辑母版标题样式</a:t>
            </a:r>
            <a:endParaRPr lang="zh-CN" altLang="en-US" strike="noStrike" noProof="1"/>
          </a:p>
        </p:txBody>
      </p:sp>
      <p:sp>
        <p:nvSpPr>
          <p:cNvPr id="5126" name="日期占位符 5125"/>
          <p:cNvSpPr>
            <a:spLocks noGrp="1"/>
          </p:cNvSpPr>
          <p:nvPr>
            <p:ph type="dt" sz="half" idx="2"/>
          </p:nvPr>
        </p:nvSpPr>
        <p:spPr>
          <a:xfrm>
            <a:off x="914400" y="6248400"/>
            <a:ext cx="2540000" cy="457200"/>
          </a:xfrm>
          <a:prstGeom prst="rect">
            <a:avLst/>
          </a:prstGeom>
          <a:noFill/>
          <a:ln w="9525">
            <a:noFill/>
          </a:ln>
        </p:spPr>
        <p:txBody>
          <a:bodyPr lIns="92075" tIns="46038" rIns="92075" bIns="46038" anchor="ctr"/>
          <a:lstStyle>
            <a:lvl1pPr>
              <a:defRPr sz="1400"/>
            </a:lvl1pPr>
          </a:lstStyle>
          <a:p>
            <a:pPr lvl="0" eaLnBrk="1" fontAlgn="base" hangingPunct="1"/>
            <a:endParaRPr lang="zh-CN" altLang="en-US" strike="noStrike" noProof="1" dirty="0">
              <a:latin typeface="Times New Roman" panose="02020603050405020304" pitchFamily="2" charset="0"/>
            </a:endParaRPr>
          </a:p>
        </p:txBody>
      </p:sp>
      <p:sp>
        <p:nvSpPr>
          <p:cNvPr id="5127" name="页脚占位符 5126"/>
          <p:cNvSpPr>
            <a:spLocks noGrp="1"/>
          </p:cNvSpPr>
          <p:nvPr>
            <p:ph type="ftr" sz="quarter" idx="3"/>
          </p:nvPr>
        </p:nvSpPr>
        <p:spPr>
          <a:xfrm>
            <a:off x="4165600" y="6248400"/>
            <a:ext cx="3860800" cy="457200"/>
          </a:xfrm>
          <a:prstGeom prst="rect">
            <a:avLst/>
          </a:prstGeom>
          <a:noFill/>
          <a:ln w="9525">
            <a:noFill/>
          </a:ln>
        </p:spPr>
        <p:txBody>
          <a:bodyPr lIns="92075" tIns="46038" rIns="92075" bIns="46038" anchor="ctr"/>
          <a:lstStyle>
            <a:lvl1pPr algn="ctr">
              <a:defRPr sz="1400"/>
            </a:lvl1pPr>
          </a:lstStyle>
          <a:p>
            <a:pPr lvl="0" eaLnBrk="1" fontAlgn="base" hangingPunct="1"/>
            <a:endParaRPr lang="zh-CN" altLang="en-US" strike="noStrike" noProof="1" dirty="0">
              <a:latin typeface="Times New Roman" panose="02020603050405020304" pitchFamily="2" charset="0"/>
            </a:endParaRPr>
          </a:p>
        </p:txBody>
      </p:sp>
      <p:sp>
        <p:nvSpPr>
          <p:cNvPr id="5128" name="灯片编号占位符 5127"/>
          <p:cNvSpPr>
            <a:spLocks noGrp="1"/>
          </p:cNvSpPr>
          <p:nvPr>
            <p:ph type="sldNum" sz="quarter" idx="4"/>
          </p:nvPr>
        </p:nvSpPr>
        <p:spPr>
          <a:xfrm>
            <a:off x="8737600" y="6248400"/>
            <a:ext cx="2540000" cy="457200"/>
          </a:xfrm>
          <a:prstGeom prst="rect">
            <a:avLst/>
          </a:prstGeom>
          <a:noFill/>
          <a:ln w="9525">
            <a:noFill/>
          </a:ln>
        </p:spPr>
        <p:txBody>
          <a:bodyPr lIns="92075" tIns="46038" rIns="92075" bIns="46038" anchor="ctr"/>
          <a:lstStyle>
            <a:lvl1pPr algn="r">
              <a:defRPr sz="1400"/>
            </a:lvl1p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
        <p:nvSpPr>
          <p:cNvPr id="2057" name="文本占位符 5128"/>
          <p:cNvSpPr>
            <a:spLocks noGrp="1"/>
          </p:cNvSpPr>
          <p:nvPr>
            <p:ph type="body"/>
          </p:nvPr>
        </p:nvSpPr>
        <p:spPr>
          <a:xfrm>
            <a:off x="914400" y="1981200"/>
            <a:ext cx="10363200" cy="4114800"/>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effectLst>
            <a:outerShdw blurRad="38100" dist="38100" dir="2700000">
              <a:srgbClr val="000000"/>
            </a:outerShdw>
          </a:effectLst>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22" name="标题 747521"/>
          <p:cNvSpPr>
            <a:spLocks noGrp="1"/>
          </p:cNvSpPr>
          <p:nvPr>
            <p:ph type="title"/>
          </p:nvPr>
        </p:nvSpPr>
        <p:spPr>
          <a:xfrm>
            <a:off x="2438400" y="152400"/>
            <a:ext cx="7010400" cy="990600"/>
          </a:xfrm>
        </p:spPr>
        <p:txBody>
          <a:bodyPr lIns="92075" tIns="46038" rIns="92075" bIns="46038" anchor="ctr"/>
          <a:p>
            <a:pPr fontAlgn="base"/>
            <a:r>
              <a:rPr lang="zh-CN" altLang="en-US" sz="6000" b="1" strike="noStrike" noProof="1" dirty="0">
                <a:latin typeface="楷体_GB2312" pitchFamily="1" charset="-122"/>
                <a:ea typeface="楷体_GB2312" pitchFamily="1" charset="-122"/>
              </a:rPr>
              <a:t>第</a:t>
            </a:r>
            <a:r>
              <a:rPr lang="en-US" altLang="x-none" sz="6000" b="1" strike="noStrike" noProof="1" dirty="0">
                <a:latin typeface="Times New Roman" panose="02020603050405020304" pitchFamily="2" charset="0"/>
                <a:ea typeface="楷体_GB2312" pitchFamily="1" charset="-122"/>
              </a:rPr>
              <a:t>10</a:t>
            </a:r>
            <a:r>
              <a:rPr lang="zh-CN" altLang="en-US" sz="6000" b="1" strike="noStrike" noProof="1" dirty="0">
                <a:latin typeface="楷体_GB2312" pitchFamily="1" charset="-122"/>
                <a:ea typeface="楷体_GB2312" pitchFamily="1" charset="-122"/>
              </a:rPr>
              <a:t>章  内部排序</a:t>
            </a:r>
            <a:endParaRPr lang="zh-CN" altLang="en-US" sz="6000" b="1" strike="noStrike" noProof="1" dirty="0">
              <a:latin typeface="楷体_GB2312" pitchFamily="1" charset="-122"/>
              <a:ea typeface="楷体_GB2312" pitchFamily="1" charset="-122"/>
            </a:endParaRPr>
          </a:p>
        </p:txBody>
      </p:sp>
      <p:sp>
        <p:nvSpPr>
          <p:cNvPr id="701442" name="文本占位符 747522"/>
          <p:cNvSpPr>
            <a:spLocks noGrp="1"/>
          </p:cNvSpPr>
          <p:nvPr>
            <p:ph idx="1"/>
          </p:nvPr>
        </p:nvSpPr>
        <p:spPr>
          <a:xfrm>
            <a:off x="1752600" y="1219200"/>
            <a:ext cx="8736013" cy="3649663"/>
          </a:xfrm>
        </p:spPr>
        <p:txBody>
          <a:bodyPr anchor="t"/>
          <a:p>
            <a:pPr marL="0" indent="0">
              <a:lnSpc>
                <a:spcPct val="110000"/>
              </a:lnSpc>
              <a:spcAft>
                <a:spcPct val="10000"/>
              </a:spcAft>
              <a:buNone/>
            </a:pPr>
            <a:r>
              <a:rPr lang="zh-CN" altLang="en-US" sz="2800" b="1" dirty="0"/>
              <a:t>        在信息处理过程中，最基本的操作是查找。从查找来说，效率最高的是折半查找，折半查找的前提是所有的数据元素</a:t>
            </a:r>
            <a:r>
              <a:rPr lang="en-US" altLang="x-none" sz="2800" b="1" dirty="0"/>
              <a:t>(</a:t>
            </a:r>
            <a:r>
              <a:rPr lang="zh-CN" altLang="en-US" sz="2800" b="1" dirty="0"/>
              <a:t>记录</a:t>
            </a:r>
            <a:r>
              <a:rPr lang="en-US" altLang="x-none" sz="2800" b="1" dirty="0"/>
              <a:t>)</a:t>
            </a:r>
            <a:r>
              <a:rPr lang="zh-CN" altLang="en-US" sz="2800" b="1" dirty="0"/>
              <a:t>是按关键字有序的。需要将一个无序的数据文件转变为一个有序的数据文件。</a:t>
            </a:r>
            <a:endParaRPr lang="zh-CN" altLang="en-US" sz="2800" b="1" dirty="0"/>
          </a:p>
          <a:p>
            <a:pPr marL="0" indent="0">
              <a:lnSpc>
                <a:spcPct val="110000"/>
              </a:lnSpc>
              <a:spcAft>
                <a:spcPct val="10000"/>
              </a:spcAft>
              <a:buNone/>
            </a:pPr>
            <a:r>
              <a:rPr lang="zh-CN" altLang="en-US" sz="2800" b="1" dirty="0"/>
              <a:t>        将任一文件中的记录通过某种方法整理成为按</a:t>
            </a:r>
            <a:r>
              <a:rPr lang="en-US" altLang="x-none" sz="2800" b="1" dirty="0"/>
              <a:t>(</a:t>
            </a:r>
            <a:r>
              <a:rPr lang="zh-CN" altLang="en-US" sz="2800" b="1" dirty="0"/>
              <a:t>记录</a:t>
            </a:r>
            <a:r>
              <a:rPr lang="en-US" altLang="x-none" sz="2800" b="1" dirty="0"/>
              <a:t>)</a:t>
            </a:r>
            <a:r>
              <a:rPr lang="zh-CN" altLang="en-US" sz="2800" b="1" dirty="0"/>
              <a:t>关键字有序排列的处理过程称为</a:t>
            </a:r>
            <a:r>
              <a:rPr lang="zh-CN" altLang="en-US" sz="2800" b="1" dirty="0">
                <a:solidFill>
                  <a:schemeClr val="folHlink"/>
                </a:solidFill>
              </a:rPr>
              <a:t>排序</a:t>
            </a:r>
            <a:r>
              <a:rPr lang="zh-CN" altLang="en-US" sz="2800" b="1" dirty="0"/>
              <a:t>。</a:t>
            </a:r>
            <a:endParaRPr lang="zh-CN" altLang="en-US" sz="2800" b="1" dirty="0"/>
          </a:p>
          <a:p>
            <a:pPr marL="0" indent="0">
              <a:lnSpc>
                <a:spcPct val="110000"/>
              </a:lnSpc>
              <a:spcAft>
                <a:spcPct val="10000"/>
              </a:spcAft>
              <a:buNone/>
            </a:pPr>
            <a:r>
              <a:rPr lang="zh-CN" altLang="en-US" sz="2800" b="1" dirty="0"/>
              <a:t>       排序是</a:t>
            </a:r>
            <a:r>
              <a:rPr lang="zh-CN" altLang="en-US" sz="2800" b="1" dirty="0">
                <a:solidFill>
                  <a:schemeClr val="folHlink"/>
                </a:solidFill>
              </a:rPr>
              <a:t>数据处理</a:t>
            </a:r>
            <a:r>
              <a:rPr lang="zh-CN" altLang="en-US" sz="2800" b="1" dirty="0"/>
              <a:t>中一种</a:t>
            </a:r>
            <a:r>
              <a:rPr lang="zh-CN" altLang="en-US" sz="2800" b="1" dirty="0">
                <a:latin typeface="宋体" panose="02010600030101010101" pitchFamily="2" charset="-122"/>
              </a:rPr>
              <a:t>最常用的操作</a:t>
            </a:r>
            <a:r>
              <a:rPr lang="zh-CN" altLang="en-US" sz="2800" b="1" dirty="0"/>
              <a:t>。</a:t>
            </a:r>
            <a:endParaRPr lang="zh-CN" altLang="en-US" sz="2800" b="1" dirty="0"/>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7522"/>
                                        </p:tgtEl>
                                        <p:attrNameLst>
                                          <p:attrName>style.visibility</p:attrName>
                                        </p:attrNameLst>
                                      </p:cBhvr>
                                      <p:to>
                                        <p:strVal val="visible"/>
                                      </p:to>
                                    </p:set>
                                    <p:anim calcmode="lin" valueType="num">
                                      <p:cBhvr additive="base">
                                        <p:cTn id="7" dur="500" fill="hold"/>
                                        <p:tgtEl>
                                          <p:spTgt spid="747522"/>
                                        </p:tgtEl>
                                        <p:attrNameLst>
                                          <p:attrName>ppt_x</p:attrName>
                                        </p:attrNameLst>
                                      </p:cBhvr>
                                      <p:tavLst>
                                        <p:tav tm="0">
                                          <p:val>
                                            <p:strVal val="0-#ppt_w/2"/>
                                          </p:val>
                                        </p:tav>
                                        <p:tav tm="100000">
                                          <p:val>
                                            <p:strVal val="#ppt_x"/>
                                          </p:val>
                                        </p:tav>
                                      </p:tavLst>
                                    </p:anim>
                                    <p:anim calcmode="lin" valueType="num">
                                      <p:cBhvr additive="base">
                                        <p:cTn id="8" dur="500" fill="hold"/>
                                        <p:tgtEl>
                                          <p:spTgt spid="7475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2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0657" name="矩形 756737"/>
          <p:cNvSpPr/>
          <p:nvPr/>
        </p:nvSpPr>
        <p:spPr>
          <a:xfrm>
            <a:off x="1676400" y="152400"/>
            <a:ext cx="8915400" cy="1014730"/>
          </a:xfrm>
          <a:prstGeom prst="rect">
            <a:avLst/>
          </a:prstGeom>
          <a:noFill/>
          <a:ln w="9525">
            <a:noFill/>
          </a:ln>
        </p:spPr>
        <p:txBody>
          <a:bodyPr lIns="92075" tIns="46038" rIns="92075" bIns="46038" anchor="t">
            <a:spAutoFit/>
          </a:bodyPr>
          <a:p>
            <a:pPr eaLnBrk="0" hangingPunct="0">
              <a:spcBef>
                <a:spcPct val="10000"/>
              </a:spcBef>
            </a:pPr>
            <a:r>
              <a:rPr lang="zh-CN" altLang="en-US" sz="3200" b="1" dirty="0">
                <a:latin typeface="宋体" panose="02010600030101010101" pitchFamily="2" charset="-122"/>
                <a:ea typeface="宋体" panose="02010600030101010101" pitchFamily="2" charset="-122"/>
              </a:rPr>
              <a:t>   例</a:t>
            </a:r>
            <a:r>
              <a:rPr lang="zh-CN" altLang="en-US" sz="32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设有关键字序列为：</a:t>
            </a:r>
            <a:r>
              <a:rPr lang="en-US" altLang="x-none" sz="2800" b="1" dirty="0">
                <a:latin typeface="Times New Roman" panose="02020603050405020304" pitchFamily="2" charset="0"/>
                <a:ea typeface="宋体" panose="02010600030101010101" pitchFamily="2" charset="-122"/>
              </a:rPr>
              <a:t>7, 4, -2, 19, 13, 6</a:t>
            </a:r>
            <a:r>
              <a:rPr lang="zh-CN" altLang="en-US" sz="2800" b="1" dirty="0">
                <a:latin typeface="Times New Roman" panose="02020603050405020304" pitchFamily="2" charset="0"/>
                <a:ea typeface="宋体" panose="02010600030101010101" pitchFamily="2" charset="-122"/>
              </a:rPr>
              <a:t>，直接插入排序的过程如下图</a:t>
            </a:r>
            <a:r>
              <a:rPr lang="en-US" altLang="x-none" sz="2800" b="1" dirty="0">
                <a:latin typeface="Times New Roman" panose="02020603050405020304" pitchFamily="2" charset="0"/>
                <a:ea typeface="宋体" panose="02010600030101010101" pitchFamily="2" charset="-122"/>
              </a:rPr>
              <a:t>10-1</a:t>
            </a:r>
            <a:r>
              <a:rPr lang="zh-CN" altLang="en-US" sz="2800" b="1" dirty="0">
                <a:latin typeface="Times New Roman" panose="02020603050405020304" pitchFamily="2" charset="0"/>
                <a:ea typeface="宋体" panose="02010600030101010101" pitchFamily="2" charset="-122"/>
              </a:rPr>
              <a:t>所示：</a:t>
            </a:r>
            <a:endParaRPr lang="zh-CN" altLang="en-US" sz="2800" b="1" dirty="0">
              <a:latin typeface="Times New Roman" panose="02020603050405020304" pitchFamily="2" charset="0"/>
              <a:ea typeface="宋体" panose="02010600030101010101" pitchFamily="2" charset="-122"/>
            </a:endParaRPr>
          </a:p>
        </p:txBody>
      </p:sp>
      <p:grpSp>
        <p:nvGrpSpPr>
          <p:cNvPr id="710658" name="组合 756738"/>
          <p:cNvGrpSpPr/>
          <p:nvPr/>
        </p:nvGrpSpPr>
        <p:grpSpPr>
          <a:xfrm>
            <a:off x="2133600" y="1422400"/>
            <a:ext cx="6388100" cy="4094163"/>
            <a:chOff x="0" y="0"/>
            <a:chExt cx="4024" cy="2579"/>
          </a:xfrm>
        </p:grpSpPr>
        <p:grpSp>
          <p:nvGrpSpPr>
            <p:cNvPr id="710659" name="组合 756739"/>
            <p:cNvGrpSpPr/>
            <p:nvPr/>
          </p:nvGrpSpPr>
          <p:grpSpPr>
            <a:xfrm>
              <a:off x="0" y="0"/>
              <a:ext cx="4024" cy="2337"/>
              <a:chOff x="0" y="0"/>
              <a:chExt cx="4024" cy="2337"/>
            </a:xfrm>
          </p:grpSpPr>
          <p:sp>
            <p:nvSpPr>
              <p:cNvPr id="710660" name="矩形 756740"/>
              <p:cNvSpPr/>
              <p:nvPr/>
            </p:nvSpPr>
            <p:spPr>
              <a:xfrm>
                <a:off x="0" y="0"/>
                <a:ext cx="3888" cy="249"/>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rPr>
                  <a:t>初始记录的关键字： </a:t>
                </a:r>
                <a:r>
                  <a:rPr lang="en-US" altLang="x-none" sz="2400" b="1" dirty="0">
                    <a:latin typeface="Times New Roman" panose="02020603050405020304" pitchFamily="2" charset="0"/>
                    <a:ea typeface="宋体" panose="02010600030101010101" pitchFamily="2" charset="-122"/>
                  </a:rPr>
                  <a:t>[7]     4    -2    19    13    6</a:t>
                </a:r>
                <a:endParaRPr lang="en-US" altLang="x-none" sz="2400" b="1" dirty="0">
                  <a:latin typeface="Times New Roman" panose="02020603050405020304" pitchFamily="2" charset="0"/>
                  <a:ea typeface="宋体" panose="02010600030101010101" pitchFamily="2" charset="-122"/>
                </a:endParaRPr>
              </a:p>
            </p:txBody>
          </p:sp>
          <p:sp>
            <p:nvSpPr>
              <p:cNvPr id="710661" name="矩形 756741"/>
              <p:cNvSpPr/>
              <p:nvPr/>
            </p:nvSpPr>
            <p:spPr>
              <a:xfrm>
                <a:off x="571" y="432"/>
                <a:ext cx="3269" cy="249"/>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rPr>
                  <a:t>第一趟排序： </a:t>
                </a:r>
                <a:r>
                  <a:rPr lang="en-US" altLang="x-none" sz="2400" b="1" dirty="0">
                    <a:latin typeface="Times New Roman" panose="02020603050405020304" pitchFamily="2" charset="0"/>
                    <a:ea typeface="宋体" panose="02010600030101010101" pitchFamily="2" charset="-122"/>
                  </a:rPr>
                  <a:t>[4    7]    -2    19    13     6</a:t>
                </a:r>
                <a:endParaRPr lang="en-US" altLang="x-none" sz="2400" b="1" dirty="0">
                  <a:latin typeface="Times New Roman" panose="02020603050405020304" pitchFamily="2" charset="0"/>
                  <a:ea typeface="宋体" panose="02010600030101010101" pitchFamily="2" charset="-122"/>
                </a:endParaRPr>
              </a:p>
            </p:txBody>
          </p:sp>
          <p:grpSp>
            <p:nvGrpSpPr>
              <p:cNvPr id="710662" name="组合 756742"/>
              <p:cNvGrpSpPr/>
              <p:nvPr/>
            </p:nvGrpSpPr>
            <p:grpSpPr>
              <a:xfrm>
                <a:off x="1968" y="200"/>
                <a:ext cx="408" cy="272"/>
                <a:chOff x="0" y="0"/>
                <a:chExt cx="408" cy="325"/>
              </a:xfrm>
            </p:grpSpPr>
            <p:sp>
              <p:nvSpPr>
                <p:cNvPr id="710663" name="直接连接符 756743"/>
                <p:cNvSpPr/>
                <p:nvPr/>
              </p:nvSpPr>
              <p:spPr>
                <a:xfrm>
                  <a:off x="408" y="0"/>
                  <a:ext cx="0" cy="144"/>
                </a:xfrm>
                <a:prstGeom prst="line">
                  <a:avLst/>
                </a:prstGeom>
                <a:ln w="28575" cap="flat" cmpd="sng">
                  <a:solidFill>
                    <a:schemeClr val="hlink"/>
                  </a:solidFill>
                  <a:prstDash val="solid"/>
                  <a:round/>
                  <a:headEnd type="none" w="med" len="med"/>
                  <a:tailEnd type="none" w="med" len="med"/>
                </a:ln>
              </p:spPr>
            </p:sp>
            <p:sp>
              <p:nvSpPr>
                <p:cNvPr id="710664" name="直接连接符 756744"/>
                <p:cNvSpPr/>
                <p:nvPr/>
              </p:nvSpPr>
              <p:spPr>
                <a:xfrm>
                  <a:off x="0" y="144"/>
                  <a:ext cx="408" cy="0"/>
                </a:xfrm>
                <a:prstGeom prst="line">
                  <a:avLst/>
                </a:prstGeom>
                <a:ln w="28575" cap="flat" cmpd="sng">
                  <a:solidFill>
                    <a:schemeClr val="hlink"/>
                  </a:solidFill>
                  <a:prstDash val="solid"/>
                  <a:round/>
                  <a:headEnd type="none" w="med" len="med"/>
                  <a:tailEnd type="none" w="med" len="med"/>
                </a:ln>
              </p:spPr>
            </p:sp>
            <p:sp>
              <p:nvSpPr>
                <p:cNvPr id="710665" name="直接连接符 756745"/>
                <p:cNvSpPr/>
                <p:nvPr/>
              </p:nvSpPr>
              <p:spPr>
                <a:xfrm>
                  <a:off x="0" y="144"/>
                  <a:ext cx="0" cy="181"/>
                </a:xfrm>
                <a:prstGeom prst="line">
                  <a:avLst/>
                </a:prstGeom>
                <a:ln w="28575" cap="flat" cmpd="sng">
                  <a:solidFill>
                    <a:schemeClr val="hlink"/>
                  </a:solidFill>
                  <a:prstDash val="solid"/>
                  <a:round/>
                  <a:headEnd type="none" w="med" len="med"/>
                  <a:tailEnd type="triangle" w="med" len="med"/>
                </a:ln>
              </p:spPr>
            </p:sp>
          </p:grpSp>
          <p:sp>
            <p:nvSpPr>
              <p:cNvPr id="710666" name="矩形 756746"/>
              <p:cNvSpPr/>
              <p:nvPr/>
            </p:nvSpPr>
            <p:spPr>
              <a:xfrm>
                <a:off x="576" y="864"/>
                <a:ext cx="3312" cy="249"/>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rPr>
                  <a:t>第二趟排序： </a:t>
                </a:r>
                <a:r>
                  <a:rPr lang="en-US" altLang="x-none" sz="2400" b="1" dirty="0">
                    <a:latin typeface="Times New Roman" panose="02020603050405020304" pitchFamily="2" charset="0"/>
                    <a:ea typeface="宋体" panose="02010600030101010101" pitchFamily="2" charset="-122"/>
                  </a:rPr>
                  <a:t>[-2    4    7]     19    13    6</a:t>
                </a:r>
                <a:endParaRPr lang="en-US" altLang="x-none" sz="2400" b="1" dirty="0">
                  <a:latin typeface="Times New Roman" panose="02020603050405020304" pitchFamily="2" charset="0"/>
                  <a:ea typeface="宋体" panose="02010600030101010101" pitchFamily="2" charset="-122"/>
                </a:endParaRPr>
              </a:p>
            </p:txBody>
          </p:sp>
          <p:grpSp>
            <p:nvGrpSpPr>
              <p:cNvPr id="710667" name="组合 756747"/>
              <p:cNvGrpSpPr/>
              <p:nvPr/>
            </p:nvGrpSpPr>
            <p:grpSpPr>
              <a:xfrm>
                <a:off x="2016" y="635"/>
                <a:ext cx="635" cy="272"/>
                <a:chOff x="0" y="0"/>
                <a:chExt cx="635" cy="325"/>
              </a:xfrm>
            </p:grpSpPr>
            <p:sp>
              <p:nvSpPr>
                <p:cNvPr id="710668" name="直接连接符 756748"/>
                <p:cNvSpPr/>
                <p:nvPr/>
              </p:nvSpPr>
              <p:spPr>
                <a:xfrm>
                  <a:off x="632" y="0"/>
                  <a:ext cx="0" cy="144"/>
                </a:xfrm>
                <a:prstGeom prst="line">
                  <a:avLst/>
                </a:prstGeom>
                <a:ln w="28575" cap="flat" cmpd="sng">
                  <a:solidFill>
                    <a:schemeClr val="hlink"/>
                  </a:solidFill>
                  <a:prstDash val="solid"/>
                  <a:round/>
                  <a:headEnd type="none" w="med" len="med"/>
                  <a:tailEnd type="none" w="med" len="med"/>
                </a:ln>
              </p:spPr>
            </p:sp>
            <p:sp>
              <p:nvSpPr>
                <p:cNvPr id="710669" name="直接连接符 756749"/>
                <p:cNvSpPr/>
                <p:nvPr/>
              </p:nvSpPr>
              <p:spPr>
                <a:xfrm>
                  <a:off x="0" y="144"/>
                  <a:ext cx="635" cy="0"/>
                </a:xfrm>
                <a:prstGeom prst="line">
                  <a:avLst/>
                </a:prstGeom>
                <a:ln w="28575" cap="flat" cmpd="sng">
                  <a:solidFill>
                    <a:schemeClr val="hlink"/>
                  </a:solidFill>
                  <a:prstDash val="solid"/>
                  <a:round/>
                  <a:headEnd type="none" w="med" len="med"/>
                  <a:tailEnd type="none" w="med" len="med"/>
                </a:ln>
              </p:spPr>
            </p:sp>
            <p:sp>
              <p:nvSpPr>
                <p:cNvPr id="710670" name="直接连接符 756750"/>
                <p:cNvSpPr/>
                <p:nvPr/>
              </p:nvSpPr>
              <p:spPr>
                <a:xfrm>
                  <a:off x="0" y="144"/>
                  <a:ext cx="0" cy="181"/>
                </a:xfrm>
                <a:prstGeom prst="line">
                  <a:avLst/>
                </a:prstGeom>
                <a:ln w="28575" cap="flat" cmpd="sng">
                  <a:solidFill>
                    <a:schemeClr val="hlink"/>
                  </a:solidFill>
                  <a:prstDash val="solid"/>
                  <a:round/>
                  <a:headEnd type="none" w="med" len="med"/>
                  <a:tailEnd type="triangle" w="med" len="med"/>
                </a:ln>
              </p:spPr>
            </p:sp>
          </p:grpSp>
          <p:sp>
            <p:nvSpPr>
              <p:cNvPr id="710671" name="矩形 756751"/>
              <p:cNvSpPr/>
              <p:nvPr/>
            </p:nvSpPr>
            <p:spPr>
              <a:xfrm>
                <a:off x="568" y="1224"/>
                <a:ext cx="3312" cy="249"/>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rPr>
                  <a:t>第三趟排序： </a:t>
                </a:r>
                <a:r>
                  <a:rPr lang="en-US" altLang="x-none" sz="2400" b="1" dirty="0">
                    <a:latin typeface="Times New Roman" panose="02020603050405020304" pitchFamily="2" charset="0"/>
                    <a:ea typeface="宋体" panose="02010600030101010101" pitchFamily="2" charset="-122"/>
                  </a:rPr>
                  <a:t>[-2    4     7     19]    13    6</a:t>
                </a:r>
                <a:endParaRPr lang="en-US" altLang="x-none" sz="2400" b="1" dirty="0">
                  <a:latin typeface="Times New Roman" panose="02020603050405020304" pitchFamily="2" charset="0"/>
                  <a:ea typeface="宋体" panose="02010600030101010101" pitchFamily="2" charset="-122"/>
                </a:endParaRPr>
              </a:p>
            </p:txBody>
          </p:sp>
          <p:grpSp>
            <p:nvGrpSpPr>
              <p:cNvPr id="710672" name="组合 756752"/>
              <p:cNvGrpSpPr/>
              <p:nvPr/>
            </p:nvGrpSpPr>
            <p:grpSpPr>
              <a:xfrm>
                <a:off x="2632" y="1872"/>
                <a:ext cx="1224" cy="272"/>
                <a:chOff x="0" y="0"/>
                <a:chExt cx="1224" cy="272"/>
              </a:xfrm>
            </p:grpSpPr>
            <p:sp>
              <p:nvSpPr>
                <p:cNvPr id="710673" name="直接连接符 756753"/>
                <p:cNvSpPr/>
                <p:nvPr/>
              </p:nvSpPr>
              <p:spPr>
                <a:xfrm>
                  <a:off x="1213" y="0"/>
                  <a:ext cx="0" cy="121"/>
                </a:xfrm>
                <a:prstGeom prst="line">
                  <a:avLst/>
                </a:prstGeom>
                <a:ln w="28575" cap="flat" cmpd="sng">
                  <a:solidFill>
                    <a:schemeClr val="hlink"/>
                  </a:solidFill>
                  <a:prstDash val="solid"/>
                  <a:round/>
                  <a:headEnd type="none" w="med" len="med"/>
                  <a:tailEnd type="none" w="med" len="med"/>
                </a:ln>
              </p:spPr>
            </p:sp>
            <p:sp>
              <p:nvSpPr>
                <p:cNvPr id="710674" name="直接连接符 756754"/>
                <p:cNvSpPr/>
                <p:nvPr/>
              </p:nvSpPr>
              <p:spPr>
                <a:xfrm>
                  <a:off x="0" y="121"/>
                  <a:ext cx="1224" cy="0"/>
                </a:xfrm>
                <a:prstGeom prst="line">
                  <a:avLst/>
                </a:prstGeom>
                <a:ln w="28575" cap="flat" cmpd="sng">
                  <a:solidFill>
                    <a:schemeClr val="hlink"/>
                  </a:solidFill>
                  <a:prstDash val="solid"/>
                  <a:round/>
                  <a:headEnd type="none" w="med" len="med"/>
                  <a:tailEnd type="none" w="med" len="med"/>
                </a:ln>
              </p:spPr>
            </p:sp>
            <p:sp>
              <p:nvSpPr>
                <p:cNvPr id="710675" name="直接连接符 756755"/>
                <p:cNvSpPr/>
                <p:nvPr/>
              </p:nvSpPr>
              <p:spPr>
                <a:xfrm>
                  <a:off x="0" y="121"/>
                  <a:ext cx="0" cy="151"/>
                </a:xfrm>
                <a:prstGeom prst="line">
                  <a:avLst/>
                </a:prstGeom>
                <a:ln w="28575" cap="flat" cmpd="sng">
                  <a:solidFill>
                    <a:schemeClr val="hlink"/>
                  </a:solidFill>
                  <a:prstDash val="solid"/>
                  <a:round/>
                  <a:headEnd type="none" w="med" len="med"/>
                  <a:tailEnd type="triangle" w="med" len="med"/>
                </a:ln>
              </p:spPr>
            </p:sp>
          </p:grpSp>
          <p:sp>
            <p:nvSpPr>
              <p:cNvPr id="710676" name="直接连接符 756756"/>
              <p:cNvSpPr/>
              <p:nvPr/>
            </p:nvSpPr>
            <p:spPr>
              <a:xfrm>
                <a:off x="3016" y="1080"/>
                <a:ext cx="0" cy="204"/>
              </a:xfrm>
              <a:prstGeom prst="line">
                <a:avLst/>
              </a:prstGeom>
              <a:ln w="28575" cap="flat" cmpd="sng">
                <a:solidFill>
                  <a:schemeClr val="hlink"/>
                </a:solidFill>
                <a:prstDash val="solid"/>
                <a:round/>
                <a:headEnd type="none" w="med" len="med"/>
                <a:tailEnd type="triangle" w="med" len="med"/>
              </a:ln>
            </p:spPr>
          </p:sp>
          <p:sp>
            <p:nvSpPr>
              <p:cNvPr id="710677" name="矩形 756757"/>
              <p:cNvSpPr/>
              <p:nvPr/>
            </p:nvSpPr>
            <p:spPr>
              <a:xfrm>
                <a:off x="597" y="1656"/>
                <a:ext cx="3331" cy="249"/>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rPr>
                  <a:t>第四趟排序： </a:t>
                </a:r>
                <a:r>
                  <a:rPr lang="en-US" altLang="x-none" sz="2400" b="1" dirty="0">
                    <a:latin typeface="Times New Roman" panose="02020603050405020304" pitchFamily="2" charset="0"/>
                    <a:ea typeface="宋体" panose="02010600030101010101" pitchFamily="2" charset="-122"/>
                  </a:rPr>
                  <a:t>[-2    4    7     13     19]    6</a:t>
                </a:r>
                <a:endParaRPr lang="en-US" altLang="x-none" sz="2400" b="1" dirty="0">
                  <a:latin typeface="Times New Roman" panose="02020603050405020304" pitchFamily="2" charset="0"/>
                  <a:ea typeface="宋体" panose="02010600030101010101" pitchFamily="2" charset="-122"/>
                </a:endParaRPr>
              </a:p>
            </p:txBody>
          </p:sp>
          <p:grpSp>
            <p:nvGrpSpPr>
              <p:cNvPr id="710678" name="组合 756758"/>
              <p:cNvGrpSpPr/>
              <p:nvPr/>
            </p:nvGrpSpPr>
            <p:grpSpPr>
              <a:xfrm>
                <a:off x="3040" y="1424"/>
                <a:ext cx="408" cy="272"/>
                <a:chOff x="0" y="0"/>
                <a:chExt cx="408" cy="325"/>
              </a:xfrm>
            </p:grpSpPr>
            <p:sp>
              <p:nvSpPr>
                <p:cNvPr id="710679" name="直接连接符 756759"/>
                <p:cNvSpPr/>
                <p:nvPr/>
              </p:nvSpPr>
              <p:spPr>
                <a:xfrm>
                  <a:off x="408" y="0"/>
                  <a:ext cx="0" cy="144"/>
                </a:xfrm>
                <a:prstGeom prst="line">
                  <a:avLst/>
                </a:prstGeom>
                <a:ln w="28575" cap="flat" cmpd="sng">
                  <a:solidFill>
                    <a:schemeClr val="hlink"/>
                  </a:solidFill>
                  <a:prstDash val="solid"/>
                  <a:round/>
                  <a:headEnd type="none" w="med" len="med"/>
                  <a:tailEnd type="none" w="med" len="med"/>
                </a:ln>
              </p:spPr>
            </p:sp>
            <p:sp>
              <p:nvSpPr>
                <p:cNvPr id="710680" name="直接连接符 756760"/>
                <p:cNvSpPr/>
                <p:nvPr/>
              </p:nvSpPr>
              <p:spPr>
                <a:xfrm>
                  <a:off x="0" y="144"/>
                  <a:ext cx="408" cy="0"/>
                </a:xfrm>
                <a:prstGeom prst="line">
                  <a:avLst/>
                </a:prstGeom>
                <a:ln w="28575" cap="flat" cmpd="sng">
                  <a:solidFill>
                    <a:schemeClr val="hlink"/>
                  </a:solidFill>
                  <a:prstDash val="solid"/>
                  <a:round/>
                  <a:headEnd type="none" w="med" len="med"/>
                  <a:tailEnd type="none" w="med" len="med"/>
                </a:ln>
              </p:spPr>
            </p:sp>
            <p:sp>
              <p:nvSpPr>
                <p:cNvPr id="710681" name="直接连接符 756761"/>
                <p:cNvSpPr/>
                <p:nvPr/>
              </p:nvSpPr>
              <p:spPr>
                <a:xfrm>
                  <a:off x="0" y="144"/>
                  <a:ext cx="0" cy="181"/>
                </a:xfrm>
                <a:prstGeom prst="line">
                  <a:avLst/>
                </a:prstGeom>
                <a:ln w="28575" cap="flat" cmpd="sng">
                  <a:solidFill>
                    <a:schemeClr val="hlink"/>
                  </a:solidFill>
                  <a:prstDash val="solid"/>
                  <a:round/>
                  <a:headEnd type="none" w="med" len="med"/>
                  <a:tailEnd type="triangle" w="med" len="med"/>
                </a:ln>
              </p:spPr>
            </p:sp>
          </p:grpSp>
          <p:sp>
            <p:nvSpPr>
              <p:cNvPr id="710682" name="矩形 756762"/>
              <p:cNvSpPr/>
              <p:nvPr/>
            </p:nvSpPr>
            <p:spPr>
              <a:xfrm>
                <a:off x="616" y="2088"/>
                <a:ext cx="3408" cy="249"/>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rPr>
                  <a:t>第五趟排序： </a:t>
                </a:r>
                <a:r>
                  <a:rPr lang="en-US" altLang="x-none" sz="2400" b="1" dirty="0">
                    <a:latin typeface="Times New Roman" panose="02020603050405020304" pitchFamily="2" charset="0"/>
                    <a:ea typeface="宋体" panose="02010600030101010101" pitchFamily="2" charset="-122"/>
                  </a:rPr>
                  <a:t>[-2    4    6     7     13     19]</a:t>
                </a:r>
                <a:endParaRPr lang="en-US" altLang="x-none" sz="2400" b="1" dirty="0">
                  <a:latin typeface="Times New Roman" panose="02020603050405020304" pitchFamily="2" charset="0"/>
                  <a:ea typeface="宋体" panose="02010600030101010101" pitchFamily="2" charset="-122"/>
                </a:endParaRPr>
              </a:p>
            </p:txBody>
          </p:sp>
        </p:grpSp>
        <p:sp>
          <p:nvSpPr>
            <p:cNvPr id="710683" name="矩形 756763"/>
            <p:cNvSpPr/>
            <p:nvPr/>
          </p:nvSpPr>
          <p:spPr>
            <a:xfrm>
              <a:off x="1296" y="2352"/>
              <a:ext cx="2112" cy="227"/>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10-1  </a:t>
              </a:r>
              <a:r>
                <a:rPr lang="zh-CN" altLang="en-US" sz="2000" b="1" dirty="0">
                  <a:latin typeface="Times New Roman" panose="02020603050405020304" pitchFamily="2" charset="0"/>
                  <a:ea typeface="宋体" panose="02010600030101010101" pitchFamily="2" charset="-122"/>
                </a:rPr>
                <a:t>直接插入排序的过程</a:t>
              </a:r>
              <a:endParaRPr lang="zh-CN" altLang="en-US" sz="2000" b="1" dirty="0">
                <a:latin typeface="Times New Roman" panose="02020603050405020304" pitchFamily="2" charset="0"/>
                <a:ea typeface="宋体" panose="02010600030101010101" pitchFamily="2" charset="-122"/>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1681" name="矩形 757761"/>
          <p:cNvSpPr/>
          <p:nvPr/>
        </p:nvSpPr>
        <p:spPr>
          <a:xfrm>
            <a:off x="1676400" y="152400"/>
            <a:ext cx="8812213" cy="6446520"/>
          </a:xfrm>
          <a:prstGeom prst="rect">
            <a:avLst/>
          </a:prstGeom>
          <a:noFill/>
          <a:ln w="9525">
            <a:noFill/>
          </a:ln>
        </p:spPr>
        <p:txBody>
          <a:bodyPr lIns="92075" tIns="46038" rIns="92075" bIns="46038" anchor="t">
            <a:spAutoFit/>
          </a:bodyPr>
          <a:p>
            <a:pPr eaLnBrk="0" hangingPunct="0">
              <a:lnSpc>
                <a:spcPct val="110000"/>
              </a:lnSpc>
              <a:spcBef>
                <a:spcPct val="10000"/>
              </a:spcBef>
              <a:spcAft>
                <a:spcPct val="10000"/>
              </a:spcAft>
            </a:pPr>
            <a:r>
              <a:rPr lang="en-US" altLang="x-none" sz="3600" b="1" dirty="0">
                <a:solidFill>
                  <a:schemeClr val="folHlink"/>
                </a:solidFill>
                <a:latin typeface="Times New Roman" panose="02020603050405020304" pitchFamily="2" charset="0"/>
                <a:ea typeface="宋体" panose="02010600030101010101" pitchFamily="2" charset="-122"/>
              </a:rPr>
              <a:t>2  </a:t>
            </a:r>
            <a:r>
              <a:rPr lang="zh-CN" altLang="en-US" sz="3600" b="1" dirty="0">
                <a:solidFill>
                  <a:schemeClr val="folHlink"/>
                </a:solidFill>
                <a:latin typeface="Times New Roman" panose="02020603050405020304" pitchFamily="2" charset="0"/>
                <a:ea typeface="楷体_GB2312" pitchFamily="1" charset="-122"/>
              </a:rPr>
              <a:t>算法实现</a:t>
            </a:r>
            <a:endParaRPr lang="zh-CN" altLang="en-US" sz="3600" b="1" dirty="0">
              <a:solidFill>
                <a:schemeClr val="folHlink"/>
              </a:solidFill>
              <a:latin typeface="Times New Roman" panose="02020603050405020304" pitchFamily="2" charset="0"/>
              <a:ea typeface="楷体_GB2312" pitchFamily="1" charset="-122"/>
            </a:endParaRPr>
          </a:p>
          <a:p>
            <a:pPr eaLnBrk="0" hangingPunct="0">
              <a:lnSpc>
                <a:spcPct val="110000"/>
              </a:lnSpc>
              <a:spcBef>
                <a:spcPct val="10000"/>
              </a:spcBef>
            </a:pPr>
            <a:r>
              <a:rPr lang="en-US" altLang="x-none" sz="2800" b="1" dirty="0">
                <a:latin typeface="Times New Roman" panose="02020603050405020304" pitchFamily="2" charset="0"/>
                <a:ea typeface="宋体" panose="02010600030101010101" pitchFamily="2" charset="-122"/>
              </a:rPr>
              <a:t>void straight_insert_sort(Sqlist *L)</a:t>
            </a:r>
            <a:endParaRPr lang="en-US" altLang="x-none" sz="2800" b="1" dirty="0">
              <a:latin typeface="Times New Roman" panose="02020603050405020304" pitchFamily="2" charset="0"/>
              <a:ea typeface="宋体" panose="02010600030101010101" pitchFamily="2" charset="-122"/>
            </a:endParaRPr>
          </a:p>
          <a:p>
            <a:pPr marL="355600" lvl="1" indent="0" eaLnBrk="0" hangingPunct="0">
              <a:lnSpc>
                <a:spcPct val="110000"/>
              </a:lnSpc>
              <a:spcBef>
                <a:spcPct val="10000"/>
              </a:spcBef>
            </a:pPr>
            <a:r>
              <a:rPr lang="en-US" altLang="x-none" sz="2800" b="1" dirty="0">
                <a:latin typeface="Times New Roman" panose="02020603050405020304" pitchFamily="2" charset="0"/>
                <a:ea typeface="宋体" panose="02010600030101010101" pitchFamily="2" charset="-122"/>
              </a:rPr>
              <a:t>{   int i, j ;</a:t>
            </a:r>
            <a:endParaRPr lang="en-US" altLang="x-none" sz="2800" b="1" dirty="0">
              <a:latin typeface="Times New Roman" panose="02020603050405020304" pitchFamily="2" charset="0"/>
              <a:ea typeface="宋体" panose="02010600030101010101" pitchFamily="2" charset="-122"/>
            </a:endParaRPr>
          </a:p>
          <a:p>
            <a:pPr marL="723900" lvl="2" indent="0" eaLnBrk="0" hangingPunct="0">
              <a:lnSpc>
                <a:spcPct val="110000"/>
              </a:lnSpc>
              <a:spcBef>
                <a:spcPct val="10000"/>
              </a:spcBef>
            </a:pPr>
            <a:r>
              <a:rPr lang="en-US" altLang="x-none" sz="2800" b="1" dirty="0">
                <a:latin typeface="Times New Roman" panose="02020603050405020304" pitchFamily="2" charset="0"/>
                <a:ea typeface="宋体" panose="02010600030101010101" pitchFamily="2" charset="-122"/>
              </a:rPr>
              <a:t>for (i=2; i&lt;=L-&gt;length; i++)</a:t>
            </a:r>
            <a:endParaRPr lang="en-US" altLang="x-none" sz="2800" b="1" dirty="0">
              <a:latin typeface="Times New Roman" panose="02020603050405020304" pitchFamily="2" charset="0"/>
              <a:ea typeface="宋体" panose="02010600030101010101" pitchFamily="2" charset="-122"/>
            </a:endParaRPr>
          </a:p>
          <a:p>
            <a:pPr marL="1079500" lvl="3" indent="0" eaLnBrk="0" hangingPunct="0">
              <a:lnSpc>
                <a:spcPct val="110000"/>
              </a:lnSpc>
              <a:spcBef>
                <a:spcPct val="10000"/>
              </a:spcBef>
            </a:pPr>
            <a:r>
              <a:rPr lang="en-US" altLang="x-none" sz="2800" b="1" dirty="0">
                <a:latin typeface="Times New Roman" panose="02020603050405020304" pitchFamily="2" charset="0"/>
                <a:ea typeface="宋体" panose="02010600030101010101" pitchFamily="2" charset="-122"/>
              </a:rPr>
              <a:t>{  L-&gt;R[0]=L-&gt;R[i]; j=i-1;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设置哨兵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435100" lvl="4" indent="0" eaLnBrk="0" hangingPunct="0">
              <a:lnSpc>
                <a:spcPct val="110000"/>
              </a:lnSpc>
              <a:spcBef>
                <a:spcPct val="10000"/>
              </a:spcBef>
            </a:pPr>
            <a:r>
              <a:rPr lang="en-US" altLang="x-none" sz="2800" b="1" dirty="0">
                <a:latin typeface="Times New Roman" panose="02020603050405020304" pitchFamily="2" charset="0"/>
                <a:ea typeface="宋体" panose="02010600030101010101" pitchFamily="2" charset="-122"/>
              </a:rPr>
              <a:t>while( LT(L-&gt;R[0].key, L-&gt;R[j].key) )</a:t>
            </a:r>
            <a:endParaRPr lang="en-US" altLang="x-none" sz="2800" b="1" dirty="0">
              <a:latin typeface="Times New Roman" panose="02020603050405020304" pitchFamily="2" charset="0"/>
              <a:ea typeface="宋体" panose="02010600030101010101" pitchFamily="2" charset="-122"/>
            </a:endParaRPr>
          </a:p>
          <a:p>
            <a:pPr marL="1435100" lvl="4" indent="0" eaLnBrk="0" hangingPunct="0">
              <a:lnSpc>
                <a:spcPct val="110000"/>
              </a:lnSpc>
              <a:spcBef>
                <a:spcPct val="10000"/>
              </a:spcBef>
            </a:pPr>
            <a:r>
              <a:rPr lang="en-US" altLang="x-none" sz="2800" b="1" dirty="0">
                <a:latin typeface="Times New Roman" panose="02020603050405020304" pitchFamily="2" charset="0"/>
                <a:ea typeface="宋体" panose="02010600030101010101" pitchFamily="2" charset="-122"/>
              </a:rPr>
              <a:t>    {   L-&gt;R[j+1]=L-&gt;R[j];</a:t>
            </a:r>
            <a:endParaRPr lang="en-US" altLang="x-none" sz="2800" b="1" dirty="0">
              <a:latin typeface="Times New Roman" panose="02020603050405020304" pitchFamily="2" charset="0"/>
              <a:ea typeface="宋体" panose="02010600030101010101" pitchFamily="2" charset="-122"/>
            </a:endParaRPr>
          </a:p>
          <a:p>
            <a:pPr marL="1435100" lvl="4" indent="0" eaLnBrk="0" hangingPunct="0">
              <a:lnSpc>
                <a:spcPct val="110000"/>
              </a:lnSpc>
              <a:spcBef>
                <a:spcPct val="10000"/>
              </a:spcBef>
            </a:pPr>
            <a:r>
              <a:rPr lang="en-US" altLang="x-none" sz="2800" b="1" dirty="0">
                <a:latin typeface="Times New Roman" panose="02020603050405020304" pitchFamily="2" charset="0"/>
                <a:ea typeface="宋体" panose="02010600030101010101" pitchFamily="2" charset="-122"/>
              </a:rPr>
              <a:t>         j--;</a:t>
            </a:r>
            <a:endParaRPr lang="en-US" altLang="x-none" sz="2800" b="1" dirty="0">
              <a:latin typeface="Times New Roman" panose="02020603050405020304" pitchFamily="2" charset="0"/>
              <a:ea typeface="宋体" panose="02010600030101010101" pitchFamily="2" charset="-122"/>
            </a:endParaRPr>
          </a:p>
          <a:p>
            <a:pPr marL="1435100" lvl="4" indent="0" eaLnBrk="0" hangingPunct="0">
              <a:lnSpc>
                <a:spcPct val="110000"/>
              </a:lnSpc>
              <a:spcBef>
                <a:spcPct val="10000"/>
              </a:spcBef>
            </a:pPr>
            <a:r>
              <a:rPr lang="en-US" altLang="x-none" sz="2800" b="1" dirty="0">
                <a:latin typeface="Times New Roman" panose="02020603050405020304" pitchFamily="2" charset="0"/>
                <a:ea typeface="宋体" panose="02010600030101010101" pitchFamily="2" charset="-122"/>
              </a:rPr>
              <a:t>     }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查找插入位置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435100" lvl="4" indent="0" eaLnBrk="0" hangingPunct="0">
              <a:lnSpc>
                <a:spcPct val="110000"/>
              </a:lnSpc>
              <a:spcBef>
                <a:spcPct val="10000"/>
              </a:spcBef>
            </a:pPr>
            <a:r>
              <a:rPr lang="en-US" altLang="x-none" sz="2800" b="1" dirty="0">
                <a:latin typeface="Times New Roman" panose="02020603050405020304" pitchFamily="2" charset="0"/>
                <a:ea typeface="宋体" panose="02010600030101010101" pitchFamily="2" charset="-122"/>
              </a:rPr>
              <a:t>L-&gt;R[j+1]=L-&gt;R[0];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插入到相应位置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079500" lvl="3" indent="0" eaLnBrk="0" hangingPunct="0">
              <a:lnSpc>
                <a:spcPct val="110000"/>
              </a:lnSpc>
              <a:spcBef>
                <a:spcPct val="10000"/>
              </a:spcBef>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marL="355600" lvl="1" indent="0" eaLnBrk="0" hangingPunct="0">
              <a:lnSpc>
                <a:spcPct val="110000"/>
              </a:lnSpc>
              <a:spcBef>
                <a:spcPct val="10000"/>
              </a:spcBef>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2705" name="矩形 758785"/>
          <p:cNvSpPr/>
          <p:nvPr/>
        </p:nvSpPr>
        <p:spPr>
          <a:xfrm>
            <a:off x="1676400" y="152400"/>
            <a:ext cx="8812213" cy="4810125"/>
          </a:xfrm>
          <a:prstGeom prst="rect">
            <a:avLst/>
          </a:prstGeom>
          <a:noFill/>
          <a:ln w="9525">
            <a:noFill/>
          </a:ln>
        </p:spPr>
        <p:txBody>
          <a:bodyPr lIns="92075" tIns="46038" rIns="92075" bIns="46038" anchor="t">
            <a:spAutoFit/>
          </a:bodyPr>
          <a:p>
            <a:pPr eaLnBrk="0" hangingPunct="0">
              <a:lnSpc>
                <a:spcPct val="110000"/>
              </a:lnSpc>
              <a:spcBef>
                <a:spcPct val="20000"/>
              </a:spcBef>
              <a:spcAft>
                <a:spcPct val="10000"/>
              </a:spcAft>
            </a:pPr>
            <a:r>
              <a:rPr lang="en-US" altLang="x-none" sz="3600" b="1" dirty="0">
                <a:solidFill>
                  <a:schemeClr val="folHlink"/>
                </a:solidFill>
                <a:latin typeface="Times New Roman" panose="02020603050405020304" pitchFamily="2" charset="0"/>
                <a:ea typeface="宋体" panose="02010600030101010101" pitchFamily="2" charset="-122"/>
              </a:rPr>
              <a:t>3  </a:t>
            </a:r>
            <a:r>
              <a:rPr lang="zh-CN" altLang="en-US" sz="3600" b="1" dirty="0">
                <a:solidFill>
                  <a:schemeClr val="folHlink"/>
                </a:solidFill>
                <a:latin typeface="Times New Roman" panose="02020603050405020304" pitchFamily="2" charset="0"/>
                <a:ea typeface="楷体_GB2312" pitchFamily="1" charset="-122"/>
              </a:rPr>
              <a:t>算法说明</a:t>
            </a:r>
            <a:endParaRPr lang="zh-CN" altLang="en-US" sz="3600" b="1" dirty="0">
              <a:solidFill>
                <a:schemeClr val="folHlink"/>
              </a:solidFill>
              <a:latin typeface="Times New Roman" panose="02020603050405020304" pitchFamily="2" charset="0"/>
              <a:ea typeface="楷体_GB2312" pitchFamily="1" charset="-122"/>
            </a:endParaRPr>
          </a:p>
          <a:p>
            <a:pPr eaLnBrk="0" hangingPunct="0">
              <a:lnSpc>
                <a:spcPct val="110000"/>
              </a:lnSpc>
              <a:spcBef>
                <a:spcPct val="20000"/>
              </a:spcBef>
            </a:pPr>
            <a:r>
              <a:rPr lang="zh-CN" altLang="en-US" sz="2800" b="1" dirty="0">
                <a:latin typeface="宋体" panose="02010600030101010101" pitchFamily="2" charset="-122"/>
                <a:ea typeface="宋体" panose="02010600030101010101" pitchFamily="2" charset="-122"/>
              </a:rPr>
              <a:t>    算法中的</a:t>
            </a:r>
            <a:r>
              <a:rPr lang="en-US" altLang="x-none" sz="2800" b="1" dirty="0">
                <a:latin typeface="Times New Roman" panose="02020603050405020304" pitchFamily="2" charset="0"/>
                <a:ea typeface="宋体" panose="02010600030101010101" pitchFamily="2" charset="-122"/>
              </a:rPr>
              <a:t>R[0]</a:t>
            </a:r>
            <a:r>
              <a:rPr lang="zh-CN" altLang="en-US" sz="2800" b="1" dirty="0">
                <a:latin typeface="Times New Roman" panose="02020603050405020304" pitchFamily="2" charset="0"/>
                <a:ea typeface="宋体" panose="02010600030101010101" pitchFamily="2" charset="-122"/>
              </a:rPr>
              <a:t>开始时并不存放任何待排序的记录，引入的作用主要有两个：</a:t>
            </a:r>
            <a:endParaRPr lang="zh-CN" altLang="en-US" sz="2800" b="1" dirty="0">
              <a:latin typeface="Times New Roman" panose="02020603050405020304" pitchFamily="2" charset="0"/>
              <a:ea typeface="宋体" panose="02010600030101010101" pitchFamily="2" charset="-122"/>
            </a:endParaRPr>
          </a:p>
          <a:p>
            <a:pPr marL="444500" lvl="1" indent="0" eaLnBrk="0" hangingPunct="0">
              <a:lnSpc>
                <a:spcPct val="110000"/>
              </a:lnSpc>
              <a:spcBef>
                <a:spcPct val="20000"/>
              </a:spcBef>
            </a:pPr>
            <a:r>
              <a:rPr lang="zh-CN" altLang="en-US" sz="2800" b="1" dirty="0">
                <a:latin typeface="Times New Roman" panose="02020603050405020304" pitchFamily="2" charset="0"/>
                <a:ea typeface="宋体" panose="02010600030101010101" pitchFamily="2" charset="-122"/>
              </a:rPr>
              <a:t>①  不需要增加辅助空间： 保存当前待插入的记录</a:t>
            </a:r>
            <a:r>
              <a:rPr lang="en-US" altLang="x-none" sz="2800" b="1" dirty="0">
                <a:latin typeface="Times New Roman" panose="02020603050405020304" pitchFamily="2" charset="0"/>
                <a:ea typeface="宋体" panose="02010600030101010101" pitchFamily="2" charset="-122"/>
              </a:rPr>
              <a:t>R[i]</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R[i]</a:t>
            </a:r>
            <a:r>
              <a:rPr lang="zh-CN" altLang="en-US" sz="2800" b="1" dirty="0">
                <a:latin typeface="Times New Roman" panose="02020603050405020304" pitchFamily="2" charset="0"/>
                <a:ea typeface="宋体" panose="02010600030101010101" pitchFamily="2" charset="-122"/>
              </a:rPr>
              <a:t>会因为记录的后移而被占用；</a:t>
            </a:r>
            <a:endParaRPr lang="zh-CN" altLang="en-US" sz="2800" b="1" dirty="0">
              <a:latin typeface="Times New Roman" panose="02020603050405020304" pitchFamily="2" charset="0"/>
              <a:ea typeface="宋体" panose="02010600030101010101" pitchFamily="2" charset="-122"/>
            </a:endParaRPr>
          </a:p>
          <a:p>
            <a:pPr marL="444500" lvl="1" indent="0" eaLnBrk="0" hangingPunct="0">
              <a:lnSpc>
                <a:spcPct val="110000"/>
              </a:lnSpc>
              <a:spcBef>
                <a:spcPct val="20000"/>
              </a:spcBef>
            </a:pPr>
            <a:r>
              <a:rPr lang="zh-CN" altLang="en-US" sz="2800" b="1" dirty="0">
                <a:latin typeface="Times New Roman" panose="02020603050405020304" pitchFamily="2" charset="0"/>
                <a:ea typeface="宋体" panose="02010600030101010101" pitchFamily="2" charset="-122"/>
              </a:rPr>
              <a:t>②  保证查找插入位置的内循环总可以在超出循环边界之前找到一个等于当前记录的记录，起“</a:t>
            </a:r>
            <a:r>
              <a:rPr lang="zh-CN" altLang="en-US" sz="2800" b="1" dirty="0">
                <a:solidFill>
                  <a:schemeClr val="folHlink"/>
                </a:solidFill>
                <a:latin typeface="Times New Roman" panose="02020603050405020304" pitchFamily="2" charset="0"/>
                <a:ea typeface="宋体" panose="02010600030101010101" pitchFamily="2" charset="-122"/>
              </a:rPr>
              <a:t>哨兵监视</a:t>
            </a:r>
            <a:r>
              <a:rPr lang="zh-CN" altLang="en-US" sz="2800" b="1" dirty="0">
                <a:latin typeface="Times New Roman" panose="02020603050405020304" pitchFamily="2" charset="0"/>
                <a:ea typeface="宋体" panose="02010600030101010101" pitchFamily="2" charset="-122"/>
              </a:rPr>
              <a:t>”作用，避免在内循环中每次都要判断</a:t>
            </a:r>
            <a:r>
              <a:rPr lang="en-US" altLang="x-none" sz="2800" b="1" dirty="0">
                <a:latin typeface="Times New Roman" panose="02020603050405020304" pitchFamily="2" charset="0"/>
                <a:ea typeface="宋体" panose="02010600030101010101" pitchFamily="2" charset="-122"/>
              </a:rPr>
              <a:t>j</a:t>
            </a:r>
            <a:r>
              <a:rPr lang="zh-CN" altLang="en-US" sz="2800" b="1" dirty="0">
                <a:latin typeface="Times New Roman" panose="02020603050405020304" pitchFamily="2" charset="0"/>
                <a:ea typeface="宋体" panose="02010600030101010101" pitchFamily="2" charset="-122"/>
              </a:rPr>
              <a:t>是否越界</a:t>
            </a:r>
            <a:r>
              <a:rPr lang="zh-CN" altLang="en-US" sz="2800" b="1" dirty="0">
                <a:latin typeface="宋体" panose="02010600030101010101" pitchFamily="2" charset="-122"/>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3729" name="矩形 759809"/>
          <p:cNvSpPr/>
          <p:nvPr/>
        </p:nvSpPr>
        <p:spPr>
          <a:xfrm>
            <a:off x="1676400" y="152400"/>
            <a:ext cx="8812213" cy="3855720"/>
          </a:xfrm>
          <a:prstGeom prst="rect">
            <a:avLst/>
          </a:prstGeom>
          <a:noFill/>
          <a:ln w="9525">
            <a:noFill/>
          </a:ln>
        </p:spPr>
        <p:txBody>
          <a:bodyPr lIns="92075" tIns="46038" rIns="92075" bIns="46038" anchor="t">
            <a:spAutoFit/>
          </a:bodyPr>
          <a:p>
            <a:pPr eaLnBrk="0" hangingPunct="0">
              <a:lnSpc>
                <a:spcPct val="110000"/>
              </a:lnSpc>
              <a:spcBef>
                <a:spcPct val="20000"/>
              </a:spcBef>
              <a:spcAft>
                <a:spcPct val="10000"/>
              </a:spcAft>
            </a:pPr>
            <a:r>
              <a:rPr lang="en-US" altLang="x-none" sz="3600" b="1" dirty="0">
                <a:solidFill>
                  <a:schemeClr val="folHlink"/>
                </a:solidFill>
                <a:latin typeface="Times New Roman" panose="02020603050405020304" pitchFamily="2" charset="0"/>
                <a:ea typeface="宋体" panose="02010600030101010101" pitchFamily="2" charset="-122"/>
              </a:rPr>
              <a:t>4</a:t>
            </a:r>
            <a:r>
              <a:rPr lang="en-US" altLang="x-none" sz="3600" b="1" dirty="0">
                <a:solidFill>
                  <a:schemeClr val="folHlink"/>
                </a:solidFill>
                <a:latin typeface="宋体" panose="02010600030101010101" pitchFamily="2" charset="-122"/>
                <a:ea typeface="宋体" panose="02010600030101010101" pitchFamily="2" charset="-122"/>
              </a:rPr>
              <a:t> </a:t>
            </a:r>
            <a:r>
              <a:rPr lang="zh-CN" altLang="en-US" sz="3600" b="1" dirty="0">
                <a:solidFill>
                  <a:schemeClr val="folHlink"/>
                </a:solidFill>
                <a:latin typeface="楷体_GB2312" pitchFamily="1" charset="-122"/>
                <a:ea typeface="楷体_GB2312" pitchFamily="1" charset="-122"/>
              </a:rPr>
              <a:t>算法分析</a:t>
            </a:r>
            <a:endParaRPr lang="zh-CN" altLang="en-US" sz="3600" b="1" dirty="0">
              <a:solidFill>
                <a:schemeClr val="folHlink"/>
              </a:solidFill>
              <a:latin typeface="楷体_GB2312" pitchFamily="1" charset="-122"/>
              <a:ea typeface="楷体_GB2312" pitchFamily="1" charset="-122"/>
            </a:endParaRPr>
          </a:p>
          <a:p>
            <a:pPr marL="444500" lvl="1" indent="0" eaLnBrk="1" hangingPunct="1">
              <a:lnSpc>
                <a:spcPct val="110000"/>
              </a:lnSpc>
              <a:spcBef>
                <a:spcPct val="20000"/>
              </a:spcBef>
              <a:buClr>
                <a:srgbClr val="FF9900"/>
              </a:buClr>
              <a:buFont typeface="Wingdings" panose="05000000000000000000" pitchFamily="2" charset="2"/>
              <a:buNone/>
            </a:pPr>
            <a:r>
              <a:rPr lang="zh-CN" altLang="en-US" sz="3200" b="1" dirty="0">
                <a:solidFill>
                  <a:schemeClr val="folHlink"/>
                </a:solidFill>
                <a:latin typeface="宋体" panose="02010600030101010101" pitchFamily="2" charset="-122"/>
                <a:ea typeface="宋体" panose="02010600030101010101" pitchFamily="2" charset="-122"/>
              </a:rPr>
              <a:t>⑴ 最好情况</a:t>
            </a:r>
            <a:r>
              <a:rPr lang="zh-CN" altLang="en-US" sz="3200" b="1" dirty="0">
                <a:latin typeface="Times New Roman" panose="02020603050405020304" pitchFamily="2"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若待排序记录按关键字从小到大排列</a:t>
            </a:r>
            <a:r>
              <a:rPr lang="en-US" altLang="x-none"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正序</a:t>
            </a:r>
            <a:r>
              <a:rPr lang="en-US" altLang="x-none" sz="2800" b="1" dirty="0">
                <a:latin typeface="宋体" panose="02010600030101010101" pitchFamily="2" charset="-122"/>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，算法中的内循环无须执行，则一趟排序时：关键字比较次数</a:t>
            </a:r>
            <a:r>
              <a:rPr lang="en-US" altLang="x-none" sz="2800" b="1" dirty="0">
                <a:latin typeface="Times New Roman" panose="02020603050405020304" pitchFamily="2" charset="0"/>
                <a:ea typeface="宋体" panose="02010600030101010101" pitchFamily="2" charset="-122"/>
              </a:rPr>
              <a:t>1</a:t>
            </a:r>
            <a:r>
              <a:rPr lang="zh-CN" altLang="en-US" sz="2800" b="1" dirty="0">
                <a:latin typeface="Times New Roman" panose="02020603050405020304" pitchFamily="2" charset="0"/>
                <a:ea typeface="宋体" panose="02010600030101010101" pitchFamily="2" charset="-122"/>
              </a:rPr>
              <a:t>次，记录移动次数</a:t>
            </a:r>
            <a:r>
              <a:rPr lang="en-US" altLang="x-none" sz="2800" b="1" dirty="0">
                <a:latin typeface="Times New Roman" panose="02020603050405020304" pitchFamily="2" charset="0"/>
                <a:ea typeface="宋体" panose="02010600030101010101" pitchFamily="2" charset="-122"/>
              </a:rPr>
              <a:t>2</a:t>
            </a:r>
            <a:r>
              <a:rPr lang="zh-CN" altLang="en-US" sz="2800" b="1" dirty="0">
                <a:latin typeface="Times New Roman" panose="02020603050405020304" pitchFamily="2" charset="0"/>
                <a:ea typeface="宋体" panose="02010600030101010101" pitchFamily="2" charset="-122"/>
              </a:rPr>
              <a:t>次</a:t>
            </a:r>
            <a:r>
              <a:rPr lang="en-US" altLang="x-none" sz="2800" b="1" dirty="0">
                <a:latin typeface="Times New Roman" panose="02020603050405020304" pitchFamily="2" charset="0"/>
                <a:ea typeface="宋体" panose="02010600030101010101" pitchFamily="2" charset="-122"/>
              </a:rPr>
              <a:t>(R[i]→R[0], R[0]→R[j+1])</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eaLnBrk="0" hangingPunct="0">
              <a:lnSpc>
                <a:spcPct val="110000"/>
              </a:lnSpc>
              <a:spcBef>
                <a:spcPct val="20000"/>
              </a:spcBef>
              <a:spcAft>
                <a:spcPct val="10000"/>
              </a:spcAft>
            </a:pPr>
            <a:r>
              <a:rPr lang="zh-CN" altLang="en-US" sz="2800" b="1" dirty="0">
                <a:latin typeface="Times New Roman" panose="02020603050405020304" pitchFamily="2" charset="0"/>
                <a:ea typeface="宋体" panose="02010600030101010101" pitchFamily="2" charset="-122"/>
              </a:rPr>
              <a:t>         则整个排序的关键字比较次数和记录移动次数分别是：</a:t>
            </a:r>
            <a:endParaRPr lang="zh-CN" altLang="en-US" sz="2800" b="1" dirty="0">
              <a:latin typeface="宋体" panose="02010600030101010101" pitchFamily="2" charset="-122"/>
              <a:ea typeface="宋体" panose="02010600030101010101" pitchFamily="2" charset="-122"/>
            </a:endParaRPr>
          </a:p>
        </p:txBody>
      </p:sp>
      <p:grpSp>
        <p:nvGrpSpPr>
          <p:cNvPr id="713730" name="组合 759810"/>
          <p:cNvGrpSpPr/>
          <p:nvPr/>
        </p:nvGrpSpPr>
        <p:grpSpPr>
          <a:xfrm>
            <a:off x="2362200" y="3995738"/>
            <a:ext cx="6705600" cy="946150"/>
            <a:chOff x="0" y="0"/>
            <a:chExt cx="4224" cy="596"/>
          </a:xfrm>
        </p:grpSpPr>
        <p:grpSp>
          <p:nvGrpSpPr>
            <p:cNvPr id="713731" name="组合 759811"/>
            <p:cNvGrpSpPr/>
            <p:nvPr/>
          </p:nvGrpSpPr>
          <p:grpSpPr>
            <a:xfrm>
              <a:off x="0" y="0"/>
              <a:ext cx="1747" cy="572"/>
              <a:chOff x="0" y="0"/>
              <a:chExt cx="1747" cy="572"/>
            </a:xfrm>
          </p:grpSpPr>
          <p:sp>
            <p:nvSpPr>
              <p:cNvPr id="713732" name="矩形 759812"/>
              <p:cNvSpPr/>
              <p:nvPr/>
            </p:nvSpPr>
            <p:spPr>
              <a:xfrm>
                <a:off x="0" y="120"/>
                <a:ext cx="997" cy="249"/>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rPr>
                  <a:t>比较次数</a:t>
                </a:r>
                <a:r>
                  <a:rPr lang="zh-CN" altLang="en-US" sz="2400" b="1" dirty="0">
                    <a:latin typeface="宋体" panose="02010600030101010101" pitchFamily="2" charset="-122"/>
                    <a:ea typeface="宋体" panose="02010600030101010101" pitchFamily="2" charset="-122"/>
                  </a:rPr>
                  <a:t>：</a:t>
                </a:r>
                <a:endParaRPr lang="zh-CN" altLang="en-US" sz="2400" b="1" dirty="0">
                  <a:latin typeface="宋体" panose="02010600030101010101" pitchFamily="2" charset="-122"/>
                  <a:ea typeface="宋体" panose="02010600030101010101" pitchFamily="2" charset="-122"/>
                </a:endParaRPr>
              </a:p>
            </p:txBody>
          </p:sp>
          <p:grpSp>
            <p:nvGrpSpPr>
              <p:cNvPr id="713733" name="组合 759813"/>
              <p:cNvGrpSpPr/>
              <p:nvPr/>
            </p:nvGrpSpPr>
            <p:grpSpPr>
              <a:xfrm>
                <a:off x="928" y="0"/>
                <a:ext cx="819" cy="572"/>
                <a:chOff x="0" y="0"/>
                <a:chExt cx="819" cy="572"/>
              </a:xfrm>
            </p:grpSpPr>
            <p:sp>
              <p:nvSpPr>
                <p:cNvPr id="713734" name="矩形 759814"/>
                <p:cNvSpPr/>
                <p:nvPr/>
              </p:nvSpPr>
              <p:spPr>
                <a:xfrm>
                  <a:off x="48" y="144"/>
                  <a:ext cx="771" cy="249"/>
                </a:xfrm>
                <a:prstGeom prst="rect">
                  <a:avLst/>
                </a:prstGeom>
                <a:noFill/>
                <a:ln w="9525">
                  <a:noFill/>
                </a:ln>
              </p:spPr>
              <p:txBody>
                <a:bodyPr wrap="none" anchor="ctr"/>
                <a:p>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1=n-1</a:t>
                  </a:r>
                  <a:endParaRPr lang="en-US" altLang="x-none" sz="2800" b="1" dirty="0">
                    <a:latin typeface="Times New Roman" panose="02020603050405020304" pitchFamily="2" charset="0"/>
                    <a:ea typeface="宋体" panose="02010600030101010101" pitchFamily="2" charset="-122"/>
                  </a:endParaRPr>
                </a:p>
              </p:txBody>
            </p:sp>
            <p:sp>
              <p:nvSpPr>
                <p:cNvPr id="713735" name="矩形 759815"/>
                <p:cNvSpPr/>
                <p:nvPr/>
              </p:nvSpPr>
              <p:spPr>
                <a:xfrm>
                  <a:off x="80" y="0"/>
                  <a:ext cx="204" cy="204"/>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n</a:t>
                  </a:r>
                  <a:endParaRPr lang="en-US" altLang="x-none" sz="2400" b="1" dirty="0">
                    <a:latin typeface="Times New Roman" panose="02020603050405020304" pitchFamily="2" charset="0"/>
                    <a:ea typeface="宋体" panose="02010600030101010101" pitchFamily="2" charset="-122"/>
                  </a:endParaRPr>
                </a:p>
              </p:txBody>
            </p:sp>
            <p:sp>
              <p:nvSpPr>
                <p:cNvPr id="713736" name="矩形 759816"/>
                <p:cNvSpPr/>
                <p:nvPr/>
              </p:nvSpPr>
              <p:spPr>
                <a:xfrm>
                  <a:off x="0" y="368"/>
                  <a:ext cx="317" cy="204"/>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i=2</a:t>
                  </a:r>
                  <a:endParaRPr lang="en-US" altLang="x-none" sz="2400" b="1" dirty="0">
                    <a:latin typeface="Times New Roman" panose="02020603050405020304" pitchFamily="2" charset="0"/>
                    <a:ea typeface="宋体" panose="02010600030101010101" pitchFamily="2" charset="-122"/>
                  </a:endParaRPr>
                </a:p>
              </p:txBody>
            </p:sp>
          </p:grpSp>
        </p:grpSp>
        <p:grpSp>
          <p:nvGrpSpPr>
            <p:cNvPr id="713737" name="组合 759817"/>
            <p:cNvGrpSpPr/>
            <p:nvPr/>
          </p:nvGrpSpPr>
          <p:grpSpPr>
            <a:xfrm>
              <a:off x="2160" y="24"/>
              <a:ext cx="2064" cy="572"/>
              <a:chOff x="0" y="0"/>
              <a:chExt cx="2064" cy="572"/>
            </a:xfrm>
          </p:grpSpPr>
          <p:sp>
            <p:nvSpPr>
              <p:cNvPr id="713738" name="矩形 759818"/>
              <p:cNvSpPr/>
              <p:nvPr/>
            </p:nvSpPr>
            <p:spPr>
              <a:xfrm>
                <a:off x="0" y="120"/>
                <a:ext cx="997" cy="249"/>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rPr>
                  <a:t>移动次数</a:t>
                </a:r>
                <a:r>
                  <a:rPr lang="zh-CN" altLang="en-US" sz="2400" b="1" dirty="0">
                    <a:latin typeface="宋体" panose="02010600030101010101" pitchFamily="2" charset="-122"/>
                    <a:ea typeface="宋体" panose="02010600030101010101" pitchFamily="2" charset="-122"/>
                  </a:rPr>
                  <a:t>：</a:t>
                </a:r>
                <a:endParaRPr lang="zh-CN" altLang="en-US" sz="2400" b="1" dirty="0">
                  <a:latin typeface="宋体" panose="02010600030101010101" pitchFamily="2" charset="-122"/>
                  <a:ea typeface="宋体" panose="02010600030101010101" pitchFamily="2" charset="-122"/>
                </a:endParaRPr>
              </a:p>
            </p:txBody>
          </p:sp>
          <p:grpSp>
            <p:nvGrpSpPr>
              <p:cNvPr id="713739" name="组合 759819"/>
              <p:cNvGrpSpPr/>
              <p:nvPr/>
            </p:nvGrpSpPr>
            <p:grpSpPr>
              <a:xfrm>
                <a:off x="928" y="0"/>
                <a:ext cx="1136" cy="572"/>
                <a:chOff x="0" y="0"/>
                <a:chExt cx="1136" cy="572"/>
              </a:xfrm>
            </p:grpSpPr>
            <p:sp>
              <p:nvSpPr>
                <p:cNvPr id="713740" name="矩形 759820"/>
                <p:cNvSpPr/>
                <p:nvPr/>
              </p:nvSpPr>
              <p:spPr>
                <a:xfrm>
                  <a:off x="48" y="144"/>
                  <a:ext cx="1088" cy="249"/>
                </a:xfrm>
                <a:prstGeom prst="rect">
                  <a:avLst/>
                </a:prstGeom>
                <a:noFill/>
                <a:ln w="9525">
                  <a:noFill/>
                </a:ln>
              </p:spPr>
              <p:txBody>
                <a:bodyPr wrap="none" anchor="ctr"/>
                <a:p>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2=2(n-1)</a:t>
                  </a:r>
                  <a:endParaRPr lang="en-US" altLang="x-none" sz="2800" b="1" dirty="0">
                    <a:latin typeface="Times New Roman" panose="02020603050405020304" pitchFamily="2" charset="0"/>
                    <a:ea typeface="宋体" panose="02010600030101010101" pitchFamily="2" charset="-122"/>
                  </a:endParaRPr>
                </a:p>
              </p:txBody>
            </p:sp>
            <p:sp>
              <p:nvSpPr>
                <p:cNvPr id="713741" name="矩形 759821"/>
                <p:cNvSpPr/>
                <p:nvPr/>
              </p:nvSpPr>
              <p:spPr>
                <a:xfrm>
                  <a:off x="80" y="0"/>
                  <a:ext cx="204" cy="204"/>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n</a:t>
                  </a:r>
                  <a:endParaRPr lang="en-US" altLang="x-none" sz="2400" b="1" dirty="0">
                    <a:latin typeface="Times New Roman" panose="02020603050405020304" pitchFamily="2" charset="0"/>
                    <a:ea typeface="宋体" panose="02010600030101010101" pitchFamily="2" charset="-122"/>
                  </a:endParaRPr>
                </a:p>
              </p:txBody>
            </p:sp>
            <p:sp>
              <p:nvSpPr>
                <p:cNvPr id="713742" name="矩形 759822"/>
                <p:cNvSpPr/>
                <p:nvPr/>
              </p:nvSpPr>
              <p:spPr>
                <a:xfrm>
                  <a:off x="0" y="368"/>
                  <a:ext cx="317" cy="204"/>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i=2</a:t>
                  </a:r>
                  <a:endParaRPr lang="en-US" altLang="x-none" sz="2400" b="1" dirty="0">
                    <a:latin typeface="Times New Roman" panose="02020603050405020304" pitchFamily="2" charset="0"/>
                    <a:ea typeface="宋体" panose="02010600030101010101" pitchFamily="2" charset="-122"/>
                  </a:endParaRPr>
                </a:p>
              </p:txBody>
            </p:sp>
          </p:gr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4753" name="矩形 760833"/>
          <p:cNvSpPr/>
          <p:nvPr/>
        </p:nvSpPr>
        <p:spPr>
          <a:xfrm>
            <a:off x="1676400" y="188913"/>
            <a:ext cx="8812213" cy="2187575"/>
          </a:xfrm>
          <a:prstGeom prst="rect">
            <a:avLst/>
          </a:prstGeom>
          <a:noFill/>
          <a:ln w="9525">
            <a:noFill/>
          </a:ln>
        </p:spPr>
        <p:txBody>
          <a:bodyPr lIns="92075" tIns="46038" rIns="92075" bIns="46038" anchor="t">
            <a:spAutoFit/>
          </a:bodyPr>
          <a:p>
            <a:pPr marL="444500" lvl="1" indent="0" eaLnBrk="0" hangingPunct="0">
              <a:lnSpc>
                <a:spcPct val="110000"/>
              </a:lnSpc>
              <a:spcBef>
                <a:spcPct val="20000"/>
              </a:spcBef>
              <a:spcAft>
                <a:spcPct val="10000"/>
              </a:spcAft>
            </a:pPr>
            <a:r>
              <a:rPr lang="zh-CN" altLang="en-US" sz="3200" b="1" dirty="0">
                <a:solidFill>
                  <a:schemeClr val="folHlink"/>
                </a:solidFill>
                <a:latin typeface="宋体" panose="02010600030101010101" pitchFamily="2" charset="-122"/>
                <a:ea typeface="宋体" panose="02010600030101010101" pitchFamily="2" charset="-122"/>
              </a:rPr>
              <a:t>⑵ 最坏情况</a:t>
            </a:r>
            <a:r>
              <a:rPr lang="zh-CN" altLang="en-US" sz="3200" b="1" dirty="0">
                <a:latin typeface="Times New Roman" panose="02020603050405020304" pitchFamily="2"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若待排序记录按关键字从大到小排列</a:t>
            </a:r>
            <a:r>
              <a:rPr lang="en-US" altLang="x-none"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逆序</a:t>
            </a:r>
            <a:r>
              <a:rPr lang="en-US" altLang="x-none" sz="2800" b="1" dirty="0">
                <a:latin typeface="宋体" panose="02010600030101010101" pitchFamily="2" charset="-122"/>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，则一趟排序时：算法中的内循环体执行</a:t>
            </a:r>
            <a:r>
              <a:rPr lang="en-US" altLang="x-none" sz="2800" b="1" dirty="0">
                <a:latin typeface="Times New Roman" panose="02020603050405020304" pitchFamily="2" charset="0"/>
                <a:ea typeface="宋体" panose="02010600030101010101" pitchFamily="2" charset="-122"/>
              </a:rPr>
              <a:t>i-1</a:t>
            </a:r>
            <a:r>
              <a:rPr lang="zh-CN" altLang="en-US" sz="2800" b="1" dirty="0">
                <a:latin typeface="Times New Roman" panose="02020603050405020304" pitchFamily="2" charset="0"/>
                <a:ea typeface="宋体" panose="02010600030101010101" pitchFamily="2" charset="-122"/>
              </a:rPr>
              <a:t>，关键字比较次数</a:t>
            </a:r>
            <a:r>
              <a:rPr lang="en-US" altLang="x-none" sz="2800" b="1" dirty="0">
                <a:latin typeface="Times New Roman" panose="02020603050405020304" pitchFamily="2" charset="0"/>
                <a:ea typeface="宋体" panose="02010600030101010101" pitchFamily="2" charset="-122"/>
              </a:rPr>
              <a:t>i</a:t>
            </a:r>
            <a:r>
              <a:rPr lang="zh-CN" altLang="en-US" sz="2800" b="1" dirty="0">
                <a:latin typeface="Times New Roman" panose="02020603050405020304" pitchFamily="2" charset="0"/>
                <a:ea typeface="宋体" panose="02010600030101010101" pitchFamily="2" charset="-122"/>
              </a:rPr>
              <a:t>次，记录移动次数</a:t>
            </a:r>
            <a:r>
              <a:rPr lang="en-US" altLang="x-none" sz="2800" b="1" dirty="0">
                <a:latin typeface="Times New Roman" panose="02020603050405020304" pitchFamily="2" charset="0"/>
                <a:ea typeface="宋体" panose="02010600030101010101" pitchFamily="2" charset="-122"/>
              </a:rPr>
              <a:t>i+1</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marL="444500" lvl="1" indent="0" eaLnBrk="1" hangingPunct="1">
              <a:lnSpc>
                <a:spcPct val="110000"/>
              </a:lnSpc>
              <a:spcBef>
                <a:spcPct val="20000"/>
              </a:spcBef>
              <a:buClr>
                <a:srgbClr val="FF9999"/>
              </a:buClr>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则就整个排序而言：</a:t>
            </a:r>
            <a:endParaRPr lang="zh-CN" altLang="en-US" sz="2800" b="1" dirty="0">
              <a:latin typeface="宋体" panose="02010600030101010101" pitchFamily="2" charset="-122"/>
              <a:ea typeface="宋体" panose="02010600030101010101" pitchFamily="2" charset="-122"/>
            </a:endParaRPr>
          </a:p>
        </p:txBody>
      </p:sp>
      <p:grpSp>
        <p:nvGrpSpPr>
          <p:cNvPr id="714754" name="组合 760834"/>
          <p:cNvGrpSpPr/>
          <p:nvPr/>
        </p:nvGrpSpPr>
        <p:grpSpPr>
          <a:xfrm>
            <a:off x="2362200" y="2468563"/>
            <a:ext cx="4838700" cy="1752600"/>
            <a:chOff x="0" y="0"/>
            <a:chExt cx="3048" cy="1104"/>
          </a:xfrm>
        </p:grpSpPr>
        <p:grpSp>
          <p:nvGrpSpPr>
            <p:cNvPr id="714755" name="组合 760835"/>
            <p:cNvGrpSpPr/>
            <p:nvPr/>
          </p:nvGrpSpPr>
          <p:grpSpPr>
            <a:xfrm>
              <a:off x="0" y="0"/>
              <a:ext cx="2696" cy="572"/>
              <a:chOff x="0" y="0"/>
              <a:chExt cx="2696" cy="572"/>
            </a:xfrm>
          </p:grpSpPr>
          <p:sp>
            <p:nvSpPr>
              <p:cNvPr id="714756" name="矩形 760836"/>
              <p:cNvSpPr/>
              <p:nvPr/>
            </p:nvSpPr>
            <p:spPr>
              <a:xfrm>
                <a:off x="0" y="120"/>
                <a:ext cx="997" cy="249"/>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rPr>
                  <a:t>比较次数</a:t>
                </a:r>
                <a:r>
                  <a:rPr lang="zh-CN" altLang="en-US" sz="2400" b="1" dirty="0">
                    <a:latin typeface="宋体" panose="02010600030101010101" pitchFamily="2" charset="-122"/>
                    <a:ea typeface="宋体" panose="02010600030101010101" pitchFamily="2" charset="-122"/>
                  </a:rPr>
                  <a:t>：</a:t>
                </a:r>
                <a:endParaRPr lang="zh-CN" altLang="en-US" sz="2400" b="1" dirty="0">
                  <a:latin typeface="宋体" panose="02010600030101010101" pitchFamily="2" charset="-122"/>
                  <a:ea typeface="宋体" panose="02010600030101010101" pitchFamily="2" charset="-122"/>
                </a:endParaRPr>
              </a:p>
            </p:txBody>
          </p:sp>
          <p:sp>
            <p:nvSpPr>
              <p:cNvPr id="714757" name="矩形 760837"/>
              <p:cNvSpPr/>
              <p:nvPr/>
            </p:nvSpPr>
            <p:spPr>
              <a:xfrm>
                <a:off x="976" y="144"/>
                <a:ext cx="512" cy="249"/>
              </a:xfrm>
              <a:prstGeom prst="rect">
                <a:avLst/>
              </a:prstGeom>
              <a:noFill/>
              <a:ln w="9525">
                <a:noFill/>
              </a:ln>
            </p:spPr>
            <p:txBody>
              <a:bodyPr wrap="none" anchor="ctr"/>
              <a:p>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i=</a:t>
                </a:r>
                <a:endParaRPr lang="en-US" altLang="x-none" sz="2800" b="1" dirty="0">
                  <a:latin typeface="Times New Roman" panose="02020603050405020304" pitchFamily="2" charset="0"/>
                  <a:ea typeface="宋体" panose="02010600030101010101" pitchFamily="2" charset="-122"/>
                </a:endParaRPr>
              </a:p>
            </p:txBody>
          </p:sp>
          <p:sp>
            <p:nvSpPr>
              <p:cNvPr id="714758" name="矩形 760838"/>
              <p:cNvSpPr/>
              <p:nvPr/>
            </p:nvSpPr>
            <p:spPr>
              <a:xfrm>
                <a:off x="1008" y="0"/>
                <a:ext cx="204" cy="204"/>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n</a:t>
                </a:r>
                <a:endParaRPr lang="en-US" altLang="x-none" sz="2400" b="1" dirty="0">
                  <a:latin typeface="Times New Roman" panose="02020603050405020304" pitchFamily="2" charset="0"/>
                  <a:ea typeface="宋体" panose="02010600030101010101" pitchFamily="2" charset="-122"/>
                </a:endParaRPr>
              </a:p>
            </p:txBody>
          </p:sp>
          <p:sp>
            <p:nvSpPr>
              <p:cNvPr id="714759" name="矩形 760839"/>
              <p:cNvSpPr/>
              <p:nvPr/>
            </p:nvSpPr>
            <p:spPr>
              <a:xfrm>
                <a:off x="928" y="368"/>
                <a:ext cx="317" cy="204"/>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i=2</a:t>
                </a:r>
                <a:endParaRPr lang="en-US" altLang="x-none" sz="2400" b="1" dirty="0">
                  <a:latin typeface="Times New Roman" panose="02020603050405020304" pitchFamily="2" charset="0"/>
                  <a:ea typeface="宋体" panose="02010600030101010101" pitchFamily="2" charset="-122"/>
                </a:endParaRPr>
              </a:p>
            </p:txBody>
          </p:sp>
          <p:grpSp>
            <p:nvGrpSpPr>
              <p:cNvPr id="714760" name="组合 760840"/>
              <p:cNvGrpSpPr/>
              <p:nvPr/>
            </p:nvGrpSpPr>
            <p:grpSpPr>
              <a:xfrm>
                <a:off x="1544" y="12"/>
                <a:ext cx="1152" cy="476"/>
                <a:chOff x="0" y="0"/>
                <a:chExt cx="1152" cy="508"/>
              </a:xfrm>
            </p:grpSpPr>
            <p:sp>
              <p:nvSpPr>
                <p:cNvPr id="714761" name="矩形 760841"/>
                <p:cNvSpPr/>
                <p:nvPr/>
              </p:nvSpPr>
              <p:spPr>
                <a:xfrm>
                  <a:off x="72" y="0"/>
                  <a:ext cx="1056" cy="249"/>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(n-1)(n+1)</a:t>
                  </a:r>
                  <a:endParaRPr lang="en-US" altLang="x-none" sz="2800" b="1" dirty="0">
                    <a:latin typeface="Times New Roman" panose="02020603050405020304" pitchFamily="2" charset="0"/>
                    <a:ea typeface="宋体" panose="02010600030101010101" pitchFamily="2" charset="-122"/>
                  </a:endParaRPr>
                </a:p>
              </p:txBody>
            </p:sp>
            <p:sp>
              <p:nvSpPr>
                <p:cNvPr id="714762" name="矩形 760842"/>
                <p:cNvSpPr/>
                <p:nvPr/>
              </p:nvSpPr>
              <p:spPr>
                <a:xfrm>
                  <a:off x="472" y="304"/>
                  <a:ext cx="204" cy="204"/>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2</a:t>
                  </a:r>
                  <a:endParaRPr lang="en-US" altLang="x-none" sz="2400" b="1" dirty="0">
                    <a:latin typeface="Times New Roman" panose="02020603050405020304" pitchFamily="2" charset="0"/>
                    <a:ea typeface="宋体" panose="02010600030101010101" pitchFamily="2" charset="-122"/>
                  </a:endParaRPr>
                </a:p>
              </p:txBody>
            </p:sp>
            <p:sp>
              <p:nvSpPr>
                <p:cNvPr id="714763" name="直接连接符 760843"/>
                <p:cNvSpPr/>
                <p:nvPr/>
              </p:nvSpPr>
              <p:spPr>
                <a:xfrm>
                  <a:off x="0" y="272"/>
                  <a:ext cx="1152" cy="0"/>
                </a:xfrm>
                <a:prstGeom prst="line">
                  <a:avLst/>
                </a:prstGeom>
                <a:ln w="19050" cap="flat" cmpd="sng">
                  <a:solidFill>
                    <a:schemeClr val="tx1"/>
                  </a:solidFill>
                  <a:prstDash val="solid"/>
                  <a:round/>
                  <a:headEnd type="none" w="med" len="med"/>
                  <a:tailEnd type="none" w="med" len="med"/>
                </a:ln>
              </p:spPr>
            </p:sp>
          </p:grpSp>
        </p:grpSp>
        <p:grpSp>
          <p:nvGrpSpPr>
            <p:cNvPr id="714764" name="组合 760844"/>
            <p:cNvGrpSpPr/>
            <p:nvPr/>
          </p:nvGrpSpPr>
          <p:grpSpPr>
            <a:xfrm>
              <a:off x="0" y="532"/>
              <a:ext cx="3048" cy="572"/>
              <a:chOff x="0" y="0"/>
              <a:chExt cx="3048" cy="572"/>
            </a:xfrm>
          </p:grpSpPr>
          <p:sp>
            <p:nvSpPr>
              <p:cNvPr id="714765" name="矩形 760845"/>
              <p:cNvSpPr/>
              <p:nvPr/>
            </p:nvSpPr>
            <p:spPr>
              <a:xfrm>
                <a:off x="0" y="120"/>
                <a:ext cx="997" cy="249"/>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rPr>
                  <a:t>移动次数</a:t>
                </a:r>
                <a:r>
                  <a:rPr lang="zh-CN" altLang="en-US" sz="2400" b="1" dirty="0">
                    <a:latin typeface="宋体" panose="02010600030101010101" pitchFamily="2" charset="-122"/>
                    <a:ea typeface="宋体" panose="02010600030101010101" pitchFamily="2" charset="-122"/>
                  </a:rPr>
                  <a:t>：</a:t>
                </a:r>
                <a:endParaRPr lang="zh-CN" altLang="en-US" sz="2400" b="1" dirty="0">
                  <a:latin typeface="宋体" panose="02010600030101010101" pitchFamily="2" charset="-122"/>
                  <a:ea typeface="宋体" panose="02010600030101010101" pitchFamily="2" charset="-122"/>
                </a:endParaRPr>
              </a:p>
            </p:txBody>
          </p:sp>
          <p:sp>
            <p:nvSpPr>
              <p:cNvPr id="714766" name="矩形 760846"/>
              <p:cNvSpPr/>
              <p:nvPr/>
            </p:nvSpPr>
            <p:spPr>
              <a:xfrm>
                <a:off x="976" y="144"/>
                <a:ext cx="877" cy="249"/>
              </a:xfrm>
              <a:prstGeom prst="rect">
                <a:avLst/>
              </a:prstGeom>
              <a:noFill/>
              <a:ln w="9525">
                <a:noFill/>
              </a:ln>
            </p:spPr>
            <p:txBody>
              <a:bodyPr wrap="none" anchor="ctr"/>
              <a:p>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(i+1)=</a:t>
                </a:r>
                <a:endParaRPr lang="en-US" altLang="x-none" sz="2800" b="1" dirty="0">
                  <a:latin typeface="Times New Roman" panose="02020603050405020304" pitchFamily="2" charset="0"/>
                  <a:ea typeface="宋体" panose="02010600030101010101" pitchFamily="2" charset="-122"/>
                </a:endParaRPr>
              </a:p>
            </p:txBody>
          </p:sp>
          <p:sp>
            <p:nvSpPr>
              <p:cNvPr id="714767" name="矩形 760847"/>
              <p:cNvSpPr/>
              <p:nvPr/>
            </p:nvSpPr>
            <p:spPr>
              <a:xfrm>
                <a:off x="1008" y="0"/>
                <a:ext cx="204" cy="204"/>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n</a:t>
                </a:r>
                <a:endParaRPr lang="en-US" altLang="x-none" sz="2400" b="1" dirty="0">
                  <a:latin typeface="Times New Roman" panose="02020603050405020304" pitchFamily="2" charset="0"/>
                  <a:ea typeface="宋体" panose="02010600030101010101" pitchFamily="2" charset="-122"/>
                </a:endParaRPr>
              </a:p>
            </p:txBody>
          </p:sp>
          <p:sp>
            <p:nvSpPr>
              <p:cNvPr id="714768" name="矩形 760848"/>
              <p:cNvSpPr/>
              <p:nvPr/>
            </p:nvSpPr>
            <p:spPr>
              <a:xfrm>
                <a:off x="928" y="368"/>
                <a:ext cx="317" cy="204"/>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i=2</a:t>
                </a:r>
                <a:endParaRPr lang="en-US" altLang="x-none" sz="2400" b="1" dirty="0">
                  <a:latin typeface="Times New Roman" panose="02020603050405020304" pitchFamily="2" charset="0"/>
                  <a:ea typeface="宋体" panose="02010600030101010101" pitchFamily="2" charset="-122"/>
                </a:endParaRPr>
              </a:p>
            </p:txBody>
          </p:sp>
          <p:grpSp>
            <p:nvGrpSpPr>
              <p:cNvPr id="714769" name="组合 760849"/>
              <p:cNvGrpSpPr/>
              <p:nvPr/>
            </p:nvGrpSpPr>
            <p:grpSpPr>
              <a:xfrm>
                <a:off x="1896" y="12"/>
                <a:ext cx="1152" cy="476"/>
                <a:chOff x="0" y="0"/>
                <a:chExt cx="1152" cy="508"/>
              </a:xfrm>
            </p:grpSpPr>
            <p:sp>
              <p:nvSpPr>
                <p:cNvPr id="714770" name="矩形 760850"/>
                <p:cNvSpPr/>
                <p:nvPr/>
              </p:nvSpPr>
              <p:spPr>
                <a:xfrm>
                  <a:off x="72" y="0"/>
                  <a:ext cx="1056" cy="249"/>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(n-1)(n+4)</a:t>
                  </a:r>
                  <a:endParaRPr lang="en-US" altLang="x-none" sz="2800" b="1" dirty="0">
                    <a:latin typeface="Times New Roman" panose="02020603050405020304" pitchFamily="2" charset="0"/>
                    <a:ea typeface="宋体" panose="02010600030101010101" pitchFamily="2" charset="-122"/>
                  </a:endParaRPr>
                </a:p>
              </p:txBody>
            </p:sp>
            <p:sp>
              <p:nvSpPr>
                <p:cNvPr id="714771" name="矩形 760851"/>
                <p:cNvSpPr/>
                <p:nvPr/>
              </p:nvSpPr>
              <p:spPr>
                <a:xfrm>
                  <a:off x="472" y="304"/>
                  <a:ext cx="204" cy="204"/>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2</a:t>
                  </a:r>
                  <a:endParaRPr lang="en-US" altLang="x-none" sz="2400" b="1" dirty="0">
                    <a:latin typeface="Times New Roman" panose="02020603050405020304" pitchFamily="2" charset="0"/>
                    <a:ea typeface="宋体" panose="02010600030101010101" pitchFamily="2" charset="-122"/>
                  </a:endParaRPr>
                </a:p>
              </p:txBody>
            </p:sp>
            <p:sp>
              <p:nvSpPr>
                <p:cNvPr id="714772" name="直接连接符 760852"/>
                <p:cNvSpPr/>
                <p:nvPr/>
              </p:nvSpPr>
              <p:spPr>
                <a:xfrm>
                  <a:off x="0" y="272"/>
                  <a:ext cx="1152" cy="0"/>
                </a:xfrm>
                <a:prstGeom prst="line">
                  <a:avLst/>
                </a:prstGeom>
                <a:ln w="19050" cap="flat" cmpd="sng">
                  <a:solidFill>
                    <a:schemeClr val="tx1"/>
                  </a:solidFill>
                  <a:prstDash val="solid"/>
                  <a:round/>
                  <a:headEnd type="none" w="med" len="med"/>
                  <a:tailEnd type="none" w="med" len="med"/>
                </a:ln>
              </p:spPr>
            </p:sp>
          </p:grpSp>
        </p:grpSp>
      </p:grpSp>
      <p:sp>
        <p:nvSpPr>
          <p:cNvPr id="714773" name="矩形 760853"/>
          <p:cNvSpPr/>
          <p:nvPr/>
        </p:nvSpPr>
        <p:spPr>
          <a:xfrm>
            <a:off x="1676400" y="4337050"/>
            <a:ext cx="8812213" cy="1986280"/>
          </a:xfrm>
          <a:prstGeom prst="rect">
            <a:avLst/>
          </a:prstGeom>
          <a:noFill/>
          <a:ln w="9525">
            <a:noFill/>
          </a:ln>
        </p:spPr>
        <p:txBody>
          <a:bodyPr lIns="92075" tIns="46038" rIns="92075" bIns="46038" anchor="t">
            <a:spAutoFit/>
          </a:bodyPr>
          <a:p>
            <a:pPr eaLnBrk="0" hangingPunct="0">
              <a:lnSpc>
                <a:spcPct val="110000"/>
              </a:lnSpc>
              <a:spcBef>
                <a:spcPct val="20000"/>
              </a:spcBef>
            </a:pPr>
            <a:r>
              <a:rPr lang="zh-CN" altLang="en-US" sz="2800" b="1" dirty="0">
                <a:latin typeface="宋体" panose="02010600030101010101" pitchFamily="2" charset="-122"/>
                <a:ea typeface="宋体" panose="02010600030101010101" pitchFamily="2" charset="-122"/>
              </a:rPr>
              <a:t>    一般地</a:t>
            </a:r>
            <a:r>
              <a:rPr lang="zh-CN" altLang="en-US" sz="2800" b="1" dirty="0">
                <a:latin typeface="Times New Roman" panose="02020603050405020304" pitchFamily="2" charset="0"/>
                <a:ea typeface="宋体" panose="02010600030101010101" pitchFamily="2" charset="-122"/>
              </a:rPr>
              <a:t>，认为</a:t>
            </a:r>
            <a:r>
              <a:rPr lang="zh-CN" altLang="en-US" sz="2800" b="1" dirty="0">
                <a:latin typeface="宋体" panose="02010600030101010101" pitchFamily="2" charset="-122"/>
                <a:ea typeface="宋体" panose="02010600030101010101" pitchFamily="2" charset="-122"/>
              </a:rPr>
              <a:t>待排序的记录可能出现的各种排列的概率相同</a:t>
            </a:r>
            <a:r>
              <a:rPr lang="zh-CN" altLang="en-US" sz="2800" b="1" dirty="0">
                <a:latin typeface="Times New Roman" panose="02020603050405020304" pitchFamily="2" charset="0"/>
                <a:ea typeface="宋体" panose="02010600030101010101" pitchFamily="2" charset="-122"/>
              </a:rPr>
              <a:t>，则取以上两种情况的平均值，作为排序的</a:t>
            </a:r>
            <a:r>
              <a:rPr lang="zh-CN" altLang="en-US" sz="2800" b="1" dirty="0">
                <a:latin typeface="宋体" panose="02010600030101010101" pitchFamily="2" charset="-122"/>
                <a:ea typeface="宋体" panose="02010600030101010101" pitchFamily="2" charset="-122"/>
              </a:rPr>
              <a:t>关键字比较次数和记录移动次数</a:t>
            </a:r>
            <a:r>
              <a:rPr lang="zh-CN" altLang="en-US" sz="2800" b="1" dirty="0">
                <a:latin typeface="Times New Roman" panose="02020603050405020304" pitchFamily="2"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约为</a:t>
            </a:r>
            <a:r>
              <a:rPr lang="en-US" altLang="x-none" sz="2800" b="1" dirty="0">
                <a:latin typeface="Times New Roman" panose="02020603050405020304" pitchFamily="2" charset="0"/>
                <a:ea typeface="宋体" panose="02010600030101010101" pitchFamily="2" charset="-122"/>
              </a:rPr>
              <a:t>n</a:t>
            </a:r>
            <a:r>
              <a:rPr lang="en-US" altLang="x-none" sz="2800" b="1" baseline="24000" dirty="0">
                <a:latin typeface="Times New Roman" panose="02020603050405020304" pitchFamily="2" charset="0"/>
                <a:ea typeface="宋体" panose="02010600030101010101" pitchFamily="2" charset="-122"/>
              </a:rPr>
              <a:t>2</a:t>
            </a:r>
            <a:r>
              <a:rPr lang="en-US" altLang="x-none" sz="2800" b="1" dirty="0">
                <a:latin typeface="Times New Roman" panose="02020603050405020304" pitchFamily="2" charset="0"/>
                <a:ea typeface="宋体" panose="02010600030101010101" pitchFamily="2" charset="-122"/>
              </a:rPr>
              <a:t>/4</a:t>
            </a:r>
            <a:r>
              <a:rPr lang="zh-CN" altLang="en-US" sz="2800" b="1" dirty="0">
                <a:latin typeface="Times New Roman" panose="02020603050405020304" pitchFamily="2" charset="0"/>
                <a:ea typeface="宋体" panose="02010600030101010101" pitchFamily="2" charset="-122"/>
              </a:rPr>
              <a:t>，则复杂度为</a:t>
            </a:r>
            <a:r>
              <a:rPr lang="en-US" altLang="x-none" sz="2800" b="1" dirty="0">
                <a:latin typeface="Times New Roman" panose="02020603050405020304" pitchFamily="2" charset="0"/>
                <a:ea typeface="宋体" panose="02010600030101010101" pitchFamily="2" charset="-122"/>
              </a:rPr>
              <a:t>O(n</a:t>
            </a:r>
            <a:r>
              <a:rPr lang="en-US" altLang="x-none" sz="2800" b="1" baseline="26000" dirty="0">
                <a:latin typeface="Times New Roman" panose="02020603050405020304" pitchFamily="2" charset="0"/>
                <a:ea typeface="宋体" panose="02010600030101010101" pitchFamily="2" charset="-122"/>
              </a:rPr>
              <a:t>2</a:t>
            </a:r>
            <a:r>
              <a:rPr lang="en-US" altLang="x-none" sz="2800" b="1" dirty="0">
                <a:latin typeface="Times New Roman" panose="02020603050405020304" pitchFamily="2"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1858" name="标题 761857"/>
          <p:cNvSpPr>
            <a:spLocks noGrp="1"/>
          </p:cNvSpPr>
          <p:nvPr>
            <p:ph type="title"/>
          </p:nvPr>
        </p:nvSpPr>
        <p:spPr>
          <a:xfrm>
            <a:off x="2400300" y="152400"/>
            <a:ext cx="6575425" cy="762000"/>
          </a:xfrm>
        </p:spPr>
        <p:txBody>
          <a:bodyPr lIns="92075" tIns="46038" rIns="92075" bIns="46038" anchor="ctr"/>
          <a:p>
            <a:pPr fontAlgn="base"/>
            <a:r>
              <a:rPr lang="en-US" altLang="x-none" b="1" strike="noStrike" noProof="1" dirty="0">
                <a:latin typeface="Times New Roman" panose="02020603050405020304" pitchFamily="2" charset="0"/>
              </a:rPr>
              <a:t>10.2.2   </a:t>
            </a:r>
            <a:r>
              <a:rPr lang="zh-CN" altLang="en-US" b="1" strike="noStrike" noProof="1" dirty="0">
                <a:ea typeface="楷体_GB2312" pitchFamily="1" charset="-122"/>
              </a:rPr>
              <a:t>其它插入排序</a:t>
            </a:r>
            <a:endParaRPr lang="zh-CN" altLang="en-US" b="1" strike="noStrike" noProof="1" dirty="0">
              <a:latin typeface="Times New Roman" panose="02020603050405020304" pitchFamily="2" charset="0"/>
              <a:ea typeface="楷体_GB2312" pitchFamily="1" charset="-122"/>
            </a:endParaRPr>
          </a:p>
        </p:txBody>
      </p:sp>
      <p:sp>
        <p:nvSpPr>
          <p:cNvPr id="715778" name="文本占位符 761858"/>
          <p:cNvSpPr>
            <a:spLocks noGrp="1"/>
          </p:cNvSpPr>
          <p:nvPr>
            <p:ph idx="1"/>
          </p:nvPr>
        </p:nvSpPr>
        <p:spPr>
          <a:xfrm>
            <a:off x="1676400" y="1066800"/>
            <a:ext cx="8812213" cy="5530850"/>
          </a:xfrm>
        </p:spPr>
        <p:txBody>
          <a:bodyPr anchor="t"/>
          <a:p>
            <a:pPr marL="0" indent="0">
              <a:lnSpc>
                <a:spcPct val="110000"/>
              </a:lnSpc>
              <a:spcBef>
                <a:spcPct val="10000"/>
              </a:spcBef>
              <a:buNone/>
            </a:pPr>
            <a:r>
              <a:rPr lang="en-US" altLang="x-none" sz="4000" b="1" dirty="0">
                <a:solidFill>
                  <a:schemeClr val="tx2"/>
                </a:solidFill>
              </a:rPr>
              <a:t>1  </a:t>
            </a:r>
            <a:r>
              <a:rPr lang="zh-CN" altLang="en-US" sz="4000" b="1" dirty="0">
                <a:solidFill>
                  <a:schemeClr val="tx2"/>
                </a:solidFill>
                <a:ea typeface="楷体_GB2312" pitchFamily="1" charset="-122"/>
              </a:rPr>
              <a:t>折半插入排序</a:t>
            </a:r>
            <a:endParaRPr lang="zh-CN" altLang="en-US" sz="4000" b="1" dirty="0">
              <a:solidFill>
                <a:schemeClr val="tx2"/>
              </a:solidFill>
              <a:ea typeface="楷体_GB2312" pitchFamily="1" charset="-122"/>
            </a:endParaRPr>
          </a:p>
          <a:p>
            <a:pPr marL="0" indent="0">
              <a:lnSpc>
                <a:spcPct val="110000"/>
              </a:lnSpc>
              <a:spcBef>
                <a:spcPct val="10000"/>
              </a:spcBef>
              <a:buNone/>
            </a:pPr>
            <a:r>
              <a:rPr lang="zh-CN" altLang="en-US" b="1" dirty="0">
                <a:latin typeface="宋体" panose="02010600030101010101" pitchFamily="2" charset="-122"/>
              </a:rPr>
              <a:t>    </a:t>
            </a:r>
            <a:r>
              <a:rPr lang="zh-CN" altLang="en-US" sz="2800" b="1" dirty="0">
                <a:latin typeface="宋体" panose="02010600030101010101" pitchFamily="2" charset="-122"/>
              </a:rPr>
              <a:t>当将待排序的记录</a:t>
            </a:r>
            <a:r>
              <a:rPr lang="en-US" altLang="x-none" sz="2800" b="1" dirty="0"/>
              <a:t>R[i] </a:t>
            </a:r>
            <a:r>
              <a:rPr lang="zh-CN" altLang="en-US" sz="2800" b="1" dirty="0"/>
              <a:t>插入到已排好序的记录子表</a:t>
            </a:r>
            <a:r>
              <a:rPr lang="en-US" altLang="x-none" sz="2800" b="1" dirty="0"/>
              <a:t>R[1…i-1]</a:t>
            </a:r>
            <a:r>
              <a:rPr lang="zh-CN" altLang="en-US" sz="2800" b="1" dirty="0"/>
              <a:t>中时，由于</a:t>
            </a:r>
            <a:r>
              <a:rPr lang="en-US" altLang="x-none" sz="2800" b="1" dirty="0"/>
              <a:t>R</a:t>
            </a:r>
            <a:r>
              <a:rPr lang="en-US" altLang="x-none" sz="2800" b="1" baseline="-20000" dirty="0"/>
              <a:t>1</a:t>
            </a:r>
            <a:r>
              <a:rPr lang="en-US" altLang="x-none" sz="2800" b="1" dirty="0"/>
              <a:t>, R</a:t>
            </a:r>
            <a:r>
              <a:rPr lang="en-US" altLang="x-none" sz="2800" b="1" baseline="-20000" dirty="0"/>
              <a:t>2</a:t>
            </a:r>
            <a:r>
              <a:rPr lang="en-US" altLang="x-none" sz="2800" b="1" dirty="0"/>
              <a:t> ,…, R</a:t>
            </a:r>
            <a:r>
              <a:rPr lang="en-US" altLang="x-none" sz="2800" b="1" baseline="-20000" dirty="0"/>
              <a:t>i-1</a:t>
            </a:r>
            <a:r>
              <a:rPr lang="zh-CN" altLang="en-US" sz="2800" b="1" dirty="0"/>
              <a:t>已排好序，则查找插入位置可以用“</a:t>
            </a:r>
            <a:r>
              <a:rPr lang="zh-CN" altLang="en-US" sz="2800" b="1" dirty="0">
                <a:solidFill>
                  <a:schemeClr val="tx2"/>
                </a:solidFill>
              </a:rPr>
              <a:t>折半查找</a:t>
            </a:r>
            <a:r>
              <a:rPr lang="zh-CN" altLang="en-US" sz="2800" b="1" dirty="0"/>
              <a:t>”实现，则直接插入排序就变成为折半插入排序。</a:t>
            </a:r>
            <a:endParaRPr lang="zh-CN" altLang="en-US" sz="2800" b="1" dirty="0"/>
          </a:p>
          <a:p>
            <a:pPr marL="0" indent="0">
              <a:lnSpc>
                <a:spcPct val="110000"/>
              </a:lnSpc>
              <a:spcBef>
                <a:spcPct val="10000"/>
              </a:spcBef>
              <a:buNone/>
            </a:pPr>
            <a:r>
              <a:rPr lang="zh-CN" altLang="en-US" sz="3600" b="1" dirty="0">
                <a:solidFill>
                  <a:schemeClr val="folHlink"/>
                </a:solidFill>
                <a:latin typeface="宋体" panose="02010600030101010101" pitchFamily="2" charset="-122"/>
              </a:rPr>
              <a:t>⑴ </a:t>
            </a:r>
            <a:r>
              <a:rPr lang="zh-CN" altLang="en-US" sz="3600" b="1" dirty="0">
                <a:solidFill>
                  <a:schemeClr val="folHlink"/>
                </a:solidFill>
                <a:ea typeface="楷体_GB2312" pitchFamily="1" charset="-122"/>
              </a:rPr>
              <a:t>算法实现</a:t>
            </a:r>
            <a:endParaRPr lang="zh-CN" altLang="en-US" sz="3600" b="1" dirty="0">
              <a:solidFill>
                <a:schemeClr val="folHlink"/>
              </a:solidFill>
              <a:latin typeface="宋体" panose="02010600030101010101" pitchFamily="2" charset="-122"/>
              <a:ea typeface="楷体_GB2312" pitchFamily="1" charset="-122"/>
            </a:endParaRPr>
          </a:p>
          <a:p>
            <a:pPr marL="0" indent="0">
              <a:lnSpc>
                <a:spcPct val="110000"/>
              </a:lnSpc>
              <a:spcBef>
                <a:spcPct val="10000"/>
              </a:spcBef>
              <a:buClrTx/>
              <a:buNone/>
            </a:pPr>
            <a:r>
              <a:rPr lang="en-US" altLang="x-none" sz="2800" b="1" dirty="0"/>
              <a:t>void Binary_insert_sort(Sqlist *L)</a:t>
            </a:r>
            <a:endParaRPr lang="en-US" altLang="x-none" sz="2800" b="1" dirty="0"/>
          </a:p>
          <a:p>
            <a:pPr marL="355600" lvl="1" indent="0">
              <a:lnSpc>
                <a:spcPct val="110000"/>
              </a:lnSpc>
              <a:spcBef>
                <a:spcPct val="10000"/>
              </a:spcBef>
              <a:buClrTx/>
              <a:buNone/>
            </a:pPr>
            <a:r>
              <a:rPr lang="en-US" altLang="x-none" b="1" dirty="0"/>
              <a:t>{  int i, j, low, high, mid ;</a:t>
            </a:r>
            <a:endParaRPr lang="en-US" altLang="x-none" b="1" dirty="0"/>
          </a:p>
          <a:p>
            <a:pPr marL="723900" lvl="2" indent="0">
              <a:lnSpc>
                <a:spcPct val="110000"/>
              </a:lnSpc>
              <a:spcBef>
                <a:spcPct val="10000"/>
              </a:spcBef>
              <a:buClrTx/>
              <a:buNone/>
            </a:pPr>
            <a:r>
              <a:rPr lang="en-US" altLang="x-none" sz="2800" b="1" dirty="0"/>
              <a:t>for (i=2; i&lt;=L-&gt;length; i++)</a:t>
            </a:r>
            <a:endParaRPr lang="en-US" altLang="x-none" sz="2800" b="1" dirty="0"/>
          </a:p>
          <a:p>
            <a:pPr marL="1079500" lvl="3" indent="0">
              <a:lnSpc>
                <a:spcPct val="110000"/>
              </a:lnSpc>
              <a:spcBef>
                <a:spcPct val="10000"/>
              </a:spcBef>
              <a:buClrTx/>
              <a:buNone/>
            </a:pPr>
            <a:r>
              <a:rPr lang="en-US" altLang="x-none" sz="2800" b="1" dirty="0"/>
              <a:t>{  L-&gt;R[0]=L-&gt;R[i];      </a:t>
            </a:r>
            <a:r>
              <a:rPr lang="en-US" altLang="x-none" sz="2400" b="1" dirty="0"/>
              <a:t>/*   </a:t>
            </a:r>
            <a:r>
              <a:rPr lang="zh-CN" altLang="en-US" sz="2400" b="1" dirty="0"/>
              <a:t>设置哨兵   *</a:t>
            </a:r>
            <a:r>
              <a:rPr lang="en-US" altLang="x-none" sz="2400" b="1" dirty="0"/>
              <a:t>/</a:t>
            </a:r>
            <a:endParaRPr lang="en-US" altLang="x-none" sz="28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01" name="文本占位符 762881"/>
          <p:cNvSpPr>
            <a:spLocks noGrp="1"/>
          </p:cNvSpPr>
          <p:nvPr>
            <p:ph idx="1"/>
          </p:nvPr>
        </p:nvSpPr>
        <p:spPr>
          <a:xfrm>
            <a:off x="1676400" y="188913"/>
            <a:ext cx="8812213" cy="5832475"/>
          </a:xfrm>
        </p:spPr>
        <p:txBody>
          <a:bodyPr anchor="t"/>
          <a:p>
            <a:pPr marL="1435100" lvl="4" indent="0">
              <a:lnSpc>
                <a:spcPct val="110000"/>
              </a:lnSpc>
              <a:spcBef>
                <a:spcPct val="10000"/>
              </a:spcBef>
              <a:buNone/>
            </a:pPr>
            <a:r>
              <a:rPr lang="en-US" altLang="x-none" sz="2800" b="1" dirty="0"/>
              <a:t>low=1 ; high=i-1 ; </a:t>
            </a:r>
            <a:endParaRPr lang="en-US" altLang="x-none" sz="2800" b="1" dirty="0"/>
          </a:p>
          <a:p>
            <a:pPr marL="1435100" lvl="4" indent="0">
              <a:lnSpc>
                <a:spcPct val="110000"/>
              </a:lnSpc>
              <a:spcBef>
                <a:spcPct val="10000"/>
              </a:spcBef>
              <a:buNone/>
            </a:pPr>
            <a:r>
              <a:rPr lang="en-US" altLang="x-none" sz="2800" b="1" dirty="0"/>
              <a:t>while (low&lt;=high)</a:t>
            </a:r>
            <a:endParaRPr lang="en-US" altLang="x-none" sz="2800" b="1" dirty="0"/>
          </a:p>
          <a:p>
            <a:pPr marL="1435100" lvl="4" indent="0">
              <a:lnSpc>
                <a:spcPct val="110000"/>
              </a:lnSpc>
              <a:spcBef>
                <a:spcPct val="10000"/>
              </a:spcBef>
              <a:buNone/>
            </a:pPr>
            <a:r>
              <a:rPr lang="en-US" altLang="x-none" sz="2800" b="1" dirty="0"/>
              <a:t>    {  if ( LT(L-&gt;R[0].key, L-&gt;R[mid].key) )</a:t>
            </a:r>
            <a:endParaRPr lang="en-US" altLang="x-none" sz="2800" b="1" dirty="0"/>
          </a:p>
          <a:p>
            <a:pPr marL="1435100" lvl="4" indent="0">
              <a:lnSpc>
                <a:spcPct val="110000"/>
              </a:lnSpc>
              <a:spcBef>
                <a:spcPct val="10000"/>
              </a:spcBef>
              <a:buNone/>
            </a:pPr>
            <a:r>
              <a:rPr lang="en-US" altLang="x-none" sz="2800" b="1" dirty="0"/>
              <a:t>            high=mid-1 ;</a:t>
            </a:r>
            <a:endParaRPr lang="en-US" altLang="x-none" sz="2800" b="1" dirty="0"/>
          </a:p>
          <a:p>
            <a:pPr marL="1435100" lvl="4" indent="0">
              <a:lnSpc>
                <a:spcPct val="110000"/>
              </a:lnSpc>
              <a:spcBef>
                <a:spcPct val="10000"/>
              </a:spcBef>
              <a:buNone/>
            </a:pPr>
            <a:r>
              <a:rPr lang="en-US" altLang="x-none" sz="2800" b="1" dirty="0"/>
              <a:t>        else   low=mid+1 ;</a:t>
            </a:r>
            <a:endParaRPr lang="en-US" altLang="x-none" sz="2800" b="1" dirty="0"/>
          </a:p>
          <a:p>
            <a:pPr marL="1435100" lvl="4" indent="0">
              <a:lnSpc>
                <a:spcPct val="110000"/>
              </a:lnSpc>
              <a:spcBef>
                <a:spcPct val="10000"/>
              </a:spcBef>
              <a:buNone/>
            </a:pPr>
            <a:r>
              <a:rPr lang="en-US" altLang="x-none" sz="2800" b="1" dirty="0"/>
              <a:t>     }</a:t>
            </a:r>
            <a:r>
              <a:rPr lang="en-US" altLang="x-none" sz="3200" b="1" dirty="0"/>
              <a:t>       </a:t>
            </a:r>
            <a:r>
              <a:rPr lang="en-US" altLang="x-none" sz="2400" b="1" dirty="0"/>
              <a:t>/*   </a:t>
            </a:r>
            <a:r>
              <a:rPr lang="zh-CN" altLang="en-US" sz="2400" b="1" dirty="0"/>
              <a:t>查找插入位置   *</a:t>
            </a:r>
            <a:r>
              <a:rPr lang="en-US" altLang="x-none" sz="2400" b="1" dirty="0"/>
              <a:t>/</a:t>
            </a:r>
            <a:endParaRPr lang="en-US" altLang="x-none" sz="2400" b="1" dirty="0"/>
          </a:p>
          <a:p>
            <a:pPr marL="1435100" lvl="4" indent="0">
              <a:lnSpc>
                <a:spcPct val="110000"/>
              </a:lnSpc>
              <a:spcBef>
                <a:spcPct val="10000"/>
              </a:spcBef>
              <a:buNone/>
            </a:pPr>
            <a:r>
              <a:rPr lang="en-US" altLang="x-none" sz="2800" b="1" dirty="0"/>
              <a:t>for (j=i-1; j&gt;=high+1; j--)</a:t>
            </a:r>
            <a:endParaRPr lang="en-US" altLang="x-none" sz="2800" b="1" dirty="0"/>
          </a:p>
          <a:p>
            <a:pPr marL="1435100" lvl="4" indent="0">
              <a:lnSpc>
                <a:spcPct val="110000"/>
              </a:lnSpc>
              <a:spcBef>
                <a:spcPct val="10000"/>
              </a:spcBef>
              <a:buNone/>
            </a:pPr>
            <a:r>
              <a:rPr lang="en-US" altLang="x-none" sz="2800" b="1" dirty="0"/>
              <a:t>L-&gt;R[j+1]=L-&gt;R[j]; </a:t>
            </a:r>
            <a:endParaRPr lang="en-US" altLang="x-none" sz="2800" b="1" dirty="0"/>
          </a:p>
          <a:p>
            <a:pPr marL="1435100" lvl="4" indent="0">
              <a:lnSpc>
                <a:spcPct val="110000"/>
              </a:lnSpc>
              <a:spcBef>
                <a:spcPct val="10000"/>
              </a:spcBef>
              <a:buNone/>
            </a:pPr>
            <a:r>
              <a:rPr lang="en-US" altLang="x-none" sz="2800" b="1" dirty="0"/>
              <a:t>L-&gt;R[high+1]=L-&gt;R[0];  </a:t>
            </a:r>
            <a:r>
              <a:rPr lang="en-US" altLang="x-none" sz="2400" b="1" dirty="0"/>
              <a:t>/*   </a:t>
            </a:r>
            <a:r>
              <a:rPr lang="zh-CN" altLang="en-US" sz="2400" b="1" dirty="0"/>
              <a:t>插入到相应位置   *</a:t>
            </a:r>
            <a:r>
              <a:rPr lang="en-US" altLang="x-none" sz="2400" b="1" dirty="0"/>
              <a:t>/</a:t>
            </a:r>
            <a:endParaRPr lang="en-US" altLang="x-none" sz="2400" b="1" dirty="0"/>
          </a:p>
          <a:p>
            <a:pPr marL="1079500" lvl="3" indent="0">
              <a:lnSpc>
                <a:spcPct val="110000"/>
              </a:lnSpc>
              <a:spcBef>
                <a:spcPct val="10000"/>
              </a:spcBef>
              <a:buNone/>
            </a:pPr>
            <a:r>
              <a:rPr lang="en-US" altLang="x-none" sz="2800" b="1" dirty="0"/>
              <a:t>}</a:t>
            </a:r>
            <a:endParaRPr lang="en-US" altLang="x-none" sz="2800" b="1" dirty="0"/>
          </a:p>
          <a:p>
            <a:pPr marL="355600" lvl="1" indent="0">
              <a:lnSpc>
                <a:spcPct val="110000"/>
              </a:lnSpc>
              <a:spcBef>
                <a:spcPct val="10000"/>
              </a:spcBef>
              <a:buNone/>
            </a:pPr>
            <a:r>
              <a:rPr lang="en-US" altLang="x-none" b="1" dirty="0"/>
              <a:t>}</a:t>
            </a:r>
            <a:endParaRPr lang="en-US" altLang="x-none"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3906" name="矩形 763905"/>
          <p:cNvSpPr/>
          <p:nvPr/>
        </p:nvSpPr>
        <p:spPr>
          <a:xfrm>
            <a:off x="1676400" y="152400"/>
            <a:ext cx="8812213" cy="3435985"/>
          </a:xfrm>
          <a:prstGeom prst="rect">
            <a:avLst/>
          </a:prstGeom>
          <a:noFill/>
          <a:ln w="9525">
            <a:noFill/>
          </a:ln>
        </p:spPr>
        <p:txBody>
          <a:bodyPr lIns="92075" tIns="46038" rIns="92075" bIns="46038">
            <a:spAutoFit/>
          </a:bodyPr>
          <a:p>
            <a:pPr eaLnBrk="0" fontAlgn="base" hangingPunct="0">
              <a:lnSpc>
                <a:spcPct val="110000"/>
              </a:lnSpc>
              <a:spcBef>
                <a:spcPct val="20000"/>
              </a:spcBef>
              <a:spcAft>
                <a:spcPct val="10000"/>
              </a:spcAft>
            </a:pPr>
            <a:r>
              <a:rPr lang="zh-CN" altLang="en-US" sz="2800" b="1" strike="noStrike" noProof="1" dirty="0">
                <a:latin typeface="宋体" panose="02010600030101010101" pitchFamily="2" charset="-122"/>
                <a:ea typeface="宋体" panose="02010600030101010101" pitchFamily="2" charset="-122"/>
                <a:cs typeface="+mn-cs"/>
              </a:rPr>
              <a:t>    从时间上比较</a:t>
            </a:r>
            <a:r>
              <a:rPr lang="zh-CN" altLang="en-US" sz="2800" b="1" strike="noStrike" noProof="1" dirty="0">
                <a:latin typeface="Times New Roman" panose="02020603050405020304" pitchFamily="2" charset="0"/>
                <a:ea typeface="宋体" panose="02010600030101010101" pitchFamily="2" charset="-122"/>
                <a:cs typeface="+mn-cs"/>
              </a:rPr>
              <a:t>，折半插入排序仅仅减少了关键字的</a:t>
            </a:r>
            <a:r>
              <a:rPr lang="zh-CN" altLang="en-US" sz="2800" b="1" strike="noStrike" noProof="1" dirty="0">
                <a:latin typeface="宋体" panose="02010600030101010101" pitchFamily="2" charset="-122"/>
                <a:ea typeface="宋体" panose="02010600030101010101" pitchFamily="2" charset="-122"/>
                <a:cs typeface="+mn-cs"/>
              </a:rPr>
              <a:t>比较次数</a:t>
            </a:r>
            <a:r>
              <a:rPr lang="zh-CN" altLang="en-US" sz="2800" b="1" strike="noStrike" noProof="1" dirty="0">
                <a:latin typeface="Times New Roman" panose="02020603050405020304" pitchFamily="2" charset="0"/>
                <a:ea typeface="宋体" panose="02010600030101010101" pitchFamily="2" charset="-122"/>
                <a:cs typeface="+mn-cs"/>
              </a:rPr>
              <a:t>，却没有减少</a:t>
            </a:r>
            <a:r>
              <a:rPr lang="zh-CN" altLang="en-US" sz="2800" b="1" strike="noStrike" noProof="1" dirty="0">
                <a:latin typeface="宋体" panose="02010600030101010101" pitchFamily="2" charset="-122"/>
                <a:ea typeface="宋体" panose="02010600030101010101" pitchFamily="2" charset="-122"/>
                <a:cs typeface="+mn-cs"/>
              </a:rPr>
              <a:t>记录的移动次数</a:t>
            </a:r>
            <a:r>
              <a:rPr lang="zh-CN" altLang="en-US" sz="2800" b="1" strike="noStrike" noProof="1" dirty="0">
                <a:latin typeface="Times New Roman" panose="02020603050405020304" pitchFamily="2" charset="0"/>
                <a:ea typeface="宋体" panose="02010600030101010101" pitchFamily="2" charset="-122"/>
                <a:cs typeface="+mn-cs"/>
              </a:rPr>
              <a:t>，</a:t>
            </a:r>
            <a:r>
              <a:rPr lang="zh-CN" altLang="en-US" sz="2800" b="1" strike="noStrike" noProof="1" dirty="0">
                <a:latin typeface="宋体" panose="02010600030101010101" pitchFamily="2" charset="-122"/>
                <a:ea typeface="宋体" panose="02010600030101010101" pitchFamily="2" charset="-122"/>
                <a:cs typeface="+mn-cs"/>
              </a:rPr>
              <a:t>故时间</a:t>
            </a:r>
            <a:r>
              <a:rPr lang="zh-CN" altLang="en-US" sz="2800" b="1" strike="noStrike" noProof="1" dirty="0">
                <a:latin typeface="Times New Roman" panose="02020603050405020304" pitchFamily="2" charset="0"/>
                <a:ea typeface="宋体" panose="02010600030101010101" pitchFamily="2" charset="-122"/>
                <a:cs typeface="+mn-cs"/>
              </a:rPr>
              <a:t>复杂度仍然为</a:t>
            </a:r>
            <a:r>
              <a:rPr lang="en-US" altLang="x-none" sz="2800" b="1" strike="noStrike" noProof="1" dirty="0">
                <a:latin typeface="Times New Roman" panose="02020603050405020304" pitchFamily="2" charset="0"/>
                <a:ea typeface="宋体" panose="02010600030101010101" pitchFamily="2" charset="-122"/>
                <a:cs typeface="+mn-cs"/>
              </a:rPr>
              <a:t>O(n</a:t>
            </a:r>
            <a:r>
              <a:rPr lang="en-US" altLang="x-none" sz="2800" b="1" strike="noStrike" baseline="26000" noProof="1" dirty="0">
                <a:latin typeface="Times New Roman" panose="02020603050405020304" pitchFamily="2" charset="0"/>
                <a:ea typeface="宋体" panose="02010600030101010101" pitchFamily="2" charset="-122"/>
                <a:cs typeface="+mn-cs"/>
              </a:rPr>
              <a:t>2</a:t>
            </a:r>
            <a:r>
              <a:rPr lang="en-US" altLang="x-none" sz="2800" b="1" strike="noStrike" noProof="1" dirty="0">
                <a:latin typeface="Times New Roman" panose="02020603050405020304" pitchFamily="2" charset="0"/>
                <a:ea typeface="宋体" panose="02010600030101010101" pitchFamily="2" charset="-122"/>
                <a:cs typeface="+mn-cs"/>
              </a:rPr>
              <a:t>) </a:t>
            </a:r>
            <a:r>
              <a:rPr lang="zh-CN" altLang="en-US" sz="2800" b="1" strike="noStrike" noProof="1" dirty="0">
                <a:latin typeface="宋体" panose="02010600030101010101" pitchFamily="2" charset="-122"/>
                <a:ea typeface="宋体" panose="02010600030101010101" pitchFamily="2" charset="-122"/>
                <a:cs typeface="+mn-cs"/>
              </a:rPr>
              <a:t>。</a:t>
            </a:r>
            <a:endParaRPr lang="zh-CN" altLang="en-US" sz="2800" b="1" strike="noStrike" noProof="1" dirty="0">
              <a:latin typeface="宋体" panose="02010600030101010101" pitchFamily="2" charset="-122"/>
            </a:endParaRPr>
          </a:p>
          <a:p>
            <a:pPr eaLnBrk="0" fontAlgn="base" hangingPunct="0">
              <a:lnSpc>
                <a:spcPct val="110000"/>
              </a:lnSpc>
              <a:spcBef>
                <a:spcPct val="20000"/>
              </a:spcBef>
              <a:spcAft>
                <a:spcPct val="20000"/>
              </a:spcAft>
            </a:pPr>
            <a:r>
              <a:rPr lang="zh-CN" altLang="en-US" sz="3600" b="1" strike="noStrike" noProof="1" dirty="0">
                <a:solidFill>
                  <a:schemeClr val="folHlink"/>
                </a:solidFill>
                <a:latin typeface="Times New Roman" panose="02020603050405020304" pitchFamily="2" charset="0"/>
                <a:ea typeface="宋体" panose="02010600030101010101" pitchFamily="2" charset="-122"/>
                <a:cs typeface="+mn-cs"/>
              </a:rPr>
              <a:t>⑵</a:t>
            </a:r>
            <a:r>
              <a:rPr lang="zh-CN" altLang="en-US" sz="3600" b="1" strike="noStrike" noProof="1" dirty="0">
                <a:solidFill>
                  <a:schemeClr val="folHlink"/>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a:t>
            </a:r>
            <a:r>
              <a:rPr lang="zh-CN" altLang="en-US" sz="3600" b="1" strike="noStrike" noProof="1" dirty="0">
                <a:solidFill>
                  <a:schemeClr val="folHlink"/>
                </a:solidFill>
                <a:latin typeface="Times New Roman" panose="02020603050405020304" pitchFamily="2" charset="0"/>
                <a:ea typeface="楷体_GB2312" pitchFamily="1" charset="-122"/>
                <a:cs typeface="+mn-cs"/>
              </a:rPr>
              <a:t>排序示例</a:t>
            </a:r>
            <a:endParaRPr lang="zh-CN" altLang="en-US" sz="3600" b="1" strike="noStrike" noProof="1" dirty="0">
              <a:solidFill>
                <a:schemeClr val="folHlink"/>
              </a:solidFill>
              <a:latin typeface="Times New Roman" panose="02020603050405020304" pitchFamily="2" charset="0"/>
              <a:ea typeface="楷体_GB2312" pitchFamily="1" charset="-122"/>
            </a:endParaRPr>
          </a:p>
          <a:p>
            <a:pPr eaLnBrk="0" fontAlgn="base" hangingPunct="0">
              <a:lnSpc>
                <a:spcPct val="110000"/>
              </a:lnSpc>
              <a:spcBef>
                <a:spcPct val="20000"/>
              </a:spcBef>
              <a:spcAft>
                <a:spcPct val="10000"/>
              </a:spcAft>
            </a:pPr>
            <a:r>
              <a:rPr lang="zh-CN" altLang="en-US" sz="2800" b="1" strike="noStrike" noProof="1" dirty="0">
                <a:latin typeface="宋体" panose="02010600030101010101" pitchFamily="2" charset="-122"/>
                <a:ea typeface="宋体" panose="02010600030101010101" pitchFamily="2" charset="-122"/>
                <a:cs typeface="+mn-cs"/>
              </a:rPr>
              <a:t>    设有一组关键字</a:t>
            </a:r>
            <a:r>
              <a:rPr lang="en-US" altLang="x-none" sz="2800" b="1" strike="noStrike" noProof="1" dirty="0">
                <a:latin typeface="Times New Roman" panose="02020603050405020304" pitchFamily="2" charset="0"/>
                <a:ea typeface="宋体" panose="02010600030101010101" pitchFamily="2" charset="-122"/>
                <a:cs typeface="+mn-cs"/>
              </a:rPr>
              <a:t>30, 13, 70, 85, 39, 42, 6, 20</a:t>
            </a:r>
            <a:r>
              <a:rPr lang="zh-CN" altLang="en-US" sz="2800" b="1" strike="noStrike" noProof="1" dirty="0">
                <a:latin typeface="Times New Roman" panose="02020603050405020304" pitchFamily="2" charset="0"/>
                <a:ea typeface="宋体" panose="02010600030101010101" pitchFamily="2" charset="-122"/>
                <a:cs typeface="+mn-cs"/>
              </a:rPr>
              <a:t>，采用折半插入排序方法排序的过程如图</a:t>
            </a:r>
            <a:r>
              <a:rPr lang="en-US" altLang="x-none" sz="2800" b="1" strike="noStrike" noProof="1" dirty="0">
                <a:latin typeface="Times New Roman" panose="02020603050405020304" pitchFamily="2" charset="0"/>
                <a:ea typeface="宋体" panose="02010600030101010101" pitchFamily="2" charset="-122"/>
                <a:cs typeface="+mn-cs"/>
              </a:rPr>
              <a:t>10-2</a:t>
            </a:r>
            <a:r>
              <a:rPr lang="zh-CN" altLang="en-US" sz="2800" b="1" strike="noStrike" noProof="1" dirty="0">
                <a:latin typeface="Times New Roman" panose="02020603050405020304" pitchFamily="2" charset="0"/>
                <a:ea typeface="宋体" panose="02010600030101010101" pitchFamily="2" charset="-122"/>
                <a:cs typeface="+mn-cs"/>
              </a:rPr>
              <a:t>所示：</a:t>
            </a:r>
            <a:endParaRPr lang="zh-CN" altLang="en-US" sz="2800" b="1" strike="noStrike" noProof="1" dirty="0">
              <a:latin typeface="Times New Roman" panose="02020603050405020304" pitchFamily="2"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18849" name="组合 764929"/>
          <p:cNvGrpSpPr/>
          <p:nvPr/>
        </p:nvGrpSpPr>
        <p:grpSpPr>
          <a:xfrm>
            <a:off x="2819400" y="228600"/>
            <a:ext cx="6172200" cy="6172200"/>
            <a:chOff x="0" y="0"/>
            <a:chExt cx="3888" cy="3888"/>
          </a:xfrm>
        </p:grpSpPr>
        <p:sp>
          <p:nvSpPr>
            <p:cNvPr id="718850" name="矩形 764930"/>
            <p:cNvSpPr/>
            <p:nvPr/>
          </p:nvSpPr>
          <p:spPr>
            <a:xfrm>
              <a:off x="0" y="0"/>
              <a:ext cx="3888" cy="249"/>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i=1           (30)    13    70    85    39    42    6     20</a:t>
              </a:r>
              <a:endParaRPr lang="en-US" altLang="x-none" sz="2400" b="1" dirty="0">
                <a:latin typeface="Times New Roman" panose="02020603050405020304" pitchFamily="2" charset="0"/>
                <a:ea typeface="宋体" panose="02010600030101010101" pitchFamily="2" charset="-122"/>
              </a:endParaRPr>
            </a:p>
          </p:txBody>
        </p:sp>
        <p:sp>
          <p:nvSpPr>
            <p:cNvPr id="718851" name="矩形 764931"/>
            <p:cNvSpPr/>
            <p:nvPr/>
          </p:nvSpPr>
          <p:spPr>
            <a:xfrm>
              <a:off x="0" y="327"/>
              <a:ext cx="3888" cy="249"/>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i=2   </a:t>
              </a:r>
              <a:r>
                <a:rPr lang="en-US" altLang="x-none" sz="2400" b="1" dirty="0">
                  <a:solidFill>
                    <a:schemeClr val="hlink"/>
                  </a:solidFill>
                  <a:latin typeface="Times New Roman" panose="02020603050405020304" pitchFamily="2" charset="0"/>
                  <a:ea typeface="宋体" panose="02010600030101010101" pitchFamily="2" charset="-122"/>
                </a:rPr>
                <a:t>13</a:t>
              </a:r>
              <a:r>
                <a:rPr lang="en-US" altLang="x-none" sz="2400" b="1" dirty="0">
                  <a:latin typeface="Times New Roman" panose="02020603050405020304" pitchFamily="2" charset="0"/>
                  <a:ea typeface="宋体" panose="02010600030101010101" pitchFamily="2" charset="-122"/>
                </a:rPr>
                <a:t>    (13     30)   70    85    39    42    6     20</a:t>
              </a:r>
              <a:endParaRPr lang="en-US" altLang="x-none" sz="2400" b="1" dirty="0">
                <a:latin typeface="Times New Roman" panose="02020603050405020304" pitchFamily="2" charset="0"/>
                <a:ea typeface="宋体" panose="02010600030101010101" pitchFamily="2" charset="-122"/>
              </a:endParaRPr>
            </a:p>
          </p:txBody>
        </p:sp>
        <p:sp>
          <p:nvSpPr>
            <p:cNvPr id="718852" name="矩形 764932"/>
            <p:cNvSpPr/>
            <p:nvPr/>
          </p:nvSpPr>
          <p:spPr>
            <a:xfrm>
              <a:off x="1392" y="624"/>
              <a:ext cx="204" cy="317"/>
            </a:xfrm>
            <a:prstGeom prst="rect">
              <a:avLst/>
            </a:prstGeom>
            <a:noFill/>
            <a:ln w="9525">
              <a:noFill/>
            </a:ln>
          </p:spPr>
          <p:txBody>
            <a:bodyPr wrap="none" anchor="ctr"/>
            <a:p>
              <a:pPr algn="ctr"/>
              <a:r>
                <a:rPr lang="zh-CN" altLang="en-US" sz="2400" b="1" dirty="0">
                  <a:latin typeface="Times New Roman" panose="02020603050405020304" pitchFamily="2" charset="0"/>
                  <a:ea typeface="宋体" panose="02010600030101010101" pitchFamily="2" charset="-122"/>
                </a:rPr>
                <a:t>┇</a:t>
              </a:r>
              <a:endParaRPr lang="zh-CN" altLang="en-US" sz="2400" b="1" dirty="0">
                <a:latin typeface="Times New Roman" panose="02020603050405020304" pitchFamily="2" charset="0"/>
                <a:ea typeface="宋体" panose="02010600030101010101" pitchFamily="2" charset="-122"/>
              </a:endParaRPr>
            </a:p>
          </p:txBody>
        </p:sp>
        <p:sp>
          <p:nvSpPr>
            <p:cNvPr id="718853" name="矩形 764933"/>
            <p:cNvSpPr/>
            <p:nvPr/>
          </p:nvSpPr>
          <p:spPr>
            <a:xfrm>
              <a:off x="0" y="960"/>
              <a:ext cx="3888" cy="249"/>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i=7    </a:t>
              </a:r>
              <a:r>
                <a:rPr lang="en-US" altLang="x-none" sz="2400" b="1" dirty="0">
                  <a:solidFill>
                    <a:schemeClr val="hlink"/>
                  </a:solidFill>
                  <a:latin typeface="Times New Roman" panose="02020603050405020304" pitchFamily="2" charset="0"/>
                  <a:ea typeface="宋体" panose="02010600030101010101" pitchFamily="2" charset="-122"/>
                </a:rPr>
                <a:t>6</a:t>
              </a:r>
              <a:r>
                <a:rPr lang="en-US" altLang="x-none" sz="2400" b="1" dirty="0">
                  <a:latin typeface="Times New Roman" panose="02020603050405020304" pitchFamily="2" charset="0"/>
                  <a:ea typeface="宋体" panose="02010600030101010101" pitchFamily="2" charset="-122"/>
                </a:rPr>
                <a:t>     (6     13     30    39    42   70    85)     20</a:t>
              </a:r>
              <a:endParaRPr lang="en-US" altLang="x-none" sz="2400" b="1" dirty="0">
                <a:latin typeface="Times New Roman" panose="02020603050405020304" pitchFamily="2" charset="0"/>
                <a:ea typeface="宋体" panose="02010600030101010101" pitchFamily="2" charset="-122"/>
              </a:endParaRPr>
            </a:p>
          </p:txBody>
        </p:sp>
        <p:grpSp>
          <p:nvGrpSpPr>
            <p:cNvPr id="718854" name="组合 764934"/>
            <p:cNvGrpSpPr/>
            <p:nvPr/>
          </p:nvGrpSpPr>
          <p:grpSpPr>
            <a:xfrm>
              <a:off x="0" y="1287"/>
              <a:ext cx="3888" cy="628"/>
              <a:chOff x="0" y="0"/>
              <a:chExt cx="3888" cy="628"/>
            </a:xfrm>
          </p:grpSpPr>
          <p:sp>
            <p:nvSpPr>
              <p:cNvPr id="718855" name="矩形 764935"/>
              <p:cNvSpPr/>
              <p:nvPr/>
            </p:nvSpPr>
            <p:spPr>
              <a:xfrm>
                <a:off x="0" y="0"/>
                <a:ext cx="3888" cy="249"/>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i=8   </a:t>
                </a:r>
                <a:r>
                  <a:rPr lang="en-US" altLang="x-none" sz="2400" b="1" dirty="0">
                    <a:solidFill>
                      <a:schemeClr val="hlink"/>
                    </a:solidFill>
                    <a:latin typeface="Times New Roman" panose="02020603050405020304" pitchFamily="2" charset="0"/>
                    <a:ea typeface="宋体" panose="02010600030101010101" pitchFamily="2" charset="-122"/>
                  </a:rPr>
                  <a:t>20</a:t>
                </a:r>
                <a:r>
                  <a:rPr lang="en-US" altLang="x-none" sz="2400" b="1" dirty="0">
                    <a:latin typeface="Times New Roman" panose="02020603050405020304" pitchFamily="2" charset="0"/>
                    <a:ea typeface="宋体" panose="02010600030101010101" pitchFamily="2" charset="-122"/>
                  </a:rPr>
                  <a:t>    (6     13     30    39    42   70    85)     20</a:t>
                </a:r>
                <a:endParaRPr lang="en-US" altLang="x-none" sz="2400" b="1" dirty="0">
                  <a:latin typeface="Times New Roman" panose="02020603050405020304" pitchFamily="2" charset="0"/>
                  <a:ea typeface="宋体" panose="02010600030101010101" pitchFamily="2" charset="-122"/>
                </a:endParaRPr>
              </a:p>
            </p:txBody>
          </p:sp>
          <p:grpSp>
            <p:nvGrpSpPr>
              <p:cNvPr id="718856" name="组合 764936"/>
              <p:cNvGrpSpPr/>
              <p:nvPr/>
            </p:nvGrpSpPr>
            <p:grpSpPr>
              <a:xfrm>
                <a:off x="816" y="225"/>
                <a:ext cx="272" cy="403"/>
                <a:chOff x="0" y="0"/>
                <a:chExt cx="272" cy="403"/>
              </a:xfrm>
            </p:grpSpPr>
            <p:sp>
              <p:nvSpPr>
                <p:cNvPr id="718857" name="矩形 764937"/>
                <p:cNvSpPr/>
                <p:nvPr/>
              </p:nvSpPr>
              <p:spPr>
                <a:xfrm>
                  <a:off x="0" y="176"/>
                  <a:ext cx="272" cy="227"/>
                </a:xfrm>
                <a:prstGeom prst="rect">
                  <a:avLst/>
                </a:prstGeom>
                <a:noFill/>
                <a:ln w="9525">
                  <a:noFill/>
                </a:ln>
              </p:spPr>
              <p:txBody>
                <a:bodyPr wrap="none" anchor="ctr"/>
                <a:p>
                  <a:pPr algn="ctr"/>
                  <a:r>
                    <a:rPr lang="en-US" altLang="x-none" sz="2000" b="1" dirty="0">
                      <a:latin typeface="Times New Roman" panose="02020603050405020304" pitchFamily="2" charset="0"/>
                      <a:ea typeface="宋体" panose="02010600030101010101" pitchFamily="2" charset="-122"/>
                    </a:rPr>
                    <a:t>low</a:t>
                  </a:r>
                  <a:endParaRPr lang="en-US" altLang="x-none" sz="2000" b="1" dirty="0">
                    <a:latin typeface="Times New Roman" panose="02020603050405020304" pitchFamily="2" charset="0"/>
                    <a:ea typeface="宋体" panose="02010600030101010101" pitchFamily="2" charset="-122"/>
                  </a:endParaRPr>
                </a:p>
              </p:txBody>
            </p:sp>
            <p:sp>
              <p:nvSpPr>
                <p:cNvPr id="718858" name="直接连接符 764938"/>
                <p:cNvSpPr/>
                <p:nvPr/>
              </p:nvSpPr>
              <p:spPr>
                <a:xfrm flipV="1">
                  <a:off x="144" y="0"/>
                  <a:ext cx="0" cy="181"/>
                </a:xfrm>
                <a:prstGeom prst="line">
                  <a:avLst/>
                </a:prstGeom>
                <a:ln w="28575" cap="flat" cmpd="sng">
                  <a:solidFill>
                    <a:schemeClr val="tx1"/>
                  </a:solidFill>
                  <a:prstDash val="solid"/>
                  <a:round/>
                  <a:headEnd type="none" w="med" len="med"/>
                  <a:tailEnd type="triangle" w="med" len="med"/>
                </a:ln>
              </p:spPr>
            </p:sp>
          </p:grpSp>
          <p:grpSp>
            <p:nvGrpSpPr>
              <p:cNvPr id="718859" name="组合 764939"/>
              <p:cNvGrpSpPr/>
              <p:nvPr/>
            </p:nvGrpSpPr>
            <p:grpSpPr>
              <a:xfrm>
                <a:off x="3120" y="209"/>
                <a:ext cx="317" cy="400"/>
                <a:chOff x="0" y="0"/>
                <a:chExt cx="317" cy="400"/>
              </a:xfrm>
            </p:grpSpPr>
            <p:sp>
              <p:nvSpPr>
                <p:cNvPr id="718860" name="矩形 764940"/>
                <p:cNvSpPr/>
                <p:nvPr/>
              </p:nvSpPr>
              <p:spPr>
                <a:xfrm>
                  <a:off x="0" y="173"/>
                  <a:ext cx="317" cy="227"/>
                </a:xfrm>
                <a:prstGeom prst="rect">
                  <a:avLst/>
                </a:prstGeom>
                <a:noFill/>
                <a:ln w="9525">
                  <a:noFill/>
                </a:ln>
              </p:spPr>
              <p:txBody>
                <a:bodyPr wrap="none" anchor="ctr"/>
                <a:p>
                  <a:pPr algn="ctr"/>
                  <a:r>
                    <a:rPr lang="en-US" altLang="x-none" sz="2000" b="1" dirty="0">
                      <a:latin typeface="Times New Roman" panose="02020603050405020304" pitchFamily="2" charset="0"/>
                      <a:ea typeface="宋体" panose="02010600030101010101" pitchFamily="2" charset="-122"/>
                    </a:rPr>
                    <a:t>high</a:t>
                  </a:r>
                  <a:endParaRPr lang="en-US" altLang="x-none" sz="2000" b="1" dirty="0">
                    <a:latin typeface="Times New Roman" panose="02020603050405020304" pitchFamily="2" charset="0"/>
                    <a:ea typeface="宋体" panose="02010600030101010101" pitchFamily="2" charset="-122"/>
                  </a:endParaRPr>
                </a:p>
              </p:txBody>
            </p:sp>
            <p:sp>
              <p:nvSpPr>
                <p:cNvPr id="718861" name="直接连接符 764941"/>
                <p:cNvSpPr/>
                <p:nvPr/>
              </p:nvSpPr>
              <p:spPr>
                <a:xfrm flipV="1">
                  <a:off x="144" y="0"/>
                  <a:ext cx="0" cy="181"/>
                </a:xfrm>
                <a:prstGeom prst="line">
                  <a:avLst/>
                </a:prstGeom>
                <a:ln w="28575" cap="flat" cmpd="sng">
                  <a:solidFill>
                    <a:schemeClr val="tx1"/>
                  </a:solidFill>
                  <a:prstDash val="solid"/>
                  <a:round/>
                  <a:headEnd type="none" w="med" len="med"/>
                  <a:tailEnd type="triangle" w="med" len="med"/>
                </a:ln>
              </p:spPr>
            </p:sp>
          </p:grpSp>
          <p:grpSp>
            <p:nvGrpSpPr>
              <p:cNvPr id="718862" name="组合 764942"/>
              <p:cNvGrpSpPr/>
              <p:nvPr/>
            </p:nvGrpSpPr>
            <p:grpSpPr>
              <a:xfrm>
                <a:off x="2024" y="225"/>
                <a:ext cx="272" cy="403"/>
                <a:chOff x="0" y="0"/>
                <a:chExt cx="272" cy="403"/>
              </a:xfrm>
            </p:grpSpPr>
            <p:sp>
              <p:nvSpPr>
                <p:cNvPr id="718863" name="矩形 764943"/>
                <p:cNvSpPr/>
                <p:nvPr/>
              </p:nvSpPr>
              <p:spPr>
                <a:xfrm>
                  <a:off x="0" y="176"/>
                  <a:ext cx="272" cy="227"/>
                </a:xfrm>
                <a:prstGeom prst="rect">
                  <a:avLst/>
                </a:prstGeom>
                <a:noFill/>
                <a:ln w="9525">
                  <a:noFill/>
                </a:ln>
              </p:spPr>
              <p:txBody>
                <a:bodyPr wrap="none" anchor="ctr"/>
                <a:p>
                  <a:pPr algn="ctr"/>
                  <a:r>
                    <a:rPr lang="en-US" altLang="x-none" sz="2000" b="1" dirty="0">
                      <a:latin typeface="Times New Roman" panose="02020603050405020304" pitchFamily="2" charset="0"/>
                      <a:ea typeface="宋体" panose="02010600030101010101" pitchFamily="2" charset="-122"/>
                    </a:rPr>
                    <a:t>mid</a:t>
                  </a:r>
                  <a:endParaRPr lang="en-US" altLang="x-none" sz="2000" b="1" dirty="0">
                    <a:latin typeface="Times New Roman" panose="02020603050405020304" pitchFamily="2" charset="0"/>
                    <a:ea typeface="宋体" panose="02010600030101010101" pitchFamily="2" charset="-122"/>
                  </a:endParaRPr>
                </a:p>
              </p:txBody>
            </p:sp>
            <p:sp>
              <p:nvSpPr>
                <p:cNvPr id="718864" name="直接连接符 764944"/>
                <p:cNvSpPr/>
                <p:nvPr/>
              </p:nvSpPr>
              <p:spPr>
                <a:xfrm flipV="1">
                  <a:off x="144" y="0"/>
                  <a:ext cx="0" cy="181"/>
                </a:xfrm>
                <a:prstGeom prst="line">
                  <a:avLst/>
                </a:prstGeom>
                <a:ln w="28575" cap="flat" cmpd="sng">
                  <a:solidFill>
                    <a:schemeClr val="tx1"/>
                  </a:solidFill>
                  <a:prstDash val="solid"/>
                  <a:round/>
                  <a:headEnd type="none" w="med" len="med"/>
                  <a:tailEnd type="triangle" w="med" len="med"/>
                </a:ln>
              </p:spPr>
            </p:sp>
          </p:grpSp>
        </p:grpSp>
        <p:grpSp>
          <p:nvGrpSpPr>
            <p:cNvPr id="718865" name="组合 764945"/>
            <p:cNvGrpSpPr/>
            <p:nvPr/>
          </p:nvGrpSpPr>
          <p:grpSpPr>
            <a:xfrm>
              <a:off x="0" y="1916"/>
              <a:ext cx="3888" cy="628"/>
              <a:chOff x="0" y="0"/>
              <a:chExt cx="3888" cy="628"/>
            </a:xfrm>
          </p:grpSpPr>
          <p:sp>
            <p:nvSpPr>
              <p:cNvPr id="718866" name="矩形 764946"/>
              <p:cNvSpPr/>
              <p:nvPr/>
            </p:nvSpPr>
            <p:spPr>
              <a:xfrm>
                <a:off x="0" y="0"/>
                <a:ext cx="3888" cy="249"/>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i=8   </a:t>
                </a:r>
                <a:r>
                  <a:rPr lang="en-US" altLang="x-none" sz="2400" b="1" dirty="0">
                    <a:solidFill>
                      <a:schemeClr val="hlink"/>
                    </a:solidFill>
                    <a:latin typeface="Times New Roman" panose="02020603050405020304" pitchFamily="2" charset="0"/>
                    <a:ea typeface="宋体" panose="02010600030101010101" pitchFamily="2" charset="-122"/>
                  </a:rPr>
                  <a:t>20</a:t>
                </a:r>
                <a:r>
                  <a:rPr lang="en-US" altLang="x-none" sz="2400" b="1" dirty="0">
                    <a:latin typeface="Times New Roman" panose="02020603050405020304" pitchFamily="2" charset="0"/>
                    <a:ea typeface="宋体" panose="02010600030101010101" pitchFamily="2" charset="-122"/>
                  </a:rPr>
                  <a:t>    (6     13     30    39    42   70    85)     20</a:t>
                </a:r>
                <a:endParaRPr lang="en-US" altLang="x-none" sz="2400" b="1" dirty="0">
                  <a:latin typeface="Times New Roman" panose="02020603050405020304" pitchFamily="2" charset="0"/>
                  <a:ea typeface="宋体" panose="02010600030101010101" pitchFamily="2" charset="-122"/>
                </a:endParaRPr>
              </a:p>
            </p:txBody>
          </p:sp>
          <p:grpSp>
            <p:nvGrpSpPr>
              <p:cNvPr id="718867" name="组合 764947"/>
              <p:cNvGrpSpPr/>
              <p:nvPr/>
            </p:nvGrpSpPr>
            <p:grpSpPr>
              <a:xfrm>
                <a:off x="816" y="225"/>
                <a:ext cx="272" cy="403"/>
                <a:chOff x="0" y="0"/>
                <a:chExt cx="272" cy="403"/>
              </a:xfrm>
            </p:grpSpPr>
            <p:sp>
              <p:nvSpPr>
                <p:cNvPr id="718868" name="矩形 764948"/>
                <p:cNvSpPr/>
                <p:nvPr/>
              </p:nvSpPr>
              <p:spPr>
                <a:xfrm>
                  <a:off x="0" y="176"/>
                  <a:ext cx="272" cy="227"/>
                </a:xfrm>
                <a:prstGeom prst="rect">
                  <a:avLst/>
                </a:prstGeom>
                <a:noFill/>
                <a:ln w="9525">
                  <a:noFill/>
                </a:ln>
              </p:spPr>
              <p:txBody>
                <a:bodyPr wrap="none" anchor="ctr"/>
                <a:p>
                  <a:pPr algn="ctr"/>
                  <a:r>
                    <a:rPr lang="en-US" altLang="x-none" sz="2000" b="1" dirty="0">
                      <a:latin typeface="Times New Roman" panose="02020603050405020304" pitchFamily="2" charset="0"/>
                      <a:ea typeface="宋体" panose="02010600030101010101" pitchFamily="2" charset="-122"/>
                    </a:rPr>
                    <a:t>low</a:t>
                  </a:r>
                  <a:endParaRPr lang="en-US" altLang="x-none" sz="2000" b="1" dirty="0">
                    <a:latin typeface="Times New Roman" panose="02020603050405020304" pitchFamily="2" charset="0"/>
                    <a:ea typeface="宋体" panose="02010600030101010101" pitchFamily="2" charset="-122"/>
                  </a:endParaRPr>
                </a:p>
              </p:txBody>
            </p:sp>
            <p:sp>
              <p:nvSpPr>
                <p:cNvPr id="718869" name="直接连接符 764949"/>
                <p:cNvSpPr/>
                <p:nvPr/>
              </p:nvSpPr>
              <p:spPr>
                <a:xfrm flipV="1">
                  <a:off x="144" y="0"/>
                  <a:ext cx="0" cy="181"/>
                </a:xfrm>
                <a:prstGeom prst="line">
                  <a:avLst/>
                </a:prstGeom>
                <a:ln w="28575" cap="flat" cmpd="sng">
                  <a:solidFill>
                    <a:schemeClr val="tx1"/>
                  </a:solidFill>
                  <a:prstDash val="solid"/>
                  <a:round/>
                  <a:headEnd type="none" w="med" len="med"/>
                  <a:tailEnd type="triangle" w="med" len="med"/>
                </a:ln>
              </p:spPr>
            </p:sp>
          </p:grpSp>
          <p:grpSp>
            <p:nvGrpSpPr>
              <p:cNvPr id="718870" name="组合 764950"/>
              <p:cNvGrpSpPr/>
              <p:nvPr/>
            </p:nvGrpSpPr>
            <p:grpSpPr>
              <a:xfrm>
                <a:off x="1632" y="209"/>
                <a:ext cx="317" cy="400"/>
                <a:chOff x="0" y="0"/>
                <a:chExt cx="317" cy="400"/>
              </a:xfrm>
            </p:grpSpPr>
            <p:sp>
              <p:nvSpPr>
                <p:cNvPr id="718871" name="矩形 764951"/>
                <p:cNvSpPr/>
                <p:nvPr/>
              </p:nvSpPr>
              <p:spPr>
                <a:xfrm>
                  <a:off x="0" y="173"/>
                  <a:ext cx="317" cy="227"/>
                </a:xfrm>
                <a:prstGeom prst="rect">
                  <a:avLst/>
                </a:prstGeom>
                <a:noFill/>
                <a:ln w="9525">
                  <a:noFill/>
                </a:ln>
              </p:spPr>
              <p:txBody>
                <a:bodyPr wrap="none" anchor="ctr"/>
                <a:p>
                  <a:pPr algn="ctr"/>
                  <a:r>
                    <a:rPr lang="en-US" altLang="x-none" sz="2000" b="1" dirty="0">
                      <a:latin typeface="Times New Roman" panose="02020603050405020304" pitchFamily="2" charset="0"/>
                      <a:ea typeface="宋体" panose="02010600030101010101" pitchFamily="2" charset="-122"/>
                    </a:rPr>
                    <a:t>high</a:t>
                  </a:r>
                  <a:endParaRPr lang="en-US" altLang="x-none" sz="2000" b="1" dirty="0">
                    <a:latin typeface="Times New Roman" panose="02020603050405020304" pitchFamily="2" charset="0"/>
                    <a:ea typeface="宋体" panose="02010600030101010101" pitchFamily="2" charset="-122"/>
                  </a:endParaRPr>
                </a:p>
              </p:txBody>
            </p:sp>
            <p:sp>
              <p:nvSpPr>
                <p:cNvPr id="718872" name="直接连接符 764952"/>
                <p:cNvSpPr/>
                <p:nvPr/>
              </p:nvSpPr>
              <p:spPr>
                <a:xfrm flipV="1">
                  <a:off x="144" y="0"/>
                  <a:ext cx="0" cy="181"/>
                </a:xfrm>
                <a:prstGeom prst="line">
                  <a:avLst/>
                </a:prstGeom>
                <a:ln w="28575" cap="flat" cmpd="sng">
                  <a:solidFill>
                    <a:schemeClr val="tx1"/>
                  </a:solidFill>
                  <a:prstDash val="solid"/>
                  <a:round/>
                  <a:headEnd type="none" w="med" len="med"/>
                  <a:tailEnd type="triangle" w="med" len="med"/>
                </a:ln>
              </p:spPr>
            </p:sp>
          </p:grpSp>
          <p:grpSp>
            <p:nvGrpSpPr>
              <p:cNvPr id="718873" name="组合 764953"/>
              <p:cNvGrpSpPr/>
              <p:nvPr/>
            </p:nvGrpSpPr>
            <p:grpSpPr>
              <a:xfrm>
                <a:off x="1200" y="225"/>
                <a:ext cx="272" cy="403"/>
                <a:chOff x="0" y="0"/>
                <a:chExt cx="272" cy="403"/>
              </a:xfrm>
            </p:grpSpPr>
            <p:sp>
              <p:nvSpPr>
                <p:cNvPr id="718874" name="矩形 764954"/>
                <p:cNvSpPr/>
                <p:nvPr/>
              </p:nvSpPr>
              <p:spPr>
                <a:xfrm>
                  <a:off x="0" y="176"/>
                  <a:ext cx="272" cy="227"/>
                </a:xfrm>
                <a:prstGeom prst="rect">
                  <a:avLst/>
                </a:prstGeom>
                <a:noFill/>
                <a:ln w="9525">
                  <a:noFill/>
                </a:ln>
              </p:spPr>
              <p:txBody>
                <a:bodyPr wrap="none" anchor="ctr"/>
                <a:p>
                  <a:pPr algn="ctr"/>
                  <a:r>
                    <a:rPr lang="en-US" altLang="x-none" sz="2000" b="1" dirty="0">
                      <a:latin typeface="Times New Roman" panose="02020603050405020304" pitchFamily="2" charset="0"/>
                      <a:ea typeface="宋体" panose="02010600030101010101" pitchFamily="2" charset="-122"/>
                    </a:rPr>
                    <a:t>mid</a:t>
                  </a:r>
                  <a:endParaRPr lang="en-US" altLang="x-none" sz="2000" b="1" dirty="0">
                    <a:latin typeface="Times New Roman" panose="02020603050405020304" pitchFamily="2" charset="0"/>
                    <a:ea typeface="宋体" panose="02010600030101010101" pitchFamily="2" charset="-122"/>
                  </a:endParaRPr>
                </a:p>
              </p:txBody>
            </p:sp>
            <p:sp>
              <p:nvSpPr>
                <p:cNvPr id="718875" name="直接连接符 764955"/>
                <p:cNvSpPr/>
                <p:nvPr/>
              </p:nvSpPr>
              <p:spPr>
                <a:xfrm flipV="1">
                  <a:off x="144" y="0"/>
                  <a:ext cx="0" cy="181"/>
                </a:xfrm>
                <a:prstGeom prst="line">
                  <a:avLst/>
                </a:prstGeom>
                <a:ln w="28575" cap="flat" cmpd="sng">
                  <a:solidFill>
                    <a:schemeClr val="tx1"/>
                  </a:solidFill>
                  <a:prstDash val="solid"/>
                  <a:round/>
                  <a:headEnd type="none" w="med" len="med"/>
                  <a:tailEnd type="triangle" w="med" len="med"/>
                </a:ln>
              </p:spPr>
            </p:sp>
          </p:grpSp>
        </p:grpSp>
        <p:grpSp>
          <p:nvGrpSpPr>
            <p:cNvPr id="718876" name="组合 764956"/>
            <p:cNvGrpSpPr/>
            <p:nvPr/>
          </p:nvGrpSpPr>
          <p:grpSpPr>
            <a:xfrm>
              <a:off x="0" y="2588"/>
              <a:ext cx="3888" cy="628"/>
              <a:chOff x="0" y="0"/>
              <a:chExt cx="3888" cy="628"/>
            </a:xfrm>
          </p:grpSpPr>
          <p:sp>
            <p:nvSpPr>
              <p:cNvPr id="718877" name="矩形 764957"/>
              <p:cNvSpPr/>
              <p:nvPr/>
            </p:nvSpPr>
            <p:spPr>
              <a:xfrm>
                <a:off x="0" y="0"/>
                <a:ext cx="3888" cy="249"/>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i=8   </a:t>
                </a:r>
                <a:r>
                  <a:rPr lang="en-US" altLang="x-none" sz="2400" b="1" dirty="0">
                    <a:solidFill>
                      <a:schemeClr val="hlink"/>
                    </a:solidFill>
                    <a:latin typeface="Times New Roman" panose="02020603050405020304" pitchFamily="2" charset="0"/>
                    <a:ea typeface="宋体" panose="02010600030101010101" pitchFamily="2" charset="-122"/>
                  </a:rPr>
                  <a:t>20</a:t>
                </a:r>
                <a:r>
                  <a:rPr lang="en-US" altLang="x-none" sz="2400" b="1" dirty="0">
                    <a:latin typeface="Times New Roman" panose="02020603050405020304" pitchFamily="2" charset="0"/>
                    <a:ea typeface="宋体" panose="02010600030101010101" pitchFamily="2" charset="-122"/>
                  </a:rPr>
                  <a:t>    (6     13     30    39    42   70    85)     20</a:t>
                </a:r>
                <a:endParaRPr lang="en-US" altLang="x-none" sz="2400" b="1" dirty="0">
                  <a:latin typeface="Times New Roman" panose="02020603050405020304" pitchFamily="2" charset="0"/>
                  <a:ea typeface="宋体" panose="02010600030101010101" pitchFamily="2" charset="-122"/>
                </a:endParaRPr>
              </a:p>
            </p:txBody>
          </p:sp>
          <p:grpSp>
            <p:nvGrpSpPr>
              <p:cNvPr id="718878" name="组合 764958"/>
              <p:cNvGrpSpPr/>
              <p:nvPr/>
            </p:nvGrpSpPr>
            <p:grpSpPr>
              <a:xfrm>
                <a:off x="1648" y="225"/>
                <a:ext cx="272" cy="403"/>
                <a:chOff x="0" y="0"/>
                <a:chExt cx="272" cy="403"/>
              </a:xfrm>
            </p:grpSpPr>
            <p:sp>
              <p:nvSpPr>
                <p:cNvPr id="718879" name="矩形 764959"/>
                <p:cNvSpPr/>
                <p:nvPr/>
              </p:nvSpPr>
              <p:spPr>
                <a:xfrm>
                  <a:off x="0" y="176"/>
                  <a:ext cx="272" cy="227"/>
                </a:xfrm>
                <a:prstGeom prst="rect">
                  <a:avLst/>
                </a:prstGeom>
                <a:noFill/>
                <a:ln w="9525">
                  <a:noFill/>
                </a:ln>
              </p:spPr>
              <p:txBody>
                <a:bodyPr wrap="none" anchor="ctr"/>
                <a:p>
                  <a:pPr algn="ctr"/>
                  <a:r>
                    <a:rPr lang="en-US" altLang="x-none" sz="2000" b="1" dirty="0">
                      <a:latin typeface="Times New Roman" panose="02020603050405020304" pitchFamily="2" charset="0"/>
                      <a:ea typeface="宋体" panose="02010600030101010101" pitchFamily="2" charset="-122"/>
                    </a:rPr>
                    <a:t>mid</a:t>
                  </a:r>
                  <a:endParaRPr lang="en-US" altLang="x-none" sz="2000" b="1" dirty="0">
                    <a:latin typeface="Times New Roman" panose="02020603050405020304" pitchFamily="2" charset="0"/>
                    <a:ea typeface="宋体" panose="02010600030101010101" pitchFamily="2" charset="-122"/>
                  </a:endParaRPr>
                </a:p>
              </p:txBody>
            </p:sp>
            <p:sp>
              <p:nvSpPr>
                <p:cNvPr id="718880" name="直接连接符 764960"/>
                <p:cNvSpPr/>
                <p:nvPr/>
              </p:nvSpPr>
              <p:spPr>
                <a:xfrm flipV="1">
                  <a:off x="144" y="0"/>
                  <a:ext cx="0" cy="181"/>
                </a:xfrm>
                <a:prstGeom prst="line">
                  <a:avLst/>
                </a:prstGeom>
                <a:ln w="28575" cap="flat" cmpd="sng">
                  <a:solidFill>
                    <a:schemeClr val="tx1"/>
                  </a:solidFill>
                  <a:prstDash val="solid"/>
                  <a:round/>
                  <a:headEnd type="none" w="med" len="med"/>
                  <a:tailEnd type="triangle" w="med" len="med"/>
                </a:ln>
              </p:spPr>
            </p:sp>
          </p:grpSp>
          <p:grpSp>
            <p:nvGrpSpPr>
              <p:cNvPr id="718881" name="组合 764961"/>
              <p:cNvGrpSpPr/>
              <p:nvPr/>
            </p:nvGrpSpPr>
            <p:grpSpPr>
              <a:xfrm>
                <a:off x="1832" y="228"/>
                <a:ext cx="520" cy="400"/>
                <a:chOff x="0" y="0"/>
                <a:chExt cx="520" cy="400"/>
              </a:xfrm>
            </p:grpSpPr>
            <p:sp>
              <p:nvSpPr>
                <p:cNvPr id="718882" name="矩形 764962"/>
                <p:cNvSpPr/>
                <p:nvPr/>
              </p:nvSpPr>
              <p:spPr>
                <a:xfrm>
                  <a:off x="203" y="173"/>
                  <a:ext cx="317" cy="227"/>
                </a:xfrm>
                <a:prstGeom prst="rect">
                  <a:avLst/>
                </a:prstGeom>
                <a:noFill/>
                <a:ln w="9525">
                  <a:noFill/>
                </a:ln>
              </p:spPr>
              <p:txBody>
                <a:bodyPr wrap="none" anchor="ctr"/>
                <a:p>
                  <a:pPr algn="ctr"/>
                  <a:r>
                    <a:rPr lang="en-US" altLang="x-none" sz="2000" b="1" dirty="0">
                      <a:latin typeface="Times New Roman" panose="02020603050405020304" pitchFamily="2" charset="0"/>
                      <a:ea typeface="宋体" panose="02010600030101010101" pitchFamily="2" charset="-122"/>
                    </a:rPr>
                    <a:t>high</a:t>
                  </a:r>
                  <a:endParaRPr lang="en-US" altLang="x-none" sz="2000" b="1" dirty="0">
                    <a:latin typeface="Times New Roman" panose="02020603050405020304" pitchFamily="2" charset="0"/>
                    <a:ea typeface="宋体" panose="02010600030101010101" pitchFamily="2" charset="-122"/>
                  </a:endParaRPr>
                </a:p>
              </p:txBody>
            </p:sp>
            <p:sp>
              <p:nvSpPr>
                <p:cNvPr id="718883" name="直接连接符 764963"/>
                <p:cNvSpPr/>
                <p:nvPr/>
              </p:nvSpPr>
              <p:spPr>
                <a:xfrm flipV="1">
                  <a:off x="11" y="0"/>
                  <a:ext cx="0" cy="181"/>
                </a:xfrm>
                <a:prstGeom prst="line">
                  <a:avLst/>
                </a:prstGeom>
                <a:ln w="28575" cap="flat" cmpd="sng">
                  <a:solidFill>
                    <a:schemeClr val="tx1"/>
                  </a:solidFill>
                  <a:prstDash val="solid"/>
                  <a:round/>
                  <a:headEnd type="none" w="med" len="med"/>
                  <a:tailEnd type="triangle" w="med" len="med"/>
                </a:ln>
              </p:spPr>
            </p:sp>
            <p:sp>
              <p:nvSpPr>
                <p:cNvPr id="718884" name="直接连接符 764964"/>
                <p:cNvSpPr/>
                <p:nvPr/>
              </p:nvSpPr>
              <p:spPr>
                <a:xfrm>
                  <a:off x="0" y="179"/>
                  <a:ext cx="192" cy="0"/>
                </a:xfrm>
                <a:prstGeom prst="line">
                  <a:avLst/>
                </a:prstGeom>
                <a:ln w="28575" cap="flat" cmpd="sng">
                  <a:solidFill>
                    <a:schemeClr val="tx1"/>
                  </a:solidFill>
                  <a:prstDash val="solid"/>
                  <a:round/>
                  <a:headEnd type="none" w="med" len="med"/>
                  <a:tailEnd type="none" w="med" len="med"/>
                </a:ln>
              </p:spPr>
            </p:sp>
          </p:grpSp>
          <p:grpSp>
            <p:nvGrpSpPr>
              <p:cNvPr id="718885" name="组合 764965"/>
              <p:cNvGrpSpPr/>
              <p:nvPr/>
            </p:nvGrpSpPr>
            <p:grpSpPr>
              <a:xfrm>
                <a:off x="1328" y="225"/>
                <a:ext cx="400" cy="403"/>
                <a:chOff x="0" y="0"/>
                <a:chExt cx="400" cy="403"/>
              </a:xfrm>
            </p:grpSpPr>
            <p:sp>
              <p:nvSpPr>
                <p:cNvPr id="718886" name="矩形 764966"/>
                <p:cNvSpPr/>
                <p:nvPr/>
              </p:nvSpPr>
              <p:spPr>
                <a:xfrm>
                  <a:off x="0" y="176"/>
                  <a:ext cx="272" cy="227"/>
                </a:xfrm>
                <a:prstGeom prst="rect">
                  <a:avLst/>
                </a:prstGeom>
                <a:noFill/>
                <a:ln w="9525">
                  <a:noFill/>
                </a:ln>
              </p:spPr>
              <p:txBody>
                <a:bodyPr wrap="none" anchor="ctr"/>
                <a:p>
                  <a:pPr algn="ctr"/>
                  <a:r>
                    <a:rPr lang="en-US" altLang="x-none" sz="2000" b="1" dirty="0">
                      <a:latin typeface="Times New Roman" panose="02020603050405020304" pitchFamily="2" charset="0"/>
                      <a:ea typeface="宋体" panose="02010600030101010101" pitchFamily="2" charset="-122"/>
                    </a:rPr>
                    <a:t>low</a:t>
                  </a:r>
                  <a:endParaRPr lang="en-US" altLang="x-none" sz="2000" b="1" dirty="0">
                    <a:latin typeface="Times New Roman" panose="02020603050405020304" pitchFamily="2" charset="0"/>
                    <a:ea typeface="宋体" panose="02010600030101010101" pitchFamily="2" charset="-122"/>
                  </a:endParaRPr>
                </a:p>
              </p:txBody>
            </p:sp>
            <p:sp>
              <p:nvSpPr>
                <p:cNvPr id="718887" name="直接连接符 764967"/>
                <p:cNvSpPr/>
                <p:nvPr/>
              </p:nvSpPr>
              <p:spPr>
                <a:xfrm flipV="1">
                  <a:off x="400" y="0"/>
                  <a:ext cx="0" cy="181"/>
                </a:xfrm>
                <a:prstGeom prst="line">
                  <a:avLst/>
                </a:prstGeom>
                <a:ln w="28575" cap="flat" cmpd="sng">
                  <a:solidFill>
                    <a:schemeClr val="tx1"/>
                  </a:solidFill>
                  <a:prstDash val="solid"/>
                  <a:round/>
                  <a:headEnd type="none" w="med" len="med"/>
                  <a:tailEnd type="triangle" w="med" len="med"/>
                </a:ln>
              </p:spPr>
            </p:sp>
            <p:sp>
              <p:nvSpPr>
                <p:cNvPr id="718888" name="直接连接符 764968"/>
                <p:cNvSpPr/>
                <p:nvPr/>
              </p:nvSpPr>
              <p:spPr>
                <a:xfrm flipH="1">
                  <a:off x="152" y="171"/>
                  <a:ext cx="240" cy="0"/>
                </a:xfrm>
                <a:prstGeom prst="line">
                  <a:avLst/>
                </a:prstGeom>
                <a:ln w="28575" cap="flat" cmpd="sng">
                  <a:solidFill>
                    <a:schemeClr val="tx1"/>
                  </a:solidFill>
                  <a:prstDash val="solid"/>
                  <a:round/>
                  <a:headEnd type="none" w="med" len="med"/>
                  <a:tailEnd type="none" w="med" len="med"/>
                </a:ln>
              </p:spPr>
            </p:sp>
          </p:grpSp>
        </p:grpSp>
        <p:sp>
          <p:nvSpPr>
            <p:cNvPr id="718889" name="矩形 764969"/>
            <p:cNvSpPr/>
            <p:nvPr/>
          </p:nvSpPr>
          <p:spPr>
            <a:xfrm>
              <a:off x="0" y="3255"/>
              <a:ext cx="3888" cy="249"/>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i=8   </a:t>
              </a:r>
              <a:r>
                <a:rPr lang="en-US" altLang="x-none" sz="2400" b="1" dirty="0">
                  <a:solidFill>
                    <a:schemeClr val="hlink"/>
                  </a:solidFill>
                  <a:latin typeface="Times New Roman" panose="02020603050405020304" pitchFamily="2" charset="0"/>
                  <a:ea typeface="宋体" panose="02010600030101010101" pitchFamily="2" charset="-122"/>
                </a:rPr>
                <a:t>20</a:t>
              </a:r>
              <a:r>
                <a:rPr lang="en-US" altLang="x-none" sz="2400" b="1" dirty="0">
                  <a:latin typeface="Times New Roman" panose="02020603050405020304" pitchFamily="2" charset="0"/>
                  <a:ea typeface="宋体" panose="02010600030101010101" pitchFamily="2" charset="-122"/>
                </a:rPr>
                <a:t>    (6     13     20    30     39   42   70    85)</a:t>
              </a:r>
              <a:endParaRPr lang="en-US" altLang="x-none" sz="2400" b="1" dirty="0">
                <a:latin typeface="Times New Roman" panose="02020603050405020304" pitchFamily="2" charset="0"/>
                <a:ea typeface="宋体" panose="02010600030101010101" pitchFamily="2" charset="-122"/>
              </a:endParaRPr>
            </a:p>
          </p:txBody>
        </p:sp>
        <p:sp>
          <p:nvSpPr>
            <p:cNvPr id="718890" name="矩形 764970"/>
            <p:cNvSpPr/>
            <p:nvPr/>
          </p:nvSpPr>
          <p:spPr>
            <a:xfrm>
              <a:off x="864" y="3639"/>
              <a:ext cx="1950" cy="249"/>
            </a:xfrm>
            <a:prstGeom prst="rect">
              <a:avLst/>
            </a:prstGeom>
            <a:noFill/>
            <a:ln w="9525">
              <a:noFill/>
            </a:ln>
          </p:spPr>
          <p:txBody>
            <a:bodyPr wrap="none" anchor="ctr"/>
            <a:p>
              <a:pPr algn="ctr"/>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10-2   </a:t>
              </a:r>
              <a:r>
                <a:rPr lang="zh-CN" altLang="en-US" sz="2000" b="1" dirty="0">
                  <a:latin typeface="Times New Roman" panose="02020603050405020304" pitchFamily="2" charset="0"/>
                  <a:ea typeface="宋体" panose="02010600030101010101" pitchFamily="2" charset="-122"/>
                </a:rPr>
                <a:t>折半插入排序过程</a:t>
              </a:r>
              <a:endParaRPr lang="zh-CN" altLang="en-US" sz="2000" b="1" dirty="0">
                <a:latin typeface="Times New Roman" panose="02020603050405020304" pitchFamily="2" charset="0"/>
                <a:ea typeface="宋体" panose="02010600030101010101" pitchFamily="2" charset="-122"/>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9873" name="文本占位符 765953"/>
          <p:cNvSpPr>
            <a:spLocks noGrp="1"/>
          </p:cNvSpPr>
          <p:nvPr>
            <p:ph idx="1"/>
          </p:nvPr>
        </p:nvSpPr>
        <p:spPr>
          <a:xfrm>
            <a:off x="1676400" y="152400"/>
            <a:ext cx="8812213" cy="6445250"/>
          </a:xfrm>
        </p:spPr>
        <p:txBody>
          <a:bodyPr anchor="t"/>
          <a:p>
            <a:pPr marL="0" indent="0">
              <a:lnSpc>
                <a:spcPct val="110000"/>
              </a:lnSpc>
              <a:spcAft>
                <a:spcPct val="10000"/>
              </a:spcAft>
              <a:buNone/>
            </a:pPr>
            <a:r>
              <a:rPr lang="en-US" altLang="x-none" sz="4000" b="1" dirty="0">
                <a:solidFill>
                  <a:schemeClr val="tx2"/>
                </a:solidFill>
              </a:rPr>
              <a:t>2  2-</a:t>
            </a:r>
            <a:r>
              <a:rPr lang="zh-CN" altLang="en-US" sz="4000" b="1" dirty="0">
                <a:solidFill>
                  <a:schemeClr val="tx2"/>
                </a:solidFill>
                <a:ea typeface="楷体_GB2312" pitchFamily="1" charset="-122"/>
              </a:rPr>
              <a:t>路插入排序</a:t>
            </a:r>
            <a:endParaRPr lang="zh-CN" altLang="en-US" sz="4000" b="1" dirty="0">
              <a:solidFill>
                <a:schemeClr val="tx2"/>
              </a:solidFill>
              <a:ea typeface="楷体_GB2312" pitchFamily="1" charset="-122"/>
            </a:endParaRPr>
          </a:p>
          <a:p>
            <a:pPr marL="0" indent="0">
              <a:lnSpc>
                <a:spcPct val="110000"/>
              </a:lnSpc>
              <a:buNone/>
            </a:pPr>
            <a:r>
              <a:rPr lang="zh-CN" altLang="en-US" sz="2400" b="1" dirty="0">
                <a:latin typeface="宋体" panose="02010600030101010101" pitchFamily="2" charset="-122"/>
              </a:rPr>
              <a:t>    </a:t>
            </a:r>
            <a:r>
              <a:rPr lang="zh-CN" altLang="en-US" sz="2800" b="1" dirty="0">
                <a:latin typeface="宋体" panose="02010600030101010101" pitchFamily="2" charset="-122"/>
              </a:rPr>
              <a:t>是对折半插入排序的改进</a:t>
            </a:r>
            <a:r>
              <a:rPr lang="zh-CN" altLang="en-US" sz="2800" b="1" dirty="0"/>
              <a:t>，</a:t>
            </a:r>
            <a:r>
              <a:rPr lang="zh-CN" altLang="en-US" sz="2800" b="1" dirty="0">
                <a:latin typeface="宋体" panose="02010600030101010101" pitchFamily="2" charset="-122"/>
              </a:rPr>
              <a:t>以减少排序过程中移动记录的次数。附加</a:t>
            </a:r>
            <a:r>
              <a:rPr lang="en-US" altLang="x-none" sz="2800" b="1" dirty="0"/>
              <a:t>n</a:t>
            </a:r>
            <a:r>
              <a:rPr lang="zh-CN" altLang="en-US" sz="2800" b="1" dirty="0">
                <a:latin typeface="宋体" panose="02010600030101010101" pitchFamily="2" charset="-122"/>
              </a:rPr>
              <a:t>个记录的辅助空间</a:t>
            </a:r>
            <a:r>
              <a:rPr lang="zh-CN" altLang="en-US" sz="2800" b="1" dirty="0"/>
              <a:t>，方法是</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533400" lvl="1" indent="0">
              <a:lnSpc>
                <a:spcPct val="110000"/>
              </a:lnSpc>
              <a:buNone/>
            </a:pPr>
            <a:r>
              <a:rPr lang="zh-CN" altLang="en-US" b="1" dirty="0">
                <a:latin typeface="宋体" panose="02010600030101010101" pitchFamily="2" charset="-122"/>
              </a:rPr>
              <a:t>①  另设一个和</a:t>
            </a:r>
            <a:r>
              <a:rPr lang="en-US" altLang="x-none" b="1" dirty="0"/>
              <a:t>L-&gt;R</a:t>
            </a:r>
            <a:r>
              <a:rPr lang="zh-CN" altLang="en-US" b="1" dirty="0"/>
              <a:t>同类型的数组</a:t>
            </a:r>
            <a:r>
              <a:rPr lang="en-US" altLang="x-none" b="1" dirty="0"/>
              <a:t>d</a:t>
            </a:r>
            <a:r>
              <a:rPr lang="zh-CN" altLang="en-US" b="1" dirty="0"/>
              <a:t>，</a:t>
            </a:r>
            <a:r>
              <a:rPr lang="en-US" altLang="x-none" b="1" dirty="0"/>
              <a:t>L-&gt;R[1]</a:t>
            </a:r>
            <a:r>
              <a:rPr lang="zh-CN" altLang="en-US" b="1" dirty="0"/>
              <a:t>赋给</a:t>
            </a:r>
            <a:r>
              <a:rPr lang="en-US" altLang="x-none" b="1" dirty="0"/>
              <a:t>d[1]</a:t>
            </a:r>
            <a:r>
              <a:rPr lang="zh-CN" altLang="en-US" b="1" dirty="0"/>
              <a:t>，将</a:t>
            </a:r>
            <a:r>
              <a:rPr lang="en-US" altLang="x-none" b="1" dirty="0"/>
              <a:t>d[1]</a:t>
            </a:r>
            <a:r>
              <a:rPr lang="zh-CN" altLang="en-US" b="1" dirty="0"/>
              <a:t>看成是排好序的序列中中间位置的记录；</a:t>
            </a:r>
            <a:endParaRPr lang="zh-CN" altLang="en-US" b="1" dirty="0"/>
          </a:p>
          <a:p>
            <a:pPr marL="533400" lvl="1" indent="0">
              <a:lnSpc>
                <a:spcPct val="110000"/>
              </a:lnSpc>
              <a:buNone/>
            </a:pPr>
            <a:r>
              <a:rPr lang="zh-CN" altLang="en-US" b="1" dirty="0"/>
              <a:t>②  分别将</a:t>
            </a:r>
            <a:r>
              <a:rPr lang="en-US" altLang="x-none" b="1" dirty="0"/>
              <a:t>L-&gt;R[ ]</a:t>
            </a:r>
            <a:r>
              <a:rPr lang="zh-CN" altLang="en-US" b="1" dirty="0"/>
              <a:t>中的第</a:t>
            </a:r>
            <a:r>
              <a:rPr lang="en-US" altLang="x-none" b="1" dirty="0"/>
              <a:t>i</a:t>
            </a:r>
            <a:r>
              <a:rPr lang="zh-CN" altLang="en-US" b="1" dirty="0"/>
              <a:t>个记录依次插入到</a:t>
            </a:r>
            <a:r>
              <a:rPr lang="en-US" altLang="x-none" b="1" dirty="0"/>
              <a:t>d[1]</a:t>
            </a:r>
            <a:r>
              <a:rPr lang="zh-CN" altLang="en-US" b="1" u="sng" dirty="0">
                <a:solidFill>
                  <a:schemeClr val="folHlink"/>
                </a:solidFill>
              </a:rPr>
              <a:t>之前或之后</a:t>
            </a:r>
            <a:r>
              <a:rPr lang="zh-CN" altLang="en-US" b="1" dirty="0"/>
              <a:t>的有序序列中，具体方法</a:t>
            </a:r>
            <a:r>
              <a:rPr lang="zh-CN" altLang="en-US" b="1" dirty="0">
                <a:latin typeface="宋体" panose="02010600030101010101" pitchFamily="2" charset="-122"/>
              </a:rPr>
              <a:t>：</a:t>
            </a:r>
            <a:r>
              <a:rPr lang="zh-CN" altLang="en-US" b="1" dirty="0"/>
              <a:t> </a:t>
            </a:r>
            <a:endParaRPr lang="zh-CN" altLang="en-US" b="1" dirty="0"/>
          </a:p>
          <a:p>
            <a:pPr marL="1079500" lvl="2" indent="0">
              <a:lnSpc>
                <a:spcPct val="110000"/>
              </a:lnSpc>
              <a:buNone/>
            </a:pPr>
            <a:r>
              <a:rPr lang="zh-CN" altLang="en-US" sz="2800" b="1" dirty="0">
                <a:solidFill>
                  <a:schemeClr val="folHlink"/>
                </a:solidFill>
                <a:latin typeface="宋体" panose="02010600030101010101" pitchFamily="2" charset="-122"/>
              </a:rPr>
              <a:t>◆</a:t>
            </a:r>
            <a:r>
              <a:rPr lang="zh-CN" altLang="en-US" sz="2800" b="1" dirty="0"/>
              <a:t>  </a:t>
            </a:r>
            <a:r>
              <a:rPr lang="en-US" altLang="x-none" sz="2800" b="1" dirty="0"/>
              <a:t>L-&gt;R[i].key&lt;d[1].key</a:t>
            </a:r>
            <a:r>
              <a:rPr lang="zh-CN" altLang="en-US" sz="2800" b="1" dirty="0">
                <a:latin typeface="宋体" panose="02010600030101010101" pitchFamily="2" charset="-122"/>
              </a:rPr>
              <a:t>： </a:t>
            </a:r>
            <a:r>
              <a:rPr lang="en-US" altLang="x-none" sz="2800" b="1" dirty="0"/>
              <a:t>L-&gt;R[i]</a:t>
            </a:r>
            <a:r>
              <a:rPr lang="zh-CN" altLang="en-US" sz="2800" b="1" dirty="0"/>
              <a:t>插入到</a:t>
            </a:r>
            <a:r>
              <a:rPr lang="en-US" altLang="x-none" sz="2800" b="1" dirty="0"/>
              <a:t>d[1]</a:t>
            </a:r>
            <a:r>
              <a:rPr lang="zh-CN" altLang="en-US" sz="2800" b="1" dirty="0">
                <a:solidFill>
                  <a:schemeClr val="folHlink"/>
                </a:solidFill>
              </a:rPr>
              <a:t>之前</a:t>
            </a:r>
            <a:r>
              <a:rPr lang="zh-CN" altLang="en-US" sz="2800" b="1" dirty="0"/>
              <a:t>的有序表中；</a:t>
            </a:r>
            <a:endParaRPr lang="zh-CN" altLang="en-US" sz="2800" b="1" dirty="0"/>
          </a:p>
          <a:p>
            <a:pPr marL="1079500" lvl="2" indent="0">
              <a:lnSpc>
                <a:spcPct val="110000"/>
              </a:lnSpc>
              <a:buNone/>
            </a:pPr>
            <a:r>
              <a:rPr lang="zh-CN" altLang="en-US" sz="2800" b="1" dirty="0">
                <a:solidFill>
                  <a:schemeClr val="folHlink"/>
                </a:solidFill>
                <a:latin typeface="宋体" panose="02010600030101010101" pitchFamily="2" charset="-122"/>
              </a:rPr>
              <a:t>◆</a:t>
            </a:r>
            <a:r>
              <a:rPr lang="zh-CN" altLang="en-US" sz="2800" b="1" dirty="0"/>
              <a:t> </a:t>
            </a:r>
            <a:r>
              <a:rPr lang="en-US" altLang="x-none" sz="2800" b="1" dirty="0"/>
              <a:t>L-&gt;R[i].key≥d[1].key</a:t>
            </a:r>
            <a:r>
              <a:rPr lang="zh-CN" altLang="en-US" sz="2800" b="1" dirty="0">
                <a:latin typeface="宋体" panose="02010600030101010101" pitchFamily="2" charset="-122"/>
              </a:rPr>
              <a:t>： </a:t>
            </a:r>
            <a:r>
              <a:rPr lang="en-US" altLang="x-none" sz="2800" b="1" dirty="0"/>
              <a:t>L-&gt;R[i]</a:t>
            </a:r>
            <a:r>
              <a:rPr lang="zh-CN" altLang="en-US" sz="2800" b="1" dirty="0"/>
              <a:t>插入到</a:t>
            </a:r>
            <a:r>
              <a:rPr lang="en-US" altLang="x-none" sz="2800" b="1" dirty="0"/>
              <a:t>d[1]</a:t>
            </a:r>
            <a:r>
              <a:rPr lang="zh-CN" altLang="en-US" sz="2800" b="1" dirty="0">
                <a:solidFill>
                  <a:schemeClr val="folHlink"/>
                </a:solidFill>
              </a:rPr>
              <a:t>之后</a:t>
            </a:r>
            <a:r>
              <a:rPr lang="zh-CN" altLang="en-US" sz="2800" b="1" dirty="0"/>
              <a:t>的有序表中；</a:t>
            </a:r>
            <a:endParaRPr lang="zh-CN" altLang="en-US" sz="2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8546" name="标题 748545"/>
          <p:cNvSpPr>
            <a:spLocks noGrp="1"/>
          </p:cNvSpPr>
          <p:nvPr>
            <p:ph type="title"/>
          </p:nvPr>
        </p:nvSpPr>
        <p:spPr>
          <a:xfrm>
            <a:off x="2438400" y="152400"/>
            <a:ext cx="7010400" cy="900113"/>
          </a:xfrm>
        </p:spPr>
        <p:txBody>
          <a:bodyPr lIns="92075" tIns="46038" rIns="92075" bIns="46038" anchor="ctr"/>
          <a:p>
            <a:pPr fontAlgn="base"/>
            <a:r>
              <a:rPr lang="en-US" altLang="x-none" sz="5400" b="1" strike="noStrike" noProof="1" dirty="0">
                <a:latin typeface="Times New Roman" panose="02020603050405020304" pitchFamily="2" charset="0"/>
                <a:ea typeface="楷体_GB2312" pitchFamily="1" charset="-122"/>
              </a:rPr>
              <a:t>10.1</a:t>
            </a:r>
            <a:r>
              <a:rPr lang="en-US" altLang="x-none" sz="5400" b="1" strike="noStrike" noProof="1" dirty="0">
                <a:latin typeface="楷体_GB2312" pitchFamily="1" charset="-122"/>
                <a:ea typeface="楷体_GB2312" pitchFamily="1" charset="-122"/>
              </a:rPr>
              <a:t>  </a:t>
            </a:r>
            <a:r>
              <a:rPr lang="zh-CN" altLang="en-US" sz="5400" b="1" strike="noStrike" noProof="1" dirty="0">
                <a:latin typeface="楷体_GB2312" pitchFamily="1" charset="-122"/>
                <a:ea typeface="楷体_GB2312" pitchFamily="1" charset="-122"/>
              </a:rPr>
              <a:t>排序的基本概念</a:t>
            </a:r>
            <a:endParaRPr lang="zh-CN" altLang="en-US" sz="5400" b="1" strike="noStrike" noProof="1" dirty="0">
              <a:latin typeface="楷体_GB2312" pitchFamily="1" charset="-122"/>
              <a:ea typeface="楷体_GB2312" pitchFamily="1" charset="-122"/>
            </a:endParaRPr>
          </a:p>
        </p:txBody>
      </p:sp>
      <p:sp>
        <p:nvSpPr>
          <p:cNvPr id="702466" name="文本占位符 748546"/>
          <p:cNvSpPr>
            <a:spLocks noGrp="1"/>
          </p:cNvSpPr>
          <p:nvPr>
            <p:ph idx="1"/>
          </p:nvPr>
        </p:nvSpPr>
        <p:spPr>
          <a:xfrm>
            <a:off x="1752600" y="1219200"/>
            <a:ext cx="8736013" cy="5233988"/>
          </a:xfrm>
        </p:spPr>
        <p:txBody>
          <a:bodyPr anchor="t"/>
          <a:p>
            <a:pPr marL="0" indent="0">
              <a:lnSpc>
                <a:spcPct val="110000"/>
              </a:lnSpc>
              <a:spcAft>
                <a:spcPct val="10000"/>
              </a:spcAft>
              <a:buNone/>
            </a:pPr>
            <a:r>
              <a:rPr lang="zh-CN" altLang="en-US" b="1" dirty="0">
                <a:solidFill>
                  <a:schemeClr val="folHlink"/>
                </a:solidFill>
                <a:latin typeface="宋体" panose="02010600030101010101" pitchFamily="2" charset="-122"/>
              </a:rPr>
              <a:t>⑴</a:t>
            </a:r>
            <a:r>
              <a:rPr lang="zh-CN" altLang="en-US" b="1" dirty="0">
                <a:solidFill>
                  <a:schemeClr val="folHlink"/>
                </a:solidFill>
              </a:rPr>
              <a:t>  排序</a:t>
            </a:r>
            <a:r>
              <a:rPr lang="en-US" altLang="x-none" b="1" dirty="0"/>
              <a:t>(</a:t>
            </a:r>
            <a:r>
              <a:rPr lang="en-US" altLang="x-none" b="1" dirty="0">
                <a:solidFill>
                  <a:schemeClr val="accent1"/>
                </a:solidFill>
              </a:rPr>
              <a:t>Sorting</a:t>
            </a:r>
            <a:r>
              <a:rPr lang="en-US" altLang="x-none" b="1" dirty="0"/>
              <a:t>) </a:t>
            </a:r>
            <a:endParaRPr lang="en-US" altLang="x-none" b="1" dirty="0"/>
          </a:p>
          <a:p>
            <a:pPr marL="0" indent="0">
              <a:lnSpc>
                <a:spcPct val="110000"/>
              </a:lnSpc>
              <a:spcAft>
                <a:spcPct val="10000"/>
              </a:spcAft>
              <a:buNone/>
            </a:pPr>
            <a:r>
              <a:rPr lang="en-US" altLang="x-none" sz="2800" b="1" dirty="0">
                <a:solidFill>
                  <a:schemeClr val="folHlink"/>
                </a:solidFill>
              </a:rPr>
              <a:t>        </a:t>
            </a:r>
            <a:r>
              <a:rPr lang="zh-CN" altLang="en-US" sz="2800" b="1" dirty="0">
                <a:solidFill>
                  <a:schemeClr val="folHlink"/>
                </a:solidFill>
              </a:rPr>
              <a:t>排序</a:t>
            </a:r>
            <a:r>
              <a:rPr lang="zh-CN" altLang="en-US" sz="2800" b="1" dirty="0"/>
              <a:t>是将一批</a:t>
            </a:r>
            <a:r>
              <a:rPr lang="en-US" altLang="x-none" sz="2800" b="1" dirty="0"/>
              <a:t>(</a:t>
            </a:r>
            <a:r>
              <a:rPr lang="zh-CN" altLang="en-US" sz="2800" b="1" dirty="0"/>
              <a:t>组</a:t>
            </a:r>
            <a:r>
              <a:rPr lang="en-US" altLang="x-none" sz="2800" b="1" dirty="0"/>
              <a:t>)</a:t>
            </a:r>
            <a:r>
              <a:rPr lang="zh-CN" altLang="en-US" sz="2800" b="1" dirty="0"/>
              <a:t>任意次序的记录重新排列成</a:t>
            </a:r>
            <a:r>
              <a:rPr lang="zh-CN" altLang="en-US" sz="2800" b="1" dirty="0">
                <a:solidFill>
                  <a:schemeClr val="folHlink"/>
                </a:solidFill>
              </a:rPr>
              <a:t>按关键字有序</a:t>
            </a:r>
            <a:r>
              <a:rPr lang="zh-CN" altLang="en-US" sz="2800" b="1" dirty="0"/>
              <a:t>的记录序列的过程，其定义为：</a:t>
            </a:r>
            <a:endParaRPr lang="zh-CN" altLang="en-US" sz="2800" b="1" dirty="0"/>
          </a:p>
          <a:p>
            <a:pPr marL="0" indent="0">
              <a:lnSpc>
                <a:spcPct val="110000"/>
              </a:lnSpc>
              <a:buNone/>
            </a:pPr>
            <a:r>
              <a:rPr lang="zh-CN" altLang="en-US" sz="2800" b="1" dirty="0"/>
              <a:t>        给定一组记录序列：</a:t>
            </a:r>
            <a:r>
              <a:rPr lang="en-US" altLang="x-none" sz="2800" b="1" dirty="0"/>
              <a:t>{R</a:t>
            </a:r>
            <a:r>
              <a:rPr lang="en-US" altLang="x-none" sz="2800" b="1" baseline="-20000" dirty="0"/>
              <a:t>1</a:t>
            </a:r>
            <a:r>
              <a:rPr lang="en-US" altLang="x-none" sz="2800" b="1" dirty="0"/>
              <a:t> , R</a:t>
            </a:r>
            <a:r>
              <a:rPr lang="en-US" altLang="x-none" sz="2800" b="1" baseline="-20000" dirty="0"/>
              <a:t>2 </a:t>
            </a:r>
            <a:r>
              <a:rPr lang="en-US" altLang="x-none" sz="2800" b="1" dirty="0">
                <a:latin typeface="宋体" panose="02010600030101010101" pitchFamily="2" charset="-122"/>
              </a:rPr>
              <a:t>,</a:t>
            </a:r>
            <a:r>
              <a:rPr lang="en-US" altLang="x-none" sz="2800" b="1" dirty="0">
                <a:cs typeface="Times New Roman" panose="02020603050405020304" pitchFamily="2" charset="0"/>
              </a:rPr>
              <a:t>…</a:t>
            </a:r>
            <a:r>
              <a:rPr lang="en-US" altLang="x-none" sz="2800" b="1" dirty="0"/>
              <a:t>, R</a:t>
            </a:r>
            <a:r>
              <a:rPr lang="en-US" altLang="x-none" sz="2800" b="1" baseline="-20000" dirty="0"/>
              <a:t>n</a:t>
            </a:r>
            <a:r>
              <a:rPr lang="en-US" altLang="x-none" sz="2800" b="1" dirty="0"/>
              <a:t>}</a:t>
            </a:r>
            <a:r>
              <a:rPr lang="zh-CN" altLang="en-US" sz="2800" b="1" dirty="0"/>
              <a:t>，其相应的关键字序列是</a:t>
            </a:r>
            <a:r>
              <a:rPr lang="en-US" altLang="x-none" sz="2800" b="1" dirty="0"/>
              <a:t>{K</a:t>
            </a:r>
            <a:r>
              <a:rPr lang="en-US" altLang="x-none" sz="2800" b="1" baseline="-20000" dirty="0"/>
              <a:t>1</a:t>
            </a:r>
            <a:r>
              <a:rPr lang="en-US" altLang="x-none" sz="2800" b="1" dirty="0"/>
              <a:t> , K</a:t>
            </a:r>
            <a:r>
              <a:rPr lang="en-US" altLang="x-none" sz="2800" b="1" baseline="-20000" dirty="0"/>
              <a:t>2 </a:t>
            </a:r>
            <a:r>
              <a:rPr lang="en-US" altLang="x-none" sz="2800" b="1" dirty="0">
                <a:latin typeface="宋体" panose="02010600030101010101" pitchFamily="2" charset="-122"/>
              </a:rPr>
              <a:t>,</a:t>
            </a:r>
            <a:r>
              <a:rPr lang="en-US" altLang="x-none" sz="2800" b="1" dirty="0">
                <a:cs typeface="Times New Roman" panose="02020603050405020304" pitchFamily="2" charset="0"/>
              </a:rPr>
              <a:t>…</a:t>
            </a:r>
            <a:r>
              <a:rPr lang="en-US" altLang="x-none" sz="2800" b="1" dirty="0"/>
              <a:t>, K</a:t>
            </a:r>
            <a:r>
              <a:rPr lang="en-US" altLang="x-none" sz="2800" b="1" baseline="-20000" dirty="0"/>
              <a:t>n</a:t>
            </a:r>
            <a:r>
              <a:rPr lang="en-US" altLang="x-none" sz="2800" b="1" dirty="0"/>
              <a:t>} </a:t>
            </a:r>
            <a:r>
              <a:rPr lang="zh-CN" altLang="en-US" sz="2800" b="1" dirty="0"/>
              <a:t>。确定</a:t>
            </a:r>
            <a:r>
              <a:rPr lang="en-US" altLang="x-none" sz="2800" b="1" dirty="0"/>
              <a:t>1, 2, </a:t>
            </a:r>
            <a:r>
              <a:rPr lang="en-US" altLang="x-none" sz="2800" b="1" dirty="0">
                <a:cs typeface="Times New Roman" panose="02020603050405020304" pitchFamily="2" charset="0"/>
              </a:rPr>
              <a:t>…</a:t>
            </a:r>
            <a:r>
              <a:rPr lang="en-US" altLang="x-none" sz="2800" b="1" dirty="0"/>
              <a:t> n</a:t>
            </a:r>
            <a:r>
              <a:rPr lang="zh-CN" altLang="en-US" sz="2800" b="1" dirty="0"/>
              <a:t>的一个排列</a:t>
            </a:r>
            <a:r>
              <a:rPr lang="en-US" altLang="x-none" sz="2800" b="1" dirty="0"/>
              <a:t>p</a:t>
            </a:r>
            <a:r>
              <a:rPr lang="en-US" altLang="x-none" sz="2800" b="1" baseline="-20000" dirty="0"/>
              <a:t>1</a:t>
            </a:r>
            <a:r>
              <a:rPr lang="en-US" altLang="x-none" sz="2800" b="1" dirty="0"/>
              <a:t> , p</a:t>
            </a:r>
            <a:r>
              <a:rPr lang="en-US" altLang="x-none" sz="2800" b="1" baseline="-20000" dirty="0"/>
              <a:t>2 </a:t>
            </a:r>
            <a:r>
              <a:rPr lang="en-US" altLang="x-none" sz="2800" b="1" dirty="0">
                <a:latin typeface="宋体" panose="02010600030101010101" pitchFamily="2" charset="-122"/>
              </a:rPr>
              <a:t>,</a:t>
            </a:r>
            <a:r>
              <a:rPr lang="en-US" altLang="x-none" sz="2800" b="1" dirty="0">
                <a:cs typeface="Times New Roman" panose="02020603050405020304" pitchFamily="2" charset="0"/>
              </a:rPr>
              <a:t>…</a:t>
            </a:r>
            <a:r>
              <a:rPr lang="en-US" altLang="x-none" sz="2800" b="1" dirty="0"/>
              <a:t>, p</a:t>
            </a:r>
            <a:r>
              <a:rPr lang="en-US" altLang="x-none" sz="2800" b="1" baseline="-20000" dirty="0"/>
              <a:t>n</a:t>
            </a:r>
            <a:r>
              <a:rPr lang="zh-CN" altLang="en-US" sz="2800" b="1" dirty="0"/>
              <a:t>，使其相应的关键字满足如下非递减</a:t>
            </a:r>
            <a:r>
              <a:rPr lang="en-US" altLang="x-none" sz="2800" b="1" dirty="0"/>
              <a:t>(</a:t>
            </a:r>
            <a:r>
              <a:rPr lang="zh-CN" altLang="en-US" sz="2800" b="1" dirty="0"/>
              <a:t>或非递增</a:t>
            </a:r>
            <a:r>
              <a:rPr lang="en-US" altLang="x-none" sz="2800" b="1" dirty="0"/>
              <a:t>)</a:t>
            </a:r>
            <a:r>
              <a:rPr lang="zh-CN" altLang="en-US" sz="2800" b="1" dirty="0"/>
              <a:t>关系： </a:t>
            </a:r>
            <a:r>
              <a:rPr lang="en-US" altLang="x-none" sz="2800" b="1" dirty="0"/>
              <a:t>K</a:t>
            </a:r>
            <a:r>
              <a:rPr lang="en-US" altLang="x-none" sz="2800" b="1" baseline="-8000" dirty="0"/>
              <a:t>p</a:t>
            </a:r>
            <a:r>
              <a:rPr lang="en-US" altLang="x-none" sz="2800" b="1" baseline="-26000" dirty="0"/>
              <a:t>1</a:t>
            </a:r>
            <a:r>
              <a:rPr lang="en-US" altLang="x-none" sz="2800" b="1" dirty="0"/>
              <a:t>≤K</a:t>
            </a:r>
            <a:r>
              <a:rPr lang="en-US" altLang="x-none" sz="2800" b="1" baseline="-8000" dirty="0"/>
              <a:t>p</a:t>
            </a:r>
            <a:r>
              <a:rPr lang="en-US" altLang="x-none" sz="2800" b="1" baseline="-26000" dirty="0"/>
              <a:t>2 </a:t>
            </a:r>
            <a:r>
              <a:rPr lang="en-US" altLang="x-none" sz="2800" b="1" dirty="0"/>
              <a:t>≤</a:t>
            </a:r>
            <a:r>
              <a:rPr lang="en-US" altLang="x-none" sz="2800" b="1" dirty="0">
                <a:cs typeface="Times New Roman" panose="02020603050405020304" pitchFamily="2" charset="0"/>
              </a:rPr>
              <a:t>…</a:t>
            </a:r>
            <a:r>
              <a:rPr lang="en-US" altLang="x-none" sz="2800" b="1" dirty="0"/>
              <a:t>≤K</a:t>
            </a:r>
            <a:r>
              <a:rPr lang="en-US" altLang="x-none" sz="2800" b="1" baseline="-8000" dirty="0"/>
              <a:t>p</a:t>
            </a:r>
            <a:r>
              <a:rPr lang="en-US" altLang="x-none" sz="2800" b="1" baseline="-26000" dirty="0"/>
              <a:t>n</a:t>
            </a:r>
            <a:r>
              <a:rPr lang="zh-CN" altLang="en-US" sz="2800" b="1" dirty="0"/>
              <a:t>的序列</a:t>
            </a:r>
            <a:r>
              <a:rPr lang="en-US" altLang="x-none" sz="2800" b="1" dirty="0"/>
              <a:t>{K</a:t>
            </a:r>
            <a:r>
              <a:rPr lang="en-US" altLang="x-none" sz="2800" b="1" baseline="-8000" dirty="0"/>
              <a:t>p</a:t>
            </a:r>
            <a:r>
              <a:rPr lang="en-US" altLang="x-none" sz="2800" b="1" baseline="-26000" dirty="0"/>
              <a:t>1 </a:t>
            </a:r>
            <a:r>
              <a:rPr lang="en-US" altLang="x-none" sz="2800" b="1" dirty="0"/>
              <a:t>,K</a:t>
            </a:r>
            <a:r>
              <a:rPr lang="en-US" altLang="x-none" sz="2800" b="1" baseline="-8000" dirty="0"/>
              <a:t>p</a:t>
            </a:r>
            <a:r>
              <a:rPr lang="en-US" altLang="x-none" sz="2800" b="1" baseline="-26000" dirty="0"/>
              <a:t>2 </a:t>
            </a:r>
            <a:r>
              <a:rPr lang="en-US" altLang="x-none" sz="2800" b="1" dirty="0"/>
              <a:t>, </a:t>
            </a:r>
            <a:r>
              <a:rPr lang="en-US" altLang="x-none" sz="2800" b="1" dirty="0">
                <a:cs typeface="Times New Roman" panose="02020603050405020304" pitchFamily="2" charset="0"/>
              </a:rPr>
              <a:t>…</a:t>
            </a:r>
            <a:r>
              <a:rPr lang="en-US" altLang="x-none" sz="2800" b="1" dirty="0"/>
              <a:t>,K</a:t>
            </a:r>
            <a:r>
              <a:rPr lang="en-US" altLang="x-none" sz="2800" b="1" baseline="-8000" dirty="0"/>
              <a:t>p</a:t>
            </a:r>
            <a:r>
              <a:rPr lang="en-US" altLang="x-none" sz="2800" b="1" baseline="-26000" dirty="0"/>
              <a:t>n</a:t>
            </a:r>
            <a:r>
              <a:rPr lang="en-US" altLang="x-none" sz="2800" b="1" dirty="0"/>
              <a:t>} </a:t>
            </a:r>
            <a:r>
              <a:rPr lang="zh-CN" altLang="en-US" sz="2800" b="1" dirty="0"/>
              <a:t>，这种操作称为排序。</a:t>
            </a:r>
            <a:endParaRPr lang="zh-CN" altLang="en-US" sz="2800" b="1" dirty="0"/>
          </a:p>
          <a:p>
            <a:pPr marL="0" indent="0">
              <a:lnSpc>
                <a:spcPct val="110000"/>
              </a:lnSpc>
              <a:buNone/>
            </a:pPr>
            <a:r>
              <a:rPr lang="zh-CN" altLang="en-US" sz="2800" b="1" dirty="0"/>
              <a:t>        关键字</a:t>
            </a:r>
            <a:r>
              <a:rPr lang="en-US" altLang="x-none" sz="2800" b="1" dirty="0"/>
              <a:t>K</a:t>
            </a:r>
            <a:r>
              <a:rPr lang="en-US" altLang="x-none" sz="2800" b="1" baseline="-20000" dirty="0"/>
              <a:t>i</a:t>
            </a:r>
            <a:r>
              <a:rPr lang="zh-CN" altLang="en-US" sz="2800" b="1" dirty="0"/>
              <a:t>可以是记录</a:t>
            </a:r>
            <a:r>
              <a:rPr lang="en-US" altLang="x-none" sz="2800" b="1" dirty="0"/>
              <a:t>R</a:t>
            </a:r>
            <a:r>
              <a:rPr lang="en-US" altLang="x-none" sz="2800" b="1" baseline="-20000" dirty="0"/>
              <a:t>i</a:t>
            </a:r>
            <a:r>
              <a:rPr lang="zh-CN" altLang="en-US" sz="2800" b="1" dirty="0"/>
              <a:t>的主关键字，也可以是次关键字或若干数据项的组合。</a:t>
            </a:r>
            <a:endParaRPr lang="zh-CN" altLang="en-US" sz="2800" b="1" dirty="0"/>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8546"/>
                                        </p:tgtEl>
                                        <p:attrNameLst>
                                          <p:attrName>style.visibility</p:attrName>
                                        </p:attrNameLst>
                                      </p:cBhvr>
                                      <p:to>
                                        <p:strVal val="visible"/>
                                      </p:to>
                                    </p:set>
                                    <p:anim calcmode="lin" valueType="num">
                                      <p:cBhvr additive="base">
                                        <p:cTn id="7" dur="500" fill="hold"/>
                                        <p:tgtEl>
                                          <p:spTgt spid="748546"/>
                                        </p:tgtEl>
                                        <p:attrNameLst>
                                          <p:attrName>ppt_x</p:attrName>
                                        </p:attrNameLst>
                                      </p:cBhvr>
                                      <p:tavLst>
                                        <p:tav tm="0">
                                          <p:val>
                                            <p:strVal val="0-#ppt_w/2"/>
                                          </p:val>
                                        </p:tav>
                                        <p:tav tm="100000">
                                          <p:val>
                                            <p:strVal val="#ppt_x"/>
                                          </p:val>
                                        </p:tav>
                                      </p:tavLst>
                                    </p:anim>
                                    <p:anim calcmode="lin" valueType="num">
                                      <p:cBhvr additive="base">
                                        <p:cTn id="8" dur="500" fill="hold"/>
                                        <p:tgtEl>
                                          <p:spTgt spid="7485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854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0897" name="文本占位符 766977"/>
          <p:cNvSpPr>
            <a:spLocks noGrp="1"/>
          </p:cNvSpPr>
          <p:nvPr>
            <p:ph idx="1"/>
          </p:nvPr>
        </p:nvSpPr>
        <p:spPr>
          <a:xfrm>
            <a:off x="1676400" y="152400"/>
            <a:ext cx="8812213" cy="4932363"/>
          </a:xfrm>
        </p:spPr>
        <p:txBody>
          <a:bodyPr anchor="t"/>
          <a:p>
            <a:pPr marL="0" indent="0">
              <a:lnSpc>
                <a:spcPct val="110000"/>
              </a:lnSpc>
              <a:spcAft>
                <a:spcPct val="10000"/>
              </a:spcAft>
              <a:buNone/>
            </a:pPr>
            <a:r>
              <a:rPr lang="zh-CN" altLang="en-US" b="1" dirty="0">
                <a:solidFill>
                  <a:schemeClr val="folHlink"/>
                </a:solidFill>
              </a:rPr>
              <a:t>关键点</a:t>
            </a:r>
            <a:r>
              <a:rPr lang="zh-CN" altLang="en-US" b="1" dirty="0">
                <a:latin typeface="宋体" panose="02010600030101010101" pitchFamily="2" charset="-122"/>
              </a:rPr>
              <a:t>：</a:t>
            </a:r>
            <a:r>
              <a:rPr lang="zh-CN" altLang="en-US" sz="2800" b="1" dirty="0">
                <a:latin typeface="宋体" panose="02010600030101010101" pitchFamily="2" charset="-122"/>
              </a:rPr>
              <a:t>实现时将</a:t>
            </a:r>
            <a:r>
              <a:rPr lang="zh-CN" altLang="en-US" sz="2800" b="1" dirty="0"/>
              <a:t>向量</a:t>
            </a:r>
            <a:r>
              <a:rPr lang="en-US" altLang="x-none" sz="2800" b="1" dirty="0"/>
              <a:t>d</a:t>
            </a:r>
            <a:r>
              <a:rPr lang="zh-CN" altLang="en-US" sz="2800" b="1" dirty="0"/>
              <a:t>看成是循环向量，并设两个指针</a:t>
            </a:r>
            <a:r>
              <a:rPr lang="en-US" altLang="x-none" sz="2800" b="1" dirty="0"/>
              <a:t>first</a:t>
            </a:r>
            <a:r>
              <a:rPr lang="zh-CN" altLang="en-US" sz="2800" b="1" dirty="0"/>
              <a:t>和</a:t>
            </a:r>
            <a:r>
              <a:rPr lang="en-US" altLang="x-none" sz="2800" b="1" dirty="0"/>
              <a:t>final</a:t>
            </a:r>
            <a:r>
              <a:rPr lang="zh-CN" altLang="en-US" sz="2800" b="1" dirty="0"/>
              <a:t>分别指示排序过程中得到的有序序列中的第一个和最后一个记录</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buNone/>
            </a:pPr>
            <a:r>
              <a:rPr lang="zh-CN" altLang="en-US" sz="3600" b="1" dirty="0">
                <a:solidFill>
                  <a:schemeClr val="folHlink"/>
                </a:solidFill>
                <a:ea typeface="楷体_GB2312" pitchFamily="1" charset="-122"/>
              </a:rPr>
              <a:t>排序示例</a:t>
            </a:r>
            <a:endParaRPr lang="zh-CN" altLang="en-US" sz="3600" b="1" dirty="0">
              <a:solidFill>
                <a:schemeClr val="folHlink"/>
              </a:solidFill>
              <a:ea typeface="楷体_GB2312" pitchFamily="1" charset="-122"/>
            </a:endParaRPr>
          </a:p>
          <a:p>
            <a:pPr marL="0" indent="0">
              <a:lnSpc>
                <a:spcPct val="110000"/>
              </a:lnSpc>
              <a:buNone/>
            </a:pPr>
            <a:r>
              <a:rPr lang="zh-CN" altLang="en-US" sz="2800" b="1" dirty="0"/>
              <a:t>设有初始关键字集合</a:t>
            </a:r>
            <a:r>
              <a:rPr lang="en-US" altLang="x-none" sz="2800" b="1" dirty="0"/>
              <a:t>{49, 38, 65, 13, 97, 27, 76} </a:t>
            </a:r>
            <a:r>
              <a:rPr lang="zh-CN" altLang="en-US" sz="2800" b="1" dirty="0"/>
              <a:t>，采用</a:t>
            </a:r>
            <a:r>
              <a:rPr lang="en-US" altLang="x-none" sz="2800" b="1" dirty="0"/>
              <a:t>2-</a:t>
            </a:r>
            <a:r>
              <a:rPr lang="zh-CN" altLang="en-US" sz="2800" b="1" dirty="0"/>
              <a:t>路插入排序的过程如右图</a:t>
            </a:r>
            <a:r>
              <a:rPr lang="en-US" altLang="x-none" sz="2800" b="1" dirty="0"/>
              <a:t>10-3</a:t>
            </a:r>
            <a:r>
              <a:rPr lang="zh-CN" altLang="en-US" sz="2800" b="1" dirty="0"/>
              <a:t>所示。</a:t>
            </a:r>
            <a:endParaRPr lang="zh-CN" altLang="en-US" sz="2800" b="1" dirty="0"/>
          </a:p>
          <a:p>
            <a:pPr marL="0" indent="0">
              <a:lnSpc>
                <a:spcPct val="110000"/>
              </a:lnSpc>
              <a:buNone/>
            </a:pPr>
            <a:r>
              <a:rPr lang="zh-CN" altLang="en-US" sz="2800" b="1" dirty="0"/>
              <a:t>        在</a:t>
            </a:r>
            <a:r>
              <a:rPr lang="en-US" altLang="x-none" sz="2800" b="1" dirty="0"/>
              <a:t>2-</a:t>
            </a:r>
            <a:r>
              <a:rPr lang="zh-CN" altLang="en-US" sz="2800" b="1" dirty="0"/>
              <a:t>路插入排序中，移动记录的次数约为</a:t>
            </a:r>
            <a:r>
              <a:rPr lang="en-US" altLang="x-none" sz="2800" b="1" dirty="0"/>
              <a:t>n2/8 </a:t>
            </a:r>
            <a:r>
              <a:rPr lang="zh-CN" altLang="en-US" sz="2800" b="1" dirty="0"/>
              <a:t>。但当</a:t>
            </a:r>
            <a:r>
              <a:rPr lang="en-US" altLang="x-none" sz="2800" b="1" dirty="0"/>
              <a:t>L-&gt;R[1]</a:t>
            </a:r>
            <a:r>
              <a:rPr lang="zh-CN" altLang="en-US" sz="2800" b="1" dirty="0"/>
              <a:t>是待排序记录中关键字最大或最小的记录时，</a:t>
            </a:r>
            <a:r>
              <a:rPr lang="en-US" altLang="x-none" sz="2800" b="1" dirty="0"/>
              <a:t>2-</a:t>
            </a:r>
            <a:r>
              <a:rPr lang="zh-CN" altLang="en-US" sz="2800" b="1" dirty="0"/>
              <a:t>路插入排序就完全失去了优越性。</a:t>
            </a:r>
            <a:endParaRPr lang="zh-CN" altLang="en-US" sz="2800" b="1" dirty="0">
              <a:latin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21921" name="组合 768001"/>
          <p:cNvGrpSpPr/>
          <p:nvPr/>
        </p:nvGrpSpPr>
        <p:grpSpPr>
          <a:xfrm>
            <a:off x="3505200" y="44450"/>
            <a:ext cx="4391025" cy="4143375"/>
            <a:chOff x="0" y="0"/>
            <a:chExt cx="2766" cy="2610"/>
          </a:xfrm>
        </p:grpSpPr>
        <p:grpSp>
          <p:nvGrpSpPr>
            <p:cNvPr id="721922" name="组合 768002"/>
            <p:cNvGrpSpPr/>
            <p:nvPr/>
          </p:nvGrpSpPr>
          <p:grpSpPr>
            <a:xfrm>
              <a:off x="0" y="0"/>
              <a:ext cx="2766" cy="2313"/>
              <a:chOff x="0" y="0"/>
              <a:chExt cx="2784" cy="2313"/>
            </a:xfrm>
          </p:grpSpPr>
          <p:sp>
            <p:nvSpPr>
              <p:cNvPr id="721923" name="矩形 768003"/>
              <p:cNvSpPr/>
              <p:nvPr/>
            </p:nvSpPr>
            <p:spPr>
              <a:xfrm>
                <a:off x="720" y="1104"/>
                <a:ext cx="249" cy="249"/>
              </a:xfrm>
              <a:prstGeom prst="rect">
                <a:avLst/>
              </a:prstGeom>
              <a:noFill/>
              <a:ln w="9525">
                <a:noFill/>
              </a:ln>
            </p:spPr>
            <p:txBody>
              <a:bodyPr wrap="none" anchor="ctr"/>
              <a:p>
                <a:pPr algn="ctr"/>
                <a:r>
                  <a:rPr lang="en-US" altLang="x-none" sz="2400" b="1" dirty="0">
                    <a:solidFill>
                      <a:schemeClr val="tx2"/>
                    </a:solidFill>
                    <a:latin typeface="Times New Roman" panose="02020603050405020304" pitchFamily="2" charset="0"/>
                    <a:ea typeface="宋体" panose="02010600030101010101" pitchFamily="2" charset="-122"/>
                  </a:rPr>
                  <a:t>27</a:t>
                </a:r>
                <a:endParaRPr lang="en-US" altLang="x-none" sz="2400" b="1" dirty="0">
                  <a:solidFill>
                    <a:schemeClr val="tx2"/>
                  </a:solidFill>
                  <a:latin typeface="Times New Roman" panose="02020603050405020304" pitchFamily="2" charset="0"/>
                  <a:ea typeface="宋体" panose="02010600030101010101" pitchFamily="2" charset="-122"/>
                </a:endParaRPr>
              </a:p>
            </p:txBody>
          </p:sp>
          <p:sp>
            <p:nvSpPr>
              <p:cNvPr id="721924" name="矩形 768004"/>
              <p:cNvSpPr/>
              <p:nvPr/>
            </p:nvSpPr>
            <p:spPr>
              <a:xfrm>
                <a:off x="1824" y="1056"/>
                <a:ext cx="249" cy="249"/>
              </a:xfrm>
              <a:prstGeom prst="rect">
                <a:avLst/>
              </a:prstGeom>
              <a:noFill/>
              <a:ln w="9525">
                <a:noFill/>
              </a:ln>
            </p:spPr>
            <p:txBody>
              <a:bodyPr wrap="none" anchor="ctr"/>
              <a:p>
                <a:pPr algn="ctr"/>
                <a:r>
                  <a:rPr lang="en-US" altLang="x-none" sz="2400" b="1" dirty="0">
                    <a:solidFill>
                      <a:schemeClr val="accent1"/>
                    </a:solidFill>
                    <a:latin typeface="Times New Roman" panose="02020603050405020304" pitchFamily="2" charset="0"/>
                    <a:ea typeface="宋体" panose="02010600030101010101" pitchFamily="2" charset="-122"/>
                  </a:rPr>
                  <a:t>76</a:t>
                </a:r>
                <a:endParaRPr lang="en-US" altLang="x-none" sz="2400" b="1" dirty="0">
                  <a:solidFill>
                    <a:schemeClr val="accent1"/>
                  </a:solidFill>
                  <a:latin typeface="Times New Roman" panose="02020603050405020304" pitchFamily="2" charset="0"/>
                  <a:ea typeface="宋体" panose="02010600030101010101" pitchFamily="2" charset="-122"/>
                </a:endParaRPr>
              </a:p>
            </p:txBody>
          </p:sp>
          <p:sp>
            <p:nvSpPr>
              <p:cNvPr id="721925" name="椭圆 768005"/>
              <p:cNvSpPr/>
              <p:nvPr/>
            </p:nvSpPr>
            <p:spPr>
              <a:xfrm>
                <a:off x="1104" y="960"/>
                <a:ext cx="453" cy="453"/>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800" b="1" dirty="0">
                    <a:latin typeface="Times New Roman" panose="02020603050405020304" pitchFamily="2" charset="0"/>
                    <a:ea typeface="宋体" panose="02010600030101010101" pitchFamily="2" charset="-122"/>
                  </a:rPr>
                  <a:t>d</a:t>
                </a:r>
                <a:endParaRPr lang="en-US" altLang="x-none" sz="2800" b="1" dirty="0">
                  <a:latin typeface="Times New Roman" panose="02020603050405020304" pitchFamily="2" charset="0"/>
                  <a:ea typeface="宋体" panose="02010600030101010101" pitchFamily="2" charset="-122"/>
                </a:endParaRPr>
              </a:p>
            </p:txBody>
          </p:sp>
          <p:sp>
            <p:nvSpPr>
              <p:cNvPr id="721926" name="椭圆 768006"/>
              <p:cNvSpPr/>
              <p:nvPr/>
            </p:nvSpPr>
            <p:spPr>
              <a:xfrm>
                <a:off x="584" y="432"/>
                <a:ext cx="1542" cy="1542"/>
              </a:xfrm>
              <a:prstGeom prst="ellipse">
                <a:avLst/>
              </a:prstGeom>
              <a:noFill/>
              <a:ln w="19050"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721927" name="矩形 768007"/>
              <p:cNvSpPr/>
              <p:nvPr/>
            </p:nvSpPr>
            <p:spPr>
              <a:xfrm>
                <a:off x="1200" y="576"/>
                <a:ext cx="249" cy="249"/>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49</a:t>
                </a:r>
                <a:endParaRPr lang="en-US" altLang="x-none" sz="2400" b="1" dirty="0">
                  <a:latin typeface="Times New Roman" panose="02020603050405020304" pitchFamily="2" charset="0"/>
                  <a:ea typeface="宋体" panose="02010600030101010101" pitchFamily="2" charset="-122"/>
                </a:endParaRPr>
              </a:p>
            </p:txBody>
          </p:sp>
          <p:sp>
            <p:nvSpPr>
              <p:cNvPr id="721928" name="直接连接符 768008"/>
              <p:cNvSpPr/>
              <p:nvPr/>
            </p:nvSpPr>
            <p:spPr>
              <a:xfrm>
                <a:off x="960" y="552"/>
                <a:ext cx="317" cy="408"/>
              </a:xfrm>
              <a:prstGeom prst="line">
                <a:avLst/>
              </a:prstGeom>
              <a:ln w="19050" cap="flat" cmpd="sng">
                <a:solidFill>
                  <a:schemeClr val="tx1"/>
                </a:solidFill>
                <a:prstDash val="solid"/>
                <a:round/>
                <a:headEnd type="none" w="med" len="med"/>
                <a:tailEnd type="none" w="med" len="med"/>
              </a:ln>
            </p:spPr>
          </p:sp>
          <p:sp>
            <p:nvSpPr>
              <p:cNvPr id="721929" name="直接连接符 768009"/>
              <p:cNvSpPr/>
              <p:nvPr/>
            </p:nvSpPr>
            <p:spPr>
              <a:xfrm flipH="1">
                <a:off x="1424" y="496"/>
                <a:ext cx="240" cy="480"/>
              </a:xfrm>
              <a:prstGeom prst="line">
                <a:avLst/>
              </a:prstGeom>
              <a:ln w="19050" cap="flat" cmpd="sng">
                <a:solidFill>
                  <a:schemeClr val="tx1"/>
                </a:solidFill>
                <a:prstDash val="solid"/>
                <a:round/>
                <a:headEnd type="none" w="med" len="med"/>
                <a:tailEnd type="none" w="med" len="med"/>
              </a:ln>
            </p:spPr>
          </p:sp>
          <p:sp>
            <p:nvSpPr>
              <p:cNvPr id="721930" name="直接连接符 768010"/>
              <p:cNvSpPr/>
              <p:nvPr/>
            </p:nvSpPr>
            <p:spPr>
              <a:xfrm flipV="1">
                <a:off x="1520" y="968"/>
                <a:ext cx="584" cy="96"/>
              </a:xfrm>
              <a:prstGeom prst="line">
                <a:avLst/>
              </a:prstGeom>
              <a:ln w="19050" cap="flat" cmpd="sng">
                <a:solidFill>
                  <a:schemeClr val="tx1"/>
                </a:solidFill>
                <a:prstDash val="solid"/>
                <a:round/>
                <a:headEnd type="none" w="med" len="med"/>
                <a:tailEnd type="none" w="med" len="med"/>
              </a:ln>
            </p:spPr>
          </p:sp>
          <p:sp>
            <p:nvSpPr>
              <p:cNvPr id="721931" name="直接连接符 768011"/>
              <p:cNvSpPr/>
              <p:nvPr/>
            </p:nvSpPr>
            <p:spPr>
              <a:xfrm>
                <a:off x="1536" y="1296"/>
                <a:ext cx="480" cy="336"/>
              </a:xfrm>
              <a:prstGeom prst="line">
                <a:avLst/>
              </a:prstGeom>
              <a:ln w="19050" cap="flat" cmpd="sng">
                <a:solidFill>
                  <a:schemeClr val="tx1"/>
                </a:solidFill>
                <a:prstDash val="solid"/>
                <a:round/>
                <a:headEnd type="none" w="med" len="med"/>
                <a:tailEnd type="none" w="med" len="med"/>
              </a:ln>
            </p:spPr>
          </p:sp>
          <p:sp>
            <p:nvSpPr>
              <p:cNvPr id="721932" name="直接连接符 768012"/>
              <p:cNvSpPr/>
              <p:nvPr/>
            </p:nvSpPr>
            <p:spPr>
              <a:xfrm>
                <a:off x="1360" y="1416"/>
                <a:ext cx="32" cy="567"/>
              </a:xfrm>
              <a:prstGeom prst="line">
                <a:avLst/>
              </a:prstGeom>
              <a:ln w="19050" cap="flat" cmpd="sng">
                <a:solidFill>
                  <a:schemeClr val="tx1"/>
                </a:solidFill>
                <a:prstDash val="solid"/>
                <a:round/>
                <a:headEnd type="none" w="med" len="med"/>
                <a:tailEnd type="none" w="med" len="med"/>
              </a:ln>
            </p:spPr>
          </p:sp>
          <p:sp>
            <p:nvSpPr>
              <p:cNvPr id="721933" name="直接连接符 768013"/>
              <p:cNvSpPr/>
              <p:nvPr/>
            </p:nvSpPr>
            <p:spPr>
              <a:xfrm flipH="1">
                <a:off x="592" y="1112"/>
                <a:ext cx="528" cy="0"/>
              </a:xfrm>
              <a:prstGeom prst="line">
                <a:avLst/>
              </a:prstGeom>
              <a:ln w="19050" cap="flat" cmpd="sng">
                <a:solidFill>
                  <a:schemeClr val="tx1"/>
                </a:solidFill>
                <a:prstDash val="solid"/>
                <a:round/>
                <a:headEnd type="none" w="med" len="med"/>
                <a:tailEnd type="none" w="med" len="med"/>
              </a:ln>
            </p:spPr>
          </p:sp>
          <p:sp>
            <p:nvSpPr>
              <p:cNvPr id="721934" name="矩形 768014"/>
              <p:cNvSpPr/>
              <p:nvPr/>
            </p:nvSpPr>
            <p:spPr>
              <a:xfrm>
                <a:off x="720" y="0"/>
                <a:ext cx="431" cy="249"/>
              </a:xfrm>
              <a:prstGeom prst="rect">
                <a:avLst/>
              </a:prstGeom>
              <a:noFill/>
              <a:ln w="9525">
                <a:noFill/>
              </a:ln>
            </p:spPr>
            <p:txBody>
              <a:bodyPr wrap="none" anchor="ctr"/>
              <a:p>
                <a:r>
                  <a:rPr lang="en-US" altLang="x-none" sz="2400" b="1" dirty="0">
                    <a:solidFill>
                      <a:schemeClr val="hlink"/>
                    </a:solidFill>
                    <a:latin typeface="Times New Roman" panose="02020603050405020304" pitchFamily="2" charset="0"/>
                    <a:ea typeface="宋体" panose="02010600030101010101" pitchFamily="2" charset="-122"/>
                  </a:rPr>
                  <a:t>first</a:t>
                </a:r>
                <a:endParaRPr lang="en-US" altLang="x-none" sz="2400" b="1" dirty="0">
                  <a:solidFill>
                    <a:schemeClr val="hlink"/>
                  </a:solidFill>
                  <a:latin typeface="Times New Roman" panose="02020603050405020304" pitchFamily="2" charset="0"/>
                  <a:ea typeface="宋体" panose="02010600030101010101" pitchFamily="2" charset="-122"/>
                </a:endParaRPr>
              </a:p>
            </p:txBody>
          </p:sp>
          <p:sp>
            <p:nvSpPr>
              <p:cNvPr id="721935" name="矩形 768015"/>
              <p:cNvSpPr/>
              <p:nvPr/>
            </p:nvSpPr>
            <p:spPr>
              <a:xfrm>
                <a:off x="231" y="432"/>
                <a:ext cx="431" cy="249"/>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first</a:t>
                </a:r>
                <a:endParaRPr lang="en-US" altLang="x-none" sz="2400" b="1" dirty="0">
                  <a:latin typeface="Times New Roman" panose="02020603050405020304" pitchFamily="2" charset="0"/>
                  <a:ea typeface="宋体" panose="02010600030101010101" pitchFamily="2" charset="-122"/>
                </a:endParaRPr>
              </a:p>
            </p:txBody>
          </p:sp>
          <p:sp>
            <p:nvSpPr>
              <p:cNvPr id="721936" name="矩形 768016"/>
              <p:cNvSpPr/>
              <p:nvPr/>
            </p:nvSpPr>
            <p:spPr>
              <a:xfrm>
                <a:off x="816" y="2064"/>
                <a:ext cx="431" cy="249"/>
              </a:xfrm>
              <a:prstGeom prst="rect">
                <a:avLst/>
              </a:prstGeom>
              <a:noFill/>
              <a:ln w="9525">
                <a:noFill/>
              </a:ln>
            </p:spPr>
            <p:txBody>
              <a:bodyPr wrap="none" anchor="ctr"/>
              <a:p>
                <a:r>
                  <a:rPr lang="en-US" altLang="x-none" sz="2400" b="1" dirty="0">
                    <a:solidFill>
                      <a:schemeClr val="hlink"/>
                    </a:solidFill>
                    <a:latin typeface="Times New Roman" panose="02020603050405020304" pitchFamily="2" charset="0"/>
                    <a:ea typeface="宋体" panose="02010600030101010101" pitchFamily="2" charset="-122"/>
                  </a:rPr>
                  <a:t>first</a:t>
                </a:r>
                <a:endParaRPr lang="en-US" altLang="x-none" sz="2400" b="1" dirty="0">
                  <a:solidFill>
                    <a:schemeClr val="hlink"/>
                  </a:solidFill>
                  <a:latin typeface="Times New Roman" panose="02020603050405020304" pitchFamily="2" charset="0"/>
                  <a:ea typeface="宋体" panose="02010600030101010101" pitchFamily="2" charset="-122"/>
                </a:endParaRPr>
              </a:p>
            </p:txBody>
          </p:sp>
          <p:sp>
            <p:nvSpPr>
              <p:cNvPr id="721937" name="矩形 768017"/>
              <p:cNvSpPr/>
              <p:nvPr/>
            </p:nvSpPr>
            <p:spPr>
              <a:xfrm>
                <a:off x="0" y="1152"/>
                <a:ext cx="431" cy="249"/>
              </a:xfrm>
              <a:prstGeom prst="rect">
                <a:avLst/>
              </a:prstGeom>
              <a:noFill/>
              <a:ln w="9525">
                <a:noFill/>
              </a:ln>
            </p:spPr>
            <p:txBody>
              <a:bodyPr wrap="none" anchor="ctr"/>
              <a:p>
                <a:r>
                  <a:rPr lang="en-US" altLang="x-none" sz="2400" b="1" dirty="0">
                    <a:solidFill>
                      <a:schemeClr val="tx2"/>
                    </a:solidFill>
                    <a:latin typeface="Times New Roman" panose="02020603050405020304" pitchFamily="2" charset="0"/>
                    <a:ea typeface="宋体" panose="02010600030101010101" pitchFamily="2" charset="-122"/>
                  </a:rPr>
                  <a:t>first</a:t>
                </a:r>
                <a:endParaRPr lang="en-US" altLang="x-none" sz="2400" b="1" dirty="0">
                  <a:solidFill>
                    <a:schemeClr val="tx2"/>
                  </a:solidFill>
                  <a:latin typeface="Times New Roman" panose="02020603050405020304" pitchFamily="2" charset="0"/>
                  <a:ea typeface="宋体" panose="02010600030101010101" pitchFamily="2" charset="-122"/>
                </a:endParaRPr>
              </a:p>
            </p:txBody>
          </p:sp>
          <p:sp>
            <p:nvSpPr>
              <p:cNvPr id="721938" name="矩形 768018"/>
              <p:cNvSpPr/>
              <p:nvPr/>
            </p:nvSpPr>
            <p:spPr>
              <a:xfrm>
                <a:off x="2353" y="1152"/>
                <a:ext cx="431" cy="249"/>
              </a:xfrm>
              <a:prstGeom prst="rect">
                <a:avLst/>
              </a:prstGeom>
              <a:noFill/>
              <a:ln w="9525">
                <a:noFill/>
              </a:ln>
            </p:spPr>
            <p:txBody>
              <a:bodyPr wrap="none" anchor="ctr"/>
              <a:p>
                <a:r>
                  <a:rPr lang="en-US" altLang="x-none" sz="2400" b="1" dirty="0">
                    <a:solidFill>
                      <a:schemeClr val="accent1"/>
                    </a:solidFill>
                    <a:latin typeface="Times New Roman" panose="02020603050405020304" pitchFamily="2" charset="0"/>
                    <a:ea typeface="宋体" panose="02010600030101010101" pitchFamily="2" charset="-122"/>
                  </a:rPr>
                  <a:t>final</a:t>
                </a:r>
                <a:endParaRPr lang="en-US" altLang="x-none" sz="2400" b="1" dirty="0">
                  <a:solidFill>
                    <a:schemeClr val="accent1"/>
                  </a:solidFill>
                  <a:latin typeface="Times New Roman" panose="02020603050405020304" pitchFamily="2" charset="0"/>
                  <a:ea typeface="宋体" panose="02010600030101010101" pitchFamily="2" charset="-122"/>
                </a:endParaRPr>
              </a:p>
            </p:txBody>
          </p:sp>
          <p:sp>
            <p:nvSpPr>
              <p:cNvPr id="721939" name="矩形 768019"/>
              <p:cNvSpPr/>
              <p:nvPr/>
            </p:nvSpPr>
            <p:spPr>
              <a:xfrm>
                <a:off x="1392" y="0"/>
                <a:ext cx="431" cy="249"/>
              </a:xfrm>
              <a:prstGeom prst="rect">
                <a:avLst/>
              </a:prstGeom>
              <a:noFill/>
              <a:ln w="9525">
                <a:noFill/>
              </a:ln>
            </p:spPr>
            <p:txBody>
              <a:bodyPr wrap="none" anchor="ctr"/>
              <a:p>
                <a:r>
                  <a:rPr lang="en-US" altLang="x-none" sz="2400" b="1" dirty="0">
                    <a:solidFill>
                      <a:schemeClr val="hlink"/>
                    </a:solidFill>
                    <a:latin typeface="Times New Roman" panose="02020603050405020304" pitchFamily="2" charset="0"/>
                    <a:ea typeface="宋体" panose="02010600030101010101" pitchFamily="2" charset="-122"/>
                  </a:rPr>
                  <a:t>final</a:t>
                </a:r>
                <a:endParaRPr lang="en-US" altLang="x-none" sz="2400" b="1" dirty="0">
                  <a:solidFill>
                    <a:schemeClr val="hlink"/>
                  </a:solidFill>
                  <a:latin typeface="Times New Roman" panose="02020603050405020304" pitchFamily="2" charset="0"/>
                  <a:ea typeface="宋体" panose="02010600030101010101" pitchFamily="2" charset="-122"/>
                </a:endParaRPr>
              </a:p>
            </p:txBody>
          </p:sp>
          <p:sp>
            <p:nvSpPr>
              <p:cNvPr id="721940" name="矩形 768020"/>
              <p:cNvSpPr/>
              <p:nvPr/>
            </p:nvSpPr>
            <p:spPr>
              <a:xfrm>
                <a:off x="2032" y="343"/>
                <a:ext cx="431" cy="249"/>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final</a:t>
                </a:r>
                <a:endParaRPr lang="en-US" altLang="x-none" sz="2400" b="1" dirty="0">
                  <a:latin typeface="Times New Roman" panose="02020603050405020304" pitchFamily="2" charset="0"/>
                  <a:ea typeface="宋体" panose="02010600030101010101" pitchFamily="2" charset="-122"/>
                </a:endParaRPr>
              </a:p>
            </p:txBody>
          </p:sp>
          <p:sp>
            <p:nvSpPr>
              <p:cNvPr id="721941" name="矩形 768021"/>
              <p:cNvSpPr/>
              <p:nvPr/>
            </p:nvSpPr>
            <p:spPr>
              <a:xfrm>
                <a:off x="1920" y="1872"/>
                <a:ext cx="431" cy="249"/>
              </a:xfrm>
              <a:prstGeom prst="rect">
                <a:avLst/>
              </a:prstGeom>
              <a:noFill/>
              <a:ln w="9525">
                <a:noFill/>
              </a:ln>
            </p:spPr>
            <p:txBody>
              <a:bodyPr wrap="none" anchor="ctr"/>
              <a:p>
                <a:r>
                  <a:rPr lang="en-US" altLang="x-none" sz="2400" b="1" dirty="0">
                    <a:solidFill>
                      <a:schemeClr val="folHlink"/>
                    </a:solidFill>
                    <a:latin typeface="Times New Roman" panose="02020603050405020304" pitchFamily="2" charset="0"/>
                    <a:ea typeface="宋体" panose="02010600030101010101" pitchFamily="2" charset="-122"/>
                  </a:rPr>
                  <a:t>final</a:t>
                </a:r>
                <a:endParaRPr lang="en-US" altLang="x-none" sz="2400" b="1" dirty="0">
                  <a:solidFill>
                    <a:schemeClr val="folHlink"/>
                  </a:solidFill>
                  <a:latin typeface="Times New Roman" panose="02020603050405020304" pitchFamily="2" charset="0"/>
                  <a:ea typeface="宋体" panose="02010600030101010101" pitchFamily="2" charset="-122"/>
                </a:endParaRPr>
              </a:p>
            </p:txBody>
          </p:sp>
          <p:sp>
            <p:nvSpPr>
              <p:cNvPr id="721942" name="直接连接符 768022"/>
              <p:cNvSpPr/>
              <p:nvPr/>
            </p:nvSpPr>
            <p:spPr>
              <a:xfrm>
                <a:off x="944" y="224"/>
                <a:ext cx="144" cy="240"/>
              </a:xfrm>
              <a:prstGeom prst="line">
                <a:avLst/>
              </a:prstGeom>
              <a:ln w="19050" cap="flat" cmpd="sng">
                <a:solidFill>
                  <a:schemeClr val="tx1"/>
                </a:solidFill>
                <a:prstDash val="solid"/>
                <a:round/>
                <a:headEnd type="none" w="med" len="med"/>
                <a:tailEnd type="triangle" w="med" len="med"/>
              </a:ln>
            </p:spPr>
          </p:sp>
          <p:sp>
            <p:nvSpPr>
              <p:cNvPr id="721943" name="直接连接符 768023"/>
              <p:cNvSpPr/>
              <p:nvPr/>
            </p:nvSpPr>
            <p:spPr>
              <a:xfrm flipH="1">
                <a:off x="1472" y="232"/>
                <a:ext cx="96" cy="192"/>
              </a:xfrm>
              <a:prstGeom prst="line">
                <a:avLst/>
              </a:prstGeom>
              <a:ln w="19050" cap="flat" cmpd="sng">
                <a:solidFill>
                  <a:schemeClr val="tx1"/>
                </a:solidFill>
                <a:prstDash val="solid"/>
                <a:round/>
                <a:headEnd type="none" w="med" len="med"/>
                <a:tailEnd type="triangle" w="med" len="med"/>
              </a:ln>
            </p:spPr>
          </p:sp>
          <p:sp>
            <p:nvSpPr>
              <p:cNvPr id="721944" name="矩形 768024"/>
              <p:cNvSpPr/>
              <p:nvPr/>
            </p:nvSpPr>
            <p:spPr>
              <a:xfrm>
                <a:off x="1584" y="663"/>
                <a:ext cx="249" cy="249"/>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65</a:t>
                </a:r>
                <a:endParaRPr lang="en-US" altLang="x-none" sz="2400" b="1" dirty="0">
                  <a:latin typeface="Times New Roman" panose="02020603050405020304" pitchFamily="2" charset="0"/>
                  <a:ea typeface="宋体" panose="02010600030101010101" pitchFamily="2" charset="-122"/>
                </a:endParaRPr>
              </a:p>
            </p:txBody>
          </p:sp>
          <p:sp>
            <p:nvSpPr>
              <p:cNvPr id="721945" name="矩形 768025"/>
              <p:cNvSpPr/>
              <p:nvPr/>
            </p:nvSpPr>
            <p:spPr>
              <a:xfrm>
                <a:off x="807" y="816"/>
                <a:ext cx="249" cy="249"/>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38</a:t>
                </a:r>
                <a:endParaRPr lang="en-US" altLang="x-none" sz="2400" b="1" dirty="0">
                  <a:latin typeface="Times New Roman" panose="02020603050405020304" pitchFamily="2" charset="0"/>
                  <a:ea typeface="宋体" panose="02010600030101010101" pitchFamily="2" charset="-122"/>
                </a:endParaRPr>
              </a:p>
            </p:txBody>
          </p:sp>
          <p:sp>
            <p:nvSpPr>
              <p:cNvPr id="721946" name="直接连接符 768026"/>
              <p:cNvSpPr/>
              <p:nvPr/>
            </p:nvSpPr>
            <p:spPr>
              <a:xfrm>
                <a:off x="503" y="640"/>
                <a:ext cx="240" cy="96"/>
              </a:xfrm>
              <a:prstGeom prst="line">
                <a:avLst/>
              </a:prstGeom>
              <a:ln w="19050" cap="flat" cmpd="sng">
                <a:solidFill>
                  <a:schemeClr val="tx1"/>
                </a:solidFill>
                <a:prstDash val="solid"/>
                <a:round/>
                <a:headEnd type="none" w="med" len="med"/>
                <a:tailEnd type="triangle" w="med" len="med"/>
              </a:ln>
            </p:spPr>
          </p:sp>
          <p:sp>
            <p:nvSpPr>
              <p:cNvPr id="721947" name="直接连接符 768027"/>
              <p:cNvSpPr/>
              <p:nvPr/>
            </p:nvSpPr>
            <p:spPr>
              <a:xfrm flipH="1">
                <a:off x="1960" y="559"/>
                <a:ext cx="144" cy="144"/>
              </a:xfrm>
              <a:prstGeom prst="line">
                <a:avLst/>
              </a:prstGeom>
              <a:ln w="19050" cap="flat" cmpd="sng">
                <a:solidFill>
                  <a:schemeClr val="tx1"/>
                </a:solidFill>
                <a:prstDash val="solid"/>
                <a:round/>
                <a:headEnd type="none" w="med" len="med"/>
                <a:tailEnd type="triangle" w="med" len="med"/>
              </a:ln>
            </p:spPr>
          </p:sp>
          <p:sp>
            <p:nvSpPr>
              <p:cNvPr id="721948" name="矩形 768028"/>
              <p:cNvSpPr/>
              <p:nvPr/>
            </p:nvSpPr>
            <p:spPr>
              <a:xfrm>
                <a:off x="1680" y="1191"/>
                <a:ext cx="249" cy="249"/>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97</a:t>
                </a:r>
                <a:endParaRPr lang="en-US" altLang="x-none" sz="2400" b="1" dirty="0">
                  <a:latin typeface="Times New Roman" panose="02020603050405020304" pitchFamily="2" charset="0"/>
                  <a:ea typeface="宋体" panose="02010600030101010101" pitchFamily="2" charset="-122"/>
                </a:endParaRPr>
              </a:p>
            </p:txBody>
          </p:sp>
          <p:sp>
            <p:nvSpPr>
              <p:cNvPr id="721949" name="直接连接符 768029"/>
              <p:cNvSpPr/>
              <p:nvPr/>
            </p:nvSpPr>
            <p:spPr>
              <a:xfrm flipH="1">
                <a:off x="2137" y="1296"/>
                <a:ext cx="240" cy="0"/>
              </a:xfrm>
              <a:prstGeom prst="line">
                <a:avLst/>
              </a:prstGeom>
              <a:ln w="19050" cap="flat" cmpd="sng">
                <a:solidFill>
                  <a:schemeClr val="tx1"/>
                </a:solidFill>
                <a:prstDash val="solid"/>
                <a:round/>
                <a:headEnd type="none" w="med" len="med"/>
                <a:tailEnd type="triangle" w="med" len="med"/>
              </a:ln>
            </p:spPr>
          </p:sp>
          <p:sp>
            <p:nvSpPr>
              <p:cNvPr id="721950" name="矩形 768030"/>
              <p:cNvSpPr/>
              <p:nvPr/>
            </p:nvSpPr>
            <p:spPr>
              <a:xfrm>
                <a:off x="1431" y="1488"/>
                <a:ext cx="249" cy="249"/>
              </a:xfrm>
              <a:prstGeom prst="rect">
                <a:avLst/>
              </a:prstGeom>
              <a:noFill/>
              <a:ln w="9525">
                <a:noFill/>
              </a:ln>
            </p:spPr>
            <p:txBody>
              <a:bodyPr wrap="none" anchor="ctr"/>
              <a:p>
                <a:pPr algn="ctr"/>
                <a:r>
                  <a:rPr lang="en-US" altLang="x-none" sz="2400" b="1" dirty="0">
                    <a:solidFill>
                      <a:schemeClr val="folHlink"/>
                    </a:solidFill>
                    <a:latin typeface="Times New Roman" panose="02020603050405020304" pitchFamily="2" charset="0"/>
                    <a:ea typeface="宋体" panose="02010600030101010101" pitchFamily="2" charset="-122"/>
                  </a:rPr>
                  <a:t>97</a:t>
                </a:r>
                <a:endParaRPr lang="en-US" altLang="x-none" sz="2400" b="1" dirty="0">
                  <a:solidFill>
                    <a:schemeClr val="folHlink"/>
                  </a:solidFill>
                  <a:latin typeface="Times New Roman" panose="02020603050405020304" pitchFamily="2" charset="0"/>
                  <a:ea typeface="宋体" panose="02010600030101010101" pitchFamily="2" charset="-122"/>
                </a:endParaRPr>
              </a:p>
            </p:txBody>
          </p:sp>
          <p:sp>
            <p:nvSpPr>
              <p:cNvPr id="721951" name="直接连接符 768031"/>
              <p:cNvSpPr/>
              <p:nvPr/>
            </p:nvSpPr>
            <p:spPr>
              <a:xfrm flipH="1" flipV="1">
                <a:off x="1920" y="1728"/>
                <a:ext cx="144" cy="144"/>
              </a:xfrm>
              <a:prstGeom prst="line">
                <a:avLst/>
              </a:prstGeom>
              <a:ln w="19050" cap="flat" cmpd="sng">
                <a:solidFill>
                  <a:schemeClr val="tx1"/>
                </a:solidFill>
                <a:prstDash val="solid"/>
                <a:round/>
                <a:headEnd type="none" w="med" len="med"/>
                <a:tailEnd type="triangle" w="med" len="med"/>
              </a:ln>
            </p:spPr>
          </p:sp>
          <p:sp>
            <p:nvSpPr>
              <p:cNvPr id="721952" name="直接连接符 768032"/>
              <p:cNvSpPr/>
              <p:nvPr/>
            </p:nvSpPr>
            <p:spPr>
              <a:xfrm flipH="1">
                <a:off x="768" y="1344"/>
                <a:ext cx="384" cy="336"/>
              </a:xfrm>
              <a:prstGeom prst="line">
                <a:avLst/>
              </a:prstGeom>
              <a:ln w="9525" cap="flat" cmpd="sng">
                <a:solidFill>
                  <a:schemeClr val="tx1"/>
                </a:solidFill>
                <a:prstDash val="solid"/>
                <a:round/>
                <a:headEnd type="none" w="med" len="med"/>
                <a:tailEnd type="none" w="med" len="med"/>
              </a:ln>
            </p:spPr>
          </p:sp>
          <p:sp>
            <p:nvSpPr>
              <p:cNvPr id="721953" name="矩形 768033"/>
              <p:cNvSpPr/>
              <p:nvPr/>
            </p:nvSpPr>
            <p:spPr>
              <a:xfrm>
                <a:off x="768" y="1239"/>
                <a:ext cx="249" cy="249"/>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13</a:t>
                </a:r>
                <a:endParaRPr lang="en-US" altLang="x-none" sz="2400" b="1" dirty="0">
                  <a:latin typeface="Times New Roman" panose="02020603050405020304" pitchFamily="2" charset="0"/>
                  <a:ea typeface="宋体" panose="02010600030101010101" pitchFamily="2" charset="-122"/>
                </a:endParaRPr>
              </a:p>
            </p:txBody>
          </p:sp>
          <p:sp>
            <p:nvSpPr>
              <p:cNvPr id="721954" name="直接连接符 768034"/>
              <p:cNvSpPr/>
              <p:nvPr/>
            </p:nvSpPr>
            <p:spPr>
              <a:xfrm>
                <a:off x="384" y="1296"/>
                <a:ext cx="192" cy="0"/>
              </a:xfrm>
              <a:prstGeom prst="line">
                <a:avLst/>
              </a:prstGeom>
              <a:ln w="19050" cap="flat" cmpd="sng">
                <a:solidFill>
                  <a:schemeClr val="tx1"/>
                </a:solidFill>
                <a:prstDash val="solid"/>
                <a:round/>
                <a:headEnd type="none" w="med" len="med"/>
                <a:tailEnd type="triangle" w="med" len="med"/>
              </a:ln>
            </p:spPr>
          </p:sp>
          <p:sp>
            <p:nvSpPr>
              <p:cNvPr id="721955" name="矩形 768035"/>
              <p:cNvSpPr/>
              <p:nvPr/>
            </p:nvSpPr>
            <p:spPr>
              <a:xfrm>
                <a:off x="1047" y="1527"/>
                <a:ext cx="249" cy="249"/>
              </a:xfrm>
              <a:prstGeom prst="rect">
                <a:avLst/>
              </a:prstGeom>
              <a:noFill/>
              <a:ln w="9525">
                <a:noFill/>
              </a:ln>
            </p:spPr>
            <p:txBody>
              <a:bodyPr wrap="none" anchor="ctr"/>
              <a:p>
                <a:pPr algn="ctr"/>
                <a:r>
                  <a:rPr lang="en-US" altLang="x-none" sz="2400" b="1" dirty="0">
                    <a:solidFill>
                      <a:schemeClr val="hlink"/>
                    </a:solidFill>
                    <a:latin typeface="Times New Roman" panose="02020603050405020304" pitchFamily="2" charset="0"/>
                    <a:ea typeface="宋体" panose="02010600030101010101" pitchFamily="2" charset="-122"/>
                  </a:rPr>
                  <a:t>13</a:t>
                </a:r>
                <a:endParaRPr lang="en-US" altLang="x-none" sz="2400" b="1" dirty="0">
                  <a:solidFill>
                    <a:schemeClr val="hlink"/>
                  </a:solidFill>
                  <a:latin typeface="Times New Roman" panose="02020603050405020304" pitchFamily="2" charset="0"/>
                  <a:ea typeface="宋体" panose="02010600030101010101" pitchFamily="2" charset="-122"/>
                </a:endParaRPr>
              </a:p>
            </p:txBody>
          </p:sp>
          <p:sp>
            <p:nvSpPr>
              <p:cNvPr id="721956" name="直接连接符 768036"/>
              <p:cNvSpPr/>
              <p:nvPr/>
            </p:nvSpPr>
            <p:spPr>
              <a:xfrm flipV="1">
                <a:off x="1056" y="1944"/>
                <a:ext cx="0" cy="144"/>
              </a:xfrm>
              <a:prstGeom prst="line">
                <a:avLst/>
              </a:prstGeom>
              <a:ln w="19050" cap="flat" cmpd="sng">
                <a:solidFill>
                  <a:schemeClr val="tx1"/>
                </a:solidFill>
                <a:prstDash val="solid"/>
                <a:round/>
                <a:headEnd type="none" w="med" len="med"/>
                <a:tailEnd type="triangle" w="med" len="med"/>
              </a:ln>
            </p:spPr>
          </p:sp>
        </p:grpSp>
        <p:sp>
          <p:nvSpPr>
            <p:cNvPr id="721957" name="矩形 768037"/>
            <p:cNvSpPr/>
            <p:nvPr/>
          </p:nvSpPr>
          <p:spPr>
            <a:xfrm>
              <a:off x="432" y="2361"/>
              <a:ext cx="1904" cy="249"/>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10-3   2-</a:t>
              </a:r>
              <a:r>
                <a:rPr lang="zh-CN" altLang="en-US" sz="2000" b="1" dirty="0">
                  <a:latin typeface="Times New Roman" panose="02020603050405020304" pitchFamily="2" charset="0"/>
                  <a:ea typeface="宋体" panose="02010600030101010101" pitchFamily="2" charset="-122"/>
                </a:rPr>
                <a:t>路插入排序过程</a:t>
              </a:r>
              <a:endParaRPr lang="zh-CN" altLang="en-US" sz="2000" b="1" dirty="0">
                <a:latin typeface="Times New Roman" panose="02020603050405020304" pitchFamily="2" charset="0"/>
                <a:ea typeface="宋体" panose="02010600030101010101" pitchFamily="2" charset="-122"/>
              </a:endParaRPr>
            </a:p>
          </p:txBody>
        </p:sp>
      </p:grpSp>
      <p:sp>
        <p:nvSpPr>
          <p:cNvPr id="721958" name="文本占位符 768038"/>
          <p:cNvSpPr>
            <a:spLocks noGrp="1"/>
          </p:cNvSpPr>
          <p:nvPr>
            <p:ph idx="1"/>
          </p:nvPr>
        </p:nvSpPr>
        <p:spPr>
          <a:xfrm>
            <a:off x="1676400" y="4329113"/>
            <a:ext cx="8812213" cy="2339975"/>
          </a:xfrm>
        </p:spPr>
        <p:txBody>
          <a:bodyPr anchor="t"/>
          <a:p>
            <a:pPr marL="0" indent="0">
              <a:lnSpc>
                <a:spcPct val="110000"/>
              </a:lnSpc>
              <a:buNone/>
            </a:pPr>
            <a:r>
              <a:rPr lang="en-US" altLang="x-none" sz="4000" b="1" dirty="0">
                <a:solidFill>
                  <a:schemeClr val="tx2"/>
                </a:solidFill>
              </a:rPr>
              <a:t>3  </a:t>
            </a:r>
            <a:r>
              <a:rPr lang="zh-CN" altLang="en-US" sz="4000" b="1" dirty="0">
                <a:solidFill>
                  <a:schemeClr val="tx2"/>
                </a:solidFill>
                <a:ea typeface="楷体_GB2312" pitchFamily="1" charset="-122"/>
              </a:rPr>
              <a:t>表插入排序</a:t>
            </a:r>
            <a:endParaRPr lang="zh-CN" altLang="en-US" sz="4000" b="1" dirty="0">
              <a:solidFill>
                <a:schemeClr val="tx2"/>
              </a:solidFill>
              <a:ea typeface="楷体_GB2312" pitchFamily="1" charset="-122"/>
            </a:endParaRPr>
          </a:p>
          <a:p>
            <a:pPr marL="0" indent="0">
              <a:lnSpc>
                <a:spcPct val="110000"/>
              </a:lnSpc>
              <a:buNone/>
            </a:pPr>
            <a:r>
              <a:rPr lang="zh-CN" altLang="en-US" sz="2800" b="1" dirty="0"/>
              <a:t>前面的插入排序不可避免地要移动记录，若不移动记录就需要改变数据结构。附加</a:t>
            </a:r>
            <a:r>
              <a:rPr lang="en-US" altLang="x-none" sz="2800" b="1" dirty="0"/>
              <a:t>n</a:t>
            </a:r>
            <a:r>
              <a:rPr lang="zh-CN" altLang="en-US" sz="2800" b="1" dirty="0"/>
              <a:t>个记录的辅助空间，记录类型修改为：</a:t>
            </a:r>
            <a:endParaRPr lang="zh-CN" altLang="en-US" sz="28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2945" name="文本占位符 769025"/>
          <p:cNvSpPr>
            <a:spLocks noGrp="1"/>
          </p:cNvSpPr>
          <p:nvPr>
            <p:ph idx="1"/>
          </p:nvPr>
        </p:nvSpPr>
        <p:spPr>
          <a:xfrm>
            <a:off x="1676400" y="152400"/>
            <a:ext cx="8812213" cy="6084888"/>
          </a:xfrm>
        </p:spPr>
        <p:txBody>
          <a:bodyPr anchor="t"/>
          <a:p>
            <a:pPr marL="0" indent="0">
              <a:lnSpc>
                <a:spcPct val="110000"/>
              </a:lnSpc>
              <a:spcAft>
                <a:spcPct val="10000"/>
              </a:spcAft>
              <a:buNone/>
            </a:pPr>
            <a:r>
              <a:rPr lang="en-US" altLang="x-none" sz="2800" b="1" dirty="0"/>
              <a:t>typedef struct  RecNode</a:t>
            </a:r>
            <a:endParaRPr lang="en-US" altLang="x-none" sz="2800" b="1" dirty="0"/>
          </a:p>
          <a:p>
            <a:pPr marL="355600" lvl="1" indent="0">
              <a:lnSpc>
                <a:spcPct val="110000"/>
              </a:lnSpc>
              <a:buNone/>
            </a:pPr>
            <a:r>
              <a:rPr lang="en-US" altLang="x-none" b="1" dirty="0"/>
              <a:t>{  KeyType  key ;</a:t>
            </a:r>
            <a:endParaRPr lang="en-US" altLang="x-none" b="1" dirty="0"/>
          </a:p>
          <a:p>
            <a:pPr marL="723900" lvl="2" indent="0">
              <a:lnSpc>
                <a:spcPct val="110000"/>
              </a:lnSpc>
              <a:buNone/>
            </a:pPr>
            <a:r>
              <a:rPr lang="en-US" altLang="x-none" sz="2800" b="1" dirty="0"/>
              <a:t>infotype  otherinfo ;</a:t>
            </a:r>
            <a:endParaRPr lang="en-US" altLang="x-none" sz="2800" b="1" dirty="0"/>
          </a:p>
          <a:p>
            <a:pPr marL="723900" lvl="2" indent="0">
              <a:lnSpc>
                <a:spcPct val="110000"/>
              </a:lnSpc>
              <a:buNone/>
            </a:pPr>
            <a:r>
              <a:rPr lang="en-US" altLang="x-none" sz="2800" b="1" dirty="0"/>
              <a:t>int *next;</a:t>
            </a:r>
            <a:endParaRPr lang="en-US" altLang="x-none" sz="2800" b="1" dirty="0"/>
          </a:p>
          <a:p>
            <a:pPr marL="355600" lvl="1" indent="0">
              <a:lnSpc>
                <a:spcPct val="110000"/>
              </a:lnSpc>
              <a:buNone/>
            </a:pPr>
            <a:r>
              <a:rPr lang="en-US" altLang="x-none" b="1" dirty="0"/>
              <a:t>}RecNode ;</a:t>
            </a:r>
            <a:endParaRPr lang="en-US" altLang="x-none" b="1" dirty="0"/>
          </a:p>
          <a:p>
            <a:pPr marL="355600" lvl="1" indent="0">
              <a:lnSpc>
                <a:spcPct val="110000"/>
              </a:lnSpc>
              <a:buNone/>
            </a:pPr>
            <a:r>
              <a:rPr lang="zh-CN" altLang="en-US" b="1" dirty="0">
                <a:solidFill>
                  <a:schemeClr val="folHlink"/>
                </a:solidFill>
                <a:latin typeface="宋体" panose="02010600030101010101" pitchFamily="2" charset="-122"/>
              </a:rPr>
              <a:t>初始化</a:t>
            </a:r>
            <a:r>
              <a:rPr lang="zh-CN" altLang="en-US" b="1" dirty="0">
                <a:latin typeface="宋体" panose="02010600030101010101" pitchFamily="2" charset="-122"/>
              </a:rPr>
              <a:t>：下标值为</a:t>
            </a:r>
            <a:r>
              <a:rPr lang="en-US" altLang="x-none" b="1" dirty="0"/>
              <a:t>0</a:t>
            </a:r>
            <a:r>
              <a:rPr lang="zh-CN" altLang="en-US" b="1" dirty="0">
                <a:latin typeface="宋体" panose="02010600030101010101" pitchFamily="2" charset="-122"/>
              </a:rPr>
              <a:t>的分量作为表头结点</a:t>
            </a:r>
            <a:r>
              <a:rPr lang="zh-CN" altLang="en-US" b="1" dirty="0"/>
              <a:t>，关键字取为最大值，各分量的指针值为空；</a:t>
            </a:r>
            <a:endParaRPr lang="zh-CN" altLang="en-US" b="1" dirty="0">
              <a:latin typeface="宋体" panose="02010600030101010101" pitchFamily="2" charset="-122"/>
            </a:endParaRPr>
          </a:p>
          <a:p>
            <a:pPr marL="355600" lvl="1" indent="0">
              <a:lnSpc>
                <a:spcPct val="110000"/>
              </a:lnSpc>
              <a:buNone/>
            </a:pPr>
            <a:r>
              <a:rPr lang="zh-CN" altLang="en-US" b="1" dirty="0">
                <a:latin typeface="宋体" panose="02010600030101010101" pitchFamily="2" charset="-122"/>
              </a:rPr>
              <a:t>①  将静态链表中</a:t>
            </a:r>
            <a:r>
              <a:rPr lang="zh-CN" altLang="en-US" b="1" dirty="0"/>
              <a:t>数组下标值为</a:t>
            </a:r>
            <a:r>
              <a:rPr lang="en-US" altLang="x-none" b="1" dirty="0"/>
              <a:t>1</a:t>
            </a:r>
            <a:r>
              <a:rPr lang="zh-CN" altLang="en-US" b="1" dirty="0"/>
              <a:t>的分量</a:t>
            </a:r>
            <a:r>
              <a:rPr lang="en-US" altLang="x-none" b="1" dirty="0"/>
              <a:t>(</a:t>
            </a:r>
            <a:r>
              <a:rPr lang="zh-CN" altLang="en-US" b="1" dirty="0"/>
              <a:t>结点</a:t>
            </a:r>
            <a:r>
              <a:rPr lang="en-US" altLang="x-none" b="1" dirty="0"/>
              <a:t>)</a:t>
            </a:r>
            <a:r>
              <a:rPr lang="zh-CN" altLang="en-US" b="1" dirty="0"/>
              <a:t>与表头结点构成一个循环链表；</a:t>
            </a:r>
            <a:endParaRPr lang="zh-CN" altLang="en-US" b="1" dirty="0"/>
          </a:p>
          <a:p>
            <a:pPr marL="355600" lvl="1" indent="0">
              <a:lnSpc>
                <a:spcPct val="110000"/>
              </a:lnSpc>
              <a:buNone/>
            </a:pPr>
            <a:r>
              <a:rPr lang="zh-CN" altLang="en-US" b="1" dirty="0">
                <a:latin typeface="宋体" panose="02010600030101010101" pitchFamily="2" charset="-122"/>
              </a:rPr>
              <a:t>② </a:t>
            </a:r>
            <a:r>
              <a:rPr lang="en-US" altLang="x-none" b="1" dirty="0"/>
              <a:t>i=2 </a:t>
            </a:r>
            <a:r>
              <a:rPr lang="zh-CN" altLang="en-US" b="1" dirty="0"/>
              <a:t>，将分量</a:t>
            </a:r>
            <a:r>
              <a:rPr lang="en-US" altLang="x-none" b="1" dirty="0"/>
              <a:t>R[i]</a:t>
            </a:r>
            <a:r>
              <a:rPr lang="zh-CN" altLang="en-US" b="1" dirty="0"/>
              <a:t>按关键字递减插入到循环链表；</a:t>
            </a:r>
            <a:endParaRPr lang="zh-CN" altLang="en-US" b="1" dirty="0"/>
          </a:p>
          <a:p>
            <a:pPr marL="355600" lvl="1" indent="0">
              <a:lnSpc>
                <a:spcPct val="110000"/>
              </a:lnSpc>
              <a:buNone/>
            </a:pPr>
            <a:r>
              <a:rPr lang="zh-CN" altLang="en-US" b="1" dirty="0"/>
              <a:t>③  增加</a:t>
            </a:r>
            <a:r>
              <a:rPr lang="en-US" altLang="x-none" b="1" dirty="0"/>
              <a:t>i </a:t>
            </a:r>
            <a:r>
              <a:rPr lang="zh-CN" altLang="en-US" b="1" dirty="0"/>
              <a:t>，重复②，直到全部分量插入到循环链表。</a:t>
            </a:r>
            <a:endParaRPr lang="zh-CN" altLang="en-US"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3969" name="矩形 770049"/>
          <p:cNvSpPr/>
          <p:nvPr/>
        </p:nvSpPr>
        <p:spPr>
          <a:xfrm>
            <a:off x="1676400" y="152400"/>
            <a:ext cx="8991600" cy="1116013"/>
          </a:xfrm>
          <a:prstGeom prst="rect">
            <a:avLst/>
          </a:prstGeom>
          <a:noFill/>
          <a:ln w="9525">
            <a:noFill/>
          </a:ln>
        </p:spPr>
        <p:txBody>
          <a:bodyPr anchor="t"/>
          <a:p>
            <a:pPr>
              <a:lnSpc>
                <a:spcPct val="110000"/>
              </a:lnSpc>
              <a:spcBef>
                <a:spcPct val="20000"/>
              </a:spcBef>
              <a:buClr>
                <a:schemeClr val="accent2"/>
              </a:buClr>
              <a:buSzPct val="80000"/>
              <a:buFont typeface="Wingdings" panose="05000000000000000000" pitchFamily="2" charset="2"/>
              <a:buNone/>
            </a:pPr>
            <a:r>
              <a:rPr lang="zh-CN" altLang="en-US" sz="3200" b="1" dirty="0">
                <a:latin typeface="Times New Roman" panose="02020603050405020304" pitchFamily="2" charset="0"/>
                <a:ea typeface="宋体" panose="02010600030101010101" pitchFamily="2" charset="-122"/>
              </a:rPr>
              <a:t>例：</a:t>
            </a:r>
            <a:r>
              <a:rPr lang="zh-CN" altLang="en-US" sz="2800" b="1" dirty="0">
                <a:latin typeface="Times New Roman" panose="02020603050405020304" pitchFamily="2" charset="0"/>
                <a:ea typeface="宋体" panose="02010600030101010101" pitchFamily="2" charset="-122"/>
              </a:rPr>
              <a:t>设有关键字集合</a:t>
            </a:r>
            <a:r>
              <a:rPr lang="en-US" altLang="x-none" sz="2800" b="1" dirty="0">
                <a:latin typeface="Times New Roman" panose="02020603050405020304" pitchFamily="2" charset="0"/>
                <a:ea typeface="宋体" panose="02010600030101010101" pitchFamily="2" charset="-122"/>
              </a:rPr>
              <a:t>{49, 38, 65, 97, 76, 13, 27, </a:t>
            </a:r>
            <a:r>
              <a:rPr lang="en-US" altLang="x-none" sz="2800" b="1" u="sng" dirty="0">
                <a:solidFill>
                  <a:schemeClr val="folHlink"/>
                </a:solidFill>
                <a:latin typeface="Times New Roman" panose="02020603050405020304" pitchFamily="2" charset="0"/>
                <a:ea typeface="宋体" panose="02010600030101010101" pitchFamily="2" charset="-122"/>
              </a:rPr>
              <a:t>49</a:t>
            </a:r>
            <a:r>
              <a:rPr lang="en-US" altLang="x-none" sz="2800" b="1"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，采用表插入排序的过程如下图</a:t>
            </a:r>
            <a:r>
              <a:rPr lang="en-US" altLang="x-none" sz="2800" b="1" dirty="0">
                <a:latin typeface="Times New Roman" panose="02020603050405020304" pitchFamily="2" charset="0"/>
                <a:ea typeface="宋体" panose="02010600030101010101" pitchFamily="2" charset="-122"/>
              </a:rPr>
              <a:t>10-4</a:t>
            </a:r>
            <a:r>
              <a:rPr lang="zh-CN" altLang="en-US" sz="2800" b="1" dirty="0">
                <a:latin typeface="Times New Roman" panose="02020603050405020304" pitchFamily="2" charset="0"/>
                <a:ea typeface="宋体" panose="02010600030101010101" pitchFamily="2" charset="-122"/>
              </a:rPr>
              <a:t>所示</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grpSp>
        <p:nvGrpSpPr>
          <p:cNvPr id="723970" name="组合 770050"/>
          <p:cNvGrpSpPr/>
          <p:nvPr/>
        </p:nvGrpSpPr>
        <p:grpSpPr>
          <a:xfrm>
            <a:off x="1752600" y="1571625"/>
            <a:ext cx="8686800" cy="4981575"/>
            <a:chOff x="0" y="0"/>
            <a:chExt cx="5472" cy="3138"/>
          </a:xfrm>
        </p:grpSpPr>
        <p:grpSp>
          <p:nvGrpSpPr>
            <p:cNvPr id="723971" name="组合 770051"/>
            <p:cNvGrpSpPr/>
            <p:nvPr/>
          </p:nvGrpSpPr>
          <p:grpSpPr>
            <a:xfrm>
              <a:off x="432" y="0"/>
              <a:ext cx="5040" cy="771"/>
              <a:chOff x="0" y="0"/>
              <a:chExt cx="5040" cy="786"/>
            </a:xfrm>
          </p:grpSpPr>
          <p:sp>
            <p:nvSpPr>
              <p:cNvPr id="723972" name="矩形 770052"/>
              <p:cNvSpPr/>
              <p:nvPr/>
            </p:nvSpPr>
            <p:spPr>
              <a:xfrm>
                <a:off x="48" y="0"/>
                <a:ext cx="4320" cy="249"/>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0         1       2        3      4        5       6        7       8</a:t>
                </a:r>
                <a:endParaRPr lang="en-US" altLang="x-none" sz="2400" b="1" dirty="0">
                  <a:latin typeface="Times New Roman" panose="02020603050405020304" pitchFamily="2" charset="0"/>
                  <a:ea typeface="宋体" panose="02010600030101010101" pitchFamily="2" charset="-122"/>
                </a:endParaRPr>
              </a:p>
            </p:txBody>
          </p:sp>
          <p:sp>
            <p:nvSpPr>
              <p:cNvPr id="723973" name="矩形 770053"/>
              <p:cNvSpPr/>
              <p:nvPr/>
            </p:nvSpPr>
            <p:spPr>
              <a:xfrm>
                <a:off x="4416" y="281"/>
                <a:ext cx="576" cy="249"/>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key</a:t>
                </a:r>
                <a:r>
                  <a:rPr lang="zh-CN" altLang="en-US" sz="2400" b="1" dirty="0">
                    <a:latin typeface="Times New Roman" panose="02020603050405020304" pitchFamily="2" charset="0"/>
                    <a:ea typeface="宋体" panose="02010600030101010101" pitchFamily="2" charset="-122"/>
                  </a:rPr>
                  <a:t>域</a:t>
                </a:r>
                <a:endParaRPr lang="zh-CN" altLang="en-US" sz="2400" b="1" dirty="0">
                  <a:latin typeface="Times New Roman" panose="02020603050405020304" pitchFamily="2" charset="0"/>
                  <a:ea typeface="宋体" panose="02010600030101010101" pitchFamily="2" charset="-122"/>
                </a:endParaRPr>
              </a:p>
            </p:txBody>
          </p:sp>
          <p:sp>
            <p:nvSpPr>
              <p:cNvPr id="723974" name="矩形 770054"/>
              <p:cNvSpPr/>
              <p:nvPr/>
            </p:nvSpPr>
            <p:spPr>
              <a:xfrm>
                <a:off x="4416" y="537"/>
                <a:ext cx="624" cy="249"/>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next</a:t>
                </a:r>
                <a:r>
                  <a:rPr lang="zh-CN" altLang="en-US" sz="2400" b="1" dirty="0">
                    <a:latin typeface="Times New Roman" panose="02020603050405020304" pitchFamily="2" charset="0"/>
                    <a:ea typeface="宋体" panose="02010600030101010101" pitchFamily="2" charset="-122"/>
                  </a:rPr>
                  <a:t>域</a:t>
                </a:r>
                <a:endParaRPr lang="zh-CN" altLang="en-US" sz="2400" b="1" dirty="0">
                  <a:latin typeface="Times New Roman" panose="02020603050405020304" pitchFamily="2" charset="0"/>
                  <a:ea typeface="宋体" panose="02010600030101010101" pitchFamily="2" charset="-122"/>
                </a:endParaRPr>
              </a:p>
            </p:txBody>
          </p:sp>
          <p:grpSp>
            <p:nvGrpSpPr>
              <p:cNvPr id="723975" name="组合 770055"/>
              <p:cNvGrpSpPr/>
              <p:nvPr/>
            </p:nvGrpSpPr>
            <p:grpSpPr>
              <a:xfrm>
                <a:off x="0" y="281"/>
                <a:ext cx="4368" cy="496"/>
                <a:chOff x="0" y="0"/>
                <a:chExt cx="4368" cy="496"/>
              </a:xfrm>
            </p:grpSpPr>
            <p:grpSp>
              <p:nvGrpSpPr>
                <p:cNvPr id="723976" name="组合 770056"/>
                <p:cNvGrpSpPr/>
                <p:nvPr/>
              </p:nvGrpSpPr>
              <p:grpSpPr>
                <a:xfrm>
                  <a:off x="0" y="0"/>
                  <a:ext cx="4368" cy="249"/>
                  <a:chOff x="0" y="0"/>
                  <a:chExt cx="4368" cy="249"/>
                </a:xfrm>
              </p:grpSpPr>
              <p:sp>
                <p:nvSpPr>
                  <p:cNvPr id="723977" name="矩形 770057"/>
                  <p:cNvSpPr/>
                  <p:nvPr/>
                </p:nvSpPr>
                <p:spPr>
                  <a:xfrm>
                    <a:off x="0" y="0"/>
                    <a:ext cx="4368" cy="249"/>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MAXINT   49     38      65     13     97      27     76     </a:t>
                    </a:r>
                    <a:r>
                      <a:rPr lang="en-US" altLang="x-none" sz="2400" b="1" u="sng" dirty="0">
                        <a:solidFill>
                          <a:schemeClr val="folHlink"/>
                        </a:solidFill>
                        <a:latin typeface="Times New Roman" panose="02020603050405020304" pitchFamily="2" charset="0"/>
                        <a:ea typeface="宋体" panose="02010600030101010101" pitchFamily="2" charset="-122"/>
                      </a:rPr>
                      <a:t>49</a:t>
                    </a:r>
                    <a:endParaRPr lang="en-US" altLang="x-none" sz="2400" b="1" u="sng" dirty="0">
                      <a:solidFill>
                        <a:schemeClr val="folHlink"/>
                      </a:solidFill>
                      <a:latin typeface="Times New Roman" panose="02020603050405020304" pitchFamily="2" charset="0"/>
                      <a:ea typeface="宋体" panose="02010600030101010101" pitchFamily="2" charset="-122"/>
                    </a:endParaRPr>
                  </a:p>
                </p:txBody>
              </p:sp>
              <p:sp>
                <p:nvSpPr>
                  <p:cNvPr id="723978" name="直接连接符 770058"/>
                  <p:cNvSpPr/>
                  <p:nvPr/>
                </p:nvSpPr>
                <p:spPr>
                  <a:xfrm>
                    <a:off x="912" y="0"/>
                    <a:ext cx="0" cy="249"/>
                  </a:xfrm>
                  <a:prstGeom prst="line">
                    <a:avLst/>
                  </a:prstGeom>
                  <a:ln w="9525" cap="flat" cmpd="sng">
                    <a:solidFill>
                      <a:schemeClr val="tx1"/>
                    </a:solidFill>
                    <a:prstDash val="solid"/>
                    <a:round/>
                    <a:headEnd type="none" w="med" len="med"/>
                    <a:tailEnd type="none" w="med" len="med"/>
                  </a:ln>
                </p:spPr>
              </p:sp>
              <p:sp>
                <p:nvSpPr>
                  <p:cNvPr id="723979" name="直接连接符 770059"/>
                  <p:cNvSpPr/>
                  <p:nvPr/>
                </p:nvSpPr>
                <p:spPr>
                  <a:xfrm>
                    <a:off x="1344" y="0"/>
                    <a:ext cx="0" cy="249"/>
                  </a:xfrm>
                  <a:prstGeom prst="line">
                    <a:avLst/>
                  </a:prstGeom>
                  <a:ln w="9525" cap="flat" cmpd="sng">
                    <a:solidFill>
                      <a:schemeClr val="tx1"/>
                    </a:solidFill>
                    <a:prstDash val="solid"/>
                    <a:round/>
                    <a:headEnd type="none" w="med" len="med"/>
                    <a:tailEnd type="none" w="med" len="med"/>
                  </a:ln>
                </p:spPr>
              </p:sp>
              <p:sp>
                <p:nvSpPr>
                  <p:cNvPr id="723980" name="直接连接符 770060"/>
                  <p:cNvSpPr/>
                  <p:nvPr/>
                </p:nvSpPr>
                <p:spPr>
                  <a:xfrm>
                    <a:off x="1776" y="0"/>
                    <a:ext cx="0" cy="249"/>
                  </a:xfrm>
                  <a:prstGeom prst="line">
                    <a:avLst/>
                  </a:prstGeom>
                  <a:ln w="9525" cap="flat" cmpd="sng">
                    <a:solidFill>
                      <a:schemeClr val="tx1"/>
                    </a:solidFill>
                    <a:prstDash val="solid"/>
                    <a:round/>
                    <a:headEnd type="none" w="med" len="med"/>
                    <a:tailEnd type="none" w="med" len="med"/>
                  </a:ln>
                </p:spPr>
              </p:sp>
              <p:sp>
                <p:nvSpPr>
                  <p:cNvPr id="723981" name="直接连接符 770061"/>
                  <p:cNvSpPr/>
                  <p:nvPr/>
                </p:nvSpPr>
                <p:spPr>
                  <a:xfrm>
                    <a:off x="2208" y="0"/>
                    <a:ext cx="0" cy="249"/>
                  </a:xfrm>
                  <a:prstGeom prst="line">
                    <a:avLst/>
                  </a:prstGeom>
                  <a:ln w="9525" cap="flat" cmpd="sng">
                    <a:solidFill>
                      <a:schemeClr val="tx1"/>
                    </a:solidFill>
                    <a:prstDash val="solid"/>
                    <a:round/>
                    <a:headEnd type="none" w="med" len="med"/>
                    <a:tailEnd type="none" w="med" len="med"/>
                  </a:ln>
                </p:spPr>
              </p:sp>
              <p:sp>
                <p:nvSpPr>
                  <p:cNvPr id="723982" name="直接连接符 770062"/>
                  <p:cNvSpPr/>
                  <p:nvPr/>
                </p:nvSpPr>
                <p:spPr>
                  <a:xfrm>
                    <a:off x="2688" y="0"/>
                    <a:ext cx="0" cy="249"/>
                  </a:xfrm>
                  <a:prstGeom prst="line">
                    <a:avLst/>
                  </a:prstGeom>
                  <a:ln w="9525" cap="flat" cmpd="sng">
                    <a:solidFill>
                      <a:schemeClr val="tx1"/>
                    </a:solidFill>
                    <a:prstDash val="solid"/>
                    <a:round/>
                    <a:headEnd type="none" w="med" len="med"/>
                    <a:tailEnd type="none" w="med" len="med"/>
                  </a:ln>
                </p:spPr>
              </p:sp>
              <p:sp>
                <p:nvSpPr>
                  <p:cNvPr id="723983" name="直接连接符 770063"/>
                  <p:cNvSpPr/>
                  <p:nvPr/>
                </p:nvSpPr>
                <p:spPr>
                  <a:xfrm>
                    <a:off x="3120" y="0"/>
                    <a:ext cx="0" cy="249"/>
                  </a:xfrm>
                  <a:prstGeom prst="line">
                    <a:avLst/>
                  </a:prstGeom>
                  <a:ln w="9525" cap="flat" cmpd="sng">
                    <a:solidFill>
                      <a:schemeClr val="tx1"/>
                    </a:solidFill>
                    <a:prstDash val="solid"/>
                    <a:round/>
                    <a:headEnd type="none" w="med" len="med"/>
                    <a:tailEnd type="none" w="med" len="med"/>
                  </a:ln>
                </p:spPr>
              </p:sp>
              <p:sp>
                <p:nvSpPr>
                  <p:cNvPr id="723984" name="直接连接符 770064"/>
                  <p:cNvSpPr/>
                  <p:nvPr/>
                </p:nvSpPr>
                <p:spPr>
                  <a:xfrm>
                    <a:off x="3552" y="0"/>
                    <a:ext cx="0" cy="249"/>
                  </a:xfrm>
                  <a:prstGeom prst="line">
                    <a:avLst/>
                  </a:prstGeom>
                  <a:ln w="9525" cap="flat" cmpd="sng">
                    <a:solidFill>
                      <a:schemeClr val="tx1"/>
                    </a:solidFill>
                    <a:prstDash val="solid"/>
                    <a:round/>
                    <a:headEnd type="none" w="med" len="med"/>
                    <a:tailEnd type="none" w="med" len="med"/>
                  </a:ln>
                </p:spPr>
              </p:sp>
              <p:sp>
                <p:nvSpPr>
                  <p:cNvPr id="723985" name="直接连接符 770065"/>
                  <p:cNvSpPr/>
                  <p:nvPr/>
                </p:nvSpPr>
                <p:spPr>
                  <a:xfrm>
                    <a:off x="3984" y="0"/>
                    <a:ext cx="0" cy="249"/>
                  </a:xfrm>
                  <a:prstGeom prst="line">
                    <a:avLst/>
                  </a:prstGeom>
                  <a:ln w="9525" cap="flat" cmpd="sng">
                    <a:solidFill>
                      <a:schemeClr val="tx1"/>
                    </a:solidFill>
                    <a:prstDash val="solid"/>
                    <a:round/>
                    <a:headEnd type="none" w="med" len="med"/>
                    <a:tailEnd type="none" w="med" len="med"/>
                  </a:ln>
                </p:spPr>
              </p:sp>
            </p:grpSp>
            <p:grpSp>
              <p:nvGrpSpPr>
                <p:cNvPr id="723986" name="组合 770066"/>
                <p:cNvGrpSpPr/>
                <p:nvPr/>
              </p:nvGrpSpPr>
              <p:grpSpPr>
                <a:xfrm>
                  <a:off x="0" y="247"/>
                  <a:ext cx="4368" cy="249"/>
                  <a:chOff x="0" y="0"/>
                  <a:chExt cx="4368" cy="249"/>
                </a:xfrm>
              </p:grpSpPr>
              <p:sp>
                <p:nvSpPr>
                  <p:cNvPr id="723987" name="矩形 770067"/>
                  <p:cNvSpPr/>
                  <p:nvPr/>
                </p:nvSpPr>
                <p:spPr>
                  <a:xfrm>
                    <a:off x="0" y="0"/>
                    <a:ext cx="4368" cy="249"/>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b="1" dirty="0">
                        <a:latin typeface="Times New Roman" panose="02020603050405020304" pitchFamily="2" charset="0"/>
                        <a:ea typeface="宋体" panose="02010600030101010101" pitchFamily="2" charset="-122"/>
                      </a:rPr>
                      <a:t>        </a:t>
                    </a:r>
                    <a:r>
                      <a:rPr lang="en-US" altLang="x-none" sz="2400" b="1" dirty="0">
                        <a:solidFill>
                          <a:schemeClr val="tx2"/>
                        </a:solidFill>
                        <a:latin typeface="Times New Roman" panose="02020603050405020304" pitchFamily="2" charset="0"/>
                        <a:ea typeface="宋体" panose="02010600030101010101" pitchFamily="2" charset="-122"/>
                      </a:rPr>
                      <a:t>1</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accent1"/>
                        </a:solidFill>
                        <a:latin typeface="Times New Roman" panose="02020603050405020304" pitchFamily="2" charset="0"/>
                        <a:ea typeface="宋体" panose="02010600030101010101" pitchFamily="2" charset="-122"/>
                      </a:rPr>
                      <a:t>0</a:t>
                    </a:r>
                    <a:r>
                      <a:rPr lang="en-US" altLang="x-none" sz="2400" b="1" dirty="0">
                        <a:latin typeface="Times New Roman" panose="02020603050405020304" pitchFamily="2" charset="0"/>
                        <a:ea typeface="宋体" panose="02010600030101010101" pitchFamily="2" charset="-122"/>
                      </a:rPr>
                      <a:t>       -         -       -        -         -        -        -</a:t>
                    </a:r>
                    <a:endParaRPr lang="en-US" altLang="x-none" sz="2400" b="1" dirty="0">
                      <a:latin typeface="Times New Roman" panose="02020603050405020304" pitchFamily="2" charset="0"/>
                      <a:ea typeface="宋体" panose="02010600030101010101" pitchFamily="2" charset="-122"/>
                    </a:endParaRPr>
                  </a:p>
                </p:txBody>
              </p:sp>
              <p:sp>
                <p:nvSpPr>
                  <p:cNvPr id="723988" name="直接连接符 770068"/>
                  <p:cNvSpPr/>
                  <p:nvPr/>
                </p:nvSpPr>
                <p:spPr>
                  <a:xfrm>
                    <a:off x="912" y="0"/>
                    <a:ext cx="0" cy="249"/>
                  </a:xfrm>
                  <a:prstGeom prst="line">
                    <a:avLst/>
                  </a:prstGeom>
                  <a:ln w="9525" cap="flat" cmpd="sng">
                    <a:solidFill>
                      <a:schemeClr val="tx1"/>
                    </a:solidFill>
                    <a:prstDash val="solid"/>
                    <a:round/>
                    <a:headEnd type="none" w="med" len="med"/>
                    <a:tailEnd type="none" w="med" len="med"/>
                  </a:ln>
                </p:spPr>
              </p:sp>
              <p:sp>
                <p:nvSpPr>
                  <p:cNvPr id="723989" name="直接连接符 770069"/>
                  <p:cNvSpPr/>
                  <p:nvPr/>
                </p:nvSpPr>
                <p:spPr>
                  <a:xfrm>
                    <a:off x="1344" y="0"/>
                    <a:ext cx="0" cy="249"/>
                  </a:xfrm>
                  <a:prstGeom prst="line">
                    <a:avLst/>
                  </a:prstGeom>
                  <a:ln w="9525" cap="flat" cmpd="sng">
                    <a:solidFill>
                      <a:schemeClr val="tx1"/>
                    </a:solidFill>
                    <a:prstDash val="solid"/>
                    <a:round/>
                    <a:headEnd type="none" w="med" len="med"/>
                    <a:tailEnd type="none" w="med" len="med"/>
                  </a:ln>
                </p:spPr>
              </p:sp>
              <p:sp>
                <p:nvSpPr>
                  <p:cNvPr id="723990" name="直接连接符 770070"/>
                  <p:cNvSpPr/>
                  <p:nvPr/>
                </p:nvSpPr>
                <p:spPr>
                  <a:xfrm>
                    <a:off x="1776" y="0"/>
                    <a:ext cx="0" cy="249"/>
                  </a:xfrm>
                  <a:prstGeom prst="line">
                    <a:avLst/>
                  </a:prstGeom>
                  <a:ln w="9525" cap="flat" cmpd="sng">
                    <a:solidFill>
                      <a:schemeClr val="tx1"/>
                    </a:solidFill>
                    <a:prstDash val="solid"/>
                    <a:round/>
                    <a:headEnd type="none" w="med" len="med"/>
                    <a:tailEnd type="none" w="med" len="med"/>
                  </a:ln>
                </p:spPr>
              </p:sp>
              <p:sp>
                <p:nvSpPr>
                  <p:cNvPr id="723991" name="直接连接符 770071"/>
                  <p:cNvSpPr/>
                  <p:nvPr/>
                </p:nvSpPr>
                <p:spPr>
                  <a:xfrm>
                    <a:off x="2208" y="0"/>
                    <a:ext cx="0" cy="249"/>
                  </a:xfrm>
                  <a:prstGeom prst="line">
                    <a:avLst/>
                  </a:prstGeom>
                  <a:ln w="9525" cap="flat" cmpd="sng">
                    <a:solidFill>
                      <a:schemeClr val="tx1"/>
                    </a:solidFill>
                    <a:prstDash val="solid"/>
                    <a:round/>
                    <a:headEnd type="none" w="med" len="med"/>
                    <a:tailEnd type="none" w="med" len="med"/>
                  </a:ln>
                </p:spPr>
              </p:sp>
              <p:sp>
                <p:nvSpPr>
                  <p:cNvPr id="723992" name="直接连接符 770072"/>
                  <p:cNvSpPr/>
                  <p:nvPr/>
                </p:nvSpPr>
                <p:spPr>
                  <a:xfrm>
                    <a:off x="2688" y="0"/>
                    <a:ext cx="0" cy="249"/>
                  </a:xfrm>
                  <a:prstGeom prst="line">
                    <a:avLst/>
                  </a:prstGeom>
                  <a:ln w="9525" cap="flat" cmpd="sng">
                    <a:solidFill>
                      <a:schemeClr val="tx1"/>
                    </a:solidFill>
                    <a:prstDash val="solid"/>
                    <a:round/>
                    <a:headEnd type="none" w="med" len="med"/>
                    <a:tailEnd type="none" w="med" len="med"/>
                  </a:ln>
                </p:spPr>
              </p:sp>
              <p:sp>
                <p:nvSpPr>
                  <p:cNvPr id="723993" name="直接连接符 770073"/>
                  <p:cNvSpPr/>
                  <p:nvPr/>
                </p:nvSpPr>
                <p:spPr>
                  <a:xfrm>
                    <a:off x="3120" y="0"/>
                    <a:ext cx="0" cy="249"/>
                  </a:xfrm>
                  <a:prstGeom prst="line">
                    <a:avLst/>
                  </a:prstGeom>
                  <a:ln w="9525" cap="flat" cmpd="sng">
                    <a:solidFill>
                      <a:schemeClr val="tx1"/>
                    </a:solidFill>
                    <a:prstDash val="solid"/>
                    <a:round/>
                    <a:headEnd type="none" w="med" len="med"/>
                    <a:tailEnd type="none" w="med" len="med"/>
                  </a:ln>
                </p:spPr>
              </p:sp>
              <p:sp>
                <p:nvSpPr>
                  <p:cNvPr id="723994" name="直接连接符 770074"/>
                  <p:cNvSpPr/>
                  <p:nvPr/>
                </p:nvSpPr>
                <p:spPr>
                  <a:xfrm>
                    <a:off x="3552" y="0"/>
                    <a:ext cx="0" cy="249"/>
                  </a:xfrm>
                  <a:prstGeom prst="line">
                    <a:avLst/>
                  </a:prstGeom>
                  <a:ln w="9525" cap="flat" cmpd="sng">
                    <a:solidFill>
                      <a:schemeClr val="tx1"/>
                    </a:solidFill>
                    <a:prstDash val="solid"/>
                    <a:round/>
                    <a:headEnd type="none" w="med" len="med"/>
                    <a:tailEnd type="none" w="med" len="med"/>
                  </a:ln>
                </p:spPr>
              </p:sp>
              <p:sp>
                <p:nvSpPr>
                  <p:cNvPr id="723995" name="直接连接符 770075"/>
                  <p:cNvSpPr/>
                  <p:nvPr/>
                </p:nvSpPr>
                <p:spPr>
                  <a:xfrm>
                    <a:off x="3984" y="0"/>
                    <a:ext cx="0" cy="249"/>
                  </a:xfrm>
                  <a:prstGeom prst="line">
                    <a:avLst/>
                  </a:prstGeom>
                  <a:ln w="9525" cap="flat" cmpd="sng">
                    <a:solidFill>
                      <a:schemeClr val="tx1"/>
                    </a:solidFill>
                    <a:prstDash val="solid"/>
                    <a:round/>
                    <a:headEnd type="none" w="med" len="med"/>
                    <a:tailEnd type="none" w="med" len="med"/>
                  </a:ln>
                </p:spPr>
              </p:sp>
            </p:grpSp>
          </p:grpSp>
        </p:grpSp>
        <p:grpSp>
          <p:nvGrpSpPr>
            <p:cNvPr id="723996" name="组合 770076"/>
            <p:cNvGrpSpPr/>
            <p:nvPr/>
          </p:nvGrpSpPr>
          <p:grpSpPr>
            <a:xfrm>
              <a:off x="0" y="882"/>
              <a:ext cx="4800" cy="476"/>
              <a:chOff x="0" y="0"/>
              <a:chExt cx="4800" cy="496"/>
            </a:xfrm>
          </p:grpSpPr>
          <p:sp>
            <p:nvSpPr>
              <p:cNvPr id="723997" name="矩形 770077"/>
              <p:cNvSpPr/>
              <p:nvPr/>
            </p:nvSpPr>
            <p:spPr>
              <a:xfrm>
                <a:off x="0" y="127"/>
                <a:ext cx="336" cy="249"/>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i=2</a:t>
                </a:r>
                <a:endParaRPr lang="en-US" altLang="x-none" sz="2400" b="1" dirty="0">
                  <a:latin typeface="Times New Roman" panose="02020603050405020304" pitchFamily="2" charset="0"/>
                  <a:ea typeface="宋体" panose="02010600030101010101" pitchFamily="2" charset="-122"/>
                </a:endParaRPr>
              </a:p>
            </p:txBody>
          </p:sp>
          <p:grpSp>
            <p:nvGrpSpPr>
              <p:cNvPr id="723998" name="组合 770078"/>
              <p:cNvGrpSpPr/>
              <p:nvPr/>
            </p:nvGrpSpPr>
            <p:grpSpPr>
              <a:xfrm>
                <a:off x="432" y="0"/>
                <a:ext cx="4368" cy="496"/>
                <a:chOff x="0" y="0"/>
                <a:chExt cx="4368" cy="496"/>
              </a:xfrm>
            </p:grpSpPr>
            <p:grpSp>
              <p:nvGrpSpPr>
                <p:cNvPr id="723999" name="组合 770079"/>
                <p:cNvGrpSpPr/>
                <p:nvPr/>
              </p:nvGrpSpPr>
              <p:grpSpPr>
                <a:xfrm>
                  <a:off x="0" y="0"/>
                  <a:ext cx="4368" cy="249"/>
                  <a:chOff x="0" y="0"/>
                  <a:chExt cx="4368" cy="249"/>
                </a:xfrm>
              </p:grpSpPr>
              <p:sp>
                <p:nvSpPr>
                  <p:cNvPr id="724000" name="矩形 770080"/>
                  <p:cNvSpPr/>
                  <p:nvPr/>
                </p:nvSpPr>
                <p:spPr>
                  <a:xfrm>
                    <a:off x="0" y="0"/>
                    <a:ext cx="4368" cy="249"/>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MAXINT   49     38      65     13     97      27     76     </a:t>
                    </a:r>
                    <a:r>
                      <a:rPr lang="en-US" altLang="x-none" sz="2400" b="1" u="sng" dirty="0">
                        <a:solidFill>
                          <a:schemeClr val="folHlink"/>
                        </a:solidFill>
                        <a:latin typeface="Times New Roman" panose="02020603050405020304" pitchFamily="2" charset="0"/>
                        <a:ea typeface="宋体" panose="02010600030101010101" pitchFamily="2" charset="-122"/>
                      </a:rPr>
                      <a:t>49</a:t>
                    </a:r>
                    <a:endParaRPr lang="en-US" altLang="x-none" sz="2400" b="1" u="sng" dirty="0">
                      <a:solidFill>
                        <a:schemeClr val="folHlink"/>
                      </a:solidFill>
                      <a:latin typeface="Times New Roman" panose="02020603050405020304" pitchFamily="2" charset="0"/>
                      <a:ea typeface="宋体" panose="02010600030101010101" pitchFamily="2" charset="-122"/>
                    </a:endParaRPr>
                  </a:p>
                </p:txBody>
              </p:sp>
              <p:sp>
                <p:nvSpPr>
                  <p:cNvPr id="724001" name="直接连接符 770081"/>
                  <p:cNvSpPr/>
                  <p:nvPr/>
                </p:nvSpPr>
                <p:spPr>
                  <a:xfrm>
                    <a:off x="912" y="0"/>
                    <a:ext cx="0" cy="249"/>
                  </a:xfrm>
                  <a:prstGeom prst="line">
                    <a:avLst/>
                  </a:prstGeom>
                  <a:ln w="9525" cap="flat" cmpd="sng">
                    <a:solidFill>
                      <a:schemeClr val="tx1"/>
                    </a:solidFill>
                    <a:prstDash val="solid"/>
                    <a:round/>
                    <a:headEnd type="none" w="med" len="med"/>
                    <a:tailEnd type="none" w="med" len="med"/>
                  </a:ln>
                </p:spPr>
              </p:sp>
              <p:sp>
                <p:nvSpPr>
                  <p:cNvPr id="724002" name="直接连接符 770082"/>
                  <p:cNvSpPr/>
                  <p:nvPr/>
                </p:nvSpPr>
                <p:spPr>
                  <a:xfrm>
                    <a:off x="1344" y="0"/>
                    <a:ext cx="0" cy="249"/>
                  </a:xfrm>
                  <a:prstGeom prst="line">
                    <a:avLst/>
                  </a:prstGeom>
                  <a:ln w="9525" cap="flat" cmpd="sng">
                    <a:solidFill>
                      <a:schemeClr val="tx1"/>
                    </a:solidFill>
                    <a:prstDash val="solid"/>
                    <a:round/>
                    <a:headEnd type="none" w="med" len="med"/>
                    <a:tailEnd type="none" w="med" len="med"/>
                  </a:ln>
                </p:spPr>
              </p:sp>
              <p:sp>
                <p:nvSpPr>
                  <p:cNvPr id="724003" name="直接连接符 770083"/>
                  <p:cNvSpPr/>
                  <p:nvPr/>
                </p:nvSpPr>
                <p:spPr>
                  <a:xfrm>
                    <a:off x="1776" y="0"/>
                    <a:ext cx="0" cy="249"/>
                  </a:xfrm>
                  <a:prstGeom prst="line">
                    <a:avLst/>
                  </a:prstGeom>
                  <a:ln w="9525" cap="flat" cmpd="sng">
                    <a:solidFill>
                      <a:schemeClr val="tx1"/>
                    </a:solidFill>
                    <a:prstDash val="solid"/>
                    <a:round/>
                    <a:headEnd type="none" w="med" len="med"/>
                    <a:tailEnd type="none" w="med" len="med"/>
                  </a:ln>
                </p:spPr>
              </p:sp>
              <p:sp>
                <p:nvSpPr>
                  <p:cNvPr id="724004" name="直接连接符 770084"/>
                  <p:cNvSpPr/>
                  <p:nvPr/>
                </p:nvSpPr>
                <p:spPr>
                  <a:xfrm>
                    <a:off x="2208" y="0"/>
                    <a:ext cx="0" cy="249"/>
                  </a:xfrm>
                  <a:prstGeom prst="line">
                    <a:avLst/>
                  </a:prstGeom>
                  <a:ln w="9525" cap="flat" cmpd="sng">
                    <a:solidFill>
                      <a:schemeClr val="tx1"/>
                    </a:solidFill>
                    <a:prstDash val="solid"/>
                    <a:round/>
                    <a:headEnd type="none" w="med" len="med"/>
                    <a:tailEnd type="none" w="med" len="med"/>
                  </a:ln>
                </p:spPr>
              </p:sp>
              <p:sp>
                <p:nvSpPr>
                  <p:cNvPr id="724005" name="直接连接符 770085"/>
                  <p:cNvSpPr/>
                  <p:nvPr/>
                </p:nvSpPr>
                <p:spPr>
                  <a:xfrm>
                    <a:off x="2688" y="0"/>
                    <a:ext cx="0" cy="249"/>
                  </a:xfrm>
                  <a:prstGeom prst="line">
                    <a:avLst/>
                  </a:prstGeom>
                  <a:ln w="9525" cap="flat" cmpd="sng">
                    <a:solidFill>
                      <a:schemeClr val="tx1"/>
                    </a:solidFill>
                    <a:prstDash val="solid"/>
                    <a:round/>
                    <a:headEnd type="none" w="med" len="med"/>
                    <a:tailEnd type="none" w="med" len="med"/>
                  </a:ln>
                </p:spPr>
              </p:sp>
              <p:sp>
                <p:nvSpPr>
                  <p:cNvPr id="724006" name="直接连接符 770086"/>
                  <p:cNvSpPr/>
                  <p:nvPr/>
                </p:nvSpPr>
                <p:spPr>
                  <a:xfrm>
                    <a:off x="3120" y="0"/>
                    <a:ext cx="0" cy="249"/>
                  </a:xfrm>
                  <a:prstGeom prst="line">
                    <a:avLst/>
                  </a:prstGeom>
                  <a:ln w="9525" cap="flat" cmpd="sng">
                    <a:solidFill>
                      <a:schemeClr val="tx1"/>
                    </a:solidFill>
                    <a:prstDash val="solid"/>
                    <a:round/>
                    <a:headEnd type="none" w="med" len="med"/>
                    <a:tailEnd type="none" w="med" len="med"/>
                  </a:ln>
                </p:spPr>
              </p:sp>
              <p:sp>
                <p:nvSpPr>
                  <p:cNvPr id="724007" name="直接连接符 770087"/>
                  <p:cNvSpPr/>
                  <p:nvPr/>
                </p:nvSpPr>
                <p:spPr>
                  <a:xfrm>
                    <a:off x="3552" y="0"/>
                    <a:ext cx="0" cy="249"/>
                  </a:xfrm>
                  <a:prstGeom prst="line">
                    <a:avLst/>
                  </a:prstGeom>
                  <a:ln w="9525" cap="flat" cmpd="sng">
                    <a:solidFill>
                      <a:schemeClr val="tx1"/>
                    </a:solidFill>
                    <a:prstDash val="solid"/>
                    <a:round/>
                    <a:headEnd type="none" w="med" len="med"/>
                    <a:tailEnd type="none" w="med" len="med"/>
                  </a:ln>
                </p:spPr>
              </p:sp>
              <p:sp>
                <p:nvSpPr>
                  <p:cNvPr id="724008" name="直接连接符 770088"/>
                  <p:cNvSpPr/>
                  <p:nvPr/>
                </p:nvSpPr>
                <p:spPr>
                  <a:xfrm>
                    <a:off x="3984" y="0"/>
                    <a:ext cx="0" cy="249"/>
                  </a:xfrm>
                  <a:prstGeom prst="line">
                    <a:avLst/>
                  </a:prstGeom>
                  <a:ln w="9525" cap="flat" cmpd="sng">
                    <a:solidFill>
                      <a:schemeClr val="tx1"/>
                    </a:solidFill>
                    <a:prstDash val="solid"/>
                    <a:round/>
                    <a:headEnd type="none" w="med" len="med"/>
                    <a:tailEnd type="none" w="med" len="med"/>
                  </a:ln>
                </p:spPr>
              </p:sp>
            </p:grpSp>
            <p:grpSp>
              <p:nvGrpSpPr>
                <p:cNvPr id="724009" name="组合 770089"/>
                <p:cNvGrpSpPr/>
                <p:nvPr/>
              </p:nvGrpSpPr>
              <p:grpSpPr>
                <a:xfrm>
                  <a:off x="0" y="247"/>
                  <a:ext cx="4368" cy="249"/>
                  <a:chOff x="0" y="0"/>
                  <a:chExt cx="4368" cy="249"/>
                </a:xfrm>
              </p:grpSpPr>
              <p:sp>
                <p:nvSpPr>
                  <p:cNvPr id="724010" name="矩形 770090"/>
                  <p:cNvSpPr/>
                  <p:nvPr/>
                </p:nvSpPr>
                <p:spPr>
                  <a:xfrm>
                    <a:off x="0" y="0"/>
                    <a:ext cx="4368" cy="249"/>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b="1" dirty="0">
                        <a:latin typeface="Times New Roman" panose="02020603050405020304" pitchFamily="2" charset="0"/>
                        <a:ea typeface="宋体" panose="02010600030101010101" pitchFamily="2" charset="-122"/>
                      </a:rPr>
                      <a:t>        </a:t>
                    </a:r>
                    <a:r>
                      <a:rPr lang="en-US" altLang="x-none" sz="2400" b="1" dirty="0">
                        <a:solidFill>
                          <a:schemeClr val="tx2"/>
                        </a:solidFill>
                        <a:latin typeface="Times New Roman" panose="02020603050405020304" pitchFamily="2" charset="0"/>
                        <a:ea typeface="宋体" panose="02010600030101010101" pitchFamily="2" charset="-122"/>
                      </a:rPr>
                      <a:t>2</a:t>
                    </a:r>
                    <a:r>
                      <a:rPr lang="en-US" altLang="x-none" sz="2400" b="1" dirty="0">
                        <a:latin typeface="Times New Roman" panose="02020603050405020304" pitchFamily="2" charset="0"/>
                        <a:ea typeface="宋体" panose="02010600030101010101" pitchFamily="2" charset="-122"/>
                      </a:rPr>
                      <a:t>           0       </a:t>
                    </a:r>
                    <a:r>
                      <a:rPr lang="en-US" altLang="x-none" sz="2400" b="1" dirty="0">
                        <a:solidFill>
                          <a:schemeClr val="hlink"/>
                        </a:solidFill>
                        <a:latin typeface="Times New Roman" panose="02020603050405020304" pitchFamily="2" charset="0"/>
                        <a:ea typeface="宋体" panose="02010600030101010101" pitchFamily="2" charset="-122"/>
                      </a:rPr>
                      <a:t>1</a:t>
                    </a:r>
                    <a:r>
                      <a:rPr lang="en-US" altLang="x-none" sz="2400" b="1" dirty="0">
                        <a:latin typeface="Times New Roman" panose="02020603050405020304" pitchFamily="2" charset="0"/>
                        <a:ea typeface="宋体" panose="02010600030101010101" pitchFamily="2" charset="-122"/>
                      </a:rPr>
                      <a:t>         -       -        -         -        -        -</a:t>
                    </a:r>
                    <a:endParaRPr lang="en-US" altLang="x-none" sz="2400" b="1" dirty="0">
                      <a:latin typeface="Times New Roman" panose="02020603050405020304" pitchFamily="2" charset="0"/>
                      <a:ea typeface="宋体" panose="02010600030101010101" pitchFamily="2" charset="-122"/>
                    </a:endParaRPr>
                  </a:p>
                </p:txBody>
              </p:sp>
              <p:sp>
                <p:nvSpPr>
                  <p:cNvPr id="724011" name="直接连接符 770091"/>
                  <p:cNvSpPr/>
                  <p:nvPr/>
                </p:nvSpPr>
                <p:spPr>
                  <a:xfrm>
                    <a:off x="912" y="0"/>
                    <a:ext cx="0" cy="249"/>
                  </a:xfrm>
                  <a:prstGeom prst="line">
                    <a:avLst/>
                  </a:prstGeom>
                  <a:ln w="9525" cap="flat" cmpd="sng">
                    <a:solidFill>
                      <a:schemeClr val="tx1"/>
                    </a:solidFill>
                    <a:prstDash val="solid"/>
                    <a:round/>
                    <a:headEnd type="none" w="med" len="med"/>
                    <a:tailEnd type="none" w="med" len="med"/>
                  </a:ln>
                </p:spPr>
              </p:sp>
              <p:sp>
                <p:nvSpPr>
                  <p:cNvPr id="724012" name="直接连接符 770092"/>
                  <p:cNvSpPr/>
                  <p:nvPr/>
                </p:nvSpPr>
                <p:spPr>
                  <a:xfrm>
                    <a:off x="1344" y="0"/>
                    <a:ext cx="0" cy="249"/>
                  </a:xfrm>
                  <a:prstGeom prst="line">
                    <a:avLst/>
                  </a:prstGeom>
                  <a:ln w="9525" cap="flat" cmpd="sng">
                    <a:solidFill>
                      <a:schemeClr val="tx1"/>
                    </a:solidFill>
                    <a:prstDash val="solid"/>
                    <a:round/>
                    <a:headEnd type="none" w="med" len="med"/>
                    <a:tailEnd type="none" w="med" len="med"/>
                  </a:ln>
                </p:spPr>
              </p:sp>
              <p:sp>
                <p:nvSpPr>
                  <p:cNvPr id="724013" name="直接连接符 770093"/>
                  <p:cNvSpPr/>
                  <p:nvPr/>
                </p:nvSpPr>
                <p:spPr>
                  <a:xfrm>
                    <a:off x="1776" y="0"/>
                    <a:ext cx="0" cy="249"/>
                  </a:xfrm>
                  <a:prstGeom prst="line">
                    <a:avLst/>
                  </a:prstGeom>
                  <a:ln w="9525" cap="flat" cmpd="sng">
                    <a:solidFill>
                      <a:schemeClr val="tx1"/>
                    </a:solidFill>
                    <a:prstDash val="solid"/>
                    <a:round/>
                    <a:headEnd type="none" w="med" len="med"/>
                    <a:tailEnd type="none" w="med" len="med"/>
                  </a:ln>
                </p:spPr>
              </p:sp>
              <p:sp>
                <p:nvSpPr>
                  <p:cNvPr id="724014" name="直接连接符 770094"/>
                  <p:cNvSpPr/>
                  <p:nvPr/>
                </p:nvSpPr>
                <p:spPr>
                  <a:xfrm>
                    <a:off x="2208" y="0"/>
                    <a:ext cx="0" cy="249"/>
                  </a:xfrm>
                  <a:prstGeom prst="line">
                    <a:avLst/>
                  </a:prstGeom>
                  <a:ln w="9525" cap="flat" cmpd="sng">
                    <a:solidFill>
                      <a:schemeClr val="tx1"/>
                    </a:solidFill>
                    <a:prstDash val="solid"/>
                    <a:round/>
                    <a:headEnd type="none" w="med" len="med"/>
                    <a:tailEnd type="none" w="med" len="med"/>
                  </a:ln>
                </p:spPr>
              </p:sp>
              <p:sp>
                <p:nvSpPr>
                  <p:cNvPr id="724015" name="直接连接符 770095"/>
                  <p:cNvSpPr/>
                  <p:nvPr/>
                </p:nvSpPr>
                <p:spPr>
                  <a:xfrm>
                    <a:off x="2688" y="0"/>
                    <a:ext cx="0" cy="249"/>
                  </a:xfrm>
                  <a:prstGeom prst="line">
                    <a:avLst/>
                  </a:prstGeom>
                  <a:ln w="9525" cap="flat" cmpd="sng">
                    <a:solidFill>
                      <a:schemeClr val="tx1"/>
                    </a:solidFill>
                    <a:prstDash val="solid"/>
                    <a:round/>
                    <a:headEnd type="none" w="med" len="med"/>
                    <a:tailEnd type="none" w="med" len="med"/>
                  </a:ln>
                </p:spPr>
              </p:sp>
              <p:sp>
                <p:nvSpPr>
                  <p:cNvPr id="724016" name="直接连接符 770096"/>
                  <p:cNvSpPr/>
                  <p:nvPr/>
                </p:nvSpPr>
                <p:spPr>
                  <a:xfrm>
                    <a:off x="3120" y="0"/>
                    <a:ext cx="0" cy="249"/>
                  </a:xfrm>
                  <a:prstGeom prst="line">
                    <a:avLst/>
                  </a:prstGeom>
                  <a:ln w="9525" cap="flat" cmpd="sng">
                    <a:solidFill>
                      <a:schemeClr val="tx1"/>
                    </a:solidFill>
                    <a:prstDash val="solid"/>
                    <a:round/>
                    <a:headEnd type="none" w="med" len="med"/>
                    <a:tailEnd type="none" w="med" len="med"/>
                  </a:ln>
                </p:spPr>
              </p:sp>
              <p:sp>
                <p:nvSpPr>
                  <p:cNvPr id="724017" name="直接连接符 770097"/>
                  <p:cNvSpPr/>
                  <p:nvPr/>
                </p:nvSpPr>
                <p:spPr>
                  <a:xfrm>
                    <a:off x="3552" y="0"/>
                    <a:ext cx="0" cy="249"/>
                  </a:xfrm>
                  <a:prstGeom prst="line">
                    <a:avLst/>
                  </a:prstGeom>
                  <a:ln w="9525" cap="flat" cmpd="sng">
                    <a:solidFill>
                      <a:schemeClr val="tx1"/>
                    </a:solidFill>
                    <a:prstDash val="solid"/>
                    <a:round/>
                    <a:headEnd type="none" w="med" len="med"/>
                    <a:tailEnd type="none" w="med" len="med"/>
                  </a:ln>
                </p:spPr>
              </p:sp>
              <p:sp>
                <p:nvSpPr>
                  <p:cNvPr id="724018" name="直接连接符 770098"/>
                  <p:cNvSpPr/>
                  <p:nvPr/>
                </p:nvSpPr>
                <p:spPr>
                  <a:xfrm>
                    <a:off x="3984" y="0"/>
                    <a:ext cx="0" cy="249"/>
                  </a:xfrm>
                  <a:prstGeom prst="line">
                    <a:avLst/>
                  </a:prstGeom>
                  <a:ln w="9525" cap="flat" cmpd="sng">
                    <a:solidFill>
                      <a:schemeClr val="tx1"/>
                    </a:solidFill>
                    <a:prstDash val="solid"/>
                    <a:round/>
                    <a:headEnd type="none" w="med" len="med"/>
                    <a:tailEnd type="none" w="med" len="med"/>
                  </a:ln>
                </p:spPr>
              </p:sp>
            </p:grpSp>
          </p:grpSp>
        </p:grpSp>
        <p:grpSp>
          <p:nvGrpSpPr>
            <p:cNvPr id="724019" name="组合 770099"/>
            <p:cNvGrpSpPr/>
            <p:nvPr/>
          </p:nvGrpSpPr>
          <p:grpSpPr>
            <a:xfrm>
              <a:off x="0" y="1490"/>
              <a:ext cx="4800" cy="476"/>
              <a:chOff x="0" y="0"/>
              <a:chExt cx="4800" cy="496"/>
            </a:xfrm>
          </p:grpSpPr>
          <p:sp>
            <p:nvSpPr>
              <p:cNvPr id="724020" name="矩形 770100"/>
              <p:cNvSpPr/>
              <p:nvPr/>
            </p:nvSpPr>
            <p:spPr>
              <a:xfrm>
                <a:off x="0" y="127"/>
                <a:ext cx="336" cy="249"/>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i=3</a:t>
                </a:r>
                <a:endParaRPr lang="en-US" altLang="x-none" sz="2400" b="1" dirty="0">
                  <a:latin typeface="Times New Roman" panose="02020603050405020304" pitchFamily="2" charset="0"/>
                  <a:ea typeface="宋体" panose="02010600030101010101" pitchFamily="2" charset="-122"/>
                </a:endParaRPr>
              </a:p>
            </p:txBody>
          </p:sp>
          <p:grpSp>
            <p:nvGrpSpPr>
              <p:cNvPr id="724021" name="组合 770101"/>
              <p:cNvGrpSpPr/>
              <p:nvPr/>
            </p:nvGrpSpPr>
            <p:grpSpPr>
              <a:xfrm>
                <a:off x="432" y="0"/>
                <a:ext cx="4368" cy="496"/>
                <a:chOff x="0" y="0"/>
                <a:chExt cx="4368" cy="496"/>
              </a:xfrm>
            </p:grpSpPr>
            <p:grpSp>
              <p:nvGrpSpPr>
                <p:cNvPr id="724022" name="组合 770102"/>
                <p:cNvGrpSpPr/>
                <p:nvPr/>
              </p:nvGrpSpPr>
              <p:grpSpPr>
                <a:xfrm>
                  <a:off x="0" y="0"/>
                  <a:ext cx="4368" cy="249"/>
                  <a:chOff x="0" y="0"/>
                  <a:chExt cx="4368" cy="249"/>
                </a:xfrm>
              </p:grpSpPr>
              <p:sp>
                <p:nvSpPr>
                  <p:cNvPr id="724023" name="矩形 770103"/>
                  <p:cNvSpPr/>
                  <p:nvPr/>
                </p:nvSpPr>
                <p:spPr>
                  <a:xfrm>
                    <a:off x="0" y="0"/>
                    <a:ext cx="4368" cy="249"/>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MAXINT   49     38      65     13     97      27     76     </a:t>
                    </a:r>
                    <a:r>
                      <a:rPr lang="en-US" altLang="x-none" sz="2400" b="1" u="sng" dirty="0">
                        <a:solidFill>
                          <a:schemeClr val="folHlink"/>
                        </a:solidFill>
                        <a:latin typeface="Times New Roman" panose="02020603050405020304" pitchFamily="2" charset="0"/>
                        <a:ea typeface="宋体" panose="02010600030101010101" pitchFamily="2" charset="-122"/>
                      </a:rPr>
                      <a:t>49</a:t>
                    </a:r>
                    <a:endParaRPr lang="en-US" altLang="x-none" sz="2400" b="1" u="sng" dirty="0">
                      <a:solidFill>
                        <a:schemeClr val="folHlink"/>
                      </a:solidFill>
                      <a:latin typeface="Times New Roman" panose="02020603050405020304" pitchFamily="2" charset="0"/>
                      <a:ea typeface="宋体" panose="02010600030101010101" pitchFamily="2" charset="-122"/>
                    </a:endParaRPr>
                  </a:p>
                </p:txBody>
              </p:sp>
              <p:sp>
                <p:nvSpPr>
                  <p:cNvPr id="724024" name="直接连接符 770104"/>
                  <p:cNvSpPr/>
                  <p:nvPr/>
                </p:nvSpPr>
                <p:spPr>
                  <a:xfrm>
                    <a:off x="912" y="0"/>
                    <a:ext cx="0" cy="249"/>
                  </a:xfrm>
                  <a:prstGeom prst="line">
                    <a:avLst/>
                  </a:prstGeom>
                  <a:ln w="9525" cap="flat" cmpd="sng">
                    <a:solidFill>
                      <a:schemeClr val="tx1"/>
                    </a:solidFill>
                    <a:prstDash val="solid"/>
                    <a:round/>
                    <a:headEnd type="none" w="med" len="med"/>
                    <a:tailEnd type="none" w="med" len="med"/>
                  </a:ln>
                </p:spPr>
              </p:sp>
              <p:sp>
                <p:nvSpPr>
                  <p:cNvPr id="724025" name="直接连接符 770105"/>
                  <p:cNvSpPr/>
                  <p:nvPr/>
                </p:nvSpPr>
                <p:spPr>
                  <a:xfrm>
                    <a:off x="1344" y="0"/>
                    <a:ext cx="0" cy="249"/>
                  </a:xfrm>
                  <a:prstGeom prst="line">
                    <a:avLst/>
                  </a:prstGeom>
                  <a:ln w="9525" cap="flat" cmpd="sng">
                    <a:solidFill>
                      <a:schemeClr val="tx1"/>
                    </a:solidFill>
                    <a:prstDash val="solid"/>
                    <a:round/>
                    <a:headEnd type="none" w="med" len="med"/>
                    <a:tailEnd type="none" w="med" len="med"/>
                  </a:ln>
                </p:spPr>
              </p:sp>
              <p:sp>
                <p:nvSpPr>
                  <p:cNvPr id="724026" name="直接连接符 770106"/>
                  <p:cNvSpPr/>
                  <p:nvPr/>
                </p:nvSpPr>
                <p:spPr>
                  <a:xfrm>
                    <a:off x="1776" y="0"/>
                    <a:ext cx="0" cy="249"/>
                  </a:xfrm>
                  <a:prstGeom prst="line">
                    <a:avLst/>
                  </a:prstGeom>
                  <a:ln w="9525" cap="flat" cmpd="sng">
                    <a:solidFill>
                      <a:schemeClr val="tx1"/>
                    </a:solidFill>
                    <a:prstDash val="solid"/>
                    <a:round/>
                    <a:headEnd type="none" w="med" len="med"/>
                    <a:tailEnd type="none" w="med" len="med"/>
                  </a:ln>
                </p:spPr>
              </p:sp>
              <p:sp>
                <p:nvSpPr>
                  <p:cNvPr id="724027" name="直接连接符 770107"/>
                  <p:cNvSpPr/>
                  <p:nvPr/>
                </p:nvSpPr>
                <p:spPr>
                  <a:xfrm>
                    <a:off x="2208" y="0"/>
                    <a:ext cx="0" cy="249"/>
                  </a:xfrm>
                  <a:prstGeom prst="line">
                    <a:avLst/>
                  </a:prstGeom>
                  <a:ln w="9525" cap="flat" cmpd="sng">
                    <a:solidFill>
                      <a:schemeClr val="tx1"/>
                    </a:solidFill>
                    <a:prstDash val="solid"/>
                    <a:round/>
                    <a:headEnd type="none" w="med" len="med"/>
                    <a:tailEnd type="none" w="med" len="med"/>
                  </a:ln>
                </p:spPr>
              </p:sp>
              <p:sp>
                <p:nvSpPr>
                  <p:cNvPr id="724028" name="直接连接符 770108"/>
                  <p:cNvSpPr/>
                  <p:nvPr/>
                </p:nvSpPr>
                <p:spPr>
                  <a:xfrm>
                    <a:off x="2688" y="0"/>
                    <a:ext cx="0" cy="249"/>
                  </a:xfrm>
                  <a:prstGeom prst="line">
                    <a:avLst/>
                  </a:prstGeom>
                  <a:ln w="9525" cap="flat" cmpd="sng">
                    <a:solidFill>
                      <a:schemeClr val="tx1"/>
                    </a:solidFill>
                    <a:prstDash val="solid"/>
                    <a:round/>
                    <a:headEnd type="none" w="med" len="med"/>
                    <a:tailEnd type="none" w="med" len="med"/>
                  </a:ln>
                </p:spPr>
              </p:sp>
              <p:sp>
                <p:nvSpPr>
                  <p:cNvPr id="724029" name="直接连接符 770109"/>
                  <p:cNvSpPr/>
                  <p:nvPr/>
                </p:nvSpPr>
                <p:spPr>
                  <a:xfrm>
                    <a:off x="3120" y="0"/>
                    <a:ext cx="0" cy="249"/>
                  </a:xfrm>
                  <a:prstGeom prst="line">
                    <a:avLst/>
                  </a:prstGeom>
                  <a:ln w="9525" cap="flat" cmpd="sng">
                    <a:solidFill>
                      <a:schemeClr val="tx1"/>
                    </a:solidFill>
                    <a:prstDash val="solid"/>
                    <a:round/>
                    <a:headEnd type="none" w="med" len="med"/>
                    <a:tailEnd type="none" w="med" len="med"/>
                  </a:ln>
                </p:spPr>
              </p:sp>
              <p:sp>
                <p:nvSpPr>
                  <p:cNvPr id="724030" name="直接连接符 770110"/>
                  <p:cNvSpPr/>
                  <p:nvPr/>
                </p:nvSpPr>
                <p:spPr>
                  <a:xfrm>
                    <a:off x="3552" y="0"/>
                    <a:ext cx="0" cy="249"/>
                  </a:xfrm>
                  <a:prstGeom prst="line">
                    <a:avLst/>
                  </a:prstGeom>
                  <a:ln w="9525" cap="flat" cmpd="sng">
                    <a:solidFill>
                      <a:schemeClr val="tx1"/>
                    </a:solidFill>
                    <a:prstDash val="solid"/>
                    <a:round/>
                    <a:headEnd type="none" w="med" len="med"/>
                    <a:tailEnd type="none" w="med" len="med"/>
                  </a:ln>
                </p:spPr>
              </p:sp>
              <p:sp>
                <p:nvSpPr>
                  <p:cNvPr id="724031" name="直接连接符 770111"/>
                  <p:cNvSpPr/>
                  <p:nvPr/>
                </p:nvSpPr>
                <p:spPr>
                  <a:xfrm>
                    <a:off x="3984" y="0"/>
                    <a:ext cx="0" cy="249"/>
                  </a:xfrm>
                  <a:prstGeom prst="line">
                    <a:avLst/>
                  </a:prstGeom>
                  <a:ln w="9525" cap="flat" cmpd="sng">
                    <a:solidFill>
                      <a:schemeClr val="tx1"/>
                    </a:solidFill>
                    <a:prstDash val="solid"/>
                    <a:round/>
                    <a:headEnd type="none" w="med" len="med"/>
                    <a:tailEnd type="none" w="med" len="med"/>
                  </a:ln>
                </p:spPr>
              </p:sp>
            </p:grpSp>
            <p:grpSp>
              <p:nvGrpSpPr>
                <p:cNvPr id="724032" name="组合 770112"/>
                <p:cNvGrpSpPr/>
                <p:nvPr/>
              </p:nvGrpSpPr>
              <p:grpSpPr>
                <a:xfrm>
                  <a:off x="0" y="247"/>
                  <a:ext cx="4368" cy="249"/>
                  <a:chOff x="0" y="0"/>
                  <a:chExt cx="4368" cy="249"/>
                </a:xfrm>
              </p:grpSpPr>
              <p:sp>
                <p:nvSpPr>
                  <p:cNvPr id="724033" name="矩形 770113"/>
                  <p:cNvSpPr/>
                  <p:nvPr/>
                </p:nvSpPr>
                <p:spPr>
                  <a:xfrm>
                    <a:off x="0" y="0"/>
                    <a:ext cx="4368" cy="249"/>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b="1" dirty="0">
                        <a:latin typeface="Times New Roman" panose="02020603050405020304" pitchFamily="2" charset="0"/>
                        <a:ea typeface="宋体" panose="02010600030101010101" pitchFamily="2" charset="-122"/>
                      </a:rPr>
                      <a:t>        </a:t>
                    </a:r>
                    <a:r>
                      <a:rPr lang="en-US" altLang="x-none" sz="2400" b="1" dirty="0">
                        <a:solidFill>
                          <a:schemeClr val="tx2"/>
                        </a:solidFill>
                        <a:latin typeface="Times New Roman" panose="02020603050405020304" pitchFamily="2" charset="0"/>
                        <a:ea typeface="宋体" panose="02010600030101010101" pitchFamily="2" charset="-122"/>
                      </a:rPr>
                      <a:t>2</a:t>
                    </a:r>
                    <a:r>
                      <a:rPr lang="en-US" altLang="x-none" sz="2400" b="1" dirty="0">
                        <a:latin typeface="Times New Roman" panose="02020603050405020304" pitchFamily="2" charset="0"/>
                        <a:ea typeface="宋体" panose="02010600030101010101" pitchFamily="2" charset="-122"/>
                      </a:rPr>
                      <a:t>           3       </a:t>
                    </a:r>
                    <a:r>
                      <a:rPr lang="en-US" altLang="x-none" sz="2400" b="1" dirty="0">
                        <a:solidFill>
                          <a:schemeClr val="hlink"/>
                        </a:solidFill>
                        <a:latin typeface="Times New Roman" panose="02020603050405020304" pitchFamily="2" charset="0"/>
                        <a:ea typeface="宋体" panose="02010600030101010101" pitchFamily="2" charset="-122"/>
                      </a:rPr>
                      <a:t>1</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accent1"/>
                        </a:solidFill>
                        <a:latin typeface="Times New Roman" panose="02020603050405020304" pitchFamily="2" charset="0"/>
                        <a:ea typeface="宋体" panose="02010600030101010101" pitchFamily="2" charset="-122"/>
                      </a:rPr>
                      <a:t>0</a:t>
                    </a:r>
                    <a:r>
                      <a:rPr lang="en-US" altLang="x-none" sz="2400" b="1" dirty="0">
                        <a:latin typeface="Times New Roman" panose="02020603050405020304" pitchFamily="2" charset="0"/>
                        <a:ea typeface="宋体" panose="02010600030101010101" pitchFamily="2" charset="-122"/>
                      </a:rPr>
                      <a:t>       -        -         -        -        -</a:t>
                    </a:r>
                    <a:endParaRPr lang="en-US" altLang="x-none" sz="2400" b="1" dirty="0">
                      <a:latin typeface="Times New Roman" panose="02020603050405020304" pitchFamily="2" charset="0"/>
                      <a:ea typeface="宋体" panose="02010600030101010101" pitchFamily="2" charset="-122"/>
                    </a:endParaRPr>
                  </a:p>
                </p:txBody>
              </p:sp>
              <p:sp>
                <p:nvSpPr>
                  <p:cNvPr id="724034" name="直接连接符 770114"/>
                  <p:cNvSpPr/>
                  <p:nvPr/>
                </p:nvSpPr>
                <p:spPr>
                  <a:xfrm>
                    <a:off x="912" y="0"/>
                    <a:ext cx="0" cy="249"/>
                  </a:xfrm>
                  <a:prstGeom prst="line">
                    <a:avLst/>
                  </a:prstGeom>
                  <a:ln w="9525" cap="flat" cmpd="sng">
                    <a:solidFill>
                      <a:schemeClr val="tx1"/>
                    </a:solidFill>
                    <a:prstDash val="solid"/>
                    <a:round/>
                    <a:headEnd type="none" w="med" len="med"/>
                    <a:tailEnd type="none" w="med" len="med"/>
                  </a:ln>
                </p:spPr>
              </p:sp>
              <p:sp>
                <p:nvSpPr>
                  <p:cNvPr id="724035" name="直接连接符 770115"/>
                  <p:cNvSpPr/>
                  <p:nvPr/>
                </p:nvSpPr>
                <p:spPr>
                  <a:xfrm>
                    <a:off x="1344" y="0"/>
                    <a:ext cx="0" cy="249"/>
                  </a:xfrm>
                  <a:prstGeom prst="line">
                    <a:avLst/>
                  </a:prstGeom>
                  <a:ln w="9525" cap="flat" cmpd="sng">
                    <a:solidFill>
                      <a:schemeClr val="tx1"/>
                    </a:solidFill>
                    <a:prstDash val="solid"/>
                    <a:round/>
                    <a:headEnd type="none" w="med" len="med"/>
                    <a:tailEnd type="none" w="med" len="med"/>
                  </a:ln>
                </p:spPr>
              </p:sp>
              <p:sp>
                <p:nvSpPr>
                  <p:cNvPr id="724036" name="直接连接符 770116"/>
                  <p:cNvSpPr/>
                  <p:nvPr/>
                </p:nvSpPr>
                <p:spPr>
                  <a:xfrm>
                    <a:off x="1776" y="0"/>
                    <a:ext cx="0" cy="249"/>
                  </a:xfrm>
                  <a:prstGeom prst="line">
                    <a:avLst/>
                  </a:prstGeom>
                  <a:ln w="9525" cap="flat" cmpd="sng">
                    <a:solidFill>
                      <a:schemeClr val="tx1"/>
                    </a:solidFill>
                    <a:prstDash val="solid"/>
                    <a:round/>
                    <a:headEnd type="none" w="med" len="med"/>
                    <a:tailEnd type="none" w="med" len="med"/>
                  </a:ln>
                </p:spPr>
              </p:sp>
              <p:sp>
                <p:nvSpPr>
                  <p:cNvPr id="724037" name="直接连接符 770117"/>
                  <p:cNvSpPr/>
                  <p:nvPr/>
                </p:nvSpPr>
                <p:spPr>
                  <a:xfrm>
                    <a:off x="2208" y="0"/>
                    <a:ext cx="0" cy="249"/>
                  </a:xfrm>
                  <a:prstGeom prst="line">
                    <a:avLst/>
                  </a:prstGeom>
                  <a:ln w="9525" cap="flat" cmpd="sng">
                    <a:solidFill>
                      <a:schemeClr val="tx1"/>
                    </a:solidFill>
                    <a:prstDash val="solid"/>
                    <a:round/>
                    <a:headEnd type="none" w="med" len="med"/>
                    <a:tailEnd type="none" w="med" len="med"/>
                  </a:ln>
                </p:spPr>
              </p:sp>
              <p:sp>
                <p:nvSpPr>
                  <p:cNvPr id="724038" name="直接连接符 770118"/>
                  <p:cNvSpPr/>
                  <p:nvPr/>
                </p:nvSpPr>
                <p:spPr>
                  <a:xfrm>
                    <a:off x="2688" y="0"/>
                    <a:ext cx="0" cy="249"/>
                  </a:xfrm>
                  <a:prstGeom prst="line">
                    <a:avLst/>
                  </a:prstGeom>
                  <a:ln w="9525" cap="flat" cmpd="sng">
                    <a:solidFill>
                      <a:schemeClr val="tx1"/>
                    </a:solidFill>
                    <a:prstDash val="solid"/>
                    <a:round/>
                    <a:headEnd type="none" w="med" len="med"/>
                    <a:tailEnd type="none" w="med" len="med"/>
                  </a:ln>
                </p:spPr>
              </p:sp>
              <p:sp>
                <p:nvSpPr>
                  <p:cNvPr id="724039" name="直接连接符 770119"/>
                  <p:cNvSpPr/>
                  <p:nvPr/>
                </p:nvSpPr>
                <p:spPr>
                  <a:xfrm>
                    <a:off x="3120" y="0"/>
                    <a:ext cx="0" cy="249"/>
                  </a:xfrm>
                  <a:prstGeom prst="line">
                    <a:avLst/>
                  </a:prstGeom>
                  <a:ln w="9525" cap="flat" cmpd="sng">
                    <a:solidFill>
                      <a:schemeClr val="tx1"/>
                    </a:solidFill>
                    <a:prstDash val="solid"/>
                    <a:round/>
                    <a:headEnd type="none" w="med" len="med"/>
                    <a:tailEnd type="none" w="med" len="med"/>
                  </a:ln>
                </p:spPr>
              </p:sp>
              <p:sp>
                <p:nvSpPr>
                  <p:cNvPr id="724040" name="直接连接符 770120"/>
                  <p:cNvSpPr/>
                  <p:nvPr/>
                </p:nvSpPr>
                <p:spPr>
                  <a:xfrm>
                    <a:off x="3552" y="0"/>
                    <a:ext cx="0" cy="249"/>
                  </a:xfrm>
                  <a:prstGeom prst="line">
                    <a:avLst/>
                  </a:prstGeom>
                  <a:ln w="9525" cap="flat" cmpd="sng">
                    <a:solidFill>
                      <a:schemeClr val="tx1"/>
                    </a:solidFill>
                    <a:prstDash val="solid"/>
                    <a:round/>
                    <a:headEnd type="none" w="med" len="med"/>
                    <a:tailEnd type="none" w="med" len="med"/>
                  </a:ln>
                </p:spPr>
              </p:sp>
              <p:sp>
                <p:nvSpPr>
                  <p:cNvPr id="724041" name="直接连接符 770121"/>
                  <p:cNvSpPr/>
                  <p:nvPr/>
                </p:nvSpPr>
                <p:spPr>
                  <a:xfrm>
                    <a:off x="3984" y="0"/>
                    <a:ext cx="0" cy="249"/>
                  </a:xfrm>
                  <a:prstGeom prst="line">
                    <a:avLst/>
                  </a:prstGeom>
                  <a:ln w="9525" cap="flat" cmpd="sng">
                    <a:solidFill>
                      <a:schemeClr val="tx1"/>
                    </a:solidFill>
                    <a:prstDash val="solid"/>
                    <a:round/>
                    <a:headEnd type="none" w="med" len="med"/>
                    <a:tailEnd type="none" w="med" len="med"/>
                  </a:ln>
                </p:spPr>
              </p:sp>
            </p:grpSp>
          </p:grpSp>
        </p:grpSp>
        <p:grpSp>
          <p:nvGrpSpPr>
            <p:cNvPr id="724042" name="组合 770122"/>
            <p:cNvGrpSpPr/>
            <p:nvPr/>
          </p:nvGrpSpPr>
          <p:grpSpPr>
            <a:xfrm>
              <a:off x="0" y="2086"/>
              <a:ext cx="4800" cy="476"/>
              <a:chOff x="0" y="0"/>
              <a:chExt cx="4800" cy="496"/>
            </a:xfrm>
          </p:grpSpPr>
          <p:sp>
            <p:nvSpPr>
              <p:cNvPr id="724043" name="矩形 770123"/>
              <p:cNvSpPr/>
              <p:nvPr/>
            </p:nvSpPr>
            <p:spPr>
              <a:xfrm>
                <a:off x="0" y="127"/>
                <a:ext cx="336" cy="249"/>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i=4</a:t>
                </a:r>
                <a:endParaRPr lang="en-US" altLang="x-none" sz="2400" b="1" dirty="0">
                  <a:latin typeface="Times New Roman" panose="02020603050405020304" pitchFamily="2" charset="0"/>
                  <a:ea typeface="宋体" panose="02010600030101010101" pitchFamily="2" charset="-122"/>
                </a:endParaRPr>
              </a:p>
            </p:txBody>
          </p:sp>
          <p:grpSp>
            <p:nvGrpSpPr>
              <p:cNvPr id="724044" name="组合 770124"/>
              <p:cNvGrpSpPr/>
              <p:nvPr/>
            </p:nvGrpSpPr>
            <p:grpSpPr>
              <a:xfrm>
                <a:off x="432" y="0"/>
                <a:ext cx="4368" cy="496"/>
                <a:chOff x="0" y="0"/>
                <a:chExt cx="4368" cy="496"/>
              </a:xfrm>
            </p:grpSpPr>
            <p:grpSp>
              <p:nvGrpSpPr>
                <p:cNvPr id="724045" name="组合 770125"/>
                <p:cNvGrpSpPr/>
                <p:nvPr/>
              </p:nvGrpSpPr>
              <p:grpSpPr>
                <a:xfrm>
                  <a:off x="0" y="0"/>
                  <a:ext cx="4368" cy="249"/>
                  <a:chOff x="0" y="0"/>
                  <a:chExt cx="4368" cy="249"/>
                </a:xfrm>
              </p:grpSpPr>
              <p:sp>
                <p:nvSpPr>
                  <p:cNvPr id="724046" name="矩形 770126"/>
                  <p:cNvSpPr/>
                  <p:nvPr/>
                </p:nvSpPr>
                <p:spPr>
                  <a:xfrm>
                    <a:off x="0" y="0"/>
                    <a:ext cx="4368" cy="249"/>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MAXINT   49     38      65     13     97      27     76     </a:t>
                    </a:r>
                    <a:r>
                      <a:rPr lang="en-US" altLang="x-none" sz="2400" b="1" u="sng" dirty="0">
                        <a:solidFill>
                          <a:schemeClr val="folHlink"/>
                        </a:solidFill>
                        <a:latin typeface="Times New Roman" panose="02020603050405020304" pitchFamily="2" charset="0"/>
                        <a:ea typeface="宋体" panose="02010600030101010101" pitchFamily="2" charset="-122"/>
                      </a:rPr>
                      <a:t>49</a:t>
                    </a:r>
                    <a:endParaRPr lang="en-US" altLang="x-none" sz="2400" b="1" u="sng" dirty="0">
                      <a:solidFill>
                        <a:schemeClr val="folHlink"/>
                      </a:solidFill>
                      <a:latin typeface="Times New Roman" panose="02020603050405020304" pitchFamily="2" charset="0"/>
                      <a:ea typeface="宋体" panose="02010600030101010101" pitchFamily="2" charset="-122"/>
                    </a:endParaRPr>
                  </a:p>
                </p:txBody>
              </p:sp>
              <p:sp>
                <p:nvSpPr>
                  <p:cNvPr id="724047" name="直接连接符 770127"/>
                  <p:cNvSpPr/>
                  <p:nvPr/>
                </p:nvSpPr>
                <p:spPr>
                  <a:xfrm>
                    <a:off x="912" y="0"/>
                    <a:ext cx="0" cy="249"/>
                  </a:xfrm>
                  <a:prstGeom prst="line">
                    <a:avLst/>
                  </a:prstGeom>
                  <a:ln w="9525" cap="flat" cmpd="sng">
                    <a:solidFill>
                      <a:schemeClr val="tx1"/>
                    </a:solidFill>
                    <a:prstDash val="solid"/>
                    <a:round/>
                    <a:headEnd type="none" w="med" len="med"/>
                    <a:tailEnd type="none" w="med" len="med"/>
                  </a:ln>
                </p:spPr>
              </p:sp>
              <p:sp>
                <p:nvSpPr>
                  <p:cNvPr id="724048" name="直接连接符 770128"/>
                  <p:cNvSpPr/>
                  <p:nvPr/>
                </p:nvSpPr>
                <p:spPr>
                  <a:xfrm>
                    <a:off x="1344" y="0"/>
                    <a:ext cx="0" cy="249"/>
                  </a:xfrm>
                  <a:prstGeom prst="line">
                    <a:avLst/>
                  </a:prstGeom>
                  <a:ln w="9525" cap="flat" cmpd="sng">
                    <a:solidFill>
                      <a:schemeClr val="tx1"/>
                    </a:solidFill>
                    <a:prstDash val="solid"/>
                    <a:round/>
                    <a:headEnd type="none" w="med" len="med"/>
                    <a:tailEnd type="none" w="med" len="med"/>
                  </a:ln>
                </p:spPr>
              </p:sp>
              <p:sp>
                <p:nvSpPr>
                  <p:cNvPr id="724049" name="直接连接符 770129"/>
                  <p:cNvSpPr/>
                  <p:nvPr/>
                </p:nvSpPr>
                <p:spPr>
                  <a:xfrm>
                    <a:off x="1776" y="0"/>
                    <a:ext cx="0" cy="249"/>
                  </a:xfrm>
                  <a:prstGeom prst="line">
                    <a:avLst/>
                  </a:prstGeom>
                  <a:ln w="9525" cap="flat" cmpd="sng">
                    <a:solidFill>
                      <a:schemeClr val="tx1"/>
                    </a:solidFill>
                    <a:prstDash val="solid"/>
                    <a:round/>
                    <a:headEnd type="none" w="med" len="med"/>
                    <a:tailEnd type="none" w="med" len="med"/>
                  </a:ln>
                </p:spPr>
              </p:sp>
              <p:sp>
                <p:nvSpPr>
                  <p:cNvPr id="724050" name="直接连接符 770130"/>
                  <p:cNvSpPr/>
                  <p:nvPr/>
                </p:nvSpPr>
                <p:spPr>
                  <a:xfrm>
                    <a:off x="2208" y="0"/>
                    <a:ext cx="0" cy="249"/>
                  </a:xfrm>
                  <a:prstGeom prst="line">
                    <a:avLst/>
                  </a:prstGeom>
                  <a:ln w="9525" cap="flat" cmpd="sng">
                    <a:solidFill>
                      <a:schemeClr val="tx1"/>
                    </a:solidFill>
                    <a:prstDash val="solid"/>
                    <a:round/>
                    <a:headEnd type="none" w="med" len="med"/>
                    <a:tailEnd type="none" w="med" len="med"/>
                  </a:ln>
                </p:spPr>
              </p:sp>
              <p:sp>
                <p:nvSpPr>
                  <p:cNvPr id="724051" name="直接连接符 770131"/>
                  <p:cNvSpPr/>
                  <p:nvPr/>
                </p:nvSpPr>
                <p:spPr>
                  <a:xfrm>
                    <a:off x="2688" y="0"/>
                    <a:ext cx="0" cy="249"/>
                  </a:xfrm>
                  <a:prstGeom prst="line">
                    <a:avLst/>
                  </a:prstGeom>
                  <a:ln w="9525" cap="flat" cmpd="sng">
                    <a:solidFill>
                      <a:schemeClr val="tx1"/>
                    </a:solidFill>
                    <a:prstDash val="solid"/>
                    <a:round/>
                    <a:headEnd type="none" w="med" len="med"/>
                    <a:tailEnd type="none" w="med" len="med"/>
                  </a:ln>
                </p:spPr>
              </p:sp>
              <p:sp>
                <p:nvSpPr>
                  <p:cNvPr id="724052" name="直接连接符 770132"/>
                  <p:cNvSpPr/>
                  <p:nvPr/>
                </p:nvSpPr>
                <p:spPr>
                  <a:xfrm>
                    <a:off x="3120" y="0"/>
                    <a:ext cx="0" cy="249"/>
                  </a:xfrm>
                  <a:prstGeom prst="line">
                    <a:avLst/>
                  </a:prstGeom>
                  <a:ln w="9525" cap="flat" cmpd="sng">
                    <a:solidFill>
                      <a:schemeClr val="tx1"/>
                    </a:solidFill>
                    <a:prstDash val="solid"/>
                    <a:round/>
                    <a:headEnd type="none" w="med" len="med"/>
                    <a:tailEnd type="none" w="med" len="med"/>
                  </a:ln>
                </p:spPr>
              </p:sp>
              <p:sp>
                <p:nvSpPr>
                  <p:cNvPr id="724053" name="直接连接符 770133"/>
                  <p:cNvSpPr/>
                  <p:nvPr/>
                </p:nvSpPr>
                <p:spPr>
                  <a:xfrm>
                    <a:off x="3552" y="0"/>
                    <a:ext cx="0" cy="249"/>
                  </a:xfrm>
                  <a:prstGeom prst="line">
                    <a:avLst/>
                  </a:prstGeom>
                  <a:ln w="9525" cap="flat" cmpd="sng">
                    <a:solidFill>
                      <a:schemeClr val="tx1"/>
                    </a:solidFill>
                    <a:prstDash val="solid"/>
                    <a:round/>
                    <a:headEnd type="none" w="med" len="med"/>
                    <a:tailEnd type="none" w="med" len="med"/>
                  </a:ln>
                </p:spPr>
              </p:sp>
              <p:sp>
                <p:nvSpPr>
                  <p:cNvPr id="724054" name="直接连接符 770134"/>
                  <p:cNvSpPr/>
                  <p:nvPr/>
                </p:nvSpPr>
                <p:spPr>
                  <a:xfrm>
                    <a:off x="3984" y="0"/>
                    <a:ext cx="0" cy="249"/>
                  </a:xfrm>
                  <a:prstGeom prst="line">
                    <a:avLst/>
                  </a:prstGeom>
                  <a:ln w="9525" cap="flat" cmpd="sng">
                    <a:solidFill>
                      <a:schemeClr val="tx1"/>
                    </a:solidFill>
                    <a:prstDash val="solid"/>
                    <a:round/>
                    <a:headEnd type="none" w="med" len="med"/>
                    <a:tailEnd type="none" w="med" len="med"/>
                  </a:ln>
                </p:spPr>
              </p:sp>
            </p:grpSp>
            <p:grpSp>
              <p:nvGrpSpPr>
                <p:cNvPr id="724055" name="组合 770135"/>
                <p:cNvGrpSpPr/>
                <p:nvPr/>
              </p:nvGrpSpPr>
              <p:grpSpPr>
                <a:xfrm>
                  <a:off x="0" y="247"/>
                  <a:ext cx="4368" cy="249"/>
                  <a:chOff x="0" y="0"/>
                  <a:chExt cx="4368" cy="249"/>
                </a:xfrm>
              </p:grpSpPr>
              <p:sp>
                <p:nvSpPr>
                  <p:cNvPr id="724056" name="矩形 770136"/>
                  <p:cNvSpPr/>
                  <p:nvPr/>
                </p:nvSpPr>
                <p:spPr>
                  <a:xfrm>
                    <a:off x="0" y="0"/>
                    <a:ext cx="4368" cy="249"/>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b="1" dirty="0">
                        <a:latin typeface="Times New Roman" panose="02020603050405020304" pitchFamily="2" charset="0"/>
                        <a:ea typeface="宋体" panose="02010600030101010101" pitchFamily="2" charset="-122"/>
                      </a:rPr>
                      <a:t>        </a:t>
                    </a:r>
                    <a:r>
                      <a:rPr lang="en-US" altLang="x-none" sz="2400" b="1" dirty="0">
                        <a:solidFill>
                          <a:schemeClr val="tx2"/>
                        </a:solidFill>
                        <a:latin typeface="Times New Roman" panose="02020603050405020304" pitchFamily="2" charset="0"/>
                        <a:ea typeface="宋体" panose="02010600030101010101" pitchFamily="2" charset="-122"/>
                      </a:rPr>
                      <a:t>4</a:t>
                    </a:r>
                    <a:r>
                      <a:rPr lang="en-US" altLang="x-none" sz="2400" b="1" dirty="0">
                        <a:latin typeface="Times New Roman" panose="02020603050405020304" pitchFamily="2" charset="0"/>
                        <a:ea typeface="宋体" panose="02010600030101010101" pitchFamily="2" charset="-122"/>
                      </a:rPr>
                      <a:t>           3       1        </a:t>
                    </a:r>
                    <a:r>
                      <a:rPr lang="en-US" altLang="x-none" sz="2400" b="1" dirty="0">
                        <a:solidFill>
                          <a:schemeClr val="accent1"/>
                        </a:solidFill>
                        <a:latin typeface="Times New Roman" panose="02020603050405020304" pitchFamily="2" charset="0"/>
                        <a:ea typeface="宋体" panose="02010600030101010101" pitchFamily="2" charset="-122"/>
                      </a:rPr>
                      <a:t>0</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hlink"/>
                        </a:solidFill>
                        <a:latin typeface="Times New Roman" panose="02020603050405020304" pitchFamily="2" charset="0"/>
                        <a:ea typeface="宋体" panose="02010600030101010101" pitchFamily="2" charset="-122"/>
                      </a:rPr>
                      <a:t>2</a:t>
                    </a:r>
                    <a:r>
                      <a:rPr lang="en-US" altLang="x-none" sz="2400" b="1" dirty="0">
                        <a:latin typeface="Times New Roman" panose="02020603050405020304" pitchFamily="2" charset="0"/>
                        <a:ea typeface="宋体" panose="02010600030101010101" pitchFamily="2" charset="-122"/>
                      </a:rPr>
                      <a:t>        -         -        -        -</a:t>
                    </a:r>
                    <a:endParaRPr lang="en-US" altLang="x-none" sz="2400" b="1" dirty="0">
                      <a:latin typeface="Times New Roman" panose="02020603050405020304" pitchFamily="2" charset="0"/>
                      <a:ea typeface="宋体" panose="02010600030101010101" pitchFamily="2" charset="-122"/>
                    </a:endParaRPr>
                  </a:p>
                </p:txBody>
              </p:sp>
              <p:sp>
                <p:nvSpPr>
                  <p:cNvPr id="724057" name="直接连接符 770137"/>
                  <p:cNvSpPr/>
                  <p:nvPr/>
                </p:nvSpPr>
                <p:spPr>
                  <a:xfrm>
                    <a:off x="912" y="0"/>
                    <a:ext cx="0" cy="249"/>
                  </a:xfrm>
                  <a:prstGeom prst="line">
                    <a:avLst/>
                  </a:prstGeom>
                  <a:ln w="9525" cap="flat" cmpd="sng">
                    <a:solidFill>
                      <a:schemeClr val="tx1"/>
                    </a:solidFill>
                    <a:prstDash val="solid"/>
                    <a:round/>
                    <a:headEnd type="none" w="med" len="med"/>
                    <a:tailEnd type="none" w="med" len="med"/>
                  </a:ln>
                </p:spPr>
              </p:sp>
              <p:sp>
                <p:nvSpPr>
                  <p:cNvPr id="724058" name="直接连接符 770138"/>
                  <p:cNvSpPr/>
                  <p:nvPr/>
                </p:nvSpPr>
                <p:spPr>
                  <a:xfrm>
                    <a:off x="1344" y="0"/>
                    <a:ext cx="0" cy="249"/>
                  </a:xfrm>
                  <a:prstGeom prst="line">
                    <a:avLst/>
                  </a:prstGeom>
                  <a:ln w="9525" cap="flat" cmpd="sng">
                    <a:solidFill>
                      <a:schemeClr val="tx1"/>
                    </a:solidFill>
                    <a:prstDash val="solid"/>
                    <a:round/>
                    <a:headEnd type="none" w="med" len="med"/>
                    <a:tailEnd type="none" w="med" len="med"/>
                  </a:ln>
                </p:spPr>
              </p:sp>
              <p:sp>
                <p:nvSpPr>
                  <p:cNvPr id="724059" name="直接连接符 770139"/>
                  <p:cNvSpPr/>
                  <p:nvPr/>
                </p:nvSpPr>
                <p:spPr>
                  <a:xfrm>
                    <a:off x="1776" y="0"/>
                    <a:ext cx="0" cy="249"/>
                  </a:xfrm>
                  <a:prstGeom prst="line">
                    <a:avLst/>
                  </a:prstGeom>
                  <a:ln w="9525" cap="flat" cmpd="sng">
                    <a:solidFill>
                      <a:schemeClr val="tx1"/>
                    </a:solidFill>
                    <a:prstDash val="solid"/>
                    <a:round/>
                    <a:headEnd type="none" w="med" len="med"/>
                    <a:tailEnd type="none" w="med" len="med"/>
                  </a:ln>
                </p:spPr>
              </p:sp>
              <p:sp>
                <p:nvSpPr>
                  <p:cNvPr id="724060" name="直接连接符 770140"/>
                  <p:cNvSpPr/>
                  <p:nvPr/>
                </p:nvSpPr>
                <p:spPr>
                  <a:xfrm>
                    <a:off x="2208" y="0"/>
                    <a:ext cx="0" cy="249"/>
                  </a:xfrm>
                  <a:prstGeom prst="line">
                    <a:avLst/>
                  </a:prstGeom>
                  <a:ln w="9525" cap="flat" cmpd="sng">
                    <a:solidFill>
                      <a:schemeClr val="tx1"/>
                    </a:solidFill>
                    <a:prstDash val="solid"/>
                    <a:round/>
                    <a:headEnd type="none" w="med" len="med"/>
                    <a:tailEnd type="none" w="med" len="med"/>
                  </a:ln>
                </p:spPr>
              </p:sp>
              <p:sp>
                <p:nvSpPr>
                  <p:cNvPr id="724061" name="直接连接符 770141"/>
                  <p:cNvSpPr/>
                  <p:nvPr/>
                </p:nvSpPr>
                <p:spPr>
                  <a:xfrm>
                    <a:off x="2688" y="0"/>
                    <a:ext cx="0" cy="249"/>
                  </a:xfrm>
                  <a:prstGeom prst="line">
                    <a:avLst/>
                  </a:prstGeom>
                  <a:ln w="9525" cap="flat" cmpd="sng">
                    <a:solidFill>
                      <a:schemeClr val="tx1"/>
                    </a:solidFill>
                    <a:prstDash val="solid"/>
                    <a:round/>
                    <a:headEnd type="none" w="med" len="med"/>
                    <a:tailEnd type="none" w="med" len="med"/>
                  </a:ln>
                </p:spPr>
              </p:sp>
              <p:sp>
                <p:nvSpPr>
                  <p:cNvPr id="724062" name="直接连接符 770142"/>
                  <p:cNvSpPr/>
                  <p:nvPr/>
                </p:nvSpPr>
                <p:spPr>
                  <a:xfrm>
                    <a:off x="3120" y="0"/>
                    <a:ext cx="0" cy="249"/>
                  </a:xfrm>
                  <a:prstGeom prst="line">
                    <a:avLst/>
                  </a:prstGeom>
                  <a:ln w="9525" cap="flat" cmpd="sng">
                    <a:solidFill>
                      <a:schemeClr val="tx1"/>
                    </a:solidFill>
                    <a:prstDash val="solid"/>
                    <a:round/>
                    <a:headEnd type="none" w="med" len="med"/>
                    <a:tailEnd type="none" w="med" len="med"/>
                  </a:ln>
                </p:spPr>
              </p:sp>
              <p:sp>
                <p:nvSpPr>
                  <p:cNvPr id="724063" name="直接连接符 770143"/>
                  <p:cNvSpPr/>
                  <p:nvPr/>
                </p:nvSpPr>
                <p:spPr>
                  <a:xfrm>
                    <a:off x="3552" y="0"/>
                    <a:ext cx="0" cy="249"/>
                  </a:xfrm>
                  <a:prstGeom prst="line">
                    <a:avLst/>
                  </a:prstGeom>
                  <a:ln w="9525" cap="flat" cmpd="sng">
                    <a:solidFill>
                      <a:schemeClr val="tx1"/>
                    </a:solidFill>
                    <a:prstDash val="solid"/>
                    <a:round/>
                    <a:headEnd type="none" w="med" len="med"/>
                    <a:tailEnd type="none" w="med" len="med"/>
                  </a:ln>
                </p:spPr>
              </p:sp>
              <p:sp>
                <p:nvSpPr>
                  <p:cNvPr id="724064" name="直接连接符 770144"/>
                  <p:cNvSpPr/>
                  <p:nvPr/>
                </p:nvSpPr>
                <p:spPr>
                  <a:xfrm>
                    <a:off x="3984" y="0"/>
                    <a:ext cx="0" cy="249"/>
                  </a:xfrm>
                  <a:prstGeom prst="line">
                    <a:avLst/>
                  </a:prstGeom>
                  <a:ln w="9525" cap="flat" cmpd="sng">
                    <a:solidFill>
                      <a:schemeClr val="tx1"/>
                    </a:solidFill>
                    <a:prstDash val="solid"/>
                    <a:round/>
                    <a:headEnd type="none" w="med" len="med"/>
                    <a:tailEnd type="none" w="med" len="med"/>
                  </a:ln>
                </p:spPr>
              </p:sp>
            </p:grpSp>
          </p:grpSp>
        </p:grpSp>
        <p:grpSp>
          <p:nvGrpSpPr>
            <p:cNvPr id="724065" name="组合 770145"/>
            <p:cNvGrpSpPr/>
            <p:nvPr/>
          </p:nvGrpSpPr>
          <p:grpSpPr>
            <a:xfrm>
              <a:off x="0" y="2662"/>
              <a:ext cx="4800" cy="476"/>
              <a:chOff x="0" y="0"/>
              <a:chExt cx="4800" cy="496"/>
            </a:xfrm>
          </p:grpSpPr>
          <p:sp>
            <p:nvSpPr>
              <p:cNvPr id="724066" name="矩形 770146"/>
              <p:cNvSpPr/>
              <p:nvPr/>
            </p:nvSpPr>
            <p:spPr>
              <a:xfrm>
                <a:off x="0" y="127"/>
                <a:ext cx="336" cy="249"/>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i=5</a:t>
                </a:r>
                <a:endParaRPr lang="en-US" altLang="x-none" sz="2400" b="1" dirty="0">
                  <a:latin typeface="Times New Roman" panose="02020603050405020304" pitchFamily="2" charset="0"/>
                  <a:ea typeface="宋体" panose="02010600030101010101" pitchFamily="2" charset="-122"/>
                </a:endParaRPr>
              </a:p>
            </p:txBody>
          </p:sp>
          <p:grpSp>
            <p:nvGrpSpPr>
              <p:cNvPr id="724067" name="组合 770147"/>
              <p:cNvGrpSpPr/>
              <p:nvPr/>
            </p:nvGrpSpPr>
            <p:grpSpPr>
              <a:xfrm>
                <a:off x="432" y="0"/>
                <a:ext cx="4368" cy="496"/>
                <a:chOff x="0" y="0"/>
                <a:chExt cx="4368" cy="496"/>
              </a:xfrm>
            </p:grpSpPr>
            <p:grpSp>
              <p:nvGrpSpPr>
                <p:cNvPr id="724068" name="组合 770148"/>
                <p:cNvGrpSpPr/>
                <p:nvPr/>
              </p:nvGrpSpPr>
              <p:grpSpPr>
                <a:xfrm>
                  <a:off x="0" y="0"/>
                  <a:ext cx="4368" cy="249"/>
                  <a:chOff x="0" y="0"/>
                  <a:chExt cx="4368" cy="249"/>
                </a:xfrm>
              </p:grpSpPr>
              <p:sp>
                <p:nvSpPr>
                  <p:cNvPr id="724069" name="矩形 770149"/>
                  <p:cNvSpPr/>
                  <p:nvPr/>
                </p:nvSpPr>
                <p:spPr>
                  <a:xfrm>
                    <a:off x="0" y="0"/>
                    <a:ext cx="4368" cy="249"/>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MAXINT   49     38      65     13     97      27     76     </a:t>
                    </a:r>
                    <a:r>
                      <a:rPr lang="en-US" altLang="x-none" sz="2400" b="1" u="sng" dirty="0">
                        <a:solidFill>
                          <a:schemeClr val="folHlink"/>
                        </a:solidFill>
                        <a:latin typeface="Times New Roman" panose="02020603050405020304" pitchFamily="2" charset="0"/>
                        <a:ea typeface="宋体" panose="02010600030101010101" pitchFamily="2" charset="-122"/>
                      </a:rPr>
                      <a:t>49</a:t>
                    </a:r>
                    <a:endParaRPr lang="en-US" altLang="x-none" sz="2400" b="1" u="sng" dirty="0">
                      <a:solidFill>
                        <a:schemeClr val="folHlink"/>
                      </a:solidFill>
                      <a:latin typeface="Times New Roman" panose="02020603050405020304" pitchFamily="2" charset="0"/>
                      <a:ea typeface="宋体" panose="02010600030101010101" pitchFamily="2" charset="-122"/>
                    </a:endParaRPr>
                  </a:p>
                </p:txBody>
              </p:sp>
              <p:sp>
                <p:nvSpPr>
                  <p:cNvPr id="724070" name="直接连接符 770150"/>
                  <p:cNvSpPr/>
                  <p:nvPr/>
                </p:nvSpPr>
                <p:spPr>
                  <a:xfrm>
                    <a:off x="912" y="0"/>
                    <a:ext cx="0" cy="249"/>
                  </a:xfrm>
                  <a:prstGeom prst="line">
                    <a:avLst/>
                  </a:prstGeom>
                  <a:ln w="9525" cap="flat" cmpd="sng">
                    <a:solidFill>
                      <a:schemeClr val="tx1"/>
                    </a:solidFill>
                    <a:prstDash val="solid"/>
                    <a:round/>
                    <a:headEnd type="none" w="med" len="med"/>
                    <a:tailEnd type="none" w="med" len="med"/>
                  </a:ln>
                </p:spPr>
              </p:sp>
              <p:sp>
                <p:nvSpPr>
                  <p:cNvPr id="724071" name="直接连接符 770151"/>
                  <p:cNvSpPr/>
                  <p:nvPr/>
                </p:nvSpPr>
                <p:spPr>
                  <a:xfrm>
                    <a:off x="1344" y="0"/>
                    <a:ext cx="0" cy="249"/>
                  </a:xfrm>
                  <a:prstGeom prst="line">
                    <a:avLst/>
                  </a:prstGeom>
                  <a:ln w="9525" cap="flat" cmpd="sng">
                    <a:solidFill>
                      <a:schemeClr val="tx1"/>
                    </a:solidFill>
                    <a:prstDash val="solid"/>
                    <a:round/>
                    <a:headEnd type="none" w="med" len="med"/>
                    <a:tailEnd type="none" w="med" len="med"/>
                  </a:ln>
                </p:spPr>
              </p:sp>
              <p:sp>
                <p:nvSpPr>
                  <p:cNvPr id="724072" name="直接连接符 770152"/>
                  <p:cNvSpPr/>
                  <p:nvPr/>
                </p:nvSpPr>
                <p:spPr>
                  <a:xfrm>
                    <a:off x="1776" y="0"/>
                    <a:ext cx="0" cy="249"/>
                  </a:xfrm>
                  <a:prstGeom prst="line">
                    <a:avLst/>
                  </a:prstGeom>
                  <a:ln w="9525" cap="flat" cmpd="sng">
                    <a:solidFill>
                      <a:schemeClr val="tx1"/>
                    </a:solidFill>
                    <a:prstDash val="solid"/>
                    <a:round/>
                    <a:headEnd type="none" w="med" len="med"/>
                    <a:tailEnd type="none" w="med" len="med"/>
                  </a:ln>
                </p:spPr>
              </p:sp>
              <p:sp>
                <p:nvSpPr>
                  <p:cNvPr id="724073" name="直接连接符 770153"/>
                  <p:cNvSpPr/>
                  <p:nvPr/>
                </p:nvSpPr>
                <p:spPr>
                  <a:xfrm>
                    <a:off x="2208" y="0"/>
                    <a:ext cx="0" cy="249"/>
                  </a:xfrm>
                  <a:prstGeom prst="line">
                    <a:avLst/>
                  </a:prstGeom>
                  <a:ln w="9525" cap="flat" cmpd="sng">
                    <a:solidFill>
                      <a:schemeClr val="tx1"/>
                    </a:solidFill>
                    <a:prstDash val="solid"/>
                    <a:round/>
                    <a:headEnd type="none" w="med" len="med"/>
                    <a:tailEnd type="none" w="med" len="med"/>
                  </a:ln>
                </p:spPr>
              </p:sp>
              <p:sp>
                <p:nvSpPr>
                  <p:cNvPr id="724074" name="直接连接符 770154"/>
                  <p:cNvSpPr/>
                  <p:nvPr/>
                </p:nvSpPr>
                <p:spPr>
                  <a:xfrm>
                    <a:off x="2688" y="0"/>
                    <a:ext cx="0" cy="249"/>
                  </a:xfrm>
                  <a:prstGeom prst="line">
                    <a:avLst/>
                  </a:prstGeom>
                  <a:ln w="9525" cap="flat" cmpd="sng">
                    <a:solidFill>
                      <a:schemeClr val="tx1"/>
                    </a:solidFill>
                    <a:prstDash val="solid"/>
                    <a:round/>
                    <a:headEnd type="none" w="med" len="med"/>
                    <a:tailEnd type="none" w="med" len="med"/>
                  </a:ln>
                </p:spPr>
              </p:sp>
              <p:sp>
                <p:nvSpPr>
                  <p:cNvPr id="724075" name="直接连接符 770155"/>
                  <p:cNvSpPr/>
                  <p:nvPr/>
                </p:nvSpPr>
                <p:spPr>
                  <a:xfrm>
                    <a:off x="3120" y="0"/>
                    <a:ext cx="0" cy="249"/>
                  </a:xfrm>
                  <a:prstGeom prst="line">
                    <a:avLst/>
                  </a:prstGeom>
                  <a:ln w="9525" cap="flat" cmpd="sng">
                    <a:solidFill>
                      <a:schemeClr val="tx1"/>
                    </a:solidFill>
                    <a:prstDash val="solid"/>
                    <a:round/>
                    <a:headEnd type="none" w="med" len="med"/>
                    <a:tailEnd type="none" w="med" len="med"/>
                  </a:ln>
                </p:spPr>
              </p:sp>
              <p:sp>
                <p:nvSpPr>
                  <p:cNvPr id="724076" name="直接连接符 770156"/>
                  <p:cNvSpPr/>
                  <p:nvPr/>
                </p:nvSpPr>
                <p:spPr>
                  <a:xfrm>
                    <a:off x="3552" y="0"/>
                    <a:ext cx="0" cy="249"/>
                  </a:xfrm>
                  <a:prstGeom prst="line">
                    <a:avLst/>
                  </a:prstGeom>
                  <a:ln w="9525" cap="flat" cmpd="sng">
                    <a:solidFill>
                      <a:schemeClr val="tx1"/>
                    </a:solidFill>
                    <a:prstDash val="solid"/>
                    <a:round/>
                    <a:headEnd type="none" w="med" len="med"/>
                    <a:tailEnd type="none" w="med" len="med"/>
                  </a:ln>
                </p:spPr>
              </p:sp>
              <p:sp>
                <p:nvSpPr>
                  <p:cNvPr id="724077" name="直接连接符 770157"/>
                  <p:cNvSpPr/>
                  <p:nvPr/>
                </p:nvSpPr>
                <p:spPr>
                  <a:xfrm>
                    <a:off x="3984" y="0"/>
                    <a:ext cx="0" cy="249"/>
                  </a:xfrm>
                  <a:prstGeom prst="line">
                    <a:avLst/>
                  </a:prstGeom>
                  <a:ln w="9525" cap="flat" cmpd="sng">
                    <a:solidFill>
                      <a:schemeClr val="tx1"/>
                    </a:solidFill>
                    <a:prstDash val="solid"/>
                    <a:round/>
                    <a:headEnd type="none" w="med" len="med"/>
                    <a:tailEnd type="none" w="med" len="med"/>
                  </a:ln>
                </p:spPr>
              </p:sp>
            </p:grpSp>
            <p:grpSp>
              <p:nvGrpSpPr>
                <p:cNvPr id="724078" name="组合 770158"/>
                <p:cNvGrpSpPr/>
                <p:nvPr/>
              </p:nvGrpSpPr>
              <p:grpSpPr>
                <a:xfrm>
                  <a:off x="0" y="247"/>
                  <a:ext cx="4368" cy="249"/>
                  <a:chOff x="0" y="0"/>
                  <a:chExt cx="4368" cy="249"/>
                </a:xfrm>
              </p:grpSpPr>
              <p:sp>
                <p:nvSpPr>
                  <p:cNvPr id="724079" name="矩形 770159"/>
                  <p:cNvSpPr/>
                  <p:nvPr/>
                </p:nvSpPr>
                <p:spPr>
                  <a:xfrm>
                    <a:off x="0" y="0"/>
                    <a:ext cx="4368" cy="249"/>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b="1" dirty="0">
                        <a:latin typeface="Times New Roman" panose="02020603050405020304" pitchFamily="2" charset="0"/>
                        <a:ea typeface="宋体" panose="02010600030101010101" pitchFamily="2" charset="-122"/>
                      </a:rPr>
                      <a:t>        </a:t>
                    </a:r>
                    <a:r>
                      <a:rPr lang="en-US" altLang="x-none" sz="2400" b="1" dirty="0">
                        <a:solidFill>
                          <a:schemeClr val="tx2"/>
                        </a:solidFill>
                        <a:latin typeface="Times New Roman" panose="02020603050405020304" pitchFamily="2" charset="0"/>
                        <a:ea typeface="宋体" panose="02010600030101010101" pitchFamily="2" charset="-122"/>
                      </a:rPr>
                      <a:t>4</a:t>
                    </a:r>
                    <a:r>
                      <a:rPr lang="en-US" altLang="x-none" sz="2400" b="1" dirty="0">
                        <a:latin typeface="Times New Roman" panose="02020603050405020304" pitchFamily="2" charset="0"/>
                        <a:ea typeface="宋体" panose="02010600030101010101" pitchFamily="2" charset="-122"/>
                      </a:rPr>
                      <a:t>           3       1        5       </a:t>
                    </a:r>
                    <a:r>
                      <a:rPr lang="en-US" altLang="x-none" sz="2400" b="1" dirty="0">
                        <a:solidFill>
                          <a:schemeClr val="hlink"/>
                        </a:solidFill>
                        <a:latin typeface="Times New Roman" panose="02020603050405020304" pitchFamily="2" charset="0"/>
                        <a:ea typeface="宋体" panose="02010600030101010101" pitchFamily="2" charset="-122"/>
                      </a:rPr>
                      <a:t>2</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accent1"/>
                        </a:solidFill>
                        <a:latin typeface="Times New Roman" panose="02020603050405020304" pitchFamily="2" charset="0"/>
                        <a:ea typeface="宋体" panose="02010600030101010101" pitchFamily="2" charset="-122"/>
                      </a:rPr>
                      <a:t>0</a:t>
                    </a:r>
                    <a:r>
                      <a:rPr lang="en-US" altLang="x-none" sz="2400" b="1" dirty="0">
                        <a:latin typeface="Times New Roman" panose="02020603050405020304" pitchFamily="2" charset="0"/>
                        <a:ea typeface="宋体" panose="02010600030101010101" pitchFamily="2" charset="-122"/>
                      </a:rPr>
                      <a:t>        -        -        -</a:t>
                    </a:r>
                    <a:endParaRPr lang="en-US" altLang="x-none" sz="2400" b="1" dirty="0">
                      <a:latin typeface="Times New Roman" panose="02020603050405020304" pitchFamily="2" charset="0"/>
                      <a:ea typeface="宋体" panose="02010600030101010101" pitchFamily="2" charset="-122"/>
                    </a:endParaRPr>
                  </a:p>
                </p:txBody>
              </p:sp>
              <p:sp>
                <p:nvSpPr>
                  <p:cNvPr id="724080" name="直接连接符 770160"/>
                  <p:cNvSpPr/>
                  <p:nvPr/>
                </p:nvSpPr>
                <p:spPr>
                  <a:xfrm>
                    <a:off x="912" y="0"/>
                    <a:ext cx="0" cy="249"/>
                  </a:xfrm>
                  <a:prstGeom prst="line">
                    <a:avLst/>
                  </a:prstGeom>
                  <a:ln w="9525" cap="flat" cmpd="sng">
                    <a:solidFill>
                      <a:schemeClr val="tx1"/>
                    </a:solidFill>
                    <a:prstDash val="solid"/>
                    <a:round/>
                    <a:headEnd type="none" w="med" len="med"/>
                    <a:tailEnd type="none" w="med" len="med"/>
                  </a:ln>
                </p:spPr>
              </p:sp>
              <p:sp>
                <p:nvSpPr>
                  <p:cNvPr id="724081" name="直接连接符 770161"/>
                  <p:cNvSpPr/>
                  <p:nvPr/>
                </p:nvSpPr>
                <p:spPr>
                  <a:xfrm>
                    <a:off x="1344" y="0"/>
                    <a:ext cx="0" cy="249"/>
                  </a:xfrm>
                  <a:prstGeom prst="line">
                    <a:avLst/>
                  </a:prstGeom>
                  <a:ln w="9525" cap="flat" cmpd="sng">
                    <a:solidFill>
                      <a:schemeClr val="tx1"/>
                    </a:solidFill>
                    <a:prstDash val="solid"/>
                    <a:round/>
                    <a:headEnd type="none" w="med" len="med"/>
                    <a:tailEnd type="none" w="med" len="med"/>
                  </a:ln>
                </p:spPr>
              </p:sp>
              <p:sp>
                <p:nvSpPr>
                  <p:cNvPr id="724082" name="直接连接符 770162"/>
                  <p:cNvSpPr/>
                  <p:nvPr/>
                </p:nvSpPr>
                <p:spPr>
                  <a:xfrm>
                    <a:off x="1776" y="0"/>
                    <a:ext cx="0" cy="249"/>
                  </a:xfrm>
                  <a:prstGeom prst="line">
                    <a:avLst/>
                  </a:prstGeom>
                  <a:ln w="9525" cap="flat" cmpd="sng">
                    <a:solidFill>
                      <a:schemeClr val="tx1"/>
                    </a:solidFill>
                    <a:prstDash val="solid"/>
                    <a:round/>
                    <a:headEnd type="none" w="med" len="med"/>
                    <a:tailEnd type="none" w="med" len="med"/>
                  </a:ln>
                </p:spPr>
              </p:sp>
              <p:sp>
                <p:nvSpPr>
                  <p:cNvPr id="724083" name="直接连接符 770163"/>
                  <p:cNvSpPr/>
                  <p:nvPr/>
                </p:nvSpPr>
                <p:spPr>
                  <a:xfrm>
                    <a:off x="2208" y="0"/>
                    <a:ext cx="0" cy="249"/>
                  </a:xfrm>
                  <a:prstGeom prst="line">
                    <a:avLst/>
                  </a:prstGeom>
                  <a:ln w="9525" cap="flat" cmpd="sng">
                    <a:solidFill>
                      <a:schemeClr val="tx1"/>
                    </a:solidFill>
                    <a:prstDash val="solid"/>
                    <a:round/>
                    <a:headEnd type="none" w="med" len="med"/>
                    <a:tailEnd type="none" w="med" len="med"/>
                  </a:ln>
                </p:spPr>
              </p:sp>
              <p:sp>
                <p:nvSpPr>
                  <p:cNvPr id="724084" name="直接连接符 770164"/>
                  <p:cNvSpPr/>
                  <p:nvPr/>
                </p:nvSpPr>
                <p:spPr>
                  <a:xfrm>
                    <a:off x="2688" y="0"/>
                    <a:ext cx="0" cy="249"/>
                  </a:xfrm>
                  <a:prstGeom prst="line">
                    <a:avLst/>
                  </a:prstGeom>
                  <a:ln w="9525" cap="flat" cmpd="sng">
                    <a:solidFill>
                      <a:schemeClr val="tx1"/>
                    </a:solidFill>
                    <a:prstDash val="solid"/>
                    <a:round/>
                    <a:headEnd type="none" w="med" len="med"/>
                    <a:tailEnd type="none" w="med" len="med"/>
                  </a:ln>
                </p:spPr>
              </p:sp>
              <p:sp>
                <p:nvSpPr>
                  <p:cNvPr id="724085" name="直接连接符 770165"/>
                  <p:cNvSpPr/>
                  <p:nvPr/>
                </p:nvSpPr>
                <p:spPr>
                  <a:xfrm>
                    <a:off x="3120" y="0"/>
                    <a:ext cx="0" cy="249"/>
                  </a:xfrm>
                  <a:prstGeom prst="line">
                    <a:avLst/>
                  </a:prstGeom>
                  <a:ln w="9525" cap="flat" cmpd="sng">
                    <a:solidFill>
                      <a:schemeClr val="tx1"/>
                    </a:solidFill>
                    <a:prstDash val="solid"/>
                    <a:round/>
                    <a:headEnd type="none" w="med" len="med"/>
                    <a:tailEnd type="none" w="med" len="med"/>
                  </a:ln>
                </p:spPr>
              </p:sp>
              <p:sp>
                <p:nvSpPr>
                  <p:cNvPr id="724086" name="直接连接符 770166"/>
                  <p:cNvSpPr/>
                  <p:nvPr/>
                </p:nvSpPr>
                <p:spPr>
                  <a:xfrm>
                    <a:off x="3552" y="0"/>
                    <a:ext cx="0" cy="249"/>
                  </a:xfrm>
                  <a:prstGeom prst="line">
                    <a:avLst/>
                  </a:prstGeom>
                  <a:ln w="9525" cap="flat" cmpd="sng">
                    <a:solidFill>
                      <a:schemeClr val="tx1"/>
                    </a:solidFill>
                    <a:prstDash val="solid"/>
                    <a:round/>
                    <a:headEnd type="none" w="med" len="med"/>
                    <a:tailEnd type="none" w="med" len="med"/>
                  </a:ln>
                </p:spPr>
              </p:sp>
              <p:sp>
                <p:nvSpPr>
                  <p:cNvPr id="724087" name="直接连接符 770167"/>
                  <p:cNvSpPr/>
                  <p:nvPr/>
                </p:nvSpPr>
                <p:spPr>
                  <a:xfrm>
                    <a:off x="3984" y="0"/>
                    <a:ext cx="0" cy="249"/>
                  </a:xfrm>
                  <a:prstGeom prst="line">
                    <a:avLst/>
                  </a:prstGeom>
                  <a:ln w="9525" cap="flat" cmpd="sng">
                    <a:solidFill>
                      <a:schemeClr val="tx1"/>
                    </a:solidFill>
                    <a:prstDash val="solid"/>
                    <a:round/>
                    <a:headEnd type="none" w="med" len="med"/>
                    <a:tailEnd type="none" w="med" len="med"/>
                  </a:ln>
                </p:spPr>
              </p:sp>
            </p:grpSp>
          </p:grpSp>
        </p:gr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4993" name="矩形 771073"/>
          <p:cNvSpPr/>
          <p:nvPr/>
        </p:nvSpPr>
        <p:spPr>
          <a:xfrm>
            <a:off x="1676400" y="3657600"/>
            <a:ext cx="8839200" cy="2940050"/>
          </a:xfrm>
          <a:prstGeom prst="rect">
            <a:avLst/>
          </a:prstGeom>
          <a:noFill/>
          <a:ln w="9525">
            <a:noFill/>
          </a:ln>
        </p:spPr>
        <p:txBody>
          <a:bodyPr anchor="t"/>
          <a:p>
            <a:pPr>
              <a:lnSpc>
                <a:spcPct val="110000"/>
              </a:lnSpc>
              <a:spcBef>
                <a:spcPct val="1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        和直接插入排序相比，不同的是修改</a:t>
            </a:r>
            <a:r>
              <a:rPr lang="en-US" altLang="x-none" sz="2800" b="1" dirty="0">
                <a:latin typeface="Times New Roman" panose="02020603050405020304" pitchFamily="2" charset="0"/>
                <a:ea typeface="宋体" panose="02010600030101010101" pitchFamily="2" charset="-122"/>
              </a:rPr>
              <a:t>2n</a:t>
            </a:r>
            <a:r>
              <a:rPr lang="zh-CN" altLang="en-US" sz="2800" b="1" dirty="0">
                <a:latin typeface="Times New Roman" panose="02020603050405020304" pitchFamily="2" charset="0"/>
                <a:ea typeface="宋体" panose="02010600030101010101" pitchFamily="2" charset="-122"/>
              </a:rPr>
              <a:t>次指针值以代替移动记录，而关键字的比较次数相同，故时间复杂度为</a:t>
            </a:r>
            <a:r>
              <a:rPr lang="en-US" altLang="x-none" sz="2800" b="1" dirty="0">
                <a:latin typeface="Times New Roman" panose="02020603050405020304" pitchFamily="2" charset="0"/>
                <a:ea typeface="宋体" panose="02010600030101010101" pitchFamily="2" charset="-122"/>
              </a:rPr>
              <a:t>O(n</a:t>
            </a:r>
            <a:r>
              <a:rPr lang="en-US" altLang="x-none" sz="2800" b="1" baseline="26000" dirty="0">
                <a:latin typeface="Times New Roman" panose="02020603050405020304" pitchFamily="2" charset="0"/>
                <a:ea typeface="宋体" panose="02010600030101010101" pitchFamily="2" charset="-122"/>
              </a:rPr>
              <a:t>2</a:t>
            </a:r>
            <a:r>
              <a:rPr lang="en-US" altLang="x-none" sz="2800" b="1" dirty="0">
                <a:latin typeface="Times New Roman" panose="02020603050405020304" pitchFamily="2"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a:lnSpc>
                <a:spcPct val="110000"/>
              </a:lnSpc>
              <a:spcBef>
                <a:spcPct val="10000"/>
              </a:spcBef>
              <a:buClr>
                <a:schemeClr val="accent2"/>
              </a:buClr>
              <a:buSzPct val="80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    表</a:t>
            </a:r>
            <a:r>
              <a:rPr lang="zh-CN" altLang="en-US" sz="2800" b="1" dirty="0">
                <a:latin typeface="Times New Roman" panose="02020603050405020304" pitchFamily="2" charset="0"/>
                <a:ea typeface="宋体" panose="02010600030101010101" pitchFamily="2" charset="-122"/>
              </a:rPr>
              <a:t>插入排序得到一个有序链表，对其可以方便地进行顺序查找，但不能实现随即查找</a:t>
            </a:r>
            <a:r>
              <a:rPr lang="zh-CN" altLang="en-US" sz="2800" b="1" dirty="0">
                <a:latin typeface="宋体" panose="02010600030101010101" pitchFamily="2" charset="-122"/>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根据需要，可以对记录进行重排，记录重排详见</a:t>
            </a:r>
            <a:r>
              <a:rPr lang="en-US" altLang="x-none" sz="2800" b="1" dirty="0">
                <a:latin typeface="Times New Roman" panose="02020603050405020304" pitchFamily="2" charset="0"/>
                <a:ea typeface="宋体" panose="02010600030101010101" pitchFamily="2" charset="-122"/>
              </a:rPr>
              <a:t>P</a:t>
            </a:r>
            <a:r>
              <a:rPr lang="en-US" altLang="x-none" sz="2800" b="1" baseline="-20000" dirty="0">
                <a:latin typeface="Times New Roman" panose="02020603050405020304" pitchFamily="2" charset="0"/>
                <a:ea typeface="宋体" panose="02010600030101010101" pitchFamily="2" charset="-122"/>
              </a:rPr>
              <a:t>268</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grpSp>
        <p:nvGrpSpPr>
          <p:cNvPr id="724994" name="组合 771074"/>
          <p:cNvGrpSpPr/>
          <p:nvPr/>
        </p:nvGrpSpPr>
        <p:grpSpPr>
          <a:xfrm>
            <a:off x="2133600" y="214313"/>
            <a:ext cx="7620000" cy="3290887"/>
            <a:chOff x="0" y="0"/>
            <a:chExt cx="4800" cy="2073"/>
          </a:xfrm>
        </p:grpSpPr>
        <p:grpSp>
          <p:nvGrpSpPr>
            <p:cNvPr id="724995" name="组合 771075"/>
            <p:cNvGrpSpPr/>
            <p:nvPr/>
          </p:nvGrpSpPr>
          <p:grpSpPr>
            <a:xfrm>
              <a:off x="0" y="0"/>
              <a:ext cx="4800" cy="1728"/>
              <a:chOff x="0" y="0"/>
              <a:chExt cx="4800" cy="1728"/>
            </a:xfrm>
          </p:grpSpPr>
          <p:grpSp>
            <p:nvGrpSpPr>
              <p:cNvPr id="724996" name="组合 771076"/>
              <p:cNvGrpSpPr/>
              <p:nvPr/>
            </p:nvGrpSpPr>
            <p:grpSpPr>
              <a:xfrm>
                <a:off x="0" y="0"/>
                <a:ext cx="4800" cy="476"/>
                <a:chOff x="0" y="0"/>
                <a:chExt cx="4800" cy="496"/>
              </a:xfrm>
            </p:grpSpPr>
            <p:sp>
              <p:nvSpPr>
                <p:cNvPr id="724997" name="矩形 771077"/>
                <p:cNvSpPr/>
                <p:nvPr/>
              </p:nvSpPr>
              <p:spPr>
                <a:xfrm>
                  <a:off x="0" y="127"/>
                  <a:ext cx="336" cy="249"/>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i=6</a:t>
                  </a:r>
                  <a:endParaRPr lang="en-US" altLang="x-none" sz="2400" b="1" dirty="0">
                    <a:latin typeface="Times New Roman" panose="02020603050405020304" pitchFamily="2" charset="0"/>
                    <a:ea typeface="宋体" panose="02010600030101010101" pitchFamily="2" charset="-122"/>
                  </a:endParaRPr>
                </a:p>
              </p:txBody>
            </p:sp>
            <p:grpSp>
              <p:nvGrpSpPr>
                <p:cNvPr id="724998" name="组合 771078"/>
                <p:cNvGrpSpPr/>
                <p:nvPr/>
              </p:nvGrpSpPr>
              <p:grpSpPr>
                <a:xfrm>
                  <a:off x="432" y="0"/>
                  <a:ext cx="4368" cy="496"/>
                  <a:chOff x="0" y="0"/>
                  <a:chExt cx="4368" cy="496"/>
                </a:xfrm>
              </p:grpSpPr>
              <p:grpSp>
                <p:nvGrpSpPr>
                  <p:cNvPr id="724999" name="组合 771079"/>
                  <p:cNvGrpSpPr/>
                  <p:nvPr/>
                </p:nvGrpSpPr>
                <p:grpSpPr>
                  <a:xfrm>
                    <a:off x="0" y="0"/>
                    <a:ext cx="4368" cy="249"/>
                    <a:chOff x="0" y="0"/>
                    <a:chExt cx="4368" cy="249"/>
                  </a:xfrm>
                </p:grpSpPr>
                <p:sp>
                  <p:nvSpPr>
                    <p:cNvPr id="725000" name="矩形 771080"/>
                    <p:cNvSpPr/>
                    <p:nvPr/>
                  </p:nvSpPr>
                  <p:spPr>
                    <a:xfrm>
                      <a:off x="0" y="0"/>
                      <a:ext cx="4368" cy="249"/>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MAXINT   49     38      65     13     97      27     76     </a:t>
                      </a:r>
                      <a:r>
                        <a:rPr lang="en-US" altLang="x-none" sz="2400" b="1" u="sng" dirty="0">
                          <a:solidFill>
                            <a:schemeClr val="folHlink"/>
                          </a:solidFill>
                          <a:latin typeface="Times New Roman" panose="02020603050405020304" pitchFamily="2" charset="0"/>
                          <a:ea typeface="宋体" panose="02010600030101010101" pitchFamily="2" charset="-122"/>
                        </a:rPr>
                        <a:t>49</a:t>
                      </a:r>
                      <a:endParaRPr lang="en-US" altLang="x-none" sz="2400" b="1" u="sng" dirty="0">
                        <a:solidFill>
                          <a:schemeClr val="folHlink"/>
                        </a:solidFill>
                        <a:latin typeface="Times New Roman" panose="02020603050405020304" pitchFamily="2" charset="0"/>
                        <a:ea typeface="宋体" panose="02010600030101010101" pitchFamily="2" charset="-122"/>
                      </a:endParaRPr>
                    </a:p>
                  </p:txBody>
                </p:sp>
                <p:sp>
                  <p:nvSpPr>
                    <p:cNvPr id="725001" name="直接连接符 771081"/>
                    <p:cNvSpPr/>
                    <p:nvPr/>
                  </p:nvSpPr>
                  <p:spPr>
                    <a:xfrm>
                      <a:off x="912" y="0"/>
                      <a:ext cx="0" cy="249"/>
                    </a:xfrm>
                    <a:prstGeom prst="line">
                      <a:avLst/>
                    </a:prstGeom>
                    <a:ln w="9525" cap="flat" cmpd="sng">
                      <a:solidFill>
                        <a:schemeClr val="tx1"/>
                      </a:solidFill>
                      <a:prstDash val="solid"/>
                      <a:round/>
                      <a:headEnd type="none" w="med" len="med"/>
                      <a:tailEnd type="none" w="med" len="med"/>
                    </a:ln>
                  </p:spPr>
                </p:sp>
                <p:sp>
                  <p:nvSpPr>
                    <p:cNvPr id="725002" name="直接连接符 771082"/>
                    <p:cNvSpPr/>
                    <p:nvPr/>
                  </p:nvSpPr>
                  <p:spPr>
                    <a:xfrm>
                      <a:off x="1344" y="0"/>
                      <a:ext cx="0" cy="249"/>
                    </a:xfrm>
                    <a:prstGeom prst="line">
                      <a:avLst/>
                    </a:prstGeom>
                    <a:ln w="9525" cap="flat" cmpd="sng">
                      <a:solidFill>
                        <a:schemeClr val="tx1"/>
                      </a:solidFill>
                      <a:prstDash val="solid"/>
                      <a:round/>
                      <a:headEnd type="none" w="med" len="med"/>
                      <a:tailEnd type="none" w="med" len="med"/>
                    </a:ln>
                  </p:spPr>
                </p:sp>
                <p:sp>
                  <p:nvSpPr>
                    <p:cNvPr id="725003" name="直接连接符 771083"/>
                    <p:cNvSpPr/>
                    <p:nvPr/>
                  </p:nvSpPr>
                  <p:spPr>
                    <a:xfrm>
                      <a:off x="1776" y="0"/>
                      <a:ext cx="0" cy="249"/>
                    </a:xfrm>
                    <a:prstGeom prst="line">
                      <a:avLst/>
                    </a:prstGeom>
                    <a:ln w="9525" cap="flat" cmpd="sng">
                      <a:solidFill>
                        <a:schemeClr val="tx1"/>
                      </a:solidFill>
                      <a:prstDash val="solid"/>
                      <a:round/>
                      <a:headEnd type="none" w="med" len="med"/>
                      <a:tailEnd type="none" w="med" len="med"/>
                    </a:ln>
                  </p:spPr>
                </p:sp>
                <p:sp>
                  <p:nvSpPr>
                    <p:cNvPr id="725004" name="直接连接符 771084"/>
                    <p:cNvSpPr/>
                    <p:nvPr/>
                  </p:nvSpPr>
                  <p:spPr>
                    <a:xfrm>
                      <a:off x="2208" y="0"/>
                      <a:ext cx="0" cy="249"/>
                    </a:xfrm>
                    <a:prstGeom prst="line">
                      <a:avLst/>
                    </a:prstGeom>
                    <a:ln w="9525" cap="flat" cmpd="sng">
                      <a:solidFill>
                        <a:schemeClr val="tx1"/>
                      </a:solidFill>
                      <a:prstDash val="solid"/>
                      <a:round/>
                      <a:headEnd type="none" w="med" len="med"/>
                      <a:tailEnd type="none" w="med" len="med"/>
                    </a:ln>
                  </p:spPr>
                </p:sp>
                <p:sp>
                  <p:nvSpPr>
                    <p:cNvPr id="725005" name="直接连接符 771085"/>
                    <p:cNvSpPr/>
                    <p:nvPr/>
                  </p:nvSpPr>
                  <p:spPr>
                    <a:xfrm>
                      <a:off x="2688" y="0"/>
                      <a:ext cx="0" cy="249"/>
                    </a:xfrm>
                    <a:prstGeom prst="line">
                      <a:avLst/>
                    </a:prstGeom>
                    <a:ln w="9525" cap="flat" cmpd="sng">
                      <a:solidFill>
                        <a:schemeClr val="tx1"/>
                      </a:solidFill>
                      <a:prstDash val="solid"/>
                      <a:round/>
                      <a:headEnd type="none" w="med" len="med"/>
                      <a:tailEnd type="none" w="med" len="med"/>
                    </a:ln>
                  </p:spPr>
                </p:sp>
                <p:sp>
                  <p:nvSpPr>
                    <p:cNvPr id="725006" name="直接连接符 771086"/>
                    <p:cNvSpPr/>
                    <p:nvPr/>
                  </p:nvSpPr>
                  <p:spPr>
                    <a:xfrm>
                      <a:off x="3120" y="0"/>
                      <a:ext cx="0" cy="249"/>
                    </a:xfrm>
                    <a:prstGeom prst="line">
                      <a:avLst/>
                    </a:prstGeom>
                    <a:ln w="9525" cap="flat" cmpd="sng">
                      <a:solidFill>
                        <a:schemeClr val="tx1"/>
                      </a:solidFill>
                      <a:prstDash val="solid"/>
                      <a:round/>
                      <a:headEnd type="none" w="med" len="med"/>
                      <a:tailEnd type="none" w="med" len="med"/>
                    </a:ln>
                  </p:spPr>
                </p:sp>
                <p:sp>
                  <p:nvSpPr>
                    <p:cNvPr id="725007" name="直接连接符 771087"/>
                    <p:cNvSpPr/>
                    <p:nvPr/>
                  </p:nvSpPr>
                  <p:spPr>
                    <a:xfrm>
                      <a:off x="3552" y="0"/>
                      <a:ext cx="0" cy="249"/>
                    </a:xfrm>
                    <a:prstGeom prst="line">
                      <a:avLst/>
                    </a:prstGeom>
                    <a:ln w="9525" cap="flat" cmpd="sng">
                      <a:solidFill>
                        <a:schemeClr val="tx1"/>
                      </a:solidFill>
                      <a:prstDash val="solid"/>
                      <a:round/>
                      <a:headEnd type="none" w="med" len="med"/>
                      <a:tailEnd type="none" w="med" len="med"/>
                    </a:ln>
                  </p:spPr>
                </p:sp>
                <p:sp>
                  <p:nvSpPr>
                    <p:cNvPr id="725008" name="直接连接符 771088"/>
                    <p:cNvSpPr/>
                    <p:nvPr/>
                  </p:nvSpPr>
                  <p:spPr>
                    <a:xfrm>
                      <a:off x="3984" y="0"/>
                      <a:ext cx="0" cy="249"/>
                    </a:xfrm>
                    <a:prstGeom prst="line">
                      <a:avLst/>
                    </a:prstGeom>
                    <a:ln w="9525" cap="flat" cmpd="sng">
                      <a:solidFill>
                        <a:schemeClr val="tx1"/>
                      </a:solidFill>
                      <a:prstDash val="solid"/>
                      <a:round/>
                      <a:headEnd type="none" w="med" len="med"/>
                      <a:tailEnd type="none" w="med" len="med"/>
                    </a:ln>
                  </p:spPr>
                </p:sp>
              </p:grpSp>
              <p:grpSp>
                <p:nvGrpSpPr>
                  <p:cNvPr id="725009" name="组合 771089"/>
                  <p:cNvGrpSpPr/>
                  <p:nvPr/>
                </p:nvGrpSpPr>
                <p:grpSpPr>
                  <a:xfrm>
                    <a:off x="0" y="247"/>
                    <a:ext cx="4368" cy="249"/>
                    <a:chOff x="0" y="0"/>
                    <a:chExt cx="4368" cy="249"/>
                  </a:xfrm>
                </p:grpSpPr>
                <p:sp>
                  <p:nvSpPr>
                    <p:cNvPr id="725010" name="矩形 771090"/>
                    <p:cNvSpPr/>
                    <p:nvPr/>
                  </p:nvSpPr>
                  <p:spPr>
                    <a:xfrm>
                      <a:off x="0" y="0"/>
                      <a:ext cx="4368" cy="249"/>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b="1" dirty="0">
                          <a:latin typeface="Times New Roman" panose="02020603050405020304" pitchFamily="2" charset="0"/>
                          <a:ea typeface="宋体" panose="02010600030101010101" pitchFamily="2" charset="-122"/>
                        </a:rPr>
                        <a:t>        </a:t>
                      </a:r>
                      <a:r>
                        <a:rPr lang="en-US" altLang="x-none" sz="2400" b="1" dirty="0">
                          <a:solidFill>
                            <a:schemeClr val="tx2"/>
                          </a:solidFill>
                          <a:latin typeface="Times New Roman" panose="02020603050405020304" pitchFamily="2" charset="0"/>
                          <a:ea typeface="宋体" panose="02010600030101010101" pitchFamily="2" charset="-122"/>
                        </a:rPr>
                        <a:t>4</a:t>
                      </a:r>
                      <a:r>
                        <a:rPr lang="en-US" altLang="x-none" sz="2400" b="1" dirty="0">
                          <a:latin typeface="Times New Roman" panose="02020603050405020304" pitchFamily="2" charset="0"/>
                          <a:ea typeface="宋体" panose="02010600030101010101" pitchFamily="2" charset="-122"/>
                        </a:rPr>
                        <a:t>           3       1        5       </a:t>
                      </a:r>
                      <a:r>
                        <a:rPr lang="en-US" altLang="x-none" sz="2400" b="1" dirty="0">
                          <a:solidFill>
                            <a:schemeClr val="hlink"/>
                          </a:solidFill>
                          <a:latin typeface="Times New Roman" panose="02020603050405020304" pitchFamily="2" charset="0"/>
                          <a:ea typeface="宋体" panose="02010600030101010101" pitchFamily="2" charset="-122"/>
                        </a:rPr>
                        <a:t>6</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accent1"/>
                          </a:solidFill>
                          <a:latin typeface="Times New Roman" panose="02020603050405020304" pitchFamily="2" charset="0"/>
                          <a:ea typeface="宋体" panose="02010600030101010101" pitchFamily="2" charset="-122"/>
                        </a:rPr>
                        <a:t>0</a:t>
                      </a:r>
                      <a:r>
                        <a:rPr lang="en-US" altLang="x-none" sz="2400" b="1" dirty="0">
                          <a:latin typeface="Times New Roman" panose="02020603050405020304" pitchFamily="2" charset="0"/>
                          <a:ea typeface="宋体" panose="02010600030101010101" pitchFamily="2" charset="-122"/>
                        </a:rPr>
                        <a:t>       2         -        -</a:t>
                      </a:r>
                      <a:endParaRPr lang="en-US" altLang="x-none" sz="2400" b="1" dirty="0">
                        <a:latin typeface="Times New Roman" panose="02020603050405020304" pitchFamily="2" charset="0"/>
                        <a:ea typeface="宋体" panose="02010600030101010101" pitchFamily="2" charset="-122"/>
                      </a:endParaRPr>
                    </a:p>
                  </p:txBody>
                </p:sp>
                <p:sp>
                  <p:nvSpPr>
                    <p:cNvPr id="725011" name="直接连接符 771091"/>
                    <p:cNvSpPr/>
                    <p:nvPr/>
                  </p:nvSpPr>
                  <p:spPr>
                    <a:xfrm>
                      <a:off x="912" y="0"/>
                      <a:ext cx="0" cy="249"/>
                    </a:xfrm>
                    <a:prstGeom prst="line">
                      <a:avLst/>
                    </a:prstGeom>
                    <a:ln w="9525" cap="flat" cmpd="sng">
                      <a:solidFill>
                        <a:schemeClr val="tx1"/>
                      </a:solidFill>
                      <a:prstDash val="solid"/>
                      <a:round/>
                      <a:headEnd type="none" w="med" len="med"/>
                      <a:tailEnd type="none" w="med" len="med"/>
                    </a:ln>
                  </p:spPr>
                </p:sp>
                <p:sp>
                  <p:nvSpPr>
                    <p:cNvPr id="725012" name="直接连接符 771092"/>
                    <p:cNvSpPr/>
                    <p:nvPr/>
                  </p:nvSpPr>
                  <p:spPr>
                    <a:xfrm>
                      <a:off x="1344" y="0"/>
                      <a:ext cx="0" cy="249"/>
                    </a:xfrm>
                    <a:prstGeom prst="line">
                      <a:avLst/>
                    </a:prstGeom>
                    <a:ln w="9525" cap="flat" cmpd="sng">
                      <a:solidFill>
                        <a:schemeClr val="tx1"/>
                      </a:solidFill>
                      <a:prstDash val="solid"/>
                      <a:round/>
                      <a:headEnd type="none" w="med" len="med"/>
                      <a:tailEnd type="none" w="med" len="med"/>
                    </a:ln>
                  </p:spPr>
                </p:sp>
                <p:sp>
                  <p:nvSpPr>
                    <p:cNvPr id="725013" name="直接连接符 771093"/>
                    <p:cNvSpPr/>
                    <p:nvPr/>
                  </p:nvSpPr>
                  <p:spPr>
                    <a:xfrm>
                      <a:off x="1776" y="0"/>
                      <a:ext cx="0" cy="249"/>
                    </a:xfrm>
                    <a:prstGeom prst="line">
                      <a:avLst/>
                    </a:prstGeom>
                    <a:ln w="9525" cap="flat" cmpd="sng">
                      <a:solidFill>
                        <a:schemeClr val="tx1"/>
                      </a:solidFill>
                      <a:prstDash val="solid"/>
                      <a:round/>
                      <a:headEnd type="none" w="med" len="med"/>
                      <a:tailEnd type="none" w="med" len="med"/>
                    </a:ln>
                  </p:spPr>
                </p:sp>
                <p:sp>
                  <p:nvSpPr>
                    <p:cNvPr id="725014" name="直接连接符 771094"/>
                    <p:cNvSpPr/>
                    <p:nvPr/>
                  </p:nvSpPr>
                  <p:spPr>
                    <a:xfrm>
                      <a:off x="2208" y="0"/>
                      <a:ext cx="0" cy="249"/>
                    </a:xfrm>
                    <a:prstGeom prst="line">
                      <a:avLst/>
                    </a:prstGeom>
                    <a:ln w="9525" cap="flat" cmpd="sng">
                      <a:solidFill>
                        <a:schemeClr val="tx1"/>
                      </a:solidFill>
                      <a:prstDash val="solid"/>
                      <a:round/>
                      <a:headEnd type="none" w="med" len="med"/>
                      <a:tailEnd type="none" w="med" len="med"/>
                    </a:ln>
                  </p:spPr>
                </p:sp>
                <p:sp>
                  <p:nvSpPr>
                    <p:cNvPr id="725015" name="直接连接符 771095"/>
                    <p:cNvSpPr/>
                    <p:nvPr/>
                  </p:nvSpPr>
                  <p:spPr>
                    <a:xfrm>
                      <a:off x="2688" y="0"/>
                      <a:ext cx="0" cy="249"/>
                    </a:xfrm>
                    <a:prstGeom prst="line">
                      <a:avLst/>
                    </a:prstGeom>
                    <a:ln w="9525" cap="flat" cmpd="sng">
                      <a:solidFill>
                        <a:schemeClr val="tx1"/>
                      </a:solidFill>
                      <a:prstDash val="solid"/>
                      <a:round/>
                      <a:headEnd type="none" w="med" len="med"/>
                      <a:tailEnd type="none" w="med" len="med"/>
                    </a:ln>
                  </p:spPr>
                </p:sp>
                <p:sp>
                  <p:nvSpPr>
                    <p:cNvPr id="725016" name="直接连接符 771096"/>
                    <p:cNvSpPr/>
                    <p:nvPr/>
                  </p:nvSpPr>
                  <p:spPr>
                    <a:xfrm>
                      <a:off x="3120" y="0"/>
                      <a:ext cx="0" cy="249"/>
                    </a:xfrm>
                    <a:prstGeom prst="line">
                      <a:avLst/>
                    </a:prstGeom>
                    <a:ln w="9525" cap="flat" cmpd="sng">
                      <a:solidFill>
                        <a:schemeClr val="tx1"/>
                      </a:solidFill>
                      <a:prstDash val="solid"/>
                      <a:round/>
                      <a:headEnd type="none" w="med" len="med"/>
                      <a:tailEnd type="none" w="med" len="med"/>
                    </a:ln>
                  </p:spPr>
                </p:sp>
                <p:sp>
                  <p:nvSpPr>
                    <p:cNvPr id="725017" name="直接连接符 771097"/>
                    <p:cNvSpPr/>
                    <p:nvPr/>
                  </p:nvSpPr>
                  <p:spPr>
                    <a:xfrm>
                      <a:off x="3552" y="0"/>
                      <a:ext cx="0" cy="249"/>
                    </a:xfrm>
                    <a:prstGeom prst="line">
                      <a:avLst/>
                    </a:prstGeom>
                    <a:ln w="9525" cap="flat" cmpd="sng">
                      <a:solidFill>
                        <a:schemeClr val="tx1"/>
                      </a:solidFill>
                      <a:prstDash val="solid"/>
                      <a:round/>
                      <a:headEnd type="none" w="med" len="med"/>
                      <a:tailEnd type="none" w="med" len="med"/>
                    </a:ln>
                  </p:spPr>
                </p:sp>
                <p:sp>
                  <p:nvSpPr>
                    <p:cNvPr id="725018" name="直接连接符 771098"/>
                    <p:cNvSpPr/>
                    <p:nvPr/>
                  </p:nvSpPr>
                  <p:spPr>
                    <a:xfrm>
                      <a:off x="3984" y="0"/>
                      <a:ext cx="0" cy="249"/>
                    </a:xfrm>
                    <a:prstGeom prst="line">
                      <a:avLst/>
                    </a:prstGeom>
                    <a:ln w="9525" cap="flat" cmpd="sng">
                      <a:solidFill>
                        <a:schemeClr val="tx1"/>
                      </a:solidFill>
                      <a:prstDash val="solid"/>
                      <a:round/>
                      <a:headEnd type="none" w="med" len="med"/>
                      <a:tailEnd type="none" w="med" len="med"/>
                    </a:ln>
                  </p:spPr>
                </p:sp>
              </p:grpSp>
            </p:grpSp>
          </p:grpSp>
          <p:grpSp>
            <p:nvGrpSpPr>
              <p:cNvPr id="725019" name="组合 771099"/>
              <p:cNvGrpSpPr/>
              <p:nvPr/>
            </p:nvGrpSpPr>
            <p:grpSpPr>
              <a:xfrm>
                <a:off x="0" y="628"/>
                <a:ext cx="4800" cy="476"/>
                <a:chOff x="0" y="0"/>
                <a:chExt cx="4800" cy="496"/>
              </a:xfrm>
            </p:grpSpPr>
            <p:sp>
              <p:nvSpPr>
                <p:cNvPr id="725020" name="矩形 771100"/>
                <p:cNvSpPr/>
                <p:nvPr/>
              </p:nvSpPr>
              <p:spPr>
                <a:xfrm>
                  <a:off x="0" y="127"/>
                  <a:ext cx="336" cy="249"/>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i=7</a:t>
                  </a:r>
                  <a:endParaRPr lang="en-US" altLang="x-none" sz="2400" b="1" dirty="0">
                    <a:latin typeface="Times New Roman" panose="02020603050405020304" pitchFamily="2" charset="0"/>
                    <a:ea typeface="宋体" panose="02010600030101010101" pitchFamily="2" charset="-122"/>
                  </a:endParaRPr>
                </a:p>
              </p:txBody>
            </p:sp>
            <p:grpSp>
              <p:nvGrpSpPr>
                <p:cNvPr id="725021" name="组合 771101"/>
                <p:cNvGrpSpPr/>
                <p:nvPr/>
              </p:nvGrpSpPr>
              <p:grpSpPr>
                <a:xfrm>
                  <a:off x="432" y="0"/>
                  <a:ext cx="4368" cy="496"/>
                  <a:chOff x="0" y="0"/>
                  <a:chExt cx="4368" cy="496"/>
                </a:xfrm>
              </p:grpSpPr>
              <p:grpSp>
                <p:nvGrpSpPr>
                  <p:cNvPr id="725022" name="组合 771102"/>
                  <p:cNvGrpSpPr/>
                  <p:nvPr/>
                </p:nvGrpSpPr>
                <p:grpSpPr>
                  <a:xfrm>
                    <a:off x="0" y="0"/>
                    <a:ext cx="4368" cy="249"/>
                    <a:chOff x="0" y="0"/>
                    <a:chExt cx="4368" cy="249"/>
                  </a:xfrm>
                </p:grpSpPr>
                <p:sp>
                  <p:nvSpPr>
                    <p:cNvPr id="725023" name="矩形 771103"/>
                    <p:cNvSpPr/>
                    <p:nvPr/>
                  </p:nvSpPr>
                  <p:spPr>
                    <a:xfrm>
                      <a:off x="0" y="0"/>
                      <a:ext cx="4368" cy="249"/>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MAXINT   49     38      65     13     97      27     76     </a:t>
                      </a:r>
                      <a:r>
                        <a:rPr lang="en-US" altLang="x-none" sz="2400" b="1" u="sng" dirty="0">
                          <a:solidFill>
                            <a:schemeClr val="folHlink"/>
                          </a:solidFill>
                          <a:latin typeface="Times New Roman" panose="02020603050405020304" pitchFamily="2" charset="0"/>
                          <a:ea typeface="宋体" panose="02010600030101010101" pitchFamily="2" charset="-122"/>
                        </a:rPr>
                        <a:t>49</a:t>
                      </a:r>
                      <a:endParaRPr lang="en-US" altLang="x-none" sz="2400" b="1" u="sng" dirty="0">
                        <a:solidFill>
                          <a:schemeClr val="folHlink"/>
                        </a:solidFill>
                        <a:latin typeface="Times New Roman" panose="02020603050405020304" pitchFamily="2" charset="0"/>
                        <a:ea typeface="宋体" panose="02010600030101010101" pitchFamily="2" charset="-122"/>
                      </a:endParaRPr>
                    </a:p>
                  </p:txBody>
                </p:sp>
                <p:sp>
                  <p:nvSpPr>
                    <p:cNvPr id="725024" name="直接连接符 771104"/>
                    <p:cNvSpPr/>
                    <p:nvPr/>
                  </p:nvSpPr>
                  <p:spPr>
                    <a:xfrm>
                      <a:off x="912" y="0"/>
                      <a:ext cx="0" cy="249"/>
                    </a:xfrm>
                    <a:prstGeom prst="line">
                      <a:avLst/>
                    </a:prstGeom>
                    <a:ln w="9525" cap="flat" cmpd="sng">
                      <a:solidFill>
                        <a:schemeClr val="tx1"/>
                      </a:solidFill>
                      <a:prstDash val="solid"/>
                      <a:round/>
                      <a:headEnd type="none" w="med" len="med"/>
                      <a:tailEnd type="none" w="med" len="med"/>
                    </a:ln>
                  </p:spPr>
                </p:sp>
                <p:sp>
                  <p:nvSpPr>
                    <p:cNvPr id="725025" name="直接连接符 771105"/>
                    <p:cNvSpPr/>
                    <p:nvPr/>
                  </p:nvSpPr>
                  <p:spPr>
                    <a:xfrm>
                      <a:off x="1344" y="0"/>
                      <a:ext cx="0" cy="249"/>
                    </a:xfrm>
                    <a:prstGeom prst="line">
                      <a:avLst/>
                    </a:prstGeom>
                    <a:ln w="9525" cap="flat" cmpd="sng">
                      <a:solidFill>
                        <a:schemeClr val="tx1"/>
                      </a:solidFill>
                      <a:prstDash val="solid"/>
                      <a:round/>
                      <a:headEnd type="none" w="med" len="med"/>
                      <a:tailEnd type="none" w="med" len="med"/>
                    </a:ln>
                  </p:spPr>
                </p:sp>
                <p:sp>
                  <p:nvSpPr>
                    <p:cNvPr id="725026" name="直接连接符 771106"/>
                    <p:cNvSpPr/>
                    <p:nvPr/>
                  </p:nvSpPr>
                  <p:spPr>
                    <a:xfrm>
                      <a:off x="1776" y="0"/>
                      <a:ext cx="0" cy="249"/>
                    </a:xfrm>
                    <a:prstGeom prst="line">
                      <a:avLst/>
                    </a:prstGeom>
                    <a:ln w="9525" cap="flat" cmpd="sng">
                      <a:solidFill>
                        <a:schemeClr val="tx1"/>
                      </a:solidFill>
                      <a:prstDash val="solid"/>
                      <a:round/>
                      <a:headEnd type="none" w="med" len="med"/>
                      <a:tailEnd type="none" w="med" len="med"/>
                    </a:ln>
                  </p:spPr>
                </p:sp>
                <p:sp>
                  <p:nvSpPr>
                    <p:cNvPr id="725027" name="直接连接符 771107"/>
                    <p:cNvSpPr/>
                    <p:nvPr/>
                  </p:nvSpPr>
                  <p:spPr>
                    <a:xfrm>
                      <a:off x="2208" y="0"/>
                      <a:ext cx="0" cy="249"/>
                    </a:xfrm>
                    <a:prstGeom prst="line">
                      <a:avLst/>
                    </a:prstGeom>
                    <a:ln w="9525" cap="flat" cmpd="sng">
                      <a:solidFill>
                        <a:schemeClr val="tx1"/>
                      </a:solidFill>
                      <a:prstDash val="solid"/>
                      <a:round/>
                      <a:headEnd type="none" w="med" len="med"/>
                      <a:tailEnd type="none" w="med" len="med"/>
                    </a:ln>
                  </p:spPr>
                </p:sp>
                <p:sp>
                  <p:nvSpPr>
                    <p:cNvPr id="725028" name="直接连接符 771108"/>
                    <p:cNvSpPr/>
                    <p:nvPr/>
                  </p:nvSpPr>
                  <p:spPr>
                    <a:xfrm>
                      <a:off x="2688" y="0"/>
                      <a:ext cx="0" cy="249"/>
                    </a:xfrm>
                    <a:prstGeom prst="line">
                      <a:avLst/>
                    </a:prstGeom>
                    <a:ln w="9525" cap="flat" cmpd="sng">
                      <a:solidFill>
                        <a:schemeClr val="tx1"/>
                      </a:solidFill>
                      <a:prstDash val="solid"/>
                      <a:round/>
                      <a:headEnd type="none" w="med" len="med"/>
                      <a:tailEnd type="none" w="med" len="med"/>
                    </a:ln>
                  </p:spPr>
                </p:sp>
                <p:sp>
                  <p:nvSpPr>
                    <p:cNvPr id="725029" name="直接连接符 771109"/>
                    <p:cNvSpPr/>
                    <p:nvPr/>
                  </p:nvSpPr>
                  <p:spPr>
                    <a:xfrm>
                      <a:off x="3120" y="0"/>
                      <a:ext cx="0" cy="249"/>
                    </a:xfrm>
                    <a:prstGeom prst="line">
                      <a:avLst/>
                    </a:prstGeom>
                    <a:ln w="9525" cap="flat" cmpd="sng">
                      <a:solidFill>
                        <a:schemeClr val="tx1"/>
                      </a:solidFill>
                      <a:prstDash val="solid"/>
                      <a:round/>
                      <a:headEnd type="none" w="med" len="med"/>
                      <a:tailEnd type="none" w="med" len="med"/>
                    </a:ln>
                  </p:spPr>
                </p:sp>
                <p:sp>
                  <p:nvSpPr>
                    <p:cNvPr id="725030" name="直接连接符 771110"/>
                    <p:cNvSpPr/>
                    <p:nvPr/>
                  </p:nvSpPr>
                  <p:spPr>
                    <a:xfrm>
                      <a:off x="3552" y="0"/>
                      <a:ext cx="0" cy="249"/>
                    </a:xfrm>
                    <a:prstGeom prst="line">
                      <a:avLst/>
                    </a:prstGeom>
                    <a:ln w="9525" cap="flat" cmpd="sng">
                      <a:solidFill>
                        <a:schemeClr val="tx1"/>
                      </a:solidFill>
                      <a:prstDash val="solid"/>
                      <a:round/>
                      <a:headEnd type="none" w="med" len="med"/>
                      <a:tailEnd type="none" w="med" len="med"/>
                    </a:ln>
                  </p:spPr>
                </p:sp>
                <p:sp>
                  <p:nvSpPr>
                    <p:cNvPr id="725031" name="直接连接符 771111"/>
                    <p:cNvSpPr/>
                    <p:nvPr/>
                  </p:nvSpPr>
                  <p:spPr>
                    <a:xfrm>
                      <a:off x="3984" y="0"/>
                      <a:ext cx="0" cy="249"/>
                    </a:xfrm>
                    <a:prstGeom prst="line">
                      <a:avLst/>
                    </a:prstGeom>
                    <a:ln w="9525" cap="flat" cmpd="sng">
                      <a:solidFill>
                        <a:schemeClr val="tx1"/>
                      </a:solidFill>
                      <a:prstDash val="solid"/>
                      <a:round/>
                      <a:headEnd type="none" w="med" len="med"/>
                      <a:tailEnd type="none" w="med" len="med"/>
                    </a:ln>
                  </p:spPr>
                </p:sp>
              </p:grpSp>
              <p:grpSp>
                <p:nvGrpSpPr>
                  <p:cNvPr id="725032" name="组合 771112"/>
                  <p:cNvGrpSpPr/>
                  <p:nvPr/>
                </p:nvGrpSpPr>
                <p:grpSpPr>
                  <a:xfrm>
                    <a:off x="0" y="247"/>
                    <a:ext cx="4368" cy="249"/>
                    <a:chOff x="0" y="0"/>
                    <a:chExt cx="4368" cy="249"/>
                  </a:xfrm>
                </p:grpSpPr>
                <p:sp>
                  <p:nvSpPr>
                    <p:cNvPr id="725033" name="矩形 771113"/>
                    <p:cNvSpPr/>
                    <p:nvPr/>
                  </p:nvSpPr>
                  <p:spPr>
                    <a:xfrm>
                      <a:off x="0" y="0"/>
                      <a:ext cx="4368" cy="249"/>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b="1" dirty="0">
                          <a:latin typeface="Times New Roman" panose="02020603050405020304" pitchFamily="2" charset="0"/>
                          <a:ea typeface="宋体" panose="02010600030101010101" pitchFamily="2" charset="-122"/>
                        </a:rPr>
                        <a:t>        </a:t>
                      </a:r>
                      <a:r>
                        <a:rPr lang="en-US" altLang="x-none" sz="2400" b="1" dirty="0">
                          <a:solidFill>
                            <a:schemeClr val="tx2"/>
                          </a:solidFill>
                          <a:latin typeface="Times New Roman" panose="02020603050405020304" pitchFamily="2" charset="0"/>
                          <a:ea typeface="宋体" panose="02010600030101010101" pitchFamily="2" charset="-122"/>
                        </a:rPr>
                        <a:t>4</a:t>
                      </a:r>
                      <a:r>
                        <a:rPr lang="en-US" altLang="x-none" sz="2400" b="1" dirty="0">
                          <a:latin typeface="Times New Roman" panose="02020603050405020304" pitchFamily="2" charset="0"/>
                          <a:ea typeface="宋体" panose="02010600030101010101" pitchFamily="2" charset="-122"/>
                        </a:rPr>
                        <a:t>           3       1        7       </a:t>
                      </a:r>
                      <a:r>
                        <a:rPr lang="en-US" altLang="x-none" sz="2400" b="1" dirty="0">
                          <a:solidFill>
                            <a:schemeClr val="hlink"/>
                          </a:solidFill>
                          <a:latin typeface="Times New Roman" panose="02020603050405020304" pitchFamily="2" charset="0"/>
                          <a:ea typeface="宋体" panose="02010600030101010101" pitchFamily="2" charset="-122"/>
                        </a:rPr>
                        <a:t>6</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accent1"/>
                          </a:solidFill>
                          <a:latin typeface="Times New Roman" panose="02020603050405020304" pitchFamily="2" charset="0"/>
                          <a:ea typeface="宋体" panose="02010600030101010101" pitchFamily="2" charset="-122"/>
                        </a:rPr>
                        <a:t>0</a:t>
                      </a:r>
                      <a:r>
                        <a:rPr lang="en-US" altLang="x-none" sz="2400" b="1" dirty="0">
                          <a:latin typeface="Times New Roman" panose="02020603050405020304" pitchFamily="2" charset="0"/>
                          <a:ea typeface="宋体" panose="02010600030101010101" pitchFamily="2" charset="-122"/>
                        </a:rPr>
                        <a:t>       2        5        -</a:t>
                      </a:r>
                      <a:endParaRPr lang="en-US" altLang="x-none" sz="2400" b="1" dirty="0">
                        <a:latin typeface="Times New Roman" panose="02020603050405020304" pitchFamily="2" charset="0"/>
                        <a:ea typeface="宋体" panose="02010600030101010101" pitchFamily="2" charset="-122"/>
                      </a:endParaRPr>
                    </a:p>
                  </p:txBody>
                </p:sp>
                <p:sp>
                  <p:nvSpPr>
                    <p:cNvPr id="725034" name="直接连接符 771114"/>
                    <p:cNvSpPr/>
                    <p:nvPr/>
                  </p:nvSpPr>
                  <p:spPr>
                    <a:xfrm>
                      <a:off x="912" y="0"/>
                      <a:ext cx="0" cy="249"/>
                    </a:xfrm>
                    <a:prstGeom prst="line">
                      <a:avLst/>
                    </a:prstGeom>
                    <a:ln w="9525" cap="flat" cmpd="sng">
                      <a:solidFill>
                        <a:schemeClr val="tx1"/>
                      </a:solidFill>
                      <a:prstDash val="solid"/>
                      <a:round/>
                      <a:headEnd type="none" w="med" len="med"/>
                      <a:tailEnd type="none" w="med" len="med"/>
                    </a:ln>
                  </p:spPr>
                </p:sp>
                <p:sp>
                  <p:nvSpPr>
                    <p:cNvPr id="725035" name="直接连接符 771115"/>
                    <p:cNvSpPr/>
                    <p:nvPr/>
                  </p:nvSpPr>
                  <p:spPr>
                    <a:xfrm>
                      <a:off x="1344" y="0"/>
                      <a:ext cx="0" cy="249"/>
                    </a:xfrm>
                    <a:prstGeom prst="line">
                      <a:avLst/>
                    </a:prstGeom>
                    <a:ln w="9525" cap="flat" cmpd="sng">
                      <a:solidFill>
                        <a:schemeClr val="tx1"/>
                      </a:solidFill>
                      <a:prstDash val="solid"/>
                      <a:round/>
                      <a:headEnd type="none" w="med" len="med"/>
                      <a:tailEnd type="none" w="med" len="med"/>
                    </a:ln>
                  </p:spPr>
                </p:sp>
                <p:sp>
                  <p:nvSpPr>
                    <p:cNvPr id="725036" name="直接连接符 771116"/>
                    <p:cNvSpPr/>
                    <p:nvPr/>
                  </p:nvSpPr>
                  <p:spPr>
                    <a:xfrm>
                      <a:off x="1776" y="0"/>
                      <a:ext cx="0" cy="249"/>
                    </a:xfrm>
                    <a:prstGeom prst="line">
                      <a:avLst/>
                    </a:prstGeom>
                    <a:ln w="9525" cap="flat" cmpd="sng">
                      <a:solidFill>
                        <a:schemeClr val="tx1"/>
                      </a:solidFill>
                      <a:prstDash val="solid"/>
                      <a:round/>
                      <a:headEnd type="none" w="med" len="med"/>
                      <a:tailEnd type="none" w="med" len="med"/>
                    </a:ln>
                  </p:spPr>
                </p:sp>
                <p:sp>
                  <p:nvSpPr>
                    <p:cNvPr id="725037" name="直接连接符 771117"/>
                    <p:cNvSpPr/>
                    <p:nvPr/>
                  </p:nvSpPr>
                  <p:spPr>
                    <a:xfrm>
                      <a:off x="2208" y="0"/>
                      <a:ext cx="0" cy="249"/>
                    </a:xfrm>
                    <a:prstGeom prst="line">
                      <a:avLst/>
                    </a:prstGeom>
                    <a:ln w="9525" cap="flat" cmpd="sng">
                      <a:solidFill>
                        <a:schemeClr val="tx1"/>
                      </a:solidFill>
                      <a:prstDash val="solid"/>
                      <a:round/>
                      <a:headEnd type="none" w="med" len="med"/>
                      <a:tailEnd type="none" w="med" len="med"/>
                    </a:ln>
                  </p:spPr>
                </p:sp>
                <p:sp>
                  <p:nvSpPr>
                    <p:cNvPr id="725038" name="直接连接符 771118"/>
                    <p:cNvSpPr/>
                    <p:nvPr/>
                  </p:nvSpPr>
                  <p:spPr>
                    <a:xfrm>
                      <a:off x="2688" y="0"/>
                      <a:ext cx="0" cy="249"/>
                    </a:xfrm>
                    <a:prstGeom prst="line">
                      <a:avLst/>
                    </a:prstGeom>
                    <a:ln w="9525" cap="flat" cmpd="sng">
                      <a:solidFill>
                        <a:schemeClr val="tx1"/>
                      </a:solidFill>
                      <a:prstDash val="solid"/>
                      <a:round/>
                      <a:headEnd type="none" w="med" len="med"/>
                      <a:tailEnd type="none" w="med" len="med"/>
                    </a:ln>
                  </p:spPr>
                </p:sp>
                <p:sp>
                  <p:nvSpPr>
                    <p:cNvPr id="725039" name="直接连接符 771119"/>
                    <p:cNvSpPr/>
                    <p:nvPr/>
                  </p:nvSpPr>
                  <p:spPr>
                    <a:xfrm>
                      <a:off x="3120" y="0"/>
                      <a:ext cx="0" cy="249"/>
                    </a:xfrm>
                    <a:prstGeom prst="line">
                      <a:avLst/>
                    </a:prstGeom>
                    <a:ln w="9525" cap="flat" cmpd="sng">
                      <a:solidFill>
                        <a:schemeClr val="tx1"/>
                      </a:solidFill>
                      <a:prstDash val="solid"/>
                      <a:round/>
                      <a:headEnd type="none" w="med" len="med"/>
                      <a:tailEnd type="none" w="med" len="med"/>
                    </a:ln>
                  </p:spPr>
                </p:sp>
                <p:sp>
                  <p:nvSpPr>
                    <p:cNvPr id="725040" name="直接连接符 771120"/>
                    <p:cNvSpPr/>
                    <p:nvPr/>
                  </p:nvSpPr>
                  <p:spPr>
                    <a:xfrm>
                      <a:off x="3552" y="0"/>
                      <a:ext cx="0" cy="249"/>
                    </a:xfrm>
                    <a:prstGeom prst="line">
                      <a:avLst/>
                    </a:prstGeom>
                    <a:ln w="9525" cap="flat" cmpd="sng">
                      <a:solidFill>
                        <a:schemeClr val="tx1"/>
                      </a:solidFill>
                      <a:prstDash val="solid"/>
                      <a:round/>
                      <a:headEnd type="none" w="med" len="med"/>
                      <a:tailEnd type="none" w="med" len="med"/>
                    </a:ln>
                  </p:spPr>
                </p:sp>
                <p:sp>
                  <p:nvSpPr>
                    <p:cNvPr id="725041" name="直接连接符 771121"/>
                    <p:cNvSpPr/>
                    <p:nvPr/>
                  </p:nvSpPr>
                  <p:spPr>
                    <a:xfrm>
                      <a:off x="3984" y="0"/>
                      <a:ext cx="0" cy="249"/>
                    </a:xfrm>
                    <a:prstGeom prst="line">
                      <a:avLst/>
                    </a:prstGeom>
                    <a:ln w="9525" cap="flat" cmpd="sng">
                      <a:solidFill>
                        <a:schemeClr val="tx1"/>
                      </a:solidFill>
                      <a:prstDash val="solid"/>
                      <a:round/>
                      <a:headEnd type="none" w="med" len="med"/>
                      <a:tailEnd type="none" w="med" len="med"/>
                    </a:ln>
                  </p:spPr>
                </p:sp>
              </p:grpSp>
            </p:grpSp>
          </p:grpSp>
          <p:grpSp>
            <p:nvGrpSpPr>
              <p:cNvPr id="725042" name="组合 771122"/>
              <p:cNvGrpSpPr/>
              <p:nvPr/>
            </p:nvGrpSpPr>
            <p:grpSpPr>
              <a:xfrm>
                <a:off x="0" y="1252"/>
                <a:ext cx="4800" cy="476"/>
                <a:chOff x="0" y="0"/>
                <a:chExt cx="4800" cy="496"/>
              </a:xfrm>
            </p:grpSpPr>
            <p:sp>
              <p:nvSpPr>
                <p:cNvPr id="725043" name="矩形 771123"/>
                <p:cNvSpPr/>
                <p:nvPr/>
              </p:nvSpPr>
              <p:spPr>
                <a:xfrm>
                  <a:off x="0" y="127"/>
                  <a:ext cx="336" cy="249"/>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i=8</a:t>
                  </a:r>
                  <a:endParaRPr lang="en-US" altLang="x-none" sz="2400" b="1" dirty="0">
                    <a:latin typeface="Times New Roman" panose="02020603050405020304" pitchFamily="2" charset="0"/>
                    <a:ea typeface="宋体" panose="02010600030101010101" pitchFamily="2" charset="-122"/>
                  </a:endParaRPr>
                </a:p>
              </p:txBody>
            </p:sp>
            <p:grpSp>
              <p:nvGrpSpPr>
                <p:cNvPr id="725044" name="组合 771124"/>
                <p:cNvGrpSpPr/>
                <p:nvPr/>
              </p:nvGrpSpPr>
              <p:grpSpPr>
                <a:xfrm>
                  <a:off x="432" y="0"/>
                  <a:ext cx="4368" cy="496"/>
                  <a:chOff x="0" y="0"/>
                  <a:chExt cx="4368" cy="496"/>
                </a:xfrm>
              </p:grpSpPr>
              <p:grpSp>
                <p:nvGrpSpPr>
                  <p:cNvPr id="725045" name="组合 771125"/>
                  <p:cNvGrpSpPr/>
                  <p:nvPr/>
                </p:nvGrpSpPr>
                <p:grpSpPr>
                  <a:xfrm>
                    <a:off x="0" y="0"/>
                    <a:ext cx="4368" cy="249"/>
                    <a:chOff x="0" y="0"/>
                    <a:chExt cx="4368" cy="249"/>
                  </a:xfrm>
                </p:grpSpPr>
                <p:sp>
                  <p:nvSpPr>
                    <p:cNvPr id="725046" name="矩形 771126"/>
                    <p:cNvSpPr/>
                    <p:nvPr/>
                  </p:nvSpPr>
                  <p:spPr>
                    <a:xfrm>
                      <a:off x="0" y="0"/>
                      <a:ext cx="4368" cy="249"/>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MAXINT   49     38      65     13     97      27     76     </a:t>
                      </a:r>
                      <a:r>
                        <a:rPr lang="en-US" altLang="x-none" sz="2400" b="1" u="sng" dirty="0">
                          <a:solidFill>
                            <a:schemeClr val="folHlink"/>
                          </a:solidFill>
                          <a:latin typeface="Times New Roman" panose="02020603050405020304" pitchFamily="2" charset="0"/>
                          <a:ea typeface="宋体" panose="02010600030101010101" pitchFamily="2" charset="-122"/>
                        </a:rPr>
                        <a:t>49</a:t>
                      </a:r>
                      <a:endParaRPr lang="en-US" altLang="x-none" sz="2400" b="1" u="sng" dirty="0">
                        <a:solidFill>
                          <a:schemeClr val="folHlink"/>
                        </a:solidFill>
                        <a:latin typeface="Times New Roman" panose="02020603050405020304" pitchFamily="2" charset="0"/>
                        <a:ea typeface="宋体" panose="02010600030101010101" pitchFamily="2" charset="-122"/>
                      </a:endParaRPr>
                    </a:p>
                  </p:txBody>
                </p:sp>
                <p:sp>
                  <p:nvSpPr>
                    <p:cNvPr id="725047" name="直接连接符 771127"/>
                    <p:cNvSpPr/>
                    <p:nvPr/>
                  </p:nvSpPr>
                  <p:spPr>
                    <a:xfrm>
                      <a:off x="912" y="0"/>
                      <a:ext cx="0" cy="249"/>
                    </a:xfrm>
                    <a:prstGeom prst="line">
                      <a:avLst/>
                    </a:prstGeom>
                    <a:ln w="9525" cap="flat" cmpd="sng">
                      <a:solidFill>
                        <a:schemeClr val="tx1"/>
                      </a:solidFill>
                      <a:prstDash val="solid"/>
                      <a:round/>
                      <a:headEnd type="none" w="med" len="med"/>
                      <a:tailEnd type="none" w="med" len="med"/>
                    </a:ln>
                  </p:spPr>
                </p:sp>
                <p:sp>
                  <p:nvSpPr>
                    <p:cNvPr id="725048" name="直接连接符 771128"/>
                    <p:cNvSpPr/>
                    <p:nvPr/>
                  </p:nvSpPr>
                  <p:spPr>
                    <a:xfrm>
                      <a:off x="1344" y="0"/>
                      <a:ext cx="0" cy="249"/>
                    </a:xfrm>
                    <a:prstGeom prst="line">
                      <a:avLst/>
                    </a:prstGeom>
                    <a:ln w="9525" cap="flat" cmpd="sng">
                      <a:solidFill>
                        <a:schemeClr val="tx1"/>
                      </a:solidFill>
                      <a:prstDash val="solid"/>
                      <a:round/>
                      <a:headEnd type="none" w="med" len="med"/>
                      <a:tailEnd type="none" w="med" len="med"/>
                    </a:ln>
                  </p:spPr>
                </p:sp>
                <p:sp>
                  <p:nvSpPr>
                    <p:cNvPr id="725049" name="直接连接符 771129"/>
                    <p:cNvSpPr/>
                    <p:nvPr/>
                  </p:nvSpPr>
                  <p:spPr>
                    <a:xfrm>
                      <a:off x="1776" y="0"/>
                      <a:ext cx="0" cy="249"/>
                    </a:xfrm>
                    <a:prstGeom prst="line">
                      <a:avLst/>
                    </a:prstGeom>
                    <a:ln w="9525" cap="flat" cmpd="sng">
                      <a:solidFill>
                        <a:schemeClr val="tx1"/>
                      </a:solidFill>
                      <a:prstDash val="solid"/>
                      <a:round/>
                      <a:headEnd type="none" w="med" len="med"/>
                      <a:tailEnd type="none" w="med" len="med"/>
                    </a:ln>
                  </p:spPr>
                </p:sp>
                <p:sp>
                  <p:nvSpPr>
                    <p:cNvPr id="725050" name="直接连接符 771130"/>
                    <p:cNvSpPr/>
                    <p:nvPr/>
                  </p:nvSpPr>
                  <p:spPr>
                    <a:xfrm>
                      <a:off x="2208" y="0"/>
                      <a:ext cx="0" cy="249"/>
                    </a:xfrm>
                    <a:prstGeom prst="line">
                      <a:avLst/>
                    </a:prstGeom>
                    <a:ln w="9525" cap="flat" cmpd="sng">
                      <a:solidFill>
                        <a:schemeClr val="tx1"/>
                      </a:solidFill>
                      <a:prstDash val="solid"/>
                      <a:round/>
                      <a:headEnd type="none" w="med" len="med"/>
                      <a:tailEnd type="none" w="med" len="med"/>
                    </a:ln>
                  </p:spPr>
                </p:sp>
                <p:sp>
                  <p:nvSpPr>
                    <p:cNvPr id="725051" name="直接连接符 771131"/>
                    <p:cNvSpPr/>
                    <p:nvPr/>
                  </p:nvSpPr>
                  <p:spPr>
                    <a:xfrm>
                      <a:off x="2688" y="0"/>
                      <a:ext cx="0" cy="249"/>
                    </a:xfrm>
                    <a:prstGeom prst="line">
                      <a:avLst/>
                    </a:prstGeom>
                    <a:ln w="9525" cap="flat" cmpd="sng">
                      <a:solidFill>
                        <a:schemeClr val="tx1"/>
                      </a:solidFill>
                      <a:prstDash val="solid"/>
                      <a:round/>
                      <a:headEnd type="none" w="med" len="med"/>
                      <a:tailEnd type="none" w="med" len="med"/>
                    </a:ln>
                  </p:spPr>
                </p:sp>
                <p:sp>
                  <p:nvSpPr>
                    <p:cNvPr id="725052" name="直接连接符 771132"/>
                    <p:cNvSpPr/>
                    <p:nvPr/>
                  </p:nvSpPr>
                  <p:spPr>
                    <a:xfrm>
                      <a:off x="3120" y="0"/>
                      <a:ext cx="0" cy="249"/>
                    </a:xfrm>
                    <a:prstGeom prst="line">
                      <a:avLst/>
                    </a:prstGeom>
                    <a:ln w="9525" cap="flat" cmpd="sng">
                      <a:solidFill>
                        <a:schemeClr val="tx1"/>
                      </a:solidFill>
                      <a:prstDash val="solid"/>
                      <a:round/>
                      <a:headEnd type="none" w="med" len="med"/>
                      <a:tailEnd type="none" w="med" len="med"/>
                    </a:ln>
                  </p:spPr>
                </p:sp>
                <p:sp>
                  <p:nvSpPr>
                    <p:cNvPr id="725053" name="直接连接符 771133"/>
                    <p:cNvSpPr/>
                    <p:nvPr/>
                  </p:nvSpPr>
                  <p:spPr>
                    <a:xfrm>
                      <a:off x="3552" y="0"/>
                      <a:ext cx="0" cy="249"/>
                    </a:xfrm>
                    <a:prstGeom prst="line">
                      <a:avLst/>
                    </a:prstGeom>
                    <a:ln w="9525" cap="flat" cmpd="sng">
                      <a:solidFill>
                        <a:schemeClr val="tx1"/>
                      </a:solidFill>
                      <a:prstDash val="solid"/>
                      <a:round/>
                      <a:headEnd type="none" w="med" len="med"/>
                      <a:tailEnd type="none" w="med" len="med"/>
                    </a:ln>
                  </p:spPr>
                </p:sp>
                <p:sp>
                  <p:nvSpPr>
                    <p:cNvPr id="725054" name="直接连接符 771134"/>
                    <p:cNvSpPr/>
                    <p:nvPr/>
                  </p:nvSpPr>
                  <p:spPr>
                    <a:xfrm>
                      <a:off x="3984" y="0"/>
                      <a:ext cx="0" cy="249"/>
                    </a:xfrm>
                    <a:prstGeom prst="line">
                      <a:avLst/>
                    </a:prstGeom>
                    <a:ln w="9525" cap="flat" cmpd="sng">
                      <a:solidFill>
                        <a:schemeClr val="tx1"/>
                      </a:solidFill>
                      <a:prstDash val="solid"/>
                      <a:round/>
                      <a:headEnd type="none" w="med" len="med"/>
                      <a:tailEnd type="none" w="med" len="med"/>
                    </a:ln>
                  </p:spPr>
                </p:sp>
              </p:grpSp>
              <p:grpSp>
                <p:nvGrpSpPr>
                  <p:cNvPr id="725055" name="组合 771135"/>
                  <p:cNvGrpSpPr/>
                  <p:nvPr/>
                </p:nvGrpSpPr>
                <p:grpSpPr>
                  <a:xfrm>
                    <a:off x="0" y="247"/>
                    <a:ext cx="4368" cy="249"/>
                    <a:chOff x="0" y="0"/>
                    <a:chExt cx="4368" cy="249"/>
                  </a:xfrm>
                </p:grpSpPr>
                <p:sp>
                  <p:nvSpPr>
                    <p:cNvPr id="725056" name="矩形 771136"/>
                    <p:cNvSpPr/>
                    <p:nvPr/>
                  </p:nvSpPr>
                  <p:spPr>
                    <a:xfrm>
                      <a:off x="0" y="0"/>
                      <a:ext cx="4368" cy="249"/>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b="1" dirty="0">
                          <a:latin typeface="Times New Roman" panose="02020603050405020304" pitchFamily="2" charset="0"/>
                          <a:ea typeface="宋体" panose="02010600030101010101" pitchFamily="2" charset="-122"/>
                        </a:rPr>
                        <a:t>        </a:t>
                      </a:r>
                      <a:r>
                        <a:rPr lang="en-US" altLang="x-none" sz="2400" b="1" dirty="0">
                          <a:solidFill>
                            <a:schemeClr val="tx2"/>
                          </a:solidFill>
                          <a:latin typeface="Times New Roman" panose="02020603050405020304" pitchFamily="2" charset="0"/>
                          <a:ea typeface="宋体" panose="02010600030101010101" pitchFamily="2" charset="-122"/>
                        </a:rPr>
                        <a:t>4</a:t>
                      </a:r>
                      <a:r>
                        <a:rPr lang="en-US" altLang="x-none" sz="2400" b="1" dirty="0">
                          <a:latin typeface="Times New Roman" panose="02020603050405020304" pitchFamily="2" charset="0"/>
                          <a:ea typeface="宋体" panose="02010600030101010101" pitchFamily="2" charset="-122"/>
                        </a:rPr>
                        <a:t>           8       1        7       </a:t>
                      </a:r>
                      <a:r>
                        <a:rPr lang="en-US" altLang="x-none" sz="2400" b="1" dirty="0">
                          <a:solidFill>
                            <a:schemeClr val="hlink"/>
                          </a:solidFill>
                          <a:latin typeface="Times New Roman" panose="02020603050405020304" pitchFamily="2" charset="0"/>
                          <a:ea typeface="宋体" panose="02010600030101010101" pitchFamily="2" charset="-122"/>
                        </a:rPr>
                        <a:t>6</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accent1"/>
                          </a:solidFill>
                          <a:latin typeface="Times New Roman" panose="02020603050405020304" pitchFamily="2" charset="0"/>
                          <a:ea typeface="宋体" panose="02010600030101010101" pitchFamily="2" charset="-122"/>
                        </a:rPr>
                        <a:t>0</a:t>
                      </a:r>
                      <a:r>
                        <a:rPr lang="en-US" altLang="x-none" sz="2400" b="1" dirty="0">
                          <a:latin typeface="Times New Roman" panose="02020603050405020304" pitchFamily="2" charset="0"/>
                          <a:ea typeface="宋体" panose="02010600030101010101" pitchFamily="2" charset="-122"/>
                        </a:rPr>
                        <a:t>       2        5       3</a:t>
                      </a:r>
                      <a:endParaRPr lang="en-US" altLang="x-none" sz="2400" b="1" dirty="0">
                        <a:latin typeface="Times New Roman" panose="02020603050405020304" pitchFamily="2" charset="0"/>
                        <a:ea typeface="宋体" panose="02010600030101010101" pitchFamily="2" charset="-122"/>
                      </a:endParaRPr>
                    </a:p>
                  </p:txBody>
                </p:sp>
                <p:sp>
                  <p:nvSpPr>
                    <p:cNvPr id="725057" name="直接连接符 771137"/>
                    <p:cNvSpPr/>
                    <p:nvPr/>
                  </p:nvSpPr>
                  <p:spPr>
                    <a:xfrm>
                      <a:off x="912" y="0"/>
                      <a:ext cx="0" cy="249"/>
                    </a:xfrm>
                    <a:prstGeom prst="line">
                      <a:avLst/>
                    </a:prstGeom>
                    <a:ln w="9525" cap="flat" cmpd="sng">
                      <a:solidFill>
                        <a:schemeClr val="tx1"/>
                      </a:solidFill>
                      <a:prstDash val="solid"/>
                      <a:round/>
                      <a:headEnd type="none" w="med" len="med"/>
                      <a:tailEnd type="none" w="med" len="med"/>
                    </a:ln>
                  </p:spPr>
                </p:sp>
                <p:sp>
                  <p:nvSpPr>
                    <p:cNvPr id="725058" name="直接连接符 771138"/>
                    <p:cNvSpPr/>
                    <p:nvPr/>
                  </p:nvSpPr>
                  <p:spPr>
                    <a:xfrm>
                      <a:off x="1344" y="0"/>
                      <a:ext cx="0" cy="249"/>
                    </a:xfrm>
                    <a:prstGeom prst="line">
                      <a:avLst/>
                    </a:prstGeom>
                    <a:ln w="9525" cap="flat" cmpd="sng">
                      <a:solidFill>
                        <a:schemeClr val="tx1"/>
                      </a:solidFill>
                      <a:prstDash val="solid"/>
                      <a:round/>
                      <a:headEnd type="none" w="med" len="med"/>
                      <a:tailEnd type="none" w="med" len="med"/>
                    </a:ln>
                  </p:spPr>
                </p:sp>
                <p:sp>
                  <p:nvSpPr>
                    <p:cNvPr id="725059" name="直接连接符 771139"/>
                    <p:cNvSpPr/>
                    <p:nvPr/>
                  </p:nvSpPr>
                  <p:spPr>
                    <a:xfrm>
                      <a:off x="1776" y="0"/>
                      <a:ext cx="0" cy="249"/>
                    </a:xfrm>
                    <a:prstGeom prst="line">
                      <a:avLst/>
                    </a:prstGeom>
                    <a:ln w="9525" cap="flat" cmpd="sng">
                      <a:solidFill>
                        <a:schemeClr val="tx1"/>
                      </a:solidFill>
                      <a:prstDash val="solid"/>
                      <a:round/>
                      <a:headEnd type="none" w="med" len="med"/>
                      <a:tailEnd type="none" w="med" len="med"/>
                    </a:ln>
                  </p:spPr>
                </p:sp>
                <p:sp>
                  <p:nvSpPr>
                    <p:cNvPr id="725060" name="直接连接符 771140"/>
                    <p:cNvSpPr/>
                    <p:nvPr/>
                  </p:nvSpPr>
                  <p:spPr>
                    <a:xfrm>
                      <a:off x="2208" y="0"/>
                      <a:ext cx="0" cy="249"/>
                    </a:xfrm>
                    <a:prstGeom prst="line">
                      <a:avLst/>
                    </a:prstGeom>
                    <a:ln w="9525" cap="flat" cmpd="sng">
                      <a:solidFill>
                        <a:schemeClr val="tx1"/>
                      </a:solidFill>
                      <a:prstDash val="solid"/>
                      <a:round/>
                      <a:headEnd type="none" w="med" len="med"/>
                      <a:tailEnd type="none" w="med" len="med"/>
                    </a:ln>
                  </p:spPr>
                </p:sp>
                <p:sp>
                  <p:nvSpPr>
                    <p:cNvPr id="725061" name="直接连接符 771141"/>
                    <p:cNvSpPr/>
                    <p:nvPr/>
                  </p:nvSpPr>
                  <p:spPr>
                    <a:xfrm>
                      <a:off x="2688" y="0"/>
                      <a:ext cx="0" cy="249"/>
                    </a:xfrm>
                    <a:prstGeom prst="line">
                      <a:avLst/>
                    </a:prstGeom>
                    <a:ln w="9525" cap="flat" cmpd="sng">
                      <a:solidFill>
                        <a:schemeClr val="tx1"/>
                      </a:solidFill>
                      <a:prstDash val="solid"/>
                      <a:round/>
                      <a:headEnd type="none" w="med" len="med"/>
                      <a:tailEnd type="none" w="med" len="med"/>
                    </a:ln>
                  </p:spPr>
                </p:sp>
                <p:sp>
                  <p:nvSpPr>
                    <p:cNvPr id="725062" name="直接连接符 771142"/>
                    <p:cNvSpPr/>
                    <p:nvPr/>
                  </p:nvSpPr>
                  <p:spPr>
                    <a:xfrm>
                      <a:off x="3120" y="0"/>
                      <a:ext cx="0" cy="249"/>
                    </a:xfrm>
                    <a:prstGeom prst="line">
                      <a:avLst/>
                    </a:prstGeom>
                    <a:ln w="9525" cap="flat" cmpd="sng">
                      <a:solidFill>
                        <a:schemeClr val="tx1"/>
                      </a:solidFill>
                      <a:prstDash val="solid"/>
                      <a:round/>
                      <a:headEnd type="none" w="med" len="med"/>
                      <a:tailEnd type="none" w="med" len="med"/>
                    </a:ln>
                  </p:spPr>
                </p:sp>
                <p:sp>
                  <p:nvSpPr>
                    <p:cNvPr id="725063" name="直接连接符 771143"/>
                    <p:cNvSpPr/>
                    <p:nvPr/>
                  </p:nvSpPr>
                  <p:spPr>
                    <a:xfrm>
                      <a:off x="3552" y="0"/>
                      <a:ext cx="0" cy="249"/>
                    </a:xfrm>
                    <a:prstGeom prst="line">
                      <a:avLst/>
                    </a:prstGeom>
                    <a:ln w="9525" cap="flat" cmpd="sng">
                      <a:solidFill>
                        <a:schemeClr val="tx1"/>
                      </a:solidFill>
                      <a:prstDash val="solid"/>
                      <a:round/>
                      <a:headEnd type="none" w="med" len="med"/>
                      <a:tailEnd type="none" w="med" len="med"/>
                    </a:ln>
                  </p:spPr>
                </p:sp>
                <p:sp>
                  <p:nvSpPr>
                    <p:cNvPr id="725064" name="直接连接符 771144"/>
                    <p:cNvSpPr/>
                    <p:nvPr/>
                  </p:nvSpPr>
                  <p:spPr>
                    <a:xfrm>
                      <a:off x="3984" y="0"/>
                      <a:ext cx="0" cy="249"/>
                    </a:xfrm>
                    <a:prstGeom prst="line">
                      <a:avLst/>
                    </a:prstGeom>
                    <a:ln w="9525" cap="flat" cmpd="sng">
                      <a:solidFill>
                        <a:schemeClr val="tx1"/>
                      </a:solidFill>
                      <a:prstDash val="solid"/>
                      <a:round/>
                      <a:headEnd type="none" w="med" len="med"/>
                      <a:tailEnd type="none" w="med" len="med"/>
                    </a:ln>
                  </p:spPr>
                </p:sp>
              </p:grpSp>
            </p:grpSp>
          </p:grpSp>
        </p:grpSp>
        <p:sp>
          <p:nvSpPr>
            <p:cNvPr id="725065" name="矩形 771145"/>
            <p:cNvSpPr/>
            <p:nvPr/>
          </p:nvSpPr>
          <p:spPr>
            <a:xfrm>
              <a:off x="1440" y="1824"/>
              <a:ext cx="1824" cy="249"/>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10-4   </a:t>
              </a:r>
              <a:r>
                <a:rPr lang="zh-CN" altLang="en-US" sz="2000" b="1" dirty="0">
                  <a:latin typeface="Times New Roman" panose="02020603050405020304" pitchFamily="2" charset="0"/>
                  <a:ea typeface="宋体" panose="02010600030101010101" pitchFamily="2" charset="-122"/>
                </a:rPr>
                <a:t>表插入排序过程</a:t>
              </a:r>
              <a:endParaRPr lang="zh-CN" altLang="en-US" sz="2000" b="1" dirty="0">
                <a:latin typeface="Times New Roman" panose="02020603050405020304" pitchFamily="2" charset="0"/>
                <a:ea typeface="宋体" panose="02010600030101010101" pitchFamily="2" charset="-122"/>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2098" name="标题 772097"/>
          <p:cNvSpPr>
            <a:spLocks noGrp="1"/>
          </p:cNvSpPr>
          <p:nvPr>
            <p:ph type="title"/>
          </p:nvPr>
        </p:nvSpPr>
        <p:spPr>
          <a:xfrm>
            <a:off x="3194050" y="152400"/>
            <a:ext cx="5207000" cy="828675"/>
          </a:xfrm>
        </p:spPr>
        <p:txBody>
          <a:bodyPr lIns="92075" tIns="46038" rIns="92075" bIns="46038" anchor="ctr"/>
          <a:p>
            <a:pPr fontAlgn="base"/>
            <a:r>
              <a:rPr lang="en-US" altLang="x-none" b="1" strike="noStrike" noProof="1" dirty="0">
                <a:latin typeface="Times New Roman" panose="02020603050405020304" pitchFamily="2" charset="0"/>
              </a:rPr>
              <a:t>10.2.3   </a:t>
            </a:r>
            <a:r>
              <a:rPr lang="zh-CN" altLang="en-US" b="1" strike="noStrike" noProof="1" dirty="0">
                <a:ea typeface="楷体_GB2312" pitchFamily="1" charset="-122"/>
              </a:rPr>
              <a:t>希尔排序</a:t>
            </a:r>
            <a:endParaRPr lang="zh-CN" altLang="en-US" b="1" strike="noStrike" noProof="1" dirty="0">
              <a:latin typeface="Times New Roman" panose="02020603050405020304" pitchFamily="2" charset="0"/>
              <a:ea typeface="楷体_GB2312" pitchFamily="1" charset="-122"/>
            </a:endParaRPr>
          </a:p>
        </p:txBody>
      </p:sp>
      <p:sp>
        <p:nvSpPr>
          <p:cNvPr id="726018" name="文本占位符 772098"/>
          <p:cNvSpPr>
            <a:spLocks noGrp="1"/>
          </p:cNvSpPr>
          <p:nvPr>
            <p:ph idx="1"/>
          </p:nvPr>
        </p:nvSpPr>
        <p:spPr>
          <a:xfrm>
            <a:off x="1676400" y="1066800"/>
            <a:ext cx="8812213" cy="5486400"/>
          </a:xfrm>
        </p:spPr>
        <p:txBody>
          <a:bodyPr anchor="t"/>
          <a:p>
            <a:pPr marL="0" indent="0">
              <a:spcAft>
                <a:spcPct val="10000"/>
              </a:spcAft>
              <a:buNone/>
            </a:pPr>
            <a:r>
              <a:rPr lang="zh-CN" altLang="en-US" sz="2800" b="1" dirty="0"/>
              <a:t>       </a:t>
            </a:r>
            <a:r>
              <a:rPr lang="zh-CN" altLang="en-US" b="1" dirty="0">
                <a:solidFill>
                  <a:schemeClr val="folHlink"/>
                </a:solidFill>
              </a:rPr>
              <a:t>希尔排序</a:t>
            </a:r>
            <a:r>
              <a:rPr lang="en-US" altLang="x-none" sz="2800" b="1" dirty="0"/>
              <a:t>(</a:t>
            </a:r>
            <a:r>
              <a:rPr lang="en-US" altLang="x-none" sz="2800" b="1" dirty="0">
                <a:solidFill>
                  <a:schemeClr val="accent1"/>
                </a:solidFill>
              </a:rPr>
              <a:t>Shell Sort</a:t>
            </a:r>
            <a:r>
              <a:rPr lang="zh-CN" altLang="en-US" sz="2800" b="1" dirty="0"/>
              <a:t>，又称</a:t>
            </a:r>
            <a:r>
              <a:rPr lang="zh-CN" altLang="en-US" sz="2800" b="1" dirty="0">
                <a:solidFill>
                  <a:schemeClr val="folHlink"/>
                </a:solidFill>
              </a:rPr>
              <a:t>缩小增量法</a:t>
            </a:r>
            <a:r>
              <a:rPr lang="en-US" altLang="x-none" sz="2800" b="1" dirty="0"/>
              <a:t>)</a:t>
            </a:r>
            <a:r>
              <a:rPr lang="zh-CN" altLang="en-US" sz="2800" b="1" dirty="0"/>
              <a:t>是一种分组插入排序方法</a:t>
            </a:r>
            <a:r>
              <a:rPr lang="zh-CN" altLang="en-US" sz="2800" b="1" dirty="0">
                <a:latin typeface="宋体" panose="02010600030101010101" pitchFamily="2" charset="-122"/>
              </a:rPr>
              <a:t>。</a:t>
            </a:r>
            <a:endParaRPr lang="zh-CN" altLang="en-US" sz="2800" b="1" dirty="0"/>
          </a:p>
          <a:p>
            <a:pPr marL="0" indent="0">
              <a:spcAft>
                <a:spcPct val="10000"/>
              </a:spcAft>
              <a:buNone/>
            </a:pPr>
            <a:r>
              <a:rPr lang="en-US" altLang="x-none" sz="3600" b="1" dirty="0">
                <a:solidFill>
                  <a:schemeClr val="folHlink"/>
                </a:solidFill>
              </a:rPr>
              <a:t>1  </a:t>
            </a:r>
            <a:r>
              <a:rPr lang="zh-CN" altLang="en-US" sz="3600" b="1" dirty="0">
                <a:solidFill>
                  <a:schemeClr val="folHlink"/>
                </a:solidFill>
                <a:ea typeface="楷体_GB2312" pitchFamily="1" charset="-122"/>
              </a:rPr>
              <a:t>排序思想</a:t>
            </a:r>
            <a:endParaRPr lang="zh-CN" altLang="en-US" sz="3600" b="1" dirty="0">
              <a:solidFill>
                <a:schemeClr val="folHlink"/>
              </a:solidFill>
              <a:ea typeface="楷体_GB2312" pitchFamily="1" charset="-122"/>
            </a:endParaRPr>
          </a:p>
          <a:p>
            <a:pPr marL="355600" lvl="1" indent="0">
              <a:spcAft>
                <a:spcPct val="10000"/>
              </a:spcAft>
              <a:buNone/>
            </a:pPr>
            <a:r>
              <a:rPr lang="zh-CN" altLang="en-US" b="1" dirty="0"/>
              <a:t>①   先取一个正整数</a:t>
            </a:r>
            <a:r>
              <a:rPr lang="en-US" altLang="x-none" b="1" dirty="0"/>
              <a:t>d</a:t>
            </a:r>
            <a:r>
              <a:rPr lang="en-US" altLang="x-none" b="1" baseline="-20000" dirty="0"/>
              <a:t>1</a:t>
            </a:r>
            <a:r>
              <a:rPr lang="en-US" altLang="x-none" b="1" dirty="0"/>
              <a:t>(d</a:t>
            </a:r>
            <a:r>
              <a:rPr lang="en-US" altLang="x-none" b="1" baseline="-20000" dirty="0"/>
              <a:t>1</a:t>
            </a:r>
            <a:r>
              <a:rPr lang="en-US" altLang="x-none" b="1" dirty="0"/>
              <a:t>&lt;n)</a:t>
            </a:r>
            <a:r>
              <a:rPr lang="zh-CN" altLang="en-US" b="1" dirty="0"/>
              <a:t>作为第一个增量，将全部</a:t>
            </a:r>
            <a:r>
              <a:rPr lang="en-US" altLang="x-none" b="1" dirty="0"/>
              <a:t>n</a:t>
            </a:r>
            <a:r>
              <a:rPr lang="zh-CN" altLang="en-US" b="1" dirty="0"/>
              <a:t>个记录分成</a:t>
            </a:r>
            <a:r>
              <a:rPr lang="en-US" altLang="x-none" b="1" dirty="0"/>
              <a:t>d</a:t>
            </a:r>
            <a:r>
              <a:rPr lang="en-US" altLang="x-none" b="1" baseline="-20000" dirty="0"/>
              <a:t>1</a:t>
            </a:r>
            <a:r>
              <a:rPr lang="zh-CN" altLang="en-US" b="1" dirty="0"/>
              <a:t>组，把所有相隔</a:t>
            </a:r>
            <a:r>
              <a:rPr lang="en-US" altLang="x-none" b="1" dirty="0"/>
              <a:t>d</a:t>
            </a:r>
            <a:r>
              <a:rPr lang="en-US" altLang="x-none" b="1" baseline="-20000" dirty="0"/>
              <a:t>1</a:t>
            </a:r>
            <a:r>
              <a:rPr lang="zh-CN" altLang="en-US" b="1" dirty="0"/>
              <a:t>的记录放在一组中，即对于每个</a:t>
            </a:r>
            <a:r>
              <a:rPr lang="en-US" altLang="x-none" b="1" dirty="0"/>
              <a:t>k(k=1, 2,  … d</a:t>
            </a:r>
            <a:r>
              <a:rPr lang="en-US" altLang="x-none" b="1" baseline="-20000" dirty="0"/>
              <a:t>1</a:t>
            </a:r>
            <a:r>
              <a:rPr lang="en-US" altLang="x-none" b="1" dirty="0"/>
              <a:t>)</a:t>
            </a:r>
            <a:r>
              <a:rPr lang="zh-CN" altLang="en-US" b="1" dirty="0"/>
              <a:t>，</a:t>
            </a:r>
            <a:r>
              <a:rPr lang="en-US" altLang="x-none" b="1" dirty="0"/>
              <a:t>R[k], R[d</a:t>
            </a:r>
            <a:r>
              <a:rPr lang="en-US" altLang="x-none" b="1" baseline="-20000" dirty="0"/>
              <a:t>1</a:t>
            </a:r>
            <a:r>
              <a:rPr lang="en-US" altLang="x-none" b="1" dirty="0"/>
              <a:t>+k], R[2d</a:t>
            </a:r>
            <a:r>
              <a:rPr lang="en-US" altLang="x-none" b="1" baseline="-20000" dirty="0"/>
              <a:t>1</a:t>
            </a:r>
            <a:r>
              <a:rPr lang="en-US" altLang="x-none" b="1" dirty="0"/>
              <a:t>+k] , …</a:t>
            </a:r>
            <a:r>
              <a:rPr lang="zh-CN" altLang="en-US" b="1" dirty="0"/>
              <a:t>分在同一组中，在各组内进行直接插入排序</a:t>
            </a:r>
            <a:r>
              <a:rPr lang="zh-CN" altLang="en-US" b="1" dirty="0">
                <a:latin typeface="宋体" panose="02010600030101010101" pitchFamily="2" charset="-122"/>
              </a:rPr>
              <a:t>。</a:t>
            </a:r>
            <a:r>
              <a:rPr lang="zh-CN" altLang="en-US" b="1" dirty="0"/>
              <a:t>这样一次分组和排序过程称为一趟</a:t>
            </a:r>
            <a:r>
              <a:rPr lang="zh-CN" altLang="en-US" b="1" dirty="0">
                <a:solidFill>
                  <a:schemeClr val="folHlink"/>
                </a:solidFill>
              </a:rPr>
              <a:t>希尔排序</a:t>
            </a:r>
            <a:r>
              <a:rPr lang="zh-CN" altLang="en-US" b="1" dirty="0"/>
              <a:t>；</a:t>
            </a:r>
            <a:endParaRPr lang="zh-CN" altLang="en-US" b="1" dirty="0"/>
          </a:p>
          <a:p>
            <a:pPr marL="355600" lvl="1" indent="0">
              <a:spcAft>
                <a:spcPct val="10000"/>
              </a:spcAft>
              <a:buNone/>
            </a:pPr>
            <a:r>
              <a:rPr lang="zh-CN" altLang="en-US" b="1" dirty="0"/>
              <a:t>②   取新的增量</a:t>
            </a:r>
            <a:r>
              <a:rPr lang="en-US" altLang="x-none" b="1" dirty="0"/>
              <a:t>d</a:t>
            </a:r>
            <a:r>
              <a:rPr lang="en-US" altLang="x-none" b="1" baseline="-20000" dirty="0"/>
              <a:t>2</a:t>
            </a:r>
            <a:r>
              <a:rPr lang="en-US" altLang="x-none" b="1" dirty="0"/>
              <a:t>&lt;d</a:t>
            </a:r>
            <a:r>
              <a:rPr lang="en-US" altLang="x-none" b="1" baseline="-20000" dirty="0"/>
              <a:t>1</a:t>
            </a:r>
            <a:r>
              <a:rPr lang="zh-CN" altLang="en-US" b="1" dirty="0"/>
              <a:t>，重复①的分组和排序操作；直至所取的增量</a:t>
            </a:r>
            <a:r>
              <a:rPr lang="en-US" altLang="x-none" b="1" dirty="0"/>
              <a:t>d</a:t>
            </a:r>
            <a:r>
              <a:rPr lang="en-US" altLang="x-none" b="1" baseline="-20000" dirty="0"/>
              <a:t>i</a:t>
            </a:r>
            <a:r>
              <a:rPr lang="en-US" altLang="x-none" b="1" dirty="0"/>
              <a:t>=1</a:t>
            </a:r>
            <a:r>
              <a:rPr lang="zh-CN" altLang="en-US" b="1" dirty="0"/>
              <a:t>为止，即所有记录放进一个组中排序为止</a:t>
            </a:r>
            <a:r>
              <a:rPr lang="zh-CN" altLang="en-US" b="1" dirty="0">
                <a:latin typeface="宋体" panose="02010600030101010101" pitchFamily="2" charset="-122"/>
              </a:rPr>
              <a:t>。</a:t>
            </a:r>
            <a:endParaRPr lang="zh-CN" altLang="en-US" b="1" dirty="0">
              <a:latin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41" name="文本占位符 773121"/>
          <p:cNvSpPr>
            <a:spLocks noGrp="1"/>
          </p:cNvSpPr>
          <p:nvPr>
            <p:ph idx="1"/>
          </p:nvPr>
        </p:nvSpPr>
        <p:spPr>
          <a:xfrm>
            <a:off x="1676400" y="152400"/>
            <a:ext cx="8915400" cy="2197100"/>
          </a:xfrm>
        </p:spPr>
        <p:txBody>
          <a:bodyPr anchor="t"/>
          <a:p>
            <a:pPr marL="0" indent="0">
              <a:lnSpc>
                <a:spcPct val="110000"/>
              </a:lnSpc>
              <a:spcBef>
                <a:spcPct val="10000"/>
              </a:spcBef>
              <a:buNone/>
            </a:pPr>
            <a:r>
              <a:rPr lang="en-US" altLang="x-none" sz="3600" b="1" dirty="0">
                <a:solidFill>
                  <a:schemeClr val="folHlink"/>
                </a:solidFill>
              </a:rPr>
              <a:t>2  </a:t>
            </a:r>
            <a:r>
              <a:rPr lang="zh-CN" altLang="en-US" sz="3600" b="1" dirty="0">
                <a:solidFill>
                  <a:schemeClr val="folHlink"/>
                </a:solidFill>
                <a:ea typeface="楷体_GB2312" pitchFamily="1" charset="-122"/>
              </a:rPr>
              <a:t>排序示</a:t>
            </a:r>
            <a:r>
              <a:rPr lang="zh-CN" altLang="en-US" sz="3600" b="1" dirty="0">
                <a:solidFill>
                  <a:schemeClr val="folHlink"/>
                </a:solidFill>
                <a:latin typeface="宋体" panose="02010600030101010101" pitchFamily="2" charset="-122"/>
                <a:ea typeface="楷体_GB2312" pitchFamily="1" charset="-122"/>
              </a:rPr>
              <a:t>例</a:t>
            </a:r>
            <a:endParaRPr lang="zh-CN" altLang="en-US" sz="3600" b="1" dirty="0">
              <a:solidFill>
                <a:schemeClr val="folHlink"/>
              </a:solidFill>
              <a:ea typeface="楷体_GB2312" pitchFamily="1" charset="-122"/>
            </a:endParaRPr>
          </a:p>
          <a:p>
            <a:pPr marL="0" indent="0">
              <a:lnSpc>
                <a:spcPct val="110000"/>
              </a:lnSpc>
              <a:spcBef>
                <a:spcPct val="10000"/>
              </a:spcBef>
              <a:buNone/>
            </a:pPr>
            <a:r>
              <a:rPr lang="zh-CN" altLang="en-US" sz="2800" b="1" dirty="0"/>
              <a:t>       设有</a:t>
            </a:r>
            <a:r>
              <a:rPr lang="en-US" altLang="x-none" sz="2800" b="1" dirty="0"/>
              <a:t>10</a:t>
            </a:r>
            <a:r>
              <a:rPr lang="zh-CN" altLang="en-US" sz="2800" b="1" dirty="0"/>
              <a:t>个待排序的记录，关键字分别为</a:t>
            </a:r>
            <a:r>
              <a:rPr lang="en-US" altLang="x-none" sz="2800" b="1" dirty="0"/>
              <a:t>9, 13, 8, 2, 5, </a:t>
            </a:r>
            <a:r>
              <a:rPr lang="en-US" altLang="x-none" sz="2800" b="1" u="sng" dirty="0">
                <a:solidFill>
                  <a:schemeClr val="folHlink"/>
                </a:solidFill>
              </a:rPr>
              <a:t>13</a:t>
            </a:r>
            <a:r>
              <a:rPr lang="en-US" altLang="x-none" sz="2800" b="1" dirty="0"/>
              <a:t>, 7, 1, 15, 11</a:t>
            </a:r>
            <a:r>
              <a:rPr lang="zh-CN" altLang="en-US" sz="2800" b="1" dirty="0"/>
              <a:t>，增量序列是</a:t>
            </a:r>
            <a:r>
              <a:rPr lang="en-US" altLang="x-none" sz="2800" b="1" dirty="0"/>
              <a:t>5, 3, 1</a:t>
            </a:r>
            <a:r>
              <a:rPr lang="zh-CN" altLang="en-US" sz="2800" b="1" dirty="0"/>
              <a:t>，希尔排序的过程如图</a:t>
            </a:r>
            <a:r>
              <a:rPr lang="en-US" altLang="x-none" sz="2800" b="1" dirty="0"/>
              <a:t>10-5</a:t>
            </a:r>
            <a:r>
              <a:rPr lang="zh-CN" altLang="en-US" sz="2800" b="1" dirty="0"/>
              <a:t>所示</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grpSp>
        <p:nvGrpSpPr>
          <p:cNvPr id="727042" name="组合 773122"/>
          <p:cNvGrpSpPr/>
          <p:nvPr/>
        </p:nvGrpSpPr>
        <p:grpSpPr>
          <a:xfrm>
            <a:off x="1631950" y="2266950"/>
            <a:ext cx="8772525" cy="4618038"/>
            <a:chOff x="0" y="0"/>
            <a:chExt cx="5526" cy="2909"/>
          </a:xfrm>
        </p:grpSpPr>
        <p:grpSp>
          <p:nvGrpSpPr>
            <p:cNvPr id="727043" name="组合 773123"/>
            <p:cNvGrpSpPr/>
            <p:nvPr/>
          </p:nvGrpSpPr>
          <p:grpSpPr>
            <a:xfrm>
              <a:off x="246" y="1248"/>
              <a:ext cx="5280" cy="557"/>
              <a:chOff x="0" y="0"/>
              <a:chExt cx="5280" cy="557"/>
            </a:xfrm>
          </p:grpSpPr>
          <p:grpSp>
            <p:nvGrpSpPr>
              <p:cNvPr id="727044" name="组合 773124"/>
              <p:cNvGrpSpPr/>
              <p:nvPr/>
            </p:nvGrpSpPr>
            <p:grpSpPr>
              <a:xfrm>
                <a:off x="0" y="0"/>
                <a:ext cx="5280" cy="249"/>
                <a:chOff x="0" y="0"/>
                <a:chExt cx="5280" cy="249"/>
              </a:xfrm>
            </p:grpSpPr>
            <p:sp>
              <p:nvSpPr>
                <p:cNvPr id="727045" name="矩形 773125"/>
                <p:cNvSpPr/>
                <p:nvPr/>
              </p:nvSpPr>
              <p:spPr>
                <a:xfrm>
                  <a:off x="1335" y="0"/>
                  <a:ext cx="3945" cy="249"/>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9     7      1      2      5      </a:t>
                  </a:r>
                  <a:r>
                    <a:rPr lang="en-US" altLang="x-none" sz="2400" b="1" u="sng" dirty="0">
                      <a:solidFill>
                        <a:schemeClr val="folHlink"/>
                      </a:solidFill>
                      <a:latin typeface="Times New Roman" panose="02020603050405020304" pitchFamily="2" charset="0"/>
                      <a:ea typeface="宋体" panose="02010600030101010101" pitchFamily="2" charset="-122"/>
                    </a:rPr>
                    <a:t>13</a:t>
                  </a:r>
                  <a:r>
                    <a:rPr lang="en-US" altLang="x-none" sz="2400" b="1" dirty="0">
                      <a:latin typeface="Times New Roman" panose="02020603050405020304" pitchFamily="2" charset="0"/>
                      <a:ea typeface="宋体" panose="02010600030101010101" pitchFamily="2" charset="-122"/>
                    </a:rPr>
                    <a:t>      13     8      15      11</a:t>
                  </a:r>
                  <a:endParaRPr lang="en-US" altLang="x-none" sz="2400" b="1" dirty="0">
                    <a:latin typeface="Times New Roman" panose="02020603050405020304" pitchFamily="2" charset="0"/>
                    <a:ea typeface="宋体" panose="02010600030101010101" pitchFamily="2" charset="-122"/>
                  </a:endParaRPr>
                </a:p>
              </p:txBody>
            </p:sp>
            <p:sp>
              <p:nvSpPr>
                <p:cNvPr id="727046" name="矩形 773126"/>
                <p:cNvSpPr/>
                <p:nvPr/>
              </p:nvSpPr>
              <p:spPr>
                <a:xfrm>
                  <a:off x="0" y="0"/>
                  <a:ext cx="1315" cy="227"/>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rPr>
                    <a:t>第一趟排序后</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p:txBody>
            </p:sp>
          </p:grpSp>
          <p:grpSp>
            <p:nvGrpSpPr>
              <p:cNvPr id="727047" name="组合 773127"/>
              <p:cNvGrpSpPr/>
              <p:nvPr/>
            </p:nvGrpSpPr>
            <p:grpSpPr>
              <a:xfrm>
                <a:off x="1440" y="240"/>
                <a:ext cx="3695" cy="113"/>
                <a:chOff x="0" y="0"/>
                <a:chExt cx="3695" cy="96"/>
              </a:xfrm>
            </p:grpSpPr>
            <p:sp>
              <p:nvSpPr>
                <p:cNvPr id="727048" name="直接连接符 773128"/>
                <p:cNvSpPr/>
                <p:nvPr/>
              </p:nvSpPr>
              <p:spPr>
                <a:xfrm>
                  <a:off x="0" y="88"/>
                  <a:ext cx="3695" cy="0"/>
                </a:xfrm>
                <a:prstGeom prst="line">
                  <a:avLst/>
                </a:prstGeom>
                <a:ln w="28575" cap="flat" cmpd="sng">
                  <a:solidFill>
                    <a:schemeClr val="accent1"/>
                  </a:solidFill>
                  <a:prstDash val="solid"/>
                  <a:round/>
                  <a:headEnd type="none" w="med" len="med"/>
                  <a:tailEnd type="none" w="med" len="med"/>
                </a:ln>
              </p:spPr>
            </p:sp>
            <p:sp>
              <p:nvSpPr>
                <p:cNvPr id="727049" name="直接连接符 773129"/>
                <p:cNvSpPr/>
                <p:nvPr/>
              </p:nvSpPr>
              <p:spPr>
                <a:xfrm flipV="1">
                  <a:off x="0" y="5"/>
                  <a:ext cx="0" cy="91"/>
                </a:xfrm>
                <a:prstGeom prst="line">
                  <a:avLst/>
                </a:prstGeom>
                <a:ln w="28575" cap="flat" cmpd="sng">
                  <a:solidFill>
                    <a:schemeClr val="accent1"/>
                  </a:solidFill>
                  <a:prstDash val="solid"/>
                  <a:round/>
                  <a:headEnd type="none" w="med" len="med"/>
                  <a:tailEnd type="none" w="med" len="med"/>
                </a:ln>
              </p:spPr>
            </p:sp>
            <p:sp>
              <p:nvSpPr>
                <p:cNvPr id="727050" name="直接连接符 773130"/>
                <p:cNvSpPr/>
                <p:nvPr/>
              </p:nvSpPr>
              <p:spPr>
                <a:xfrm flipV="1">
                  <a:off x="1096" y="0"/>
                  <a:ext cx="0" cy="91"/>
                </a:xfrm>
                <a:prstGeom prst="line">
                  <a:avLst/>
                </a:prstGeom>
                <a:ln w="28575" cap="flat" cmpd="sng">
                  <a:solidFill>
                    <a:schemeClr val="accent1"/>
                  </a:solidFill>
                  <a:prstDash val="solid"/>
                  <a:round/>
                  <a:headEnd type="none" w="med" len="med"/>
                  <a:tailEnd type="none" w="med" len="med"/>
                </a:ln>
              </p:spPr>
            </p:sp>
            <p:sp>
              <p:nvSpPr>
                <p:cNvPr id="727051" name="直接连接符 773131"/>
                <p:cNvSpPr/>
                <p:nvPr/>
              </p:nvSpPr>
              <p:spPr>
                <a:xfrm flipV="1">
                  <a:off x="2384" y="0"/>
                  <a:ext cx="0" cy="91"/>
                </a:xfrm>
                <a:prstGeom prst="line">
                  <a:avLst/>
                </a:prstGeom>
                <a:ln w="28575" cap="flat" cmpd="sng">
                  <a:solidFill>
                    <a:schemeClr val="accent1"/>
                  </a:solidFill>
                  <a:prstDash val="solid"/>
                  <a:round/>
                  <a:headEnd type="none" w="med" len="med"/>
                  <a:tailEnd type="none" w="med" len="med"/>
                </a:ln>
              </p:spPr>
            </p:sp>
            <p:sp>
              <p:nvSpPr>
                <p:cNvPr id="727052" name="直接连接符 773132"/>
                <p:cNvSpPr/>
                <p:nvPr/>
              </p:nvSpPr>
              <p:spPr>
                <a:xfrm flipV="1">
                  <a:off x="3688" y="0"/>
                  <a:ext cx="0" cy="91"/>
                </a:xfrm>
                <a:prstGeom prst="line">
                  <a:avLst/>
                </a:prstGeom>
                <a:ln w="28575" cap="flat" cmpd="sng">
                  <a:solidFill>
                    <a:schemeClr val="accent1"/>
                  </a:solidFill>
                  <a:prstDash val="solid"/>
                  <a:round/>
                  <a:headEnd type="none" w="med" len="med"/>
                  <a:tailEnd type="none" w="med" len="med"/>
                </a:ln>
              </p:spPr>
            </p:sp>
          </p:grpSp>
          <p:grpSp>
            <p:nvGrpSpPr>
              <p:cNvPr id="727053" name="组合 773133"/>
              <p:cNvGrpSpPr/>
              <p:nvPr/>
            </p:nvGrpSpPr>
            <p:grpSpPr>
              <a:xfrm>
                <a:off x="1778" y="240"/>
                <a:ext cx="2448" cy="227"/>
                <a:chOff x="0" y="0"/>
                <a:chExt cx="2448" cy="227"/>
              </a:xfrm>
            </p:grpSpPr>
            <p:sp>
              <p:nvSpPr>
                <p:cNvPr id="727054" name="直接连接符 773134"/>
                <p:cNvSpPr/>
                <p:nvPr/>
              </p:nvSpPr>
              <p:spPr>
                <a:xfrm>
                  <a:off x="0" y="216"/>
                  <a:ext cx="2448" cy="0"/>
                </a:xfrm>
                <a:prstGeom prst="line">
                  <a:avLst/>
                </a:prstGeom>
                <a:ln w="28575" cap="flat" cmpd="sng">
                  <a:solidFill>
                    <a:schemeClr val="hlink"/>
                  </a:solidFill>
                  <a:prstDash val="solid"/>
                  <a:round/>
                  <a:headEnd type="none" w="med" len="med"/>
                  <a:tailEnd type="none" w="med" len="med"/>
                </a:ln>
              </p:spPr>
            </p:sp>
            <p:sp>
              <p:nvSpPr>
                <p:cNvPr id="727055" name="直接连接符 773135"/>
                <p:cNvSpPr/>
                <p:nvPr/>
              </p:nvSpPr>
              <p:spPr>
                <a:xfrm flipV="1">
                  <a:off x="0" y="12"/>
                  <a:ext cx="0" cy="215"/>
                </a:xfrm>
                <a:prstGeom prst="line">
                  <a:avLst/>
                </a:prstGeom>
                <a:ln w="28575" cap="flat" cmpd="sng">
                  <a:solidFill>
                    <a:schemeClr val="hlink"/>
                  </a:solidFill>
                  <a:prstDash val="solid"/>
                  <a:round/>
                  <a:headEnd type="none" w="med" len="med"/>
                  <a:tailEnd type="none" w="med" len="med"/>
                </a:ln>
              </p:spPr>
            </p:sp>
            <p:sp>
              <p:nvSpPr>
                <p:cNvPr id="727056" name="直接连接符 773136"/>
                <p:cNvSpPr/>
                <p:nvPr/>
              </p:nvSpPr>
              <p:spPr>
                <a:xfrm flipV="1">
                  <a:off x="1142" y="0"/>
                  <a:ext cx="0" cy="215"/>
                </a:xfrm>
                <a:prstGeom prst="line">
                  <a:avLst/>
                </a:prstGeom>
                <a:ln w="28575" cap="flat" cmpd="sng">
                  <a:solidFill>
                    <a:schemeClr val="hlink"/>
                  </a:solidFill>
                  <a:prstDash val="solid"/>
                  <a:round/>
                  <a:headEnd type="none" w="med" len="med"/>
                  <a:tailEnd type="none" w="med" len="med"/>
                </a:ln>
              </p:spPr>
            </p:sp>
            <p:sp>
              <p:nvSpPr>
                <p:cNvPr id="727057" name="直接连接符 773137"/>
                <p:cNvSpPr/>
                <p:nvPr/>
              </p:nvSpPr>
              <p:spPr>
                <a:xfrm flipV="1">
                  <a:off x="2448" y="0"/>
                  <a:ext cx="0" cy="215"/>
                </a:xfrm>
                <a:prstGeom prst="line">
                  <a:avLst/>
                </a:prstGeom>
                <a:ln w="28575" cap="flat" cmpd="sng">
                  <a:solidFill>
                    <a:schemeClr val="hlink"/>
                  </a:solidFill>
                  <a:prstDash val="solid"/>
                  <a:round/>
                  <a:headEnd type="none" w="med" len="med"/>
                  <a:tailEnd type="none" w="med" len="med"/>
                </a:ln>
              </p:spPr>
            </p:sp>
          </p:grpSp>
          <p:grpSp>
            <p:nvGrpSpPr>
              <p:cNvPr id="727058" name="组合 773138"/>
              <p:cNvGrpSpPr/>
              <p:nvPr/>
            </p:nvGrpSpPr>
            <p:grpSpPr>
              <a:xfrm>
                <a:off x="2160" y="248"/>
                <a:ext cx="2494" cy="309"/>
                <a:chOff x="0" y="0"/>
                <a:chExt cx="2494" cy="309"/>
              </a:xfrm>
            </p:grpSpPr>
            <p:sp>
              <p:nvSpPr>
                <p:cNvPr id="727059" name="直接连接符 773139"/>
                <p:cNvSpPr/>
                <p:nvPr/>
              </p:nvSpPr>
              <p:spPr>
                <a:xfrm>
                  <a:off x="0" y="302"/>
                  <a:ext cx="2494" cy="0"/>
                </a:xfrm>
                <a:prstGeom prst="line">
                  <a:avLst/>
                </a:prstGeom>
                <a:ln w="28575" cap="flat" cmpd="sng">
                  <a:solidFill>
                    <a:schemeClr val="folHlink"/>
                  </a:solidFill>
                  <a:prstDash val="solid"/>
                  <a:round/>
                  <a:headEnd type="none" w="med" len="med"/>
                  <a:tailEnd type="none" w="med" len="med"/>
                </a:ln>
              </p:spPr>
            </p:sp>
            <p:sp>
              <p:nvSpPr>
                <p:cNvPr id="727060" name="直接连接符 773140"/>
                <p:cNvSpPr/>
                <p:nvPr/>
              </p:nvSpPr>
              <p:spPr>
                <a:xfrm flipV="1">
                  <a:off x="0" y="9"/>
                  <a:ext cx="0" cy="300"/>
                </a:xfrm>
                <a:prstGeom prst="line">
                  <a:avLst/>
                </a:prstGeom>
                <a:ln w="28575" cap="flat" cmpd="sng">
                  <a:solidFill>
                    <a:schemeClr val="folHlink"/>
                  </a:solidFill>
                  <a:prstDash val="solid"/>
                  <a:round/>
                  <a:headEnd type="none" w="med" len="med"/>
                  <a:tailEnd type="none" w="med" len="med"/>
                </a:ln>
              </p:spPr>
            </p:sp>
            <p:sp>
              <p:nvSpPr>
                <p:cNvPr id="727061" name="直接连接符 773141"/>
                <p:cNvSpPr/>
                <p:nvPr/>
              </p:nvSpPr>
              <p:spPr>
                <a:xfrm flipV="1">
                  <a:off x="1174" y="0"/>
                  <a:ext cx="0" cy="300"/>
                </a:xfrm>
                <a:prstGeom prst="line">
                  <a:avLst/>
                </a:prstGeom>
                <a:ln w="28575" cap="flat" cmpd="sng">
                  <a:solidFill>
                    <a:schemeClr val="folHlink"/>
                  </a:solidFill>
                  <a:prstDash val="solid"/>
                  <a:round/>
                  <a:headEnd type="none" w="med" len="med"/>
                  <a:tailEnd type="none" w="med" len="med"/>
                </a:ln>
              </p:spPr>
            </p:sp>
            <p:sp>
              <p:nvSpPr>
                <p:cNvPr id="727062" name="直接连接符 773142"/>
                <p:cNvSpPr/>
                <p:nvPr/>
              </p:nvSpPr>
              <p:spPr>
                <a:xfrm flipV="1">
                  <a:off x="2488" y="0"/>
                  <a:ext cx="0" cy="300"/>
                </a:xfrm>
                <a:prstGeom prst="line">
                  <a:avLst/>
                </a:prstGeom>
                <a:ln w="28575" cap="flat" cmpd="sng">
                  <a:solidFill>
                    <a:schemeClr val="folHlink"/>
                  </a:solidFill>
                  <a:prstDash val="solid"/>
                  <a:round/>
                  <a:headEnd type="none" w="med" len="med"/>
                  <a:tailEnd type="none" w="med" len="med"/>
                </a:ln>
              </p:spPr>
            </p:sp>
          </p:grpSp>
        </p:grpSp>
        <p:grpSp>
          <p:nvGrpSpPr>
            <p:cNvPr id="727063" name="组合 773143"/>
            <p:cNvGrpSpPr/>
            <p:nvPr/>
          </p:nvGrpSpPr>
          <p:grpSpPr>
            <a:xfrm>
              <a:off x="246" y="1940"/>
              <a:ext cx="5280" cy="249"/>
              <a:chOff x="0" y="0"/>
              <a:chExt cx="5280" cy="249"/>
            </a:xfrm>
          </p:grpSpPr>
          <p:sp>
            <p:nvSpPr>
              <p:cNvPr id="727064" name="矩形 773144"/>
              <p:cNvSpPr/>
              <p:nvPr/>
            </p:nvSpPr>
            <p:spPr>
              <a:xfrm>
                <a:off x="1335" y="0"/>
                <a:ext cx="3945" cy="249"/>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2     5      1      9      7      </a:t>
                </a:r>
                <a:r>
                  <a:rPr lang="en-US" altLang="x-none" sz="2400" b="1" u="sng" dirty="0">
                    <a:solidFill>
                      <a:schemeClr val="folHlink"/>
                    </a:solidFill>
                    <a:latin typeface="Times New Roman" panose="02020603050405020304" pitchFamily="2" charset="0"/>
                    <a:ea typeface="宋体" panose="02010600030101010101" pitchFamily="2" charset="-122"/>
                  </a:rPr>
                  <a:t>13</a:t>
                </a:r>
                <a:r>
                  <a:rPr lang="en-US" altLang="x-none" sz="2400" b="1" dirty="0">
                    <a:latin typeface="Times New Roman" panose="02020603050405020304" pitchFamily="2" charset="0"/>
                    <a:ea typeface="宋体" panose="02010600030101010101" pitchFamily="2" charset="-122"/>
                  </a:rPr>
                  <a:t>      11     8      15      13</a:t>
                </a:r>
                <a:endParaRPr lang="en-US" altLang="x-none" sz="2400" b="1" dirty="0">
                  <a:latin typeface="Times New Roman" panose="02020603050405020304" pitchFamily="2" charset="0"/>
                  <a:ea typeface="宋体" panose="02010600030101010101" pitchFamily="2" charset="-122"/>
                </a:endParaRPr>
              </a:p>
            </p:txBody>
          </p:sp>
          <p:sp>
            <p:nvSpPr>
              <p:cNvPr id="727065" name="矩形 773145"/>
              <p:cNvSpPr/>
              <p:nvPr/>
            </p:nvSpPr>
            <p:spPr>
              <a:xfrm>
                <a:off x="0" y="0"/>
                <a:ext cx="1315" cy="227"/>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rPr>
                  <a:t>第二趟排序后</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p:txBody>
          </p:sp>
        </p:grpSp>
        <p:grpSp>
          <p:nvGrpSpPr>
            <p:cNvPr id="727066" name="组合 773146"/>
            <p:cNvGrpSpPr/>
            <p:nvPr/>
          </p:nvGrpSpPr>
          <p:grpSpPr>
            <a:xfrm>
              <a:off x="246" y="2333"/>
              <a:ext cx="5280" cy="249"/>
              <a:chOff x="0" y="0"/>
              <a:chExt cx="5280" cy="249"/>
            </a:xfrm>
          </p:grpSpPr>
          <p:sp>
            <p:nvSpPr>
              <p:cNvPr id="727067" name="矩形 773147"/>
              <p:cNvSpPr/>
              <p:nvPr/>
            </p:nvSpPr>
            <p:spPr>
              <a:xfrm>
                <a:off x="1335" y="0"/>
                <a:ext cx="3945" cy="249"/>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1     2      5      7      8      9      11     </a:t>
                </a:r>
                <a:r>
                  <a:rPr lang="en-US" altLang="x-none" sz="2400" b="1" u="sng" dirty="0">
                    <a:solidFill>
                      <a:schemeClr val="folHlink"/>
                    </a:solidFill>
                    <a:latin typeface="Times New Roman" panose="02020603050405020304" pitchFamily="2" charset="0"/>
                    <a:ea typeface="宋体" panose="02010600030101010101" pitchFamily="2" charset="-122"/>
                  </a:rPr>
                  <a:t>13</a:t>
                </a:r>
                <a:r>
                  <a:rPr lang="en-US" altLang="x-none" sz="2400" b="1" dirty="0">
                    <a:latin typeface="Times New Roman" panose="02020603050405020304" pitchFamily="2" charset="0"/>
                    <a:ea typeface="宋体" panose="02010600030101010101" pitchFamily="2" charset="-122"/>
                  </a:rPr>
                  <a:t>      13      15</a:t>
                </a:r>
                <a:endParaRPr lang="en-US" altLang="x-none" sz="2400" b="1" dirty="0">
                  <a:latin typeface="Times New Roman" panose="02020603050405020304" pitchFamily="2" charset="0"/>
                  <a:ea typeface="宋体" panose="02010600030101010101" pitchFamily="2" charset="-122"/>
                </a:endParaRPr>
              </a:p>
            </p:txBody>
          </p:sp>
          <p:sp>
            <p:nvSpPr>
              <p:cNvPr id="727068" name="矩形 773148"/>
              <p:cNvSpPr/>
              <p:nvPr/>
            </p:nvSpPr>
            <p:spPr>
              <a:xfrm>
                <a:off x="0" y="0"/>
                <a:ext cx="1315" cy="227"/>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rPr>
                  <a:t>第三趟排序后</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p:txBody>
          </p:sp>
        </p:grpSp>
        <p:sp>
          <p:nvSpPr>
            <p:cNvPr id="727069" name="矩形 773149"/>
            <p:cNvSpPr/>
            <p:nvPr/>
          </p:nvSpPr>
          <p:spPr>
            <a:xfrm>
              <a:off x="2166" y="2660"/>
              <a:ext cx="1587" cy="249"/>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10-5   </a:t>
              </a:r>
              <a:r>
                <a:rPr lang="zh-CN" altLang="en-US" sz="2000" b="1" dirty="0">
                  <a:latin typeface="Times New Roman" panose="02020603050405020304" pitchFamily="2" charset="0"/>
                  <a:ea typeface="宋体" panose="02010600030101010101" pitchFamily="2" charset="-122"/>
                </a:rPr>
                <a:t>希尔排序过程</a:t>
              </a:r>
              <a:endParaRPr lang="zh-CN" altLang="en-US" sz="2000" b="1" dirty="0">
                <a:latin typeface="Times New Roman" panose="02020603050405020304" pitchFamily="2" charset="0"/>
                <a:ea typeface="宋体" panose="02010600030101010101" pitchFamily="2" charset="-122"/>
              </a:endParaRPr>
            </a:p>
          </p:txBody>
        </p:sp>
        <p:grpSp>
          <p:nvGrpSpPr>
            <p:cNvPr id="727070" name="组合 773150"/>
            <p:cNvGrpSpPr/>
            <p:nvPr/>
          </p:nvGrpSpPr>
          <p:grpSpPr>
            <a:xfrm>
              <a:off x="0" y="0"/>
              <a:ext cx="5526" cy="1152"/>
              <a:chOff x="0" y="0"/>
              <a:chExt cx="5526" cy="1152"/>
            </a:xfrm>
          </p:grpSpPr>
          <p:grpSp>
            <p:nvGrpSpPr>
              <p:cNvPr id="727071" name="组合 773151"/>
              <p:cNvGrpSpPr/>
              <p:nvPr/>
            </p:nvGrpSpPr>
            <p:grpSpPr>
              <a:xfrm>
                <a:off x="1581" y="0"/>
                <a:ext cx="3945" cy="1152"/>
                <a:chOff x="0" y="0"/>
                <a:chExt cx="3945" cy="1152"/>
              </a:xfrm>
            </p:grpSpPr>
            <p:sp>
              <p:nvSpPr>
                <p:cNvPr id="727072" name="矩形 773152"/>
                <p:cNvSpPr/>
                <p:nvPr/>
              </p:nvSpPr>
              <p:spPr>
                <a:xfrm>
                  <a:off x="0" y="0"/>
                  <a:ext cx="3945" cy="249"/>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9     13     8      2      5      </a:t>
                  </a:r>
                  <a:r>
                    <a:rPr lang="en-US" altLang="x-none" sz="2400" b="1" u="sng" dirty="0">
                      <a:solidFill>
                        <a:schemeClr val="folHlink"/>
                      </a:solidFill>
                      <a:latin typeface="Times New Roman" panose="02020603050405020304" pitchFamily="2" charset="0"/>
                      <a:ea typeface="宋体" panose="02010600030101010101" pitchFamily="2" charset="-122"/>
                    </a:rPr>
                    <a:t>13</a:t>
                  </a:r>
                  <a:r>
                    <a:rPr lang="en-US" altLang="x-none" sz="2400" b="1" dirty="0">
                      <a:latin typeface="Times New Roman" panose="02020603050405020304" pitchFamily="2" charset="0"/>
                      <a:ea typeface="宋体" panose="02010600030101010101" pitchFamily="2" charset="-122"/>
                    </a:rPr>
                    <a:t>      7      1      15      11</a:t>
                  </a:r>
                  <a:endParaRPr lang="en-US" altLang="x-none" sz="2400" b="1" dirty="0">
                    <a:latin typeface="Times New Roman" panose="02020603050405020304" pitchFamily="2" charset="0"/>
                    <a:ea typeface="宋体" panose="02010600030101010101" pitchFamily="2" charset="-122"/>
                  </a:endParaRPr>
                </a:p>
              </p:txBody>
            </p:sp>
            <p:grpSp>
              <p:nvGrpSpPr>
                <p:cNvPr id="727073" name="组合 773153"/>
                <p:cNvGrpSpPr/>
                <p:nvPr/>
              </p:nvGrpSpPr>
              <p:grpSpPr>
                <a:xfrm>
                  <a:off x="80" y="240"/>
                  <a:ext cx="1976" cy="91"/>
                  <a:chOff x="0" y="0"/>
                  <a:chExt cx="1976" cy="338"/>
                </a:xfrm>
              </p:grpSpPr>
              <p:sp>
                <p:nvSpPr>
                  <p:cNvPr id="727074" name="直接连接符 773154"/>
                  <p:cNvSpPr/>
                  <p:nvPr/>
                </p:nvSpPr>
                <p:spPr>
                  <a:xfrm>
                    <a:off x="0" y="332"/>
                    <a:ext cx="1972" cy="0"/>
                  </a:xfrm>
                  <a:prstGeom prst="line">
                    <a:avLst/>
                  </a:prstGeom>
                  <a:ln w="28575" cap="flat" cmpd="sng">
                    <a:solidFill>
                      <a:schemeClr val="tx1"/>
                    </a:solidFill>
                    <a:prstDash val="solid"/>
                    <a:round/>
                    <a:headEnd type="none" w="med" len="med"/>
                    <a:tailEnd type="none" w="med" len="med"/>
                  </a:ln>
                </p:spPr>
              </p:sp>
              <p:sp>
                <p:nvSpPr>
                  <p:cNvPr id="727075" name="直接连接符 773155"/>
                  <p:cNvSpPr/>
                  <p:nvPr/>
                </p:nvSpPr>
                <p:spPr>
                  <a:xfrm>
                    <a:off x="8" y="0"/>
                    <a:ext cx="0" cy="322"/>
                  </a:xfrm>
                  <a:prstGeom prst="line">
                    <a:avLst/>
                  </a:prstGeom>
                  <a:ln w="28575" cap="flat" cmpd="sng">
                    <a:solidFill>
                      <a:schemeClr val="tx1"/>
                    </a:solidFill>
                    <a:prstDash val="solid"/>
                    <a:round/>
                    <a:headEnd type="none" w="med" len="med"/>
                    <a:tailEnd type="none" w="med" len="med"/>
                  </a:ln>
                </p:spPr>
              </p:sp>
              <p:sp>
                <p:nvSpPr>
                  <p:cNvPr id="727076" name="直接连接符 773156"/>
                  <p:cNvSpPr/>
                  <p:nvPr/>
                </p:nvSpPr>
                <p:spPr>
                  <a:xfrm>
                    <a:off x="1976" y="16"/>
                    <a:ext cx="0" cy="322"/>
                  </a:xfrm>
                  <a:prstGeom prst="line">
                    <a:avLst/>
                  </a:prstGeom>
                  <a:ln w="28575" cap="flat" cmpd="sng">
                    <a:solidFill>
                      <a:schemeClr val="tx1"/>
                    </a:solidFill>
                    <a:prstDash val="solid"/>
                    <a:round/>
                    <a:headEnd type="none" w="med" len="med"/>
                    <a:tailEnd type="none" w="med" len="med"/>
                  </a:ln>
                </p:spPr>
              </p:sp>
            </p:grpSp>
            <p:grpSp>
              <p:nvGrpSpPr>
                <p:cNvPr id="727077" name="组合 773157"/>
                <p:cNvGrpSpPr/>
                <p:nvPr/>
              </p:nvGrpSpPr>
              <p:grpSpPr>
                <a:xfrm>
                  <a:off x="336" y="304"/>
                  <a:ext cx="2291" cy="291"/>
                  <a:chOff x="0" y="0"/>
                  <a:chExt cx="2291" cy="291"/>
                </a:xfrm>
              </p:grpSpPr>
              <p:sp>
                <p:nvSpPr>
                  <p:cNvPr id="727078" name="矩形 773158"/>
                  <p:cNvSpPr/>
                  <p:nvPr/>
                </p:nvSpPr>
                <p:spPr>
                  <a:xfrm>
                    <a:off x="0" y="0"/>
                    <a:ext cx="227" cy="227"/>
                  </a:xfrm>
                  <a:prstGeom prst="rect">
                    <a:avLst/>
                  </a:prstGeom>
                  <a:noFill/>
                  <a:ln w="9525">
                    <a:noFill/>
                  </a:ln>
                </p:spPr>
                <p:txBody>
                  <a:bodyPr wrap="none" anchor="ctr"/>
                  <a:p>
                    <a:pPr algn="ctr"/>
                    <a:r>
                      <a:rPr lang="en-US" altLang="x-none" sz="2400" b="1" dirty="0">
                        <a:solidFill>
                          <a:schemeClr val="hlink"/>
                        </a:solidFill>
                        <a:latin typeface="Times New Roman" panose="02020603050405020304" pitchFamily="2" charset="0"/>
                        <a:ea typeface="宋体" panose="02010600030101010101" pitchFamily="2" charset="-122"/>
                      </a:rPr>
                      <a:t>7</a:t>
                    </a:r>
                    <a:endParaRPr lang="en-US" altLang="x-none" sz="2400" b="1" dirty="0">
                      <a:solidFill>
                        <a:schemeClr val="hlink"/>
                      </a:solidFill>
                      <a:latin typeface="Times New Roman" panose="02020603050405020304" pitchFamily="2" charset="0"/>
                      <a:ea typeface="宋体" panose="02010600030101010101" pitchFamily="2" charset="-122"/>
                    </a:endParaRPr>
                  </a:p>
                </p:txBody>
              </p:sp>
              <p:sp>
                <p:nvSpPr>
                  <p:cNvPr id="727079" name="矩形 773159"/>
                  <p:cNvSpPr/>
                  <p:nvPr/>
                </p:nvSpPr>
                <p:spPr>
                  <a:xfrm>
                    <a:off x="2064" y="0"/>
                    <a:ext cx="227" cy="227"/>
                  </a:xfrm>
                  <a:prstGeom prst="rect">
                    <a:avLst/>
                  </a:prstGeom>
                  <a:noFill/>
                  <a:ln w="9525">
                    <a:noFill/>
                  </a:ln>
                </p:spPr>
                <p:txBody>
                  <a:bodyPr wrap="none" anchor="ctr"/>
                  <a:p>
                    <a:pPr algn="ctr"/>
                    <a:r>
                      <a:rPr lang="en-US" altLang="x-none" sz="2400" b="1" dirty="0">
                        <a:solidFill>
                          <a:schemeClr val="hlink"/>
                        </a:solidFill>
                        <a:latin typeface="Times New Roman" panose="02020603050405020304" pitchFamily="2" charset="0"/>
                        <a:ea typeface="宋体" panose="02010600030101010101" pitchFamily="2" charset="-122"/>
                      </a:rPr>
                      <a:t>13</a:t>
                    </a:r>
                    <a:endParaRPr lang="en-US" altLang="x-none" sz="2400" b="1" dirty="0">
                      <a:solidFill>
                        <a:schemeClr val="hlink"/>
                      </a:solidFill>
                      <a:latin typeface="Times New Roman" panose="02020603050405020304" pitchFamily="2" charset="0"/>
                      <a:ea typeface="宋体" panose="02010600030101010101" pitchFamily="2" charset="-122"/>
                    </a:endParaRPr>
                  </a:p>
                </p:txBody>
              </p:sp>
              <p:grpSp>
                <p:nvGrpSpPr>
                  <p:cNvPr id="727080" name="组合 773160"/>
                  <p:cNvGrpSpPr/>
                  <p:nvPr/>
                </p:nvGrpSpPr>
                <p:grpSpPr>
                  <a:xfrm>
                    <a:off x="112" y="200"/>
                    <a:ext cx="2040" cy="91"/>
                    <a:chOff x="0" y="0"/>
                    <a:chExt cx="1976" cy="338"/>
                  </a:xfrm>
                </p:grpSpPr>
                <p:sp>
                  <p:nvSpPr>
                    <p:cNvPr id="727081" name="直接连接符 773161"/>
                    <p:cNvSpPr/>
                    <p:nvPr/>
                  </p:nvSpPr>
                  <p:spPr>
                    <a:xfrm>
                      <a:off x="0" y="332"/>
                      <a:ext cx="1972" cy="0"/>
                    </a:xfrm>
                    <a:prstGeom prst="line">
                      <a:avLst/>
                    </a:prstGeom>
                    <a:ln w="28575" cap="flat" cmpd="sng">
                      <a:solidFill>
                        <a:schemeClr val="hlink"/>
                      </a:solidFill>
                      <a:prstDash val="solid"/>
                      <a:round/>
                      <a:headEnd type="none" w="med" len="med"/>
                      <a:tailEnd type="none" w="med" len="med"/>
                    </a:ln>
                  </p:spPr>
                </p:sp>
                <p:sp>
                  <p:nvSpPr>
                    <p:cNvPr id="727082" name="直接连接符 773162"/>
                    <p:cNvSpPr/>
                    <p:nvPr/>
                  </p:nvSpPr>
                  <p:spPr>
                    <a:xfrm>
                      <a:off x="8" y="0"/>
                      <a:ext cx="0" cy="322"/>
                    </a:xfrm>
                    <a:prstGeom prst="line">
                      <a:avLst/>
                    </a:prstGeom>
                    <a:ln w="28575" cap="flat" cmpd="sng">
                      <a:solidFill>
                        <a:schemeClr val="hlink"/>
                      </a:solidFill>
                      <a:prstDash val="solid"/>
                      <a:round/>
                      <a:headEnd type="none" w="med" len="med"/>
                      <a:tailEnd type="none" w="med" len="med"/>
                    </a:ln>
                  </p:spPr>
                </p:sp>
                <p:sp>
                  <p:nvSpPr>
                    <p:cNvPr id="727083" name="直接连接符 773163"/>
                    <p:cNvSpPr/>
                    <p:nvPr/>
                  </p:nvSpPr>
                  <p:spPr>
                    <a:xfrm>
                      <a:off x="1976" y="16"/>
                      <a:ext cx="0" cy="322"/>
                    </a:xfrm>
                    <a:prstGeom prst="line">
                      <a:avLst/>
                    </a:prstGeom>
                    <a:ln w="28575" cap="flat" cmpd="sng">
                      <a:solidFill>
                        <a:schemeClr val="hlink"/>
                      </a:solidFill>
                      <a:prstDash val="solid"/>
                      <a:round/>
                      <a:headEnd type="none" w="med" len="med"/>
                      <a:tailEnd type="none" w="med" len="med"/>
                    </a:ln>
                  </p:spPr>
                </p:sp>
              </p:grpSp>
            </p:grpSp>
            <p:grpSp>
              <p:nvGrpSpPr>
                <p:cNvPr id="727084" name="组合 773164"/>
                <p:cNvGrpSpPr/>
                <p:nvPr/>
              </p:nvGrpSpPr>
              <p:grpSpPr>
                <a:xfrm>
                  <a:off x="733" y="573"/>
                  <a:ext cx="2270" cy="291"/>
                  <a:chOff x="0" y="0"/>
                  <a:chExt cx="2270" cy="291"/>
                </a:xfrm>
              </p:grpSpPr>
              <p:sp>
                <p:nvSpPr>
                  <p:cNvPr id="727085" name="矩形 773165"/>
                  <p:cNvSpPr/>
                  <p:nvPr/>
                </p:nvSpPr>
                <p:spPr>
                  <a:xfrm>
                    <a:off x="0" y="0"/>
                    <a:ext cx="227" cy="227"/>
                  </a:xfrm>
                  <a:prstGeom prst="rect">
                    <a:avLst/>
                  </a:prstGeom>
                  <a:noFill/>
                  <a:ln w="9525">
                    <a:noFill/>
                  </a:ln>
                </p:spPr>
                <p:txBody>
                  <a:bodyPr wrap="none" anchor="ctr"/>
                  <a:p>
                    <a:pPr algn="ctr"/>
                    <a:r>
                      <a:rPr lang="en-US" altLang="x-none" sz="2400" b="1" dirty="0">
                        <a:solidFill>
                          <a:schemeClr val="accent1"/>
                        </a:solidFill>
                        <a:latin typeface="Times New Roman" panose="02020603050405020304" pitchFamily="2" charset="0"/>
                        <a:ea typeface="宋体" panose="02010600030101010101" pitchFamily="2" charset="-122"/>
                      </a:rPr>
                      <a:t>1</a:t>
                    </a:r>
                    <a:endParaRPr lang="en-US" altLang="x-none" sz="2400" b="1" dirty="0">
                      <a:solidFill>
                        <a:schemeClr val="accent1"/>
                      </a:solidFill>
                      <a:latin typeface="Times New Roman" panose="02020603050405020304" pitchFamily="2" charset="0"/>
                      <a:ea typeface="宋体" panose="02010600030101010101" pitchFamily="2" charset="-122"/>
                    </a:endParaRPr>
                  </a:p>
                </p:txBody>
              </p:sp>
              <p:sp>
                <p:nvSpPr>
                  <p:cNvPr id="727086" name="矩形 773166"/>
                  <p:cNvSpPr/>
                  <p:nvPr/>
                </p:nvSpPr>
                <p:spPr>
                  <a:xfrm>
                    <a:off x="2043" y="0"/>
                    <a:ext cx="227" cy="227"/>
                  </a:xfrm>
                  <a:prstGeom prst="rect">
                    <a:avLst/>
                  </a:prstGeom>
                  <a:noFill/>
                  <a:ln w="9525">
                    <a:noFill/>
                  </a:ln>
                </p:spPr>
                <p:txBody>
                  <a:bodyPr wrap="none" anchor="ctr"/>
                  <a:p>
                    <a:pPr algn="ctr"/>
                    <a:r>
                      <a:rPr lang="en-US" altLang="x-none" sz="2400" b="1" dirty="0">
                        <a:solidFill>
                          <a:schemeClr val="accent1"/>
                        </a:solidFill>
                        <a:latin typeface="Times New Roman" panose="02020603050405020304" pitchFamily="2" charset="0"/>
                        <a:ea typeface="宋体" panose="02010600030101010101" pitchFamily="2" charset="-122"/>
                      </a:rPr>
                      <a:t>8</a:t>
                    </a:r>
                    <a:endParaRPr lang="en-US" altLang="x-none" sz="2400" b="1" dirty="0">
                      <a:solidFill>
                        <a:schemeClr val="accent1"/>
                      </a:solidFill>
                      <a:latin typeface="Times New Roman" panose="02020603050405020304" pitchFamily="2" charset="0"/>
                      <a:ea typeface="宋体" panose="02010600030101010101" pitchFamily="2" charset="-122"/>
                    </a:endParaRPr>
                  </a:p>
                </p:txBody>
              </p:sp>
              <p:grpSp>
                <p:nvGrpSpPr>
                  <p:cNvPr id="727087" name="组合 773167"/>
                  <p:cNvGrpSpPr/>
                  <p:nvPr/>
                </p:nvGrpSpPr>
                <p:grpSpPr>
                  <a:xfrm>
                    <a:off x="112" y="200"/>
                    <a:ext cx="2040" cy="91"/>
                    <a:chOff x="0" y="0"/>
                    <a:chExt cx="1976" cy="338"/>
                  </a:xfrm>
                </p:grpSpPr>
                <p:sp>
                  <p:nvSpPr>
                    <p:cNvPr id="727088" name="直接连接符 773168"/>
                    <p:cNvSpPr/>
                    <p:nvPr/>
                  </p:nvSpPr>
                  <p:spPr>
                    <a:xfrm>
                      <a:off x="0" y="332"/>
                      <a:ext cx="1972" cy="0"/>
                    </a:xfrm>
                    <a:prstGeom prst="line">
                      <a:avLst/>
                    </a:prstGeom>
                    <a:ln w="28575" cap="flat" cmpd="sng">
                      <a:solidFill>
                        <a:schemeClr val="accent1"/>
                      </a:solidFill>
                      <a:prstDash val="solid"/>
                      <a:round/>
                      <a:headEnd type="none" w="med" len="med"/>
                      <a:tailEnd type="none" w="med" len="med"/>
                    </a:ln>
                  </p:spPr>
                </p:sp>
                <p:sp>
                  <p:nvSpPr>
                    <p:cNvPr id="727089" name="直接连接符 773169"/>
                    <p:cNvSpPr/>
                    <p:nvPr/>
                  </p:nvSpPr>
                  <p:spPr>
                    <a:xfrm>
                      <a:off x="8" y="0"/>
                      <a:ext cx="0" cy="322"/>
                    </a:xfrm>
                    <a:prstGeom prst="line">
                      <a:avLst/>
                    </a:prstGeom>
                    <a:ln w="28575" cap="flat" cmpd="sng">
                      <a:solidFill>
                        <a:schemeClr val="accent1"/>
                      </a:solidFill>
                      <a:prstDash val="solid"/>
                      <a:round/>
                      <a:headEnd type="none" w="med" len="med"/>
                      <a:tailEnd type="none" w="med" len="med"/>
                    </a:ln>
                  </p:spPr>
                </p:sp>
                <p:sp>
                  <p:nvSpPr>
                    <p:cNvPr id="727090" name="直接连接符 773170"/>
                    <p:cNvSpPr/>
                    <p:nvPr/>
                  </p:nvSpPr>
                  <p:spPr>
                    <a:xfrm>
                      <a:off x="1976" y="16"/>
                      <a:ext cx="0" cy="322"/>
                    </a:xfrm>
                    <a:prstGeom prst="line">
                      <a:avLst/>
                    </a:prstGeom>
                    <a:ln w="28575" cap="flat" cmpd="sng">
                      <a:solidFill>
                        <a:schemeClr val="accent1"/>
                      </a:solidFill>
                      <a:prstDash val="solid"/>
                      <a:round/>
                      <a:headEnd type="none" w="med" len="med"/>
                      <a:tailEnd type="none" w="med" len="med"/>
                    </a:ln>
                  </p:spPr>
                </p:sp>
              </p:grpSp>
            </p:grpSp>
            <p:grpSp>
              <p:nvGrpSpPr>
                <p:cNvPr id="727091" name="组合 773171"/>
                <p:cNvGrpSpPr/>
                <p:nvPr/>
              </p:nvGrpSpPr>
              <p:grpSpPr>
                <a:xfrm>
                  <a:off x="1248" y="917"/>
                  <a:ext cx="2018" cy="91"/>
                  <a:chOff x="0" y="0"/>
                  <a:chExt cx="1976" cy="338"/>
                </a:xfrm>
              </p:grpSpPr>
              <p:sp>
                <p:nvSpPr>
                  <p:cNvPr id="727092" name="直接连接符 773172"/>
                  <p:cNvSpPr/>
                  <p:nvPr/>
                </p:nvSpPr>
                <p:spPr>
                  <a:xfrm>
                    <a:off x="0" y="332"/>
                    <a:ext cx="1972" cy="0"/>
                  </a:xfrm>
                  <a:prstGeom prst="line">
                    <a:avLst/>
                  </a:prstGeom>
                  <a:ln w="28575" cap="flat" cmpd="sng">
                    <a:solidFill>
                      <a:schemeClr val="tx2"/>
                    </a:solidFill>
                    <a:prstDash val="solid"/>
                    <a:round/>
                    <a:headEnd type="none" w="med" len="med"/>
                    <a:tailEnd type="none" w="med" len="med"/>
                  </a:ln>
                </p:spPr>
              </p:sp>
              <p:sp>
                <p:nvSpPr>
                  <p:cNvPr id="727093" name="直接连接符 773173"/>
                  <p:cNvSpPr/>
                  <p:nvPr/>
                </p:nvSpPr>
                <p:spPr>
                  <a:xfrm>
                    <a:off x="8" y="0"/>
                    <a:ext cx="0" cy="322"/>
                  </a:xfrm>
                  <a:prstGeom prst="line">
                    <a:avLst/>
                  </a:prstGeom>
                  <a:ln w="28575" cap="flat" cmpd="sng">
                    <a:solidFill>
                      <a:schemeClr val="tx2"/>
                    </a:solidFill>
                    <a:prstDash val="solid"/>
                    <a:round/>
                    <a:headEnd type="none" w="med" len="med"/>
                    <a:tailEnd type="none" w="med" len="med"/>
                  </a:ln>
                </p:spPr>
              </p:sp>
              <p:sp>
                <p:nvSpPr>
                  <p:cNvPr id="727094" name="直接连接符 773174"/>
                  <p:cNvSpPr/>
                  <p:nvPr/>
                </p:nvSpPr>
                <p:spPr>
                  <a:xfrm>
                    <a:off x="1976" y="16"/>
                    <a:ext cx="0" cy="322"/>
                  </a:xfrm>
                  <a:prstGeom prst="line">
                    <a:avLst/>
                  </a:prstGeom>
                  <a:ln w="28575" cap="flat" cmpd="sng">
                    <a:solidFill>
                      <a:schemeClr val="tx2"/>
                    </a:solidFill>
                    <a:prstDash val="solid"/>
                    <a:round/>
                    <a:headEnd type="none" w="med" len="med"/>
                    <a:tailEnd type="none" w="med" len="med"/>
                  </a:ln>
                </p:spPr>
              </p:sp>
            </p:grpSp>
            <p:grpSp>
              <p:nvGrpSpPr>
                <p:cNvPr id="727095" name="组合 773175"/>
                <p:cNvGrpSpPr/>
                <p:nvPr/>
              </p:nvGrpSpPr>
              <p:grpSpPr>
                <a:xfrm>
                  <a:off x="1640" y="1061"/>
                  <a:ext cx="2040" cy="91"/>
                  <a:chOff x="0" y="0"/>
                  <a:chExt cx="1976" cy="338"/>
                </a:xfrm>
              </p:grpSpPr>
              <p:sp>
                <p:nvSpPr>
                  <p:cNvPr id="727096" name="直接连接符 773176"/>
                  <p:cNvSpPr/>
                  <p:nvPr/>
                </p:nvSpPr>
                <p:spPr>
                  <a:xfrm>
                    <a:off x="0" y="332"/>
                    <a:ext cx="1972" cy="0"/>
                  </a:xfrm>
                  <a:prstGeom prst="line">
                    <a:avLst/>
                  </a:prstGeom>
                  <a:ln w="28575" cap="flat" cmpd="sng">
                    <a:solidFill>
                      <a:schemeClr val="tx1"/>
                    </a:solidFill>
                    <a:prstDash val="solid"/>
                    <a:round/>
                    <a:headEnd type="none" w="med" len="med"/>
                    <a:tailEnd type="none" w="med" len="med"/>
                  </a:ln>
                </p:spPr>
              </p:sp>
              <p:sp>
                <p:nvSpPr>
                  <p:cNvPr id="727097" name="直接连接符 773177"/>
                  <p:cNvSpPr/>
                  <p:nvPr/>
                </p:nvSpPr>
                <p:spPr>
                  <a:xfrm>
                    <a:off x="8" y="0"/>
                    <a:ext cx="0" cy="322"/>
                  </a:xfrm>
                  <a:prstGeom prst="line">
                    <a:avLst/>
                  </a:prstGeom>
                  <a:ln w="28575" cap="flat" cmpd="sng">
                    <a:solidFill>
                      <a:schemeClr val="tx1"/>
                    </a:solidFill>
                    <a:prstDash val="solid"/>
                    <a:round/>
                    <a:headEnd type="none" w="med" len="med"/>
                    <a:tailEnd type="none" w="med" len="med"/>
                  </a:ln>
                </p:spPr>
              </p:sp>
              <p:sp>
                <p:nvSpPr>
                  <p:cNvPr id="727098" name="直接连接符 773178"/>
                  <p:cNvSpPr/>
                  <p:nvPr/>
                </p:nvSpPr>
                <p:spPr>
                  <a:xfrm>
                    <a:off x="1976" y="16"/>
                    <a:ext cx="0" cy="322"/>
                  </a:xfrm>
                  <a:prstGeom prst="line">
                    <a:avLst/>
                  </a:prstGeom>
                  <a:ln w="28575" cap="flat" cmpd="sng">
                    <a:solidFill>
                      <a:schemeClr val="tx1"/>
                    </a:solidFill>
                    <a:prstDash val="solid"/>
                    <a:round/>
                    <a:headEnd type="none" w="med" len="med"/>
                    <a:tailEnd type="none" w="med" len="med"/>
                  </a:ln>
                </p:spPr>
              </p:sp>
            </p:grpSp>
          </p:grpSp>
          <p:sp>
            <p:nvSpPr>
              <p:cNvPr id="727099" name="矩形 773179"/>
              <p:cNvSpPr/>
              <p:nvPr/>
            </p:nvSpPr>
            <p:spPr>
              <a:xfrm>
                <a:off x="0" y="48"/>
                <a:ext cx="1542" cy="249"/>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rPr>
                  <a:t>初始关键字序列</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p:txBody>
          </p:sp>
          <p:sp>
            <p:nvSpPr>
              <p:cNvPr id="727100" name="矩形 773180"/>
              <p:cNvSpPr/>
              <p:nvPr/>
            </p:nvSpPr>
            <p:spPr>
              <a:xfrm>
                <a:off x="438" y="624"/>
                <a:ext cx="1496" cy="249"/>
              </a:xfrm>
              <a:prstGeom prst="rect">
                <a:avLst/>
              </a:prstGeom>
              <a:noFill/>
              <a:ln w="9525">
                <a:noFill/>
              </a:ln>
            </p:spPr>
            <p:txBody>
              <a:bodyPr wrap="none" anchor="ctr"/>
              <a:p>
                <a:r>
                  <a:rPr lang="zh-CN" altLang="en-US" sz="2400" b="1" dirty="0">
                    <a:solidFill>
                      <a:schemeClr val="folHlink"/>
                    </a:solidFill>
                    <a:latin typeface="Times New Roman" panose="02020603050405020304" pitchFamily="2" charset="0"/>
                    <a:ea typeface="宋体" panose="02010600030101010101" pitchFamily="2" charset="-122"/>
                  </a:rPr>
                  <a:t>第一趟排序过程</a:t>
                </a:r>
                <a:r>
                  <a:rPr lang="en-US" altLang="x-none" sz="2400" b="1" dirty="0">
                    <a:solidFill>
                      <a:schemeClr val="folHlink"/>
                    </a:solidFill>
                    <a:latin typeface="Times New Roman" panose="02020603050405020304" pitchFamily="2" charset="0"/>
                    <a:ea typeface="宋体" panose="02010600030101010101" pitchFamily="2" charset="-122"/>
                  </a:rPr>
                  <a:t>:</a:t>
                </a:r>
                <a:endParaRPr lang="en-US" altLang="x-none" sz="2400" b="1" dirty="0">
                  <a:solidFill>
                    <a:schemeClr val="folHlink"/>
                  </a:solidFill>
                  <a:latin typeface="Times New Roman" panose="02020603050405020304" pitchFamily="2" charset="0"/>
                  <a:ea typeface="宋体" panose="02010600030101010101" pitchFamily="2" charset="-122"/>
                </a:endParaRPr>
              </a:p>
            </p:txBody>
          </p:sp>
        </p:gr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8065" name="矩形 774145"/>
          <p:cNvSpPr/>
          <p:nvPr/>
        </p:nvSpPr>
        <p:spPr>
          <a:xfrm>
            <a:off x="1676400" y="152400"/>
            <a:ext cx="8839200" cy="6705600"/>
          </a:xfrm>
          <a:prstGeom prst="rect">
            <a:avLst/>
          </a:prstGeom>
          <a:noFill/>
          <a:ln w="9525">
            <a:noFill/>
          </a:ln>
        </p:spPr>
        <p:txBody>
          <a:bodyPr anchor="t"/>
          <a:p>
            <a:pPr>
              <a:lnSpc>
                <a:spcPct val="110000"/>
              </a:lnSpc>
              <a:spcBef>
                <a:spcPct val="10000"/>
              </a:spcBef>
              <a:spcAft>
                <a:spcPct val="10000"/>
              </a:spcAft>
              <a:buClr>
                <a:schemeClr val="accent2"/>
              </a:buClr>
              <a:buSzPct val="80000"/>
              <a:buFont typeface="Wingdings" panose="05000000000000000000" pitchFamily="2" charset="2"/>
              <a:buNone/>
            </a:pPr>
            <a:r>
              <a:rPr lang="en-US" altLang="x-none" sz="3600" b="1" dirty="0">
                <a:solidFill>
                  <a:schemeClr val="folHlink"/>
                </a:solidFill>
                <a:latin typeface="Times New Roman" panose="02020603050405020304" pitchFamily="2" charset="0"/>
                <a:ea typeface="宋体" panose="02010600030101010101" pitchFamily="2" charset="-122"/>
              </a:rPr>
              <a:t>3   </a:t>
            </a:r>
            <a:r>
              <a:rPr lang="zh-CN" altLang="en-US" sz="3600" b="1" dirty="0">
                <a:solidFill>
                  <a:schemeClr val="folHlink"/>
                </a:solidFill>
                <a:latin typeface="Arial" panose="020B0604020202020204" pitchFamily="34" charset="0"/>
                <a:ea typeface="楷体_GB2312" pitchFamily="1" charset="-122"/>
              </a:rPr>
              <a:t>算法实现</a:t>
            </a:r>
            <a:endParaRPr lang="zh-CN" altLang="en-US" sz="3600" b="1" dirty="0">
              <a:solidFill>
                <a:schemeClr val="folHlink"/>
              </a:solidFill>
              <a:latin typeface="Arial" panose="020B0604020202020204" pitchFamily="34" charset="0"/>
              <a:ea typeface="楷体_GB2312" pitchFamily="1" charset="-122"/>
            </a:endParaRPr>
          </a:p>
          <a:p>
            <a:pPr>
              <a:lnSpc>
                <a:spcPct val="110000"/>
              </a:lnSpc>
              <a:spcBef>
                <a:spcPct val="1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       先给出一趟希尔排序的算法，类似直接插入排序</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void shell_pass(Sqlist *L, int d)</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10000"/>
              </a:spcBef>
              <a:buClr>
                <a:schemeClr val="accent2"/>
              </a:buClr>
              <a:buSzPct val="80000"/>
              <a:buFont typeface="Wingdings" panose="05000000000000000000" pitchFamily="2" charset="2"/>
              <a:buNone/>
            </a:pPr>
            <a:r>
              <a:rPr lang="en-US" altLang="x-none" sz="2400" b="1" dirty="0">
                <a:latin typeface="Times New Roman" panose="02020603050405020304" pitchFamily="2" charset="0"/>
                <a:ea typeface="宋体" panose="02010600030101010101" pitchFamily="2" charset="-122"/>
              </a:rPr>
              <a:t>   /*  </a:t>
            </a:r>
            <a:r>
              <a:rPr lang="zh-CN" altLang="en-US" sz="2400" b="1" dirty="0">
                <a:latin typeface="Times New Roman" panose="02020603050405020304" pitchFamily="2" charset="0"/>
                <a:ea typeface="宋体" panose="02010600030101010101" pitchFamily="2" charset="-122"/>
              </a:rPr>
              <a:t>对顺序表</a:t>
            </a:r>
            <a:r>
              <a:rPr lang="en-US" altLang="x-none" sz="2400" b="1" dirty="0">
                <a:latin typeface="Times New Roman" panose="02020603050405020304" pitchFamily="2" charset="0"/>
                <a:ea typeface="宋体" panose="02010600030101010101" pitchFamily="2" charset="-122"/>
              </a:rPr>
              <a:t>L</a:t>
            </a:r>
            <a:r>
              <a:rPr lang="zh-CN" altLang="en-US" sz="2400" b="1" dirty="0">
                <a:latin typeface="Times New Roman" panose="02020603050405020304" pitchFamily="2" charset="0"/>
                <a:ea typeface="宋体" panose="02010600030101010101" pitchFamily="2" charset="-122"/>
              </a:rPr>
              <a:t>进行一趟希尔排序</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增量为</a:t>
            </a:r>
            <a:r>
              <a:rPr lang="en-US" altLang="x-none" sz="2400" b="1" dirty="0">
                <a:latin typeface="Times New Roman" panose="02020603050405020304" pitchFamily="2" charset="0"/>
                <a:ea typeface="宋体" panose="02010600030101010101" pitchFamily="2" charset="-122"/>
              </a:rPr>
              <a:t>d  */</a:t>
            </a:r>
            <a:endParaRPr lang="en-US" altLang="x-none" sz="24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int j, k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for (j=d+1; j&lt;=L-&gt;length; j++)</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L-&gt;R[0]=L-&gt;R[j] ;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设置监视哨兵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k=j-d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while (k&gt;0&amp;&amp;LT(L-&gt;R[0].key, L-&gt;R[k].key)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   L-&gt;R[k+d]=L-&gt;R[k] ; k=k-d ;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L-&gt;R[k+j]=L-&gt;R[0] ;</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9089" name="矩形 775169"/>
          <p:cNvSpPr/>
          <p:nvPr/>
        </p:nvSpPr>
        <p:spPr>
          <a:xfrm>
            <a:off x="1676400" y="152400"/>
            <a:ext cx="8839200" cy="6705600"/>
          </a:xfrm>
          <a:prstGeom prst="rect">
            <a:avLst/>
          </a:prstGeom>
          <a:noFill/>
          <a:ln w="9525">
            <a:noFill/>
          </a:ln>
        </p:spPr>
        <p:txBody>
          <a:bodyPr anchor="t"/>
          <a:p>
            <a:pPr>
              <a:lnSpc>
                <a:spcPct val="110000"/>
              </a:lnSpc>
              <a:spcBef>
                <a:spcPct val="20000"/>
              </a:spcBef>
              <a:spcAft>
                <a:spcPct val="10000"/>
              </a:spcAft>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       然后在根据增量数组</a:t>
            </a:r>
            <a:r>
              <a:rPr lang="en-US" altLang="x-none" sz="2800" b="1" dirty="0">
                <a:latin typeface="Times New Roman" panose="02020603050405020304" pitchFamily="2" charset="0"/>
                <a:ea typeface="宋体" panose="02010600030101010101" pitchFamily="2" charset="-122"/>
              </a:rPr>
              <a:t>dk</a:t>
            </a:r>
            <a:r>
              <a:rPr lang="zh-CN" altLang="en-US" sz="2800" b="1" dirty="0">
                <a:latin typeface="Times New Roman" panose="02020603050405020304" pitchFamily="2" charset="0"/>
                <a:ea typeface="宋体" panose="02010600030101010101" pitchFamily="2" charset="-122"/>
              </a:rPr>
              <a:t>进行希尔排序</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void shell_sort(Sqlist *L, int dk[], int t)</a:t>
            </a:r>
            <a:endParaRPr lang="en-US" altLang="x-none" sz="2800" b="1" dirty="0">
              <a:latin typeface="Times New Roman" panose="02020603050405020304" pitchFamily="2" charset="0"/>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en-US" altLang="x-none" sz="2400" b="1" dirty="0">
                <a:latin typeface="Times New Roman" panose="02020603050405020304" pitchFamily="2" charset="0"/>
                <a:ea typeface="宋体" panose="02010600030101010101" pitchFamily="2" charset="-122"/>
              </a:rPr>
              <a:t>     /*    </a:t>
            </a:r>
            <a:r>
              <a:rPr lang="zh-CN" altLang="en-US" sz="2400" b="1" dirty="0">
                <a:latin typeface="Times New Roman" panose="02020603050405020304" pitchFamily="2" charset="0"/>
                <a:ea typeface="宋体" panose="02010600030101010101" pitchFamily="2" charset="-122"/>
              </a:rPr>
              <a:t>按增量序列</a:t>
            </a:r>
            <a:r>
              <a:rPr lang="en-US" altLang="x-none" sz="2400" b="1" dirty="0">
                <a:latin typeface="Times New Roman" panose="02020603050405020304" pitchFamily="2" charset="0"/>
                <a:ea typeface="宋体" panose="02010600030101010101" pitchFamily="2" charset="-122"/>
              </a:rPr>
              <a:t>dk[0 … t-1],</a:t>
            </a:r>
            <a:r>
              <a:rPr lang="zh-CN" altLang="en-US" sz="2400" b="1" dirty="0">
                <a:latin typeface="Times New Roman" panose="02020603050405020304" pitchFamily="2" charset="0"/>
                <a:ea typeface="宋体" panose="02010600030101010101" pitchFamily="2" charset="-122"/>
              </a:rPr>
              <a:t>对顺序表</a:t>
            </a:r>
            <a:r>
              <a:rPr lang="en-US" altLang="x-none" sz="2400" b="1" dirty="0">
                <a:latin typeface="Times New Roman" panose="02020603050405020304" pitchFamily="2" charset="0"/>
                <a:ea typeface="宋体" panose="02010600030101010101" pitchFamily="2" charset="-122"/>
              </a:rPr>
              <a:t>L</a:t>
            </a:r>
            <a:r>
              <a:rPr lang="zh-CN" altLang="en-US" sz="2400" b="1" dirty="0">
                <a:latin typeface="Times New Roman" panose="02020603050405020304" pitchFamily="2" charset="0"/>
                <a:ea typeface="宋体" panose="02010600030101010101" pitchFamily="2" charset="-122"/>
              </a:rPr>
              <a:t>进行希尔排序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int m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for (m=0; m&lt;=t; m++)</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shll_pass(L, dk[m]) ;</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希尔排序的分析比较复杂，涉及一些数学上的问题，其时间是所取的“增量”序列的函数</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a:lnSpc>
                <a:spcPct val="110000"/>
              </a:lnSpc>
              <a:spcBef>
                <a:spcPct val="20000"/>
              </a:spcBef>
              <a:spcAft>
                <a:spcPct val="10000"/>
              </a:spcAft>
              <a:buClr>
                <a:srgbClr val="FF3300"/>
              </a:buClr>
              <a:buFont typeface="Wingdings" panose="05000000000000000000" pitchFamily="2" charset="2"/>
              <a:buNone/>
            </a:pPr>
            <a:r>
              <a:rPr lang="zh-CN" altLang="en-US" sz="3600" b="1" dirty="0">
                <a:solidFill>
                  <a:schemeClr val="folHlink"/>
                </a:solidFill>
                <a:latin typeface="Arial" panose="020B0604020202020204" pitchFamily="34" charset="0"/>
                <a:ea typeface="楷体_GB2312" pitchFamily="1" charset="-122"/>
              </a:rPr>
              <a:t>希尔排序特点</a:t>
            </a:r>
            <a:endParaRPr lang="zh-CN" altLang="en-US" sz="3600" b="1" dirty="0">
              <a:solidFill>
                <a:schemeClr val="folHlink"/>
              </a:solidFill>
              <a:latin typeface="Arial" panose="020B0604020202020204" pitchFamily="34" charset="0"/>
              <a:ea typeface="楷体_GB2312" pitchFamily="1" charset="-122"/>
            </a:endParaRPr>
          </a:p>
          <a:p>
            <a:pPr>
              <a:lnSpc>
                <a:spcPct val="110000"/>
              </a:lnSpc>
              <a:spcBef>
                <a:spcPct val="20000"/>
              </a:spcBef>
              <a:buClr>
                <a:srgbClr val="FF9900"/>
              </a:buClr>
              <a:buFont typeface="Wingdings" panose="05000000000000000000" pitchFamily="2" charset="2"/>
              <a:buNone/>
            </a:pPr>
            <a:r>
              <a:rPr lang="zh-CN" altLang="en-US" sz="2800" b="1" dirty="0">
                <a:latin typeface="Arial" panose="020B0604020202020204" pitchFamily="34" charset="0"/>
                <a:ea typeface="宋体" panose="02010600030101010101" pitchFamily="2" charset="-122"/>
              </a:rPr>
              <a:t>       子序列的构成不是简单的“逐段分割”，而是将相隔某个增量的记录组成一个子序列</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0113" name="矩形 776193"/>
          <p:cNvSpPr/>
          <p:nvPr/>
        </p:nvSpPr>
        <p:spPr>
          <a:xfrm>
            <a:off x="1676400" y="152400"/>
            <a:ext cx="8839200" cy="4500563"/>
          </a:xfrm>
          <a:prstGeom prst="rect">
            <a:avLst/>
          </a:prstGeom>
          <a:noFill/>
          <a:ln w="9525">
            <a:noFill/>
          </a:ln>
        </p:spPr>
        <p:txBody>
          <a:bodyPr anchor="t"/>
          <a:p>
            <a:pPr>
              <a:lnSpc>
                <a:spcPct val="110000"/>
              </a:lnSpc>
              <a:spcBef>
                <a:spcPct val="20000"/>
              </a:spcBef>
            </a:pPr>
            <a:r>
              <a:rPr lang="zh-CN" altLang="en-US" sz="2800" b="1" dirty="0">
                <a:latin typeface="Times New Roman" panose="02020603050405020304" pitchFamily="2" charset="0"/>
                <a:ea typeface="宋体" panose="02010600030101010101" pitchFamily="2" charset="-122"/>
              </a:rPr>
              <a:t>         希尔排序可提高排序速度，原因是：</a:t>
            </a:r>
            <a:endParaRPr lang="zh-CN" altLang="en-US" sz="2800" b="1" dirty="0">
              <a:solidFill>
                <a:schemeClr val="folHlink"/>
              </a:solidFill>
              <a:latin typeface="宋体" panose="02010600030101010101" pitchFamily="2" charset="-122"/>
              <a:ea typeface="宋体" panose="02010600030101010101" pitchFamily="2" charset="-122"/>
            </a:endParaRPr>
          </a:p>
          <a:p>
            <a:pPr marL="444500" lvl="1" indent="0" eaLnBrk="1" hangingPunct="1">
              <a:lnSpc>
                <a:spcPct val="110000"/>
              </a:lnSpc>
              <a:spcBef>
                <a:spcPct val="20000"/>
              </a:spcBef>
              <a:buClr>
                <a:schemeClr val="tx2"/>
              </a:buClr>
              <a:buFont typeface="Wingdings" panose="05000000000000000000" pitchFamily="2" charset="2"/>
              <a:buNone/>
            </a:pPr>
            <a:r>
              <a:rPr lang="zh-CN" altLang="en-US" sz="2800" b="1" dirty="0">
                <a:solidFill>
                  <a:schemeClr val="folHlink"/>
                </a:solidFill>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 分组后</a:t>
            </a:r>
            <a:r>
              <a:rPr lang="en-US" altLang="x-none" sz="2800" b="1" dirty="0">
                <a:latin typeface="Times New Roman" panose="02020603050405020304" pitchFamily="2" charset="0"/>
                <a:ea typeface="宋体" panose="02010600030101010101" pitchFamily="2" charset="-122"/>
              </a:rPr>
              <a:t>n</a:t>
            </a:r>
            <a:r>
              <a:rPr lang="zh-CN" altLang="en-US" sz="2800" b="1" dirty="0">
                <a:latin typeface="Times New Roman" panose="02020603050405020304" pitchFamily="2" charset="0"/>
                <a:ea typeface="宋体" panose="02010600030101010101" pitchFamily="2" charset="-122"/>
              </a:rPr>
              <a:t>值减小，</a:t>
            </a:r>
            <a:r>
              <a:rPr lang="en-US" altLang="x-none" sz="2800" b="1" dirty="0">
                <a:latin typeface="Times New Roman" panose="02020603050405020304" pitchFamily="2" charset="0"/>
                <a:ea typeface="宋体" panose="02010600030101010101" pitchFamily="2" charset="-122"/>
              </a:rPr>
              <a:t>n²</a:t>
            </a:r>
            <a:r>
              <a:rPr lang="zh-CN" altLang="en-US" sz="2800" b="1" dirty="0">
                <a:latin typeface="Times New Roman" panose="02020603050405020304" pitchFamily="2" charset="0"/>
                <a:ea typeface="宋体" panose="02010600030101010101" pitchFamily="2" charset="-122"/>
              </a:rPr>
              <a:t>更小，而</a:t>
            </a:r>
            <a:r>
              <a:rPr lang="en-US" altLang="x-none" sz="2800" b="1" dirty="0">
                <a:latin typeface="Times New Roman" panose="02020603050405020304" pitchFamily="2" charset="0"/>
                <a:ea typeface="宋体" panose="02010600030101010101" pitchFamily="2" charset="-122"/>
              </a:rPr>
              <a:t>T(n)=O(n²),</a:t>
            </a:r>
            <a:r>
              <a:rPr lang="zh-CN" altLang="en-US" sz="2800" b="1" dirty="0">
                <a:latin typeface="Times New Roman" panose="02020603050405020304" pitchFamily="2" charset="0"/>
                <a:ea typeface="宋体" panose="02010600030101010101" pitchFamily="2" charset="-122"/>
              </a:rPr>
              <a:t>所以</a:t>
            </a:r>
            <a:r>
              <a:rPr lang="en-US" altLang="x-none" sz="2800" b="1" dirty="0">
                <a:latin typeface="Times New Roman" panose="02020603050405020304" pitchFamily="2" charset="0"/>
                <a:ea typeface="宋体" panose="02010600030101010101" pitchFamily="2" charset="-122"/>
              </a:rPr>
              <a:t>T(n)</a:t>
            </a:r>
            <a:r>
              <a:rPr lang="zh-CN" altLang="en-US" sz="2800" b="1" dirty="0">
                <a:latin typeface="宋体" panose="02010600030101010101" pitchFamily="2" charset="-122"/>
                <a:ea typeface="宋体" panose="02010600030101010101" pitchFamily="2" charset="-122"/>
              </a:rPr>
              <a:t>从总体上看是减小了</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marL="444500" lvl="1" indent="0" eaLnBrk="1" hangingPunct="1">
              <a:lnSpc>
                <a:spcPct val="110000"/>
              </a:lnSpc>
              <a:spcBef>
                <a:spcPct val="20000"/>
              </a:spcBef>
              <a:buClr>
                <a:schemeClr val="tx2"/>
              </a:buClr>
              <a:buFont typeface="Wingdings" panose="05000000000000000000" pitchFamily="2" charset="2"/>
              <a:buNone/>
            </a:pPr>
            <a:r>
              <a:rPr lang="zh-CN" altLang="en-US" sz="2800" b="1" dirty="0">
                <a:solidFill>
                  <a:schemeClr val="folHlink"/>
                </a:solidFill>
                <a:latin typeface="Times New Roman" panose="02020603050405020304" pitchFamily="2"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 关键字较小的记录跳跃式前移，在进行最后一趟增量</a:t>
            </a:r>
            <a:r>
              <a:rPr lang="zh-CN" altLang="en-US" sz="2800" b="1" dirty="0">
                <a:latin typeface="Times New Roman" panose="02020603050405020304" pitchFamily="2" charset="0"/>
                <a:ea typeface="宋体" panose="02010600030101010101" pitchFamily="2" charset="-122"/>
              </a:rPr>
              <a:t>为1的插入排序时，序列已基本有序。</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spcAft>
                <a:spcPct val="10000"/>
              </a:spcAft>
              <a:buClr>
                <a:srgbClr val="FF9900"/>
              </a:buClr>
              <a:buFont typeface="Wingdings" panose="05000000000000000000" pitchFamily="2" charset="2"/>
              <a:buNone/>
            </a:pPr>
            <a:r>
              <a:rPr lang="zh-CN" altLang="en-US" sz="3600" b="1" dirty="0">
                <a:solidFill>
                  <a:schemeClr val="folHlink"/>
                </a:solidFill>
                <a:latin typeface="Times New Roman" panose="02020603050405020304" pitchFamily="2" charset="0"/>
                <a:ea typeface="楷体_GB2312" pitchFamily="1" charset="-122"/>
              </a:rPr>
              <a:t>增量序列取法</a:t>
            </a:r>
            <a:endParaRPr lang="zh-CN" altLang="en-US" sz="3600" b="1" dirty="0">
              <a:solidFill>
                <a:schemeClr val="folHlink"/>
              </a:solidFill>
              <a:latin typeface="Times New Roman" panose="02020603050405020304" pitchFamily="2" charset="0"/>
              <a:ea typeface="楷体_GB2312" pitchFamily="1" charset="-122"/>
            </a:endParaRPr>
          </a:p>
          <a:p>
            <a:pPr marL="444500" lvl="1" indent="0" eaLnBrk="1" hangingPunct="1">
              <a:lnSpc>
                <a:spcPct val="110000"/>
              </a:lnSpc>
              <a:spcBef>
                <a:spcPct val="20000"/>
              </a:spcBef>
              <a:buClr>
                <a:schemeClr val="tx2"/>
              </a:buClr>
              <a:buFont typeface="Wingdings" panose="05000000000000000000" pitchFamily="2" charset="2"/>
              <a:buNone/>
            </a:pPr>
            <a:r>
              <a:rPr lang="zh-CN" altLang="en-US" sz="2800" b="1" dirty="0">
                <a:solidFill>
                  <a:schemeClr val="folHlink"/>
                </a:solidFill>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无除</a:t>
            </a:r>
            <a:r>
              <a:rPr lang="en-US" altLang="x-none" sz="2800" b="1" dirty="0">
                <a:latin typeface="Times New Roman" panose="02020603050405020304" pitchFamily="2" charset="0"/>
                <a:ea typeface="宋体" panose="02010600030101010101" pitchFamily="2" charset="-122"/>
              </a:rPr>
              <a:t>1</a:t>
            </a:r>
            <a:r>
              <a:rPr lang="zh-CN" altLang="en-US" sz="2800" b="1" dirty="0">
                <a:latin typeface="Times New Roman" panose="02020603050405020304" pitchFamily="2" charset="0"/>
                <a:ea typeface="宋体" panose="02010600030101010101" pitchFamily="2" charset="-122"/>
              </a:rPr>
              <a:t>以外的公因子；</a:t>
            </a:r>
            <a:endParaRPr lang="zh-CN" altLang="en-US" sz="2800" b="1" dirty="0">
              <a:latin typeface="Times New Roman" panose="02020603050405020304" pitchFamily="2" charset="0"/>
              <a:ea typeface="宋体" panose="02010600030101010101" pitchFamily="2" charset="-122"/>
            </a:endParaRPr>
          </a:p>
          <a:p>
            <a:pPr marL="444500" lvl="1" indent="0" eaLnBrk="1" hangingPunct="1">
              <a:lnSpc>
                <a:spcPct val="110000"/>
              </a:lnSpc>
              <a:spcBef>
                <a:spcPct val="20000"/>
              </a:spcBef>
              <a:buClr>
                <a:schemeClr val="tx2"/>
              </a:buClr>
              <a:buFont typeface="Wingdings" panose="05000000000000000000" pitchFamily="2" charset="2"/>
              <a:buNone/>
            </a:pPr>
            <a:r>
              <a:rPr lang="zh-CN" altLang="en-US" sz="2800" b="1" dirty="0">
                <a:solidFill>
                  <a:schemeClr val="folHlink"/>
                </a:solidFill>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最后一个增量值必须为</a:t>
            </a:r>
            <a:r>
              <a:rPr lang="en-US" altLang="x-none" sz="2800" b="1" dirty="0">
                <a:latin typeface="Times New Roman" panose="02020603050405020304" pitchFamily="2" charset="0"/>
                <a:ea typeface="宋体" panose="02010600030101010101" pitchFamily="2" charset="-122"/>
              </a:rPr>
              <a:t>1</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3489" name="文本占位符 749569"/>
          <p:cNvSpPr>
            <a:spLocks noGrp="1"/>
          </p:cNvSpPr>
          <p:nvPr>
            <p:ph idx="1"/>
          </p:nvPr>
        </p:nvSpPr>
        <p:spPr>
          <a:xfrm>
            <a:off x="1703388" y="144463"/>
            <a:ext cx="8839200" cy="6308725"/>
          </a:xfrm>
        </p:spPr>
        <p:txBody>
          <a:bodyPr anchor="t"/>
          <a:p>
            <a:pPr marL="444500" lvl="1" indent="0">
              <a:lnSpc>
                <a:spcPct val="110000"/>
              </a:lnSpc>
              <a:buNone/>
            </a:pPr>
            <a:r>
              <a:rPr lang="zh-CN" altLang="en-US" sz="2400" b="1" dirty="0">
                <a:solidFill>
                  <a:schemeClr val="hlink"/>
                </a:solidFill>
              </a:rPr>
              <a:t> </a:t>
            </a:r>
            <a:r>
              <a:rPr lang="zh-CN" altLang="en-US" b="1" dirty="0">
                <a:solidFill>
                  <a:schemeClr val="folHlink"/>
                </a:solidFill>
                <a:latin typeface="宋体" panose="02010600030101010101" pitchFamily="2" charset="-122"/>
              </a:rPr>
              <a:t>◆</a:t>
            </a:r>
            <a:r>
              <a:rPr lang="zh-CN" altLang="en-US" b="1" dirty="0">
                <a:solidFill>
                  <a:schemeClr val="hlink"/>
                </a:solidFill>
              </a:rPr>
              <a:t>  </a:t>
            </a:r>
            <a:r>
              <a:rPr lang="en-US" altLang="x-none" b="1" dirty="0"/>
              <a:t>K</a:t>
            </a:r>
            <a:r>
              <a:rPr lang="en-US" altLang="x-none" b="1" baseline="-20000" dirty="0"/>
              <a:t>i</a:t>
            </a:r>
            <a:r>
              <a:rPr lang="zh-CN" altLang="en-US" b="1" dirty="0"/>
              <a:t>是主关键字：排序后得到的结果是唯一的；</a:t>
            </a:r>
            <a:endParaRPr lang="zh-CN" altLang="en-US" b="1" dirty="0"/>
          </a:p>
          <a:p>
            <a:pPr marL="444500" lvl="1" indent="0">
              <a:lnSpc>
                <a:spcPct val="110000"/>
              </a:lnSpc>
              <a:buNone/>
            </a:pPr>
            <a:r>
              <a:rPr lang="zh-CN" altLang="en-US" b="1" dirty="0">
                <a:solidFill>
                  <a:schemeClr val="hlink"/>
                </a:solidFill>
              </a:rPr>
              <a:t> </a:t>
            </a:r>
            <a:r>
              <a:rPr lang="zh-CN" altLang="en-US" b="1" dirty="0">
                <a:solidFill>
                  <a:schemeClr val="folHlink"/>
                </a:solidFill>
                <a:latin typeface="宋体" panose="02010600030101010101" pitchFamily="2" charset="-122"/>
              </a:rPr>
              <a:t>◆</a:t>
            </a:r>
            <a:r>
              <a:rPr lang="zh-CN" altLang="en-US" b="1" dirty="0">
                <a:solidFill>
                  <a:schemeClr val="hlink"/>
                </a:solidFill>
              </a:rPr>
              <a:t>  </a:t>
            </a:r>
            <a:r>
              <a:rPr lang="en-US" altLang="x-none" b="1" dirty="0"/>
              <a:t>K</a:t>
            </a:r>
            <a:r>
              <a:rPr lang="en-US" altLang="x-none" b="1" baseline="-20000" dirty="0"/>
              <a:t>i</a:t>
            </a:r>
            <a:r>
              <a:rPr lang="zh-CN" altLang="en-US" b="1" dirty="0"/>
              <a:t>是次关键字：排序后得到的结果是不唯一的。</a:t>
            </a:r>
            <a:endParaRPr lang="zh-CN" altLang="en-US" b="1" dirty="0"/>
          </a:p>
          <a:p>
            <a:pPr marL="0" indent="0">
              <a:lnSpc>
                <a:spcPct val="110000"/>
              </a:lnSpc>
              <a:buNone/>
            </a:pPr>
            <a:r>
              <a:rPr lang="zh-CN" altLang="en-US" b="1" dirty="0">
                <a:solidFill>
                  <a:schemeClr val="folHlink"/>
                </a:solidFill>
                <a:latin typeface="宋体" panose="02010600030101010101" pitchFamily="2" charset="-122"/>
              </a:rPr>
              <a:t>⑵</a:t>
            </a:r>
            <a:r>
              <a:rPr lang="zh-CN" altLang="en-US" b="1" dirty="0">
                <a:solidFill>
                  <a:schemeClr val="folHlink"/>
                </a:solidFill>
              </a:rPr>
              <a:t>  排序的稳定性</a:t>
            </a:r>
            <a:endParaRPr lang="zh-CN" altLang="en-US" sz="2800" b="1" dirty="0"/>
          </a:p>
          <a:p>
            <a:pPr marL="0" indent="0">
              <a:lnSpc>
                <a:spcPct val="110000"/>
              </a:lnSpc>
              <a:buNone/>
            </a:pPr>
            <a:r>
              <a:rPr lang="zh-CN" altLang="en-US" sz="2800" b="1" dirty="0"/>
              <a:t>         若记录序列中有</a:t>
            </a:r>
            <a:r>
              <a:rPr lang="zh-CN" altLang="en-US" sz="2800" b="1" dirty="0">
                <a:solidFill>
                  <a:schemeClr val="folHlink"/>
                </a:solidFill>
              </a:rPr>
              <a:t>两个或两个以上关键字相等</a:t>
            </a:r>
            <a:r>
              <a:rPr lang="zh-CN" altLang="en-US" sz="2800" b="1" dirty="0"/>
              <a:t>的记录： </a:t>
            </a:r>
            <a:r>
              <a:rPr lang="en-US" altLang="x-none" sz="2800" b="1" dirty="0"/>
              <a:t>K</a:t>
            </a:r>
            <a:r>
              <a:rPr lang="en-US" altLang="x-none" sz="2800" b="1" baseline="-20000" dirty="0"/>
              <a:t>i </a:t>
            </a:r>
            <a:r>
              <a:rPr lang="en-US" altLang="x-none" sz="2800" b="1" dirty="0"/>
              <a:t>=K</a:t>
            </a:r>
            <a:r>
              <a:rPr lang="en-US" altLang="x-none" sz="2800" b="1" baseline="-20000" dirty="0"/>
              <a:t>j</a:t>
            </a:r>
            <a:r>
              <a:rPr lang="en-US" altLang="x-none" sz="2800" b="1" dirty="0"/>
              <a:t>(i≠j</a:t>
            </a:r>
            <a:r>
              <a:rPr lang="zh-CN" altLang="en-US" sz="2800" b="1" dirty="0"/>
              <a:t>，</a:t>
            </a:r>
            <a:r>
              <a:rPr lang="en-US" altLang="x-none" sz="2800" b="1" dirty="0"/>
              <a:t>i, j=1, 2, </a:t>
            </a:r>
            <a:r>
              <a:rPr lang="en-US" altLang="x-none" sz="2800" b="1" dirty="0">
                <a:cs typeface="Times New Roman" panose="02020603050405020304" pitchFamily="2" charset="0"/>
              </a:rPr>
              <a:t>…</a:t>
            </a:r>
            <a:r>
              <a:rPr lang="en-US" altLang="x-none" sz="2800" b="1" dirty="0"/>
              <a:t> n)</a:t>
            </a:r>
            <a:r>
              <a:rPr lang="zh-CN" altLang="en-US" sz="2800" b="1" dirty="0"/>
              <a:t>，且在排序前</a:t>
            </a:r>
            <a:r>
              <a:rPr lang="en-US" altLang="x-none" sz="2800" b="1" dirty="0"/>
              <a:t>R</a:t>
            </a:r>
            <a:r>
              <a:rPr lang="en-US" altLang="x-none" sz="2800" b="1" baseline="-20000" dirty="0"/>
              <a:t>i</a:t>
            </a:r>
            <a:r>
              <a:rPr lang="zh-CN" altLang="en-US" sz="2800" b="1" dirty="0"/>
              <a:t>先于</a:t>
            </a:r>
            <a:r>
              <a:rPr lang="en-US" altLang="x-none" sz="2800" b="1" dirty="0"/>
              <a:t>R</a:t>
            </a:r>
            <a:r>
              <a:rPr lang="en-US" altLang="x-none" sz="2800" b="1" baseline="-20000" dirty="0"/>
              <a:t>j</a:t>
            </a:r>
            <a:r>
              <a:rPr lang="en-US" altLang="x-none" sz="2800" b="1" dirty="0"/>
              <a:t>(i&lt;j)</a:t>
            </a:r>
            <a:r>
              <a:rPr lang="zh-CN" altLang="en-US" sz="2800" b="1" dirty="0"/>
              <a:t>，排序后的记录序列仍然是</a:t>
            </a:r>
            <a:r>
              <a:rPr lang="en-US" altLang="x-none" sz="2800" b="1" dirty="0"/>
              <a:t>R</a:t>
            </a:r>
            <a:r>
              <a:rPr lang="en-US" altLang="x-none" sz="2800" b="1" baseline="-20000" dirty="0"/>
              <a:t>i</a:t>
            </a:r>
            <a:r>
              <a:rPr lang="zh-CN" altLang="en-US" sz="2800" b="1" dirty="0"/>
              <a:t>先于</a:t>
            </a:r>
            <a:r>
              <a:rPr lang="en-US" altLang="x-none" sz="2800" b="1" dirty="0"/>
              <a:t>R</a:t>
            </a:r>
            <a:r>
              <a:rPr lang="en-US" altLang="x-none" sz="2800" b="1" baseline="-20000" dirty="0"/>
              <a:t>j</a:t>
            </a:r>
            <a:r>
              <a:rPr lang="zh-CN" altLang="en-US" sz="2800" b="1" dirty="0"/>
              <a:t>，称排序方法是稳定的，否则是不稳定的。</a:t>
            </a:r>
            <a:endParaRPr lang="zh-CN" altLang="en-US" sz="2800" b="1" dirty="0"/>
          </a:p>
          <a:p>
            <a:pPr marL="0" indent="0">
              <a:lnSpc>
                <a:spcPct val="110000"/>
              </a:lnSpc>
              <a:buNone/>
            </a:pPr>
            <a:r>
              <a:rPr lang="zh-CN" altLang="en-US" sz="2800" b="1" dirty="0"/>
              <a:t>        排序算法有许多，但就全面性能而言，还没有一种公认为最好的。每种算法都有其优点和缺点，分别适合不同的数据量和硬件配置。</a:t>
            </a:r>
            <a:endParaRPr lang="zh-CN" altLang="en-US" sz="2800" b="1" dirty="0"/>
          </a:p>
          <a:p>
            <a:pPr marL="0" indent="0">
              <a:lnSpc>
                <a:spcPct val="110000"/>
              </a:lnSpc>
              <a:buNone/>
            </a:pPr>
            <a:r>
              <a:rPr lang="zh-CN" altLang="en-US" sz="2800" b="1" dirty="0"/>
              <a:t>        评价排序算法的标准有：</a:t>
            </a:r>
            <a:r>
              <a:rPr lang="zh-CN" altLang="en-US" sz="2800" b="1" dirty="0">
                <a:solidFill>
                  <a:schemeClr val="folHlink"/>
                </a:solidFill>
              </a:rPr>
              <a:t>执行时间</a:t>
            </a:r>
            <a:r>
              <a:rPr lang="zh-CN" altLang="en-US" sz="2800" b="1" dirty="0"/>
              <a:t>和</a:t>
            </a:r>
            <a:r>
              <a:rPr lang="zh-CN" altLang="en-US" sz="2800" b="1" dirty="0">
                <a:solidFill>
                  <a:schemeClr val="folHlink"/>
                </a:solidFill>
              </a:rPr>
              <a:t>所需的辅助空间</a:t>
            </a:r>
            <a:r>
              <a:rPr lang="zh-CN" altLang="en-US" sz="2800" b="1" dirty="0"/>
              <a:t>，其次是</a:t>
            </a:r>
            <a:r>
              <a:rPr lang="zh-CN" altLang="en-US" sz="2800" b="1" dirty="0">
                <a:solidFill>
                  <a:schemeClr val="folHlink"/>
                </a:solidFill>
              </a:rPr>
              <a:t>算法的稳定性</a:t>
            </a:r>
            <a:r>
              <a:rPr lang="zh-CN" altLang="en-US" sz="2800" b="1" dirty="0"/>
              <a:t>。</a:t>
            </a:r>
            <a:endParaRPr lang="zh-CN" altLang="en-US" sz="2800"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7218" name="标题 777217"/>
          <p:cNvSpPr>
            <a:spLocks noGrp="1"/>
          </p:cNvSpPr>
          <p:nvPr>
            <p:ph type="title"/>
          </p:nvPr>
        </p:nvSpPr>
        <p:spPr>
          <a:xfrm>
            <a:off x="2667000" y="152400"/>
            <a:ext cx="5445125" cy="914400"/>
          </a:xfrm>
        </p:spPr>
        <p:txBody>
          <a:bodyPr lIns="92075" tIns="46038" rIns="92075" bIns="46038" anchor="ctr"/>
          <a:p>
            <a:pPr fontAlgn="base"/>
            <a:r>
              <a:rPr lang="en-US" altLang="x-none" sz="5400" b="1" strike="noStrike" noProof="1" dirty="0">
                <a:latin typeface="Times New Roman" panose="02020603050405020304" pitchFamily="2" charset="0"/>
              </a:rPr>
              <a:t>10.3</a:t>
            </a:r>
            <a:r>
              <a:rPr lang="en-US" altLang="x-none" sz="5400" b="1" strike="noStrike" noProof="1" dirty="0"/>
              <a:t>   </a:t>
            </a:r>
            <a:r>
              <a:rPr lang="zh-CN" altLang="en-US" sz="5400" b="1" strike="noStrike" noProof="1" dirty="0">
                <a:ea typeface="楷体_GB2312" pitchFamily="1" charset="-122"/>
              </a:rPr>
              <a:t>快速排序</a:t>
            </a:r>
            <a:endParaRPr lang="zh-CN" altLang="en-US" sz="5400" b="1" strike="noStrike" noProof="1" dirty="0">
              <a:ea typeface="楷体_GB2312" pitchFamily="1" charset="-122"/>
            </a:endParaRPr>
          </a:p>
        </p:txBody>
      </p:sp>
      <p:sp>
        <p:nvSpPr>
          <p:cNvPr id="731138" name="文本占位符 777218"/>
          <p:cNvSpPr>
            <a:spLocks noGrp="1"/>
          </p:cNvSpPr>
          <p:nvPr>
            <p:ph idx="1"/>
          </p:nvPr>
        </p:nvSpPr>
        <p:spPr>
          <a:xfrm>
            <a:off x="1676400" y="1219200"/>
            <a:ext cx="8812213" cy="1704975"/>
          </a:xfrm>
        </p:spPr>
        <p:txBody>
          <a:bodyPr anchor="t"/>
          <a:p>
            <a:pPr marL="0" indent="0">
              <a:lnSpc>
                <a:spcPct val="110000"/>
              </a:lnSpc>
              <a:buNone/>
            </a:pPr>
            <a:r>
              <a:rPr lang="zh-CN" altLang="en-US" sz="3600" b="1" dirty="0">
                <a:solidFill>
                  <a:schemeClr val="folHlink"/>
                </a:solidFill>
                <a:latin typeface="宋体" panose="02010600030101010101" pitchFamily="2" charset="-122"/>
              </a:rPr>
              <a:t>   </a:t>
            </a:r>
            <a:r>
              <a:rPr lang="zh-CN" altLang="en-US" b="1" dirty="0"/>
              <a:t> </a:t>
            </a:r>
            <a:r>
              <a:rPr lang="zh-CN" altLang="en-US" sz="2800" b="1" dirty="0"/>
              <a:t>是一类基于交换的排序</a:t>
            </a:r>
            <a:r>
              <a:rPr lang="zh-CN" altLang="en-US" sz="2800" b="1" dirty="0">
                <a:latin typeface="宋体" panose="02010600030101010101" pitchFamily="2" charset="-122"/>
              </a:rPr>
              <a:t>，系统地</a:t>
            </a:r>
            <a:r>
              <a:rPr lang="zh-CN" altLang="en-US" sz="2800" b="1" dirty="0">
                <a:solidFill>
                  <a:schemeClr val="folHlink"/>
                </a:solidFill>
                <a:latin typeface="宋体" panose="02010600030101010101" pitchFamily="2" charset="-122"/>
              </a:rPr>
              <a:t>交换反序的记录的偶对</a:t>
            </a:r>
            <a:r>
              <a:rPr lang="zh-CN" altLang="en-US" sz="2800" b="1" dirty="0">
                <a:latin typeface="宋体" panose="02010600030101010101" pitchFamily="2" charset="-122"/>
              </a:rPr>
              <a:t>，直到不再有这样一来的偶对为止。其中最基本的是</a:t>
            </a:r>
            <a:r>
              <a:rPr lang="zh-CN" altLang="en-US" sz="2800" b="1" dirty="0">
                <a:solidFill>
                  <a:schemeClr val="folHlink"/>
                </a:solidFill>
                <a:latin typeface="宋体" panose="02010600030101010101" pitchFamily="2" charset="-122"/>
              </a:rPr>
              <a:t>冒泡排序</a:t>
            </a:r>
            <a:r>
              <a:rPr lang="en-US" altLang="x-none" sz="2800" b="1" dirty="0"/>
              <a:t>(</a:t>
            </a:r>
            <a:r>
              <a:rPr lang="en-US" altLang="x-none" sz="2800" b="1" dirty="0">
                <a:solidFill>
                  <a:schemeClr val="accent1"/>
                </a:solidFill>
              </a:rPr>
              <a:t>Bubble Sort</a:t>
            </a:r>
            <a:r>
              <a:rPr lang="en-US" altLang="x-none" sz="2800" b="1" dirty="0"/>
              <a:t>)</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42" name="标题 778241"/>
          <p:cNvSpPr>
            <a:spLocks noGrp="1"/>
          </p:cNvSpPr>
          <p:nvPr>
            <p:ph type="title"/>
          </p:nvPr>
        </p:nvSpPr>
        <p:spPr>
          <a:xfrm>
            <a:off x="2667000" y="152400"/>
            <a:ext cx="5445125" cy="828675"/>
          </a:xfrm>
        </p:spPr>
        <p:txBody>
          <a:bodyPr lIns="92075" tIns="46038" rIns="92075" bIns="46038" anchor="ctr"/>
          <a:p>
            <a:pPr fontAlgn="base"/>
            <a:r>
              <a:rPr lang="en-US" altLang="x-none" b="1" strike="noStrike" noProof="1" dirty="0">
                <a:latin typeface="Times New Roman" panose="02020603050405020304" pitchFamily="2" charset="0"/>
              </a:rPr>
              <a:t>10.3.1   </a:t>
            </a:r>
            <a:r>
              <a:rPr lang="zh-CN" altLang="en-US" b="1" strike="noStrike" noProof="1" dirty="0">
                <a:latin typeface="楷体_GB2312" pitchFamily="1" charset="-122"/>
                <a:ea typeface="楷体_GB2312" pitchFamily="1" charset="-122"/>
              </a:rPr>
              <a:t>冒泡</a:t>
            </a:r>
            <a:r>
              <a:rPr lang="zh-CN" altLang="en-US" b="1" strike="noStrike" noProof="1" dirty="0">
                <a:ea typeface="楷体_GB2312" pitchFamily="1" charset="-122"/>
              </a:rPr>
              <a:t>排序</a:t>
            </a:r>
            <a:endParaRPr lang="zh-CN" altLang="en-US" b="1" strike="noStrike" noProof="1" dirty="0">
              <a:ea typeface="楷体_GB2312" pitchFamily="1" charset="-122"/>
            </a:endParaRPr>
          </a:p>
        </p:txBody>
      </p:sp>
      <p:sp>
        <p:nvSpPr>
          <p:cNvPr id="732162" name="文本占位符 778242"/>
          <p:cNvSpPr>
            <a:spLocks noGrp="1"/>
          </p:cNvSpPr>
          <p:nvPr>
            <p:ph idx="1"/>
          </p:nvPr>
        </p:nvSpPr>
        <p:spPr>
          <a:xfrm>
            <a:off x="1676400" y="1123950"/>
            <a:ext cx="8812213" cy="5400675"/>
          </a:xfrm>
        </p:spPr>
        <p:txBody>
          <a:bodyPr anchor="t"/>
          <a:p>
            <a:pPr marL="0" indent="0">
              <a:lnSpc>
                <a:spcPct val="110000"/>
              </a:lnSpc>
              <a:spcAft>
                <a:spcPct val="10000"/>
              </a:spcAft>
              <a:buNone/>
            </a:pPr>
            <a:r>
              <a:rPr lang="en-US" altLang="x-none" sz="3600" b="1" dirty="0">
                <a:solidFill>
                  <a:schemeClr val="folHlink"/>
                </a:solidFill>
              </a:rPr>
              <a:t>1  </a:t>
            </a:r>
            <a:r>
              <a:rPr lang="zh-CN" altLang="en-US" sz="3600" b="1" dirty="0">
                <a:solidFill>
                  <a:schemeClr val="folHlink"/>
                </a:solidFill>
                <a:ea typeface="楷体_GB2312" pitchFamily="1" charset="-122"/>
              </a:rPr>
              <a:t>排序思想</a:t>
            </a:r>
            <a:endParaRPr lang="zh-CN" altLang="en-US" sz="3600" b="1" dirty="0">
              <a:solidFill>
                <a:schemeClr val="folHlink"/>
              </a:solidFill>
              <a:ea typeface="楷体_GB2312" pitchFamily="1" charset="-122"/>
            </a:endParaRPr>
          </a:p>
          <a:p>
            <a:pPr marL="0" indent="0">
              <a:lnSpc>
                <a:spcPct val="110000"/>
              </a:lnSpc>
              <a:buNone/>
            </a:pPr>
            <a:r>
              <a:rPr lang="zh-CN" altLang="en-US" b="1" dirty="0"/>
              <a:t>        </a:t>
            </a:r>
            <a:r>
              <a:rPr lang="zh-CN" altLang="en-US" sz="2800" b="1" dirty="0"/>
              <a:t>依次比较相邻的两个记录的关键字</a:t>
            </a:r>
            <a:r>
              <a:rPr lang="zh-CN" altLang="en-US" sz="2800" b="1" dirty="0">
                <a:latin typeface="宋体" panose="02010600030101010101" pitchFamily="2" charset="-122"/>
              </a:rPr>
              <a:t>，若两个记录是反序的</a:t>
            </a:r>
            <a:r>
              <a:rPr lang="en-US" altLang="x-none" sz="2800" b="1" dirty="0"/>
              <a:t>(</a:t>
            </a:r>
            <a:r>
              <a:rPr lang="zh-CN" altLang="en-US" sz="2800" b="1" dirty="0"/>
              <a:t>即前一个记录的关键字</a:t>
            </a:r>
            <a:r>
              <a:rPr lang="zh-CN" altLang="en-US" sz="2800" b="1" dirty="0">
                <a:solidFill>
                  <a:schemeClr val="folHlink"/>
                </a:solidFill>
              </a:rPr>
              <a:t>大于</a:t>
            </a:r>
            <a:r>
              <a:rPr lang="zh-CN" altLang="en-US" sz="2800" b="1" dirty="0"/>
              <a:t>后前一个记录的关键字</a:t>
            </a:r>
            <a:r>
              <a:rPr lang="en-US" altLang="x-none" sz="2800" b="1" dirty="0"/>
              <a:t>)</a:t>
            </a:r>
            <a:r>
              <a:rPr lang="zh-CN" altLang="en-US" sz="2800" b="1" dirty="0">
                <a:latin typeface="宋体" panose="02010600030101010101" pitchFamily="2" charset="-122"/>
              </a:rPr>
              <a:t>，则进行交换，直到没有反序的记录为止。</a:t>
            </a:r>
            <a:endParaRPr lang="zh-CN" altLang="en-US" sz="2800" b="1" dirty="0">
              <a:latin typeface="宋体" panose="02010600030101010101" pitchFamily="2" charset="-122"/>
            </a:endParaRPr>
          </a:p>
          <a:p>
            <a:pPr marL="444500" lvl="1" indent="0">
              <a:lnSpc>
                <a:spcPct val="110000"/>
              </a:lnSpc>
              <a:buNone/>
            </a:pPr>
            <a:r>
              <a:rPr lang="zh-CN" altLang="en-US" b="1" dirty="0">
                <a:latin typeface="宋体" panose="02010600030101010101" pitchFamily="2" charset="-122"/>
              </a:rPr>
              <a:t>① 首先将</a:t>
            </a:r>
            <a:r>
              <a:rPr lang="en-US" altLang="x-none" b="1" dirty="0"/>
              <a:t>L-&gt;R[1]</a:t>
            </a:r>
            <a:r>
              <a:rPr lang="zh-CN" altLang="en-US" b="1" dirty="0"/>
              <a:t>与</a:t>
            </a:r>
            <a:r>
              <a:rPr lang="en-US" altLang="x-none" b="1" dirty="0"/>
              <a:t>L-&gt;R[2]</a:t>
            </a:r>
            <a:r>
              <a:rPr lang="zh-CN" altLang="en-US" b="1" dirty="0"/>
              <a:t>的关键字进行比较</a:t>
            </a:r>
            <a:r>
              <a:rPr lang="zh-CN" altLang="en-US" b="1" dirty="0">
                <a:latin typeface="宋体" panose="02010600030101010101" pitchFamily="2" charset="-122"/>
              </a:rPr>
              <a:t>，若为反序</a:t>
            </a:r>
            <a:r>
              <a:rPr lang="en-US" altLang="x-none" b="1" dirty="0">
                <a:latin typeface="宋体" panose="02010600030101010101" pitchFamily="2" charset="-122"/>
              </a:rPr>
              <a:t>(</a:t>
            </a:r>
            <a:r>
              <a:rPr lang="en-US" altLang="x-none" b="1" dirty="0"/>
              <a:t>L-&gt;R[1]</a:t>
            </a:r>
            <a:r>
              <a:rPr lang="zh-CN" altLang="en-US" b="1" dirty="0"/>
              <a:t>的关键字大于</a:t>
            </a:r>
            <a:r>
              <a:rPr lang="en-US" altLang="x-none" b="1" dirty="0"/>
              <a:t>L-&gt;R[2]</a:t>
            </a:r>
            <a:r>
              <a:rPr lang="zh-CN" altLang="en-US" b="1" dirty="0"/>
              <a:t>的关键字</a:t>
            </a:r>
            <a:r>
              <a:rPr lang="en-US" altLang="x-none" b="1" dirty="0">
                <a:latin typeface="宋体" panose="02010600030101010101" pitchFamily="2" charset="-122"/>
              </a:rPr>
              <a:t>)</a:t>
            </a:r>
            <a:r>
              <a:rPr lang="zh-CN" altLang="en-US" b="1" dirty="0">
                <a:latin typeface="宋体" panose="02010600030101010101" pitchFamily="2" charset="-122"/>
              </a:rPr>
              <a:t>，则交换两个记录</a:t>
            </a:r>
            <a:r>
              <a:rPr lang="zh-CN" altLang="en-US" b="1" dirty="0"/>
              <a:t>；</a:t>
            </a:r>
            <a:r>
              <a:rPr lang="zh-CN" altLang="en-US" b="1" dirty="0">
                <a:latin typeface="宋体" panose="02010600030101010101" pitchFamily="2" charset="-122"/>
              </a:rPr>
              <a:t>然后比较</a:t>
            </a:r>
            <a:r>
              <a:rPr lang="en-US" altLang="x-none" b="1" dirty="0"/>
              <a:t>L-&gt;R[2]</a:t>
            </a:r>
            <a:r>
              <a:rPr lang="zh-CN" altLang="en-US" b="1" dirty="0"/>
              <a:t>与</a:t>
            </a:r>
            <a:r>
              <a:rPr lang="en-US" altLang="x-none" b="1" dirty="0"/>
              <a:t>L-&gt;R[3]</a:t>
            </a:r>
            <a:r>
              <a:rPr lang="zh-CN" altLang="en-US" b="1" dirty="0"/>
              <a:t>的关键字</a:t>
            </a:r>
            <a:r>
              <a:rPr lang="zh-CN" altLang="en-US" b="1" dirty="0">
                <a:latin typeface="宋体" panose="02010600030101010101" pitchFamily="2" charset="-122"/>
              </a:rPr>
              <a:t>，依此类推，直到</a:t>
            </a:r>
            <a:r>
              <a:rPr lang="en-US" altLang="x-none" b="1" dirty="0"/>
              <a:t>L-&gt;R[n-1]</a:t>
            </a:r>
            <a:r>
              <a:rPr lang="zh-CN" altLang="en-US" b="1" dirty="0"/>
              <a:t>与</a:t>
            </a:r>
            <a:r>
              <a:rPr lang="en-US" altLang="x-none" b="1" dirty="0"/>
              <a:t>L-&gt;R[n]</a:t>
            </a:r>
            <a:r>
              <a:rPr lang="zh-CN" altLang="en-US" b="1" dirty="0"/>
              <a:t>的关键字比较后为止</a:t>
            </a:r>
            <a:r>
              <a:rPr lang="zh-CN" altLang="en-US" b="1" dirty="0">
                <a:latin typeface="宋体" panose="02010600030101010101" pitchFamily="2" charset="-122"/>
              </a:rPr>
              <a:t>，称为一趟</a:t>
            </a:r>
            <a:r>
              <a:rPr lang="zh-CN" altLang="en-US" b="1" dirty="0">
                <a:solidFill>
                  <a:schemeClr val="folHlink"/>
                </a:solidFill>
                <a:latin typeface="宋体" panose="02010600030101010101" pitchFamily="2" charset="-122"/>
              </a:rPr>
              <a:t>冒泡排序</a:t>
            </a:r>
            <a:r>
              <a:rPr lang="zh-CN" altLang="en-US" b="1" dirty="0">
                <a:latin typeface="宋体" panose="02010600030101010101" pitchFamily="2" charset="-122"/>
              </a:rPr>
              <a:t>，</a:t>
            </a:r>
            <a:r>
              <a:rPr lang="en-US" altLang="x-none" b="1" dirty="0">
                <a:solidFill>
                  <a:schemeClr val="tx2"/>
                </a:solidFill>
              </a:rPr>
              <a:t>L-&gt;R[n]</a:t>
            </a:r>
            <a:r>
              <a:rPr lang="zh-CN" altLang="en-US" b="1" dirty="0">
                <a:solidFill>
                  <a:schemeClr val="tx2"/>
                </a:solidFill>
              </a:rPr>
              <a:t>为关键字最大的记录</a:t>
            </a:r>
            <a:r>
              <a:rPr lang="zh-CN" altLang="en-US" b="1" dirty="0">
                <a:latin typeface="宋体" panose="02010600030101010101" pitchFamily="2" charset="-122"/>
              </a:rPr>
              <a:t>。</a:t>
            </a:r>
            <a:endParaRPr lang="zh-CN" altLang="en-US" b="1" dirty="0">
              <a:latin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3185" name="文本占位符 779265"/>
          <p:cNvSpPr>
            <a:spLocks noGrp="1"/>
          </p:cNvSpPr>
          <p:nvPr>
            <p:ph idx="1"/>
          </p:nvPr>
        </p:nvSpPr>
        <p:spPr>
          <a:xfrm>
            <a:off x="1676400" y="152400"/>
            <a:ext cx="8812213" cy="6229350"/>
          </a:xfrm>
        </p:spPr>
        <p:txBody>
          <a:bodyPr anchor="t"/>
          <a:p>
            <a:pPr marL="444500" lvl="1" indent="0">
              <a:lnSpc>
                <a:spcPct val="110000"/>
              </a:lnSpc>
              <a:buNone/>
            </a:pPr>
            <a:r>
              <a:rPr lang="zh-CN" altLang="en-US" b="1" dirty="0">
                <a:latin typeface="宋体" panose="02010600030101010101" pitchFamily="2" charset="-122"/>
              </a:rPr>
              <a:t>②  然后进行第二趟</a:t>
            </a:r>
            <a:r>
              <a:rPr lang="zh-CN" altLang="en-US" b="1" dirty="0">
                <a:solidFill>
                  <a:schemeClr val="folHlink"/>
                </a:solidFill>
                <a:latin typeface="宋体" panose="02010600030101010101" pitchFamily="2" charset="-122"/>
              </a:rPr>
              <a:t>冒泡排序</a:t>
            </a:r>
            <a:r>
              <a:rPr lang="zh-CN" altLang="en-US" b="1" dirty="0">
                <a:latin typeface="宋体" panose="02010600030101010101" pitchFamily="2" charset="-122"/>
              </a:rPr>
              <a:t>，对前</a:t>
            </a:r>
            <a:r>
              <a:rPr lang="en-US" altLang="x-none" b="1" dirty="0"/>
              <a:t>n-1</a:t>
            </a:r>
            <a:r>
              <a:rPr lang="zh-CN" altLang="en-US" b="1" dirty="0"/>
              <a:t>个记录进行同样的操作</a:t>
            </a:r>
            <a:r>
              <a:rPr lang="zh-CN" altLang="en-US" b="1" dirty="0">
                <a:latin typeface="宋体" panose="02010600030101010101" pitchFamily="2" charset="-122"/>
              </a:rPr>
              <a:t>。</a:t>
            </a:r>
            <a:endParaRPr lang="zh-CN" altLang="en-US" b="1" dirty="0">
              <a:latin typeface="宋体" panose="02010600030101010101" pitchFamily="2" charset="-122"/>
            </a:endParaRPr>
          </a:p>
          <a:p>
            <a:pPr marL="0" indent="0">
              <a:lnSpc>
                <a:spcPct val="110000"/>
              </a:lnSpc>
              <a:buNone/>
            </a:pPr>
            <a:r>
              <a:rPr lang="zh-CN" altLang="en-US" sz="2800" b="1" dirty="0">
                <a:latin typeface="宋体" panose="02010600030101010101" pitchFamily="2" charset="-122"/>
              </a:rPr>
              <a:t>    一般地，第</a:t>
            </a:r>
            <a:r>
              <a:rPr lang="en-US" altLang="x-none" sz="2800" b="1" dirty="0"/>
              <a:t>i</a:t>
            </a:r>
            <a:r>
              <a:rPr lang="zh-CN" altLang="en-US" sz="2800" b="1" dirty="0"/>
              <a:t>趟冒泡排序是对</a:t>
            </a:r>
            <a:r>
              <a:rPr lang="en-US" altLang="x-none" sz="2800" b="1" dirty="0"/>
              <a:t>L-&gt;R[1 … n-i+1]</a:t>
            </a:r>
            <a:r>
              <a:rPr lang="zh-CN" altLang="en-US" sz="2800" b="1" dirty="0"/>
              <a:t>中的记录进行的</a:t>
            </a:r>
            <a:r>
              <a:rPr lang="zh-CN" altLang="en-US" sz="2800" b="1" dirty="0">
                <a:latin typeface="宋体" panose="02010600030101010101" pitchFamily="2" charset="-122"/>
              </a:rPr>
              <a:t>，因此，若待排序的记录有</a:t>
            </a:r>
            <a:r>
              <a:rPr lang="en-US" altLang="x-none" sz="2800" b="1" dirty="0"/>
              <a:t>n</a:t>
            </a:r>
            <a:r>
              <a:rPr lang="zh-CN" altLang="en-US" sz="2800" b="1" dirty="0"/>
              <a:t>个</a:t>
            </a:r>
            <a:r>
              <a:rPr lang="zh-CN" altLang="en-US" sz="2800" b="1" dirty="0">
                <a:latin typeface="宋体" panose="02010600030101010101" pitchFamily="2" charset="-122"/>
              </a:rPr>
              <a:t>，则要经过</a:t>
            </a:r>
            <a:r>
              <a:rPr lang="en-US" altLang="x-none" sz="2800" b="1" dirty="0"/>
              <a:t>n-1</a:t>
            </a:r>
            <a:r>
              <a:rPr lang="zh-CN" altLang="en-US" sz="2800" b="1" dirty="0">
                <a:latin typeface="宋体" panose="02010600030101010101" pitchFamily="2" charset="-122"/>
              </a:rPr>
              <a:t>趟</a:t>
            </a:r>
            <a:r>
              <a:rPr lang="zh-CN" altLang="en-US" sz="2800" b="1" dirty="0"/>
              <a:t>冒泡排序才能使所有的记录有序</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spcAft>
                <a:spcPct val="10000"/>
              </a:spcAft>
              <a:buNone/>
            </a:pPr>
            <a:r>
              <a:rPr lang="en-US" altLang="x-none" sz="3600" b="1" dirty="0">
                <a:solidFill>
                  <a:schemeClr val="folHlink"/>
                </a:solidFill>
              </a:rPr>
              <a:t>2  </a:t>
            </a:r>
            <a:r>
              <a:rPr lang="zh-CN" altLang="en-US" sz="3600" b="1" dirty="0">
                <a:solidFill>
                  <a:schemeClr val="folHlink"/>
                </a:solidFill>
                <a:ea typeface="楷体_GB2312" pitchFamily="1" charset="-122"/>
              </a:rPr>
              <a:t>排序示</a:t>
            </a:r>
            <a:r>
              <a:rPr lang="zh-CN" altLang="en-US" sz="3600" b="1" dirty="0">
                <a:solidFill>
                  <a:schemeClr val="folHlink"/>
                </a:solidFill>
                <a:latin typeface="宋体" panose="02010600030101010101" pitchFamily="2" charset="-122"/>
                <a:ea typeface="楷体_GB2312" pitchFamily="1" charset="-122"/>
              </a:rPr>
              <a:t>例</a:t>
            </a:r>
            <a:endParaRPr lang="zh-CN" altLang="en-US" sz="3600" b="1" dirty="0">
              <a:solidFill>
                <a:schemeClr val="folHlink"/>
              </a:solidFill>
              <a:ea typeface="楷体_GB2312" pitchFamily="1" charset="-122"/>
            </a:endParaRPr>
          </a:p>
          <a:p>
            <a:pPr marL="0" indent="0">
              <a:lnSpc>
                <a:spcPct val="110000"/>
              </a:lnSpc>
              <a:buNone/>
            </a:pPr>
            <a:r>
              <a:rPr lang="zh-CN" altLang="en-US" b="1" dirty="0"/>
              <a:t>       </a:t>
            </a:r>
            <a:r>
              <a:rPr lang="zh-CN" altLang="en-US" sz="2800" b="1" dirty="0"/>
              <a:t>设有</a:t>
            </a:r>
            <a:r>
              <a:rPr lang="en-US" altLang="x-none" sz="2800" b="1" dirty="0"/>
              <a:t>9</a:t>
            </a:r>
            <a:r>
              <a:rPr lang="zh-CN" altLang="en-US" sz="2800" b="1" dirty="0"/>
              <a:t>个待排序的记录，关键字分别为</a:t>
            </a:r>
            <a:r>
              <a:rPr lang="en-US" altLang="x-none" sz="2800" b="1" dirty="0"/>
              <a:t>23, 38, 22, 45, </a:t>
            </a:r>
            <a:r>
              <a:rPr lang="en-US" altLang="x-none" sz="2800" b="1" u="sng" dirty="0">
                <a:solidFill>
                  <a:schemeClr val="folHlink"/>
                </a:solidFill>
              </a:rPr>
              <a:t>23</a:t>
            </a:r>
            <a:r>
              <a:rPr lang="en-US" altLang="x-none" sz="2800" b="1" dirty="0"/>
              <a:t>, 67, 31, 15, 41</a:t>
            </a:r>
            <a:r>
              <a:rPr lang="zh-CN" altLang="en-US" sz="2800" b="1" dirty="0"/>
              <a:t>，冒泡排序的过程如图</a:t>
            </a:r>
            <a:r>
              <a:rPr lang="en-US" altLang="x-none" sz="2800" b="1" dirty="0"/>
              <a:t>10-6</a:t>
            </a:r>
            <a:r>
              <a:rPr lang="zh-CN" altLang="en-US" sz="2800" b="1" dirty="0"/>
              <a:t>所示</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buNone/>
            </a:pPr>
            <a:r>
              <a:rPr lang="en-US" altLang="x-none" sz="3600" b="1" dirty="0">
                <a:solidFill>
                  <a:schemeClr val="folHlink"/>
                </a:solidFill>
                <a:ea typeface="楷体_GB2312" pitchFamily="1" charset="-122"/>
              </a:rPr>
              <a:t>3  </a:t>
            </a:r>
            <a:r>
              <a:rPr lang="zh-CN" altLang="en-US" sz="3600" b="1" dirty="0">
                <a:solidFill>
                  <a:schemeClr val="folHlink"/>
                </a:solidFill>
                <a:ea typeface="楷体_GB2312" pitchFamily="1" charset="-122"/>
              </a:rPr>
              <a:t>算法实现</a:t>
            </a:r>
            <a:endParaRPr lang="zh-CN" altLang="en-US" sz="3600" b="1" dirty="0">
              <a:solidFill>
                <a:schemeClr val="folHlink"/>
              </a:solidFill>
              <a:ea typeface="楷体_GB2312" pitchFamily="1" charset="-122"/>
            </a:endParaRPr>
          </a:p>
          <a:p>
            <a:pPr marL="0" indent="0">
              <a:lnSpc>
                <a:spcPct val="110000"/>
              </a:lnSpc>
              <a:buNone/>
            </a:pPr>
            <a:r>
              <a:rPr lang="en-US" altLang="x-none" sz="2800" b="1" dirty="0"/>
              <a:t>#define FALSE 0</a:t>
            </a:r>
            <a:endParaRPr lang="en-US" altLang="x-none" sz="2800" b="1" dirty="0"/>
          </a:p>
          <a:p>
            <a:pPr marL="0" indent="0">
              <a:lnSpc>
                <a:spcPct val="110000"/>
              </a:lnSpc>
              <a:buNone/>
            </a:pPr>
            <a:r>
              <a:rPr lang="en-US" altLang="x-none" sz="2800" b="1" dirty="0"/>
              <a:t>#define TRUE 1</a:t>
            </a:r>
            <a:endParaRPr lang="en-US" altLang="x-none" sz="2800"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34209" name="组合 780289"/>
          <p:cNvGrpSpPr/>
          <p:nvPr/>
        </p:nvGrpSpPr>
        <p:grpSpPr>
          <a:xfrm>
            <a:off x="1666875" y="188913"/>
            <a:ext cx="8772525" cy="4572000"/>
            <a:chOff x="0" y="0"/>
            <a:chExt cx="5526" cy="2880"/>
          </a:xfrm>
        </p:grpSpPr>
        <p:sp>
          <p:nvSpPr>
            <p:cNvPr id="734210" name="矩形 780290"/>
            <p:cNvSpPr/>
            <p:nvPr/>
          </p:nvSpPr>
          <p:spPr>
            <a:xfrm>
              <a:off x="2166" y="2631"/>
              <a:ext cx="1587" cy="249"/>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10-6   </a:t>
              </a:r>
              <a:r>
                <a:rPr lang="zh-CN" altLang="en-US" sz="2000" b="1" dirty="0">
                  <a:latin typeface="Times New Roman" panose="02020603050405020304" pitchFamily="2" charset="0"/>
                  <a:ea typeface="宋体" panose="02010600030101010101" pitchFamily="2" charset="-122"/>
                </a:rPr>
                <a:t>冒泡排序过程</a:t>
              </a:r>
              <a:endParaRPr lang="zh-CN" altLang="en-US" sz="2000" b="1" dirty="0">
                <a:latin typeface="Times New Roman" panose="02020603050405020304" pitchFamily="2" charset="0"/>
                <a:ea typeface="宋体" panose="02010600030101010101" pitchFamily="2" charset="-122"/>
              </a:endParaRPr>
            </a:p>
          </p:txBody>
        </p:sp>
        <p:grpSp>
          <p:nvGrpSpPr>
            <p:cNvPr id="734211" name="组合 780291"/>
            <p:cNvGrpSpPr/>
            <p:nvPr/>
          </p:nvGrpSpPr>
          <p:grpSpPr>
            <a:xfrm>
              <a:off x="0" y="0"/>
              <a:ext cx="5526" cy="2544"/>
              <a:chOff x="0" y="0"/>
              <a:chExt cx="5526" cy="2544"/>
            </a:xfrm>
          </p:grpSpPr>
          <p:grpSp>
            <p:nvGrpSpPr>
              <p:cNvPr id="734212" name="组合 780292"/>
              <p:cNvGrpSpPr/>
              <p:nvPr/>
            </p:nvGrpSpPr>
            <p:grpSpPr>
              <a:xfrm>
                <a:off x="0" y="0"/>
                <a:ext cx="5526" cy="254"/>
                <a:chOff x="0" y="0"/>
                <a:chExt cx="5526" cy="254"/>
              </a:xfrm>
            </p:grpSpPr>
            <p:sp>
              <p:nvSpPr>
                <p:cNvPr id="734213" name="矩形 780293"/>
                <p:cNvSpPr/>
                <p:nvPr/>
              </p:nvSpPr>
              <p:spPr>
                <a:xfrm>
                  <a:off x="1581" y="0"/>
                  <a:ext cx="3945" cy="249"/>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23    38     22     45     </a:t>
                  </a:r>
                  <a:r>
                    <a:rPr lang="en-US" altLang="x-none" sz="2400" b="1" u="sng" dirty="0">
                      <a:solidFill>
                        <a:schemeClr val="folHlink"/>
                      </a:solidFill>
                      <a:latin typeface="Times New Roman" panose="02020603050405020304" pitchFamily="2" charset="0"/>
                      <a:ea typeface="宋体" panose="02010600030101010101" pitchFamily="2" charset="-122"/>
                    </a:rPr>
                    <a:t>23</a:t>
                  </a:r>
                  <a:r>
                    <a:rPr lang="en-US" altLang="x-none" sz="2400" b="1" dirty="0">
                      <a:latin typeface="Times New Roman" panose="02020603050405020304" pitchFamily="2" charset="0"/>
                      <a:ea typeface="宋体" panose="02010600030101010101" pitchFamily="2" charset="-122"/>
                    </a:rPr>
                    <a:t>     67     31     15    41</a:t>
                  </a:r>
                  <a:endParaRPr lang="en-US" altLang="x-none" sz="2400" b="1" dirty="0">
                    <a:latin typeface="Times New Roman" panose="02020603050405020304" pitchFamily="2" charset="0"/>
                    <a:ea typeface="宋体" panose="02010600030101010101" pitchFamily="2" charset="-122"/>
                  </a:endParaRPr>
                </a:p>
              </p:txBody>
            </p:sp>
            <p:sp>
              <p:nvSpPr>
                <p:cNvPr id="734214" name="矩形 780294"/>
                <p:cNvSpPr/>
                <p:nvPr/>
              </p:nvSpPr>
              <p:spPr>
                <a:xfrm>
                  <a:off x="0" y="5"/>
                  <a:ext cx="1542" cy="249"/>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rPr>
                    <a:t>初始关键字序列</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p:txBody>
            </p:sp>
          </p:grpSp>
          <p:grpSp>
            <p:nvGrpSpPr>
              <p:cNvPr id="734215" name="组合 780295"/>
              <p:cNvGrpSpPr/>
              <p:nvPr/>
            </p:nvGrpSpPr>
            <p:grpSpPr>
              <a:xfrm>
                <a:off x="150" y="341"/>
                <a:ext cx="5376" cy="249"/>
                <a:chOff x="0" y="0"/>
                <a:chExt cx="5376" cy="249"/>
              </a:xfrm>
            </p:grpSpPr>
            <p:sp>
              <p:nvSpPr>
                <p:cNvPr id="734216" name="矩形 780296"/>
                <p:cNvSpPr/>
                <p:nvPr/>
              </p:nvSpPr>
              <p:spPr>
                <a:xfrm>
                  <a:off x="0" y="9"/>
                  <a:ext cx="1315" cy="227"/>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rPr>
                    <a:t>第一趟排序后</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p:txBody>
            </p:sp>
            <p:sp>
              <p:nvSpPr>
                <p:cNvPr id="734217" name="矩形 780297"/>
                <p:cNvSpPr/>
                <p:nvPr/>
              </p:nvSpPr>
              <p:spPr>
                <a:xfrm>
                  <a:off x="1431" y="0"/>
                  <a:ext cx="3945" cy="249"/>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23    </a:t>
                  </a:r>
                  <a:r>
                    <a:rPr lang="en-US" altLang="x-none" sz="2400" b="1" dirty="0">
                      <a:solidFill>
                        <a:schemeClr val="tx2"/>
                      </a:solidFill>
                      <a:latin typeface="Times New Roman" panose="02020603050405020304" pitchFamily="2" charset="0"/>
                      <a:ea typeface="宋体" panose="02010600030101010101" pitchFamily="2" charset="-122"/>
                    </a:rPr>
                    <a:t>22</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tx2"/>
                      </a:solidFill>
                      <a:latin typeface="Times New Roman" panose="02020603050405020304" pitchFamily="2" charset="0"/>
                      <a:ea typeface="宋体" panose="02010600030101010101" pitchFamily="2" charset="-122"/>
                    </a:rPr>
                    <a:t>38</a:t>
                  </a:r>
                  <a:r>
                    <a:rPr lang="en-US" altLang="x-none" sz="2400" b="1" dirty="0">
                      <a:latin typeface="Times New Roman" panose="02020603050405020304" pitchFamily="2" charset="0"/>
                      <a:ea typeface="宋体" panose="02010600030101010101" pitchFamily="2" charset="-122"/>
                    </a:rPr>
                    <a:t>     </a:t>
                  </a:r>
                  <a:r>
                    <a:rPr lang="en-US" altLang="x-none" sz="2400" b="1" u="sng" dirty="0">
                      <a:solidFill>
                        <a:schemeClr val="folHlink"/>
                      </a:solidFill>
                      <a:latin typeface="Times New Roman" panose="02020603050405020304" pitchFamily="2" charset="0"/>
                      <a:ea typeface="宋体" panose="02010600030101010101" pitchFamily="2" charset="-122"/>
                    </a:rPr>
                    <a:t>23</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accent1"/>
                      </a:solidFill>
                      <a:latin typeface="Times New Roman" panose="02020603050405020304" pitchFamily="2" charset="0"/>
                      <a:ea typeface="宋体" panose="02010600030101010101" pitchFamily="2" charset="-122"/>
                    </a:rPr>
                    <a:t>45</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tx2"/>
                      </a:solidFill>
                      <a:latin typeface="Times New Roman" panose="02020603050405020304" pitchFamily="2" charset="0"/>
                      <a:ea typeface="宋体" panose="02010600030101010101" pitchFamily="2" charset="-122"/>
                    </a:rPr>
                    <a:t>31</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tx2"/>
                      </a:solidFill>
                      <a:latin typeface="Times New Roman" panose="02020603050405020304" pitchFamily="2" charset="0"/>
                      <a:ea typeface="宋体" panose="02010600030101010101" pitchFamily="2" charset="-122"/>
                    </a:rPr>
                    <a:t>15</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tx2"/>
                      </a:solidFill>
                      <a:latin typeface="Times New Roman" panose="02020603050405020304" pitchFamily="2" charset="0"/>
                      <a:ea typeface="宋体" panose="02010600030101010101" pitchFamily="2" charset="-122"/>
                    </a:rPr>
                    <a:t>41</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hlink"/>
                      </a:solidFill>
                      <a:latin typeface="Times New Roman" panose="02020603050405020304" pitchFamily="2" charset="0"/>
                      <a:ea typeface="宋体" panose="02010600030101010101" pitchFamily="2" charset="-122"/>
                    </a:rPr>
                    <a:t> 67</a:t>
                  </a:r>
                  <a:endParaRPr lang="en-US" altLang="x-none" sz="2400" b="1" dirty="0">
                    <a:solidFill>
                      <a:schemeClr val="hlink"/>
                    </a:solidFill>
                    <a:latin typeface="Times New Roman" panose="02020603050405020304" pitchFamily="2" charset="0"/>
                    <a:ea typeface="宋体" panose="02010600030101010101" pitchFamily="2" charset="-122"/>
                  </a:endParaRPr>
                </a:p>
              </p:txBody>
            </p:sp>
          </p:grpSp>
          <p:grpSp>
            <p:nvGrpSpPr>
              <p:cNvPr id="734218" name="组合 780298"/>
              <p:cNvGrpSpPr/>
              <p:nvPr/>
            </p:nvGrpSpPr>
            <p:grpSpPr>
              <a:xfrm>
                <a:off x="150" y="677"/>
                <a:ext cx="5376" cy="249"/>
                <a:chOff x="0" y="0"/>
                <a:chExt cx="5376" cy="249"/>
              </a:xfrm>
            </p:grpSpPr>
            <p:sp>
              <p:nvSpPr>
                <p:cNvPr id="734219" name="矩形 780299"/>
                <p:cNvSpPr/>
                <p:nvPr/>
              </p:nvSpPr>
              <p:spPr>
                <a:xfrm>
                  <a:off x="0" y="9"/>
                  <a:ext cx="1315" cy="227"/>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rPr>
                    <a:t>第二趟排序后</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p:txBody>
            </p:sp>
            <p:sp>
              <p:nvSpPr>
                <p:cNvPr id="734220" name="矩形 780300"/>
                <p:cNvSpPr/>
                <p:nvPr/>
              </p:nvSpPr>
              <p:spPr>
                <a:xfrm>
                  <a:off x="1431" y="0"/>
                  <a:ext cx="3945" cy="249"/>
                </a:xfrm>
                <a:prstGeom prst="rect">
                  <a:avLst/>
                </a:prstGeom>
                <a:noFill/>
                <a:ln w="9525">
                  <a:noFill/>
                </a:ln>
              </p:spPr>
              <p:txBody>
                <a:bodyPr wrap="none" anchor="ctr"/>
                <a:p>
                  <a:r>
                    <a:rPr lang="en-US" altLang="x-none" sz="2400" b="1" dirty="0">
                      <a:solidFill>
                        <a:schemeClr val="folHlink"/>
                      </a:solidFill>
                      <a:latin typeface="Times New Roman" panose="02020603050405020304" pitchFamily="2" charset="0"/>
                      <a:ea typeface="宋体" panose="02010600030101010101" pitchFamily="2" charset="-122"/>
                    </a:rPr>
                    <a:t>22</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folHlink"/>
                      </a:solidFill>
                      <a:latin typeface="Times New Roman" panose="02020603050405020304" pitchFamily="2" charset="0"/>
                      <a:ea typeface="宋体" panose="02010600030101010101" pitchFamily="2" charset="-122"/>
                    </a:rPr>
                    <a:t>23</a:t>
                  </a:r>
                  <a:r>
                    <a:rPr lang="en-US" altLang="x-none" sz="2400" b="1" dirty="0">
                      <a:latin typeface="Times New Roman" panose="02020603050405020304" pitchFamily="2" charset="0"/>
                      <a:ea typeface="宋体" panose="02010600030101010101" pitchFamily="2" charset="-122"/>
                    </a:rPr>
                    <a:t>     </a:t>
                  </a:r>
                  <a:r>
                    <a:rPr lang="en-US" altLang="x-none" sz="2400" b="1" u="sng" dirty="0">
                      <a:solidFill>
                        <a:schemeClr val="folHlink"/>
                      </a:solidFill>
                      <a:latin typeface="Times New Roman" panose="02020603050405020304" pitchFamily="2" charset="0"/>
                      <a:ea typeface="宋体" panose="02010600030101010101" pitchFamily="2" charset="-122"/>
                    </a:rPr>
                    <a:t>23</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folHlink"/>
                      </a:solidFill>
                      <a:latin typeface="Times New Roman" panose="02020603050405020304" pitchFamily="2" charset="0"/>
                      <a:ea typeface="宋体" panose="02010600030101010101" pitchFamily="2" charset="-122"/>
                    </a:rPr>
                    <a:t>38</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accent1"/>
                      </a:solidFill>
                      <a:latin typeface="Times New Roman" panose="02020603050405020304" pitchFamily="2" charset="0"/>
                      <a:ea typeface="宋体" panose="02010600030101010101" pitchFamily="2" charset="-122"/>
                    </a:rPr>
                    <a:t>31</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tx2"/>
                      </a:solidFill>
                      <a:latin typeface="Times New Roman" panose="02020603050405020304" pitchFamily="2" charset="0"/>
                      <a:ea typeface="宋体" panose="02010600030101010101" pitchFamily="2" charset="-122"/>
                    </a:rPr>
                    <a:t>15</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tx2"/>
                      </a:solidFill>
                      <a:latin typeface="Times New Roman" panose="02020603050405020304" pitchFamily="2" charset="0"/>
                      <a:ea typeface="宋体" panose="02010600030101010101" pitchFamily="2" charset="-122"/>
                    </a:rPr>
                    <a:t>41</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hlink"/>
                      </a:solidFill>
                      <a:latin typeface="Times New Roman" panose="02020603050405020304" pitchFamily="2" charset="0"/>
                      <a:ea typeface="宋体" panose="02010600030101010101" pitchFamily="2" charset="-122"/>
                    </a:rPr>
                    <a:t>45</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hlink"/>
                      </a:solidFill>
                      <a:latin typeface="Times New Roman" panose="02020603050405020304" pitchFamily="2" charset="0"/>
                      <a:ea typeface="宋体" panose="02010600030101010101" pitchFamily="2" charset="-122"/>
                    </a:rPr>
                    <a:t> 67</a:t>
                  </a:r>
                  <a:endParaRPr lang="en-US" altLang="x-none" sz="2400" b="1" dirty="0">
                    <a:solidFill>
                      <a:schemeClr val="hlink"/>
                    </a:solidFill>
                    <a:latin typeface="Times New Roman" panose="02020603050405020304" pitchFamily="2" charset="0"/>
                    <a:ea typeface="宋体" panose="02010600030101010101" pitchFamily="2" charset="-122"/>
                  </a:endParaRPr>
                </a:p>
              </p:txBody>
            </p:sp>
          </p:grpSp>
          <p:grpSp>
            <p:nvGrpSpPr>
              <p:cNvPr id="734221" name="组合 780301"/>
              <p:cNvGrpSpPr/>
              <p:nvPr/>
            </p:nvGrpSpPr>
            <p:grpSpPr>
              <a:xfrm>
                <a:off x="150" y="1013"/>
                <a:ext cx="5376" cy="249"/>
                <a:chOff x="0" y="0"/>
                <a:chExt cx="5376" cy="249"/>
              </a:xfrm>
            </p:grpSpPr>
            <p:sp>
              <p:nvSpPr>
                <p:cNvPr id="734222" name="矩形 780302"/>
                <p:cNvSpPr/>
                <p:nvPr/>
              </p:nvSpPr>
              <p:spPr>
                <a:xfrm>
                  <a:off x="0" y="9"/>
                  <a:ext cx="1315" cy="227"/>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rPr>
                    <a:t>第三趟排序后</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p:txBody>
            </p:sp>
            <p:sp>
              <p:nvSpPr>
                <p:cNvPr id="734223" name="矩形 780303"/>
                <p:cNvSpPr/>
                <p:nvPr/>
              </p:nvSpPr>
              <p:spPr>
                <a:xfrm>
                  <a:off x="1431" y="0"/>
                  <a:ext cx="3945" cy="249"/>
                </a:xfrm>
                <a:prstGeom prst="rect">
                  <a:avLst/>
                </a:prstGeom>
                <a:noFill/>
                <a:ln w="9525">
                  <a:noFill/>
                </a:ln>
              </p:spPr>
              <p:txBody>
                <a:bodyPr wrap="none" anchor="ctr"/>
                <a:p>
                  <a:r>
                    <a:rPr lang="en-US" altLang="x-none" sz="2400" b="1" dirty="0">
                      <a:solidFill>
                        <a:schemeClr val="folHlink"/>
                      </a:solidFill>
                      <a:latin typeface="Times New Roman" panose="02020603050405020304" pitchFamily="2" charset="0"/>
                      <a:ea typeface="宋体" panose="02010600030101010101" pitchFamily="2" charset="-122"/>
                    </a:rPr>
                    <a:t>22</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folHlink"/>
                      </a:solidFill>
                      <a:latin typeface="Times New Roman" panose="02020603050405020304" pitchFamily="2" charset="0"/>
                      <a:ea typeface="宋体" panose="02010600030101010101" pitchFamily="2" charset="-122"/>
                    </a:rPr>
                    <a:t>23</a:t>
                  </a:r>
                  <a:r>
                    <a:rPr lang="en-US" altLang="x-none" sz="2400" b="1" dirty="0">
                      <a:latin typeface="Times New Roman" panose="02020603050405020304" pitchFamily="2" charset="0"/>
                      <a:ea typeface="宋体" panose="02010600030101010101" pitchFamily="2" charset="-122"/>
                    </a:rPr>
                    <a:t>     </a:t>
                  </a:r>
                  <a:r>
                    <a:rPr lang="en-US" altLang="x-none" sz="2400" b="1" u="sng" dirty="0">
                      <a:solidFill>
                        <a:schemeClr val="folHlink"/>
                      </a:solidFill>
                      <a:latin typeface="Times New Roman" panose="02020603050405020304" pitchFamily="2" charset="0"/>
                      <a:ea typeface="宋体" panose="02010600030101010101" pitchFamily="2" charset="-122"/>
                    </a:rPr>
                    <a:t>23</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accent1"/>
                      </a:solidFill>
                      <a:latin typeface="Times New Roman" panose="02020603050405020304" pitchFamily="2" charset="0"/>
                      <a:ea typeface="宋体" panose="02010600030101010101" pitchFamily="2" charset="-122"/>
                    </a:rPr>
                    <a:t>31</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accent1"/>
                      </a:solidFill>
                      <a:latin typeface="Times New Roman" panose="02020603050405020304" pitchFamily="2" charset="0"/>
                      <a:ea typeface="宋体" panose="02010600030101010101" pitchFamily="2" charset="-122"/>
                    </a:rPr>
                    <a:t>15</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tx2"/>
                      </a:solidFill>
                      <a:latin typeface="Times New Roman" panose="02020603050405020304" pitchFamily="2" charset="0"/>
                      <a:ea typeface="宋体" panose="02010600030101010101" pitchFamily="2" charset="-122"/>
                    </a:rPr>
                    <a:t>38</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hlink"/>
                      </a:solidFill>
                      <a:latin typeface="Times New Roman" panose="02020603050405020304" pitchFamily="2" charset="0"/>
                      <a:ea typeface="宋体" panose="02010600030101010101" pitchFamily="2" charset="-122"/>
                    </a:rPr>
                    <a:t>41</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hlink"/>
                      </a:solidFill>
                      <a:latin typeface="Times New Roman" panose="02020603050405020304" pitchFamily="2" charset="0"/>
                      <a:ea typeface="宋体" panose="02010600030101010101" pitchFamily="2" charset="-122"/>
                    </a:rPr>
                    <a:t>45</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hlink"/>
                      </a:solidFill>
                      <a:latin typeface="Times New Roman" panose="02020603050405020304" pitchFamily="2" charset="0"/>
                      <a:ea typeface="宋体" panose="02010600030101010101" pitchFamily="2" charset="-122"/>
                    </a:rPr>
                    <a:t> 67</a:t>
                  </a:r>
                  <a:endParaRPr lang="en-US" altLang="x-none" sz="2400" b="1" dirty="0">
                    <a:solidFill>
                      <a:schemeClr val="hlink"/>
                    </a:solidFill>
                    <a:latin typeface="Times New Roman" panose="02020603050405020304" pitchFamily="2" charset="0"/>
                    <a:ea typeface="宋体" panose="02010600030101010101" pitchFamily="2" charset="-122"/>
                  </a:endParaRPr>
                </a:p>
              </p:txBody>
            </p:sp>
          </p:grpSp>
          <p:grpSp>
            <p:nvGrpSpPr>
              <p:cNvPr id="734224" name="组合 780304"/>
              <p:cNvGrpSpPr/>
              <p:nvPr/>
            </p:nvGrpSpPr>
            <p:grpSpPr>
              <a:xfrm>
                <a:off x="150" y="1349"/>
                <a:ext cx="5376" cy="249"/>
                <a:chOff x="0" y="0"/>
                <a:chExt cx="5376" cy="249"/>
              </a:xfrm>
            </p:grpSpPr>
            <p:sp>
              <p:nvSpPr>
                <p:cNvPr id="734225" name="矩形 780305"/>
                <p:cNvSpPr/>
                <p:nvPr/>
              </p:nvSpPr>
              <p:spPr>
                <a:xfrm>
                  <a:off x="0" y="9"/>
                  <a:ext cx="1315" cy="227"/>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rPr>
                    <a:t>第四趟排序后</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p:txBody>
            </p:sp>
            <p:sp>
              <p:nvSpPr>
                <p:cNvPr id="734226" name="矩形 780306"/>
                <p:cNvSpPr/>
                <p:nvPr/>
              </p:nvSpPr>
              <p:spPr>
                <a:xfrm>
                  <a:off x="1431" y="0"/>
                  <a:ext cx="3945" cy="249"/>
                </a:xfrm>
                <a:prstGeom prst="rect">
                  <a:avLst/>
                </a:prstGeom>
                <a:noFill/>
                <a:ln w="9525">
                  <a:noFill/>
                </a:ln>
              </p:spPr>
              <p:txBody>
                <a:bodyPr wrap="none" anchor="ctr"/>
                <a:p>
                  <a:r>
                    <a:rPr lang="en-US" altLang="x-none" sz="2400" b="1" dirty="0">
                      <a:solidFill>
                        <a:schemeClr val="folHlink"/>
                      </a:solidFill>
                      <a:latin typeface="Times New Roman" panose="02020603050405020304" pitchFamily="2" charset="0"/>
                      <a:ea typeface="宋体" panose="02010600030101010101" pitchFamily="2" charset="-122"/>
                    </a:rPr>
                    <a:t>22</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folHlink"/>
                      </a:solidFill>
                      <a:latin typeface="Times New Roman" panose="02020603050405020304" pitchFamily="2" charset="0"/>
                      <a:ea typeface="宋体" panose="02010600030101010101" pitchFamily="2" charset="-122"/>
                    </a:rPr>
                    <a:t>23</a:t>
                  </a:r>
                  <a:r>
                    <a:rPr lang="en-US" altLang="x-none" sz="2400" b="1" dirty="0">
                      <a:latin typeface="Times New Roman" panose="02020603050405020304" pitchFamily="2" charset="0"/>
                      <a:ea typeface="宋体" panose="02010600030101010101" pitchFamily="2" charset="-122"/>
                    </a:rPr>
                    <a:t>     </a:t>
                  </a:r>
                  <a:r>
                    <a:rPr lang="en-US" altLang="x-none" sz="2400" b="1" u="sng" dirty="0">
                      <a:solidFill>
                        <a:schemeClr val="folHlink"/>
                      </a:solidFill>
                      <a:latin typeface="Times New Roman" panose="02020603050405020304" pitchFamily="2" charset="0"/>
                      <a:ea typeface="宋体" panose="02010600030101010101" pitchFamily="2" charset="-122"/>
                    </a:rPr>
                    <a:t>23</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accent1"/>
                      </a:solidFill>
                      <a:latin typeface="Times New Roman" panose="02020603050405020304" pitchFamily="2" charset="0"/>
                      <a:ea typeface="宋体" panose="02010600030101010101" pitchFamily="2" charset="-122"/>
                    </a:rPr>
                    <a:t>15</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accent1"/>
                      </a:solidFill>
                      <a:latin typeface="Times New Roman" panose="02020603050405020304" pitchFamily="2" charset="0"/>
                      <a:ea typeface="宋体" panose="02010600030101010101" pitchFamily="2" charset="-122"/>
                    </a:rPr>
                    <a:t>31</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hlink"/>
                      </a:solidFill>
                      <a:latin typeface="Times New Roman" panose="02020603050405020304" pitchFamily="2" charset="0"/>
                      <a:ea typeface="宋体" panose="02010600030101010101" pitchFamily="2" charset="-122"/>
                    </a:rPr>
                    <a:t>38</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hlink"/>
                      </a:solidFill>
                      <a:latin typeface="Times New Roman" panose="02020603050405020304" pitchFamily="2" charset="0"/>
                      <a:ea typeface="宋体" panose="02010600030101010101" pitchFamily="2" charset="-122"/>
                    </a:rPr>
                    <a:t>41</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hlink"/>
                      </a:solidFill>
                      <a:latin typeface="Times New Roman" panose="02020603050405020304" pitchFamily="2" charset="0"/>
                      <a:ea typeface="宋体" panose="02010600030101010101" pitchFamily="2" charset="-122"/>
                    </a:rPr>
                    <a:t>45</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hlink"/>
                      </a:solidFill>
                      <a:latin typeface="Times New Roman" panose="02020603050405020304" pitchFamily="2" charset="0"/>
                      <a:ea typeface="宋体" panose="02010600030101010101" pitchFamily="2" charset="-122"/>
                    </a:rPr>
                    <a:t> 67</a:t>
                  </a:r>
                  <a:endParaRPr lang="en-US" altLang="x-none" sz="2400" b="1" dirty="0">
                    <a:solidFill>
                      <a:schemeClr val="hlink"/>
                    </a:solidFill>
                    <a:latin typeface="Times New Roman" panose="02020603050405020304" pitchFamily="2" charset="0"/>
                    <a:ea typeface="宋体" panose="02010600030101010101" pitchFamily="2" charset="-122"/>
                  </a:endParaRPr>
                </a:p>
              </p:txBody>
            </p:sp>
          </p:grpSp>
          <p:grpSp>
            <p:nvGrpSpPr>
              <p:cNvPr id="734227" name="组合 780307"/>
              <p:cNvGrpSpPr/>
              <p:nvPr/>
            </p:nvGrpSpPr>
            <p:grpSpPr>
              <a:xfrm>
                <a:off x="150" y="1685"/>
                <a:ext cx="5376" cy="249"/>
                <a:chOff x="0" y="0"/>
                <a:chExt cx="5376" cy="249"/>
              </a:xfrm>
            </p:grpSpPr>
            <p:sp>
              <p:nvSpPr>
                <p:cNvPr id="734228" name="矩形 780308"/>
                <p:cNvSpPr/>
                <p:nvPr/>
              </p:nvSpPr>
              <p:spPr>
                <a:xfrm>
                  <a:off x="0" y="9"/>
                  <a:ext cx="1315" cy="227"/>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rPr>
                    <a:t>第五趟排序后</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p:txBody>
            </p:sp>
            <p:sp>
              <p:nvSpPr>
                <p:cNvPr id="734229" name="矩形 780309"/>
                <p:cNvSpPr/>
                <p:nvPr/>
              </p:nvSpPr>
              <p:spPr>
                <a:xfrm>
                  <a:off x="1431" y="0"/>
                  <a:ext cx="3945" cy="249"/>
                </a:xfrm>
                <a:prstGeom prst="rect">
                  <a:avLst/>
                </a:prstGeom>
                <a:noFill/>
                <a:ln w="9525">
                  <a:noFill/>
                </a:ln>
              </p:spPr>
              <p:txBody>
                <a:bodyPr wrap="none" anchor="ctr"/>
                <a:p>
                  <a:r>
                    <a:rPr lang="en-US" altLang="x-none" sz="2400" b="1" dirty="0">
                      <a:solidFill>
                        <a:schemeClr val="folHlink"/>
                      </a:solidFill>
                      <a:latin typeface="Times New Roman" panose="02020603050405020304" pitchFamily="2" charset="0"/>
                      <a:ea typeface="宋体" panose="02010600030101010101" pitchFamily="2" charset="-122"/>
                    </a:rPr>
                    <a:t>22</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folHlink"/>
                      </a:solidFill>
                      <a:latin typeface="Times New Roman" panose="02020603050405020304" pitchFamily="2" charset="0"/>
                      <a:ea typeface="宋体" panose="02010600030101010101" pitchFamily="2" charset="-122"/>
                    </a:rPr>
                    <a:t>23</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accent1"/>
                      </a:solidFill>
                      <a:latin typeface="Times New Roman" panose="02020603050405020304" pitchFamily="2" charset="0"/>
                      <a:ea typeface="宋体" panose="02010600030101010101" pitchFamily="2" charset="-122"/>
                    </a:rPr>
                    <a:t>15</a:t>
                  </a:r>
                  <a:r>
                    <a:rPr lang="en-US" altLang="x-none" sz="2400" b="1" dirty="0">
                      <a:latin typeface="Times New Roman" panose="02020603050405020304" pitchFamily="2" charset="0"/>
                      <a:ea typeface="宋体" panose="02010600030101010101" pitchFamily="2" charset="-122"/>
                    </a:rPr>
                    <a:t>     </a:t>
                  </a:r>
                  <a:r>
                    <a:rPr lang="en-US" altLang="x-none" sz="2400" b="1" u="sng" dirty="0">
                      <a:solidFill>
                        <a:schemeClr val="folHlink"/>
                      </a:solidFill>
                      <a:latin typeface="Times New Roman" panose="02020603050405020304" pitchFamily="2" charset="0"/>
                      <a:ea typeface="宋体" panose="02010600030101010101" pitchFamily="2" charset="-122"/>
                    </a:rPr>
                    <a:t>23</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hlink"/>
                      </a:solidFill>
                      <a:latin typeface="Times New Roman" panose="02020603050405020304" pitchFamily="2" charset="0"/>
                      <a:ea typeface="宋体" panose="02010600030101010101" pitchFamily="2" charset="-122"/>
                    </a:rPr>
                    <a:t>31</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hlink"/>
                      </a:solidFill>
                      <a:latin typeface="Times New Roman" panose="02020603050405020304" pitchFamily="2" charset="0"/>
                      <a:ea typeface="宋体" panose="02010600030101010101" pitchFamily="2" charset="-122"/>
                    </a:rPr>
                    <a:t>38</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hlink"/>
                      </a:solidFill>
                      <a:latin typeface="Times New Roman" panose="02020603050405020304" pitchFamily="2" charset="0"/>
                      <a:ea typeface="宋体" panose="02010600030101010101" pitchFamily="2" charset="-122"/>
                    </a:rPr>
                    <a:t>41</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hlink"/>
                      </a:solidFill>
                      <a:latin typeface="Times New Roman" panose="02020603050405020304" pitchFamily="2" charset="0"/>
                      <a:ea typeface="宋体" panose="02010600030101010101" pitchFamily="2" charset="-122"/>
                    </a:rPr>
                    <a:t>45</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hlink"/>
                      </a:solidFill>
                      <a:latin typeface="Times New Roman" panose="02020603050405020304" pitchFamily="2" charset="0"/>
                      <a:ea typeface="宋体" panose="02010600030101010101" pitchFamily="2" charset="-122"/>
                    </a:rPr>
                    <a:t> 67</a:t>
                  </a:r>
                  <a:endParaRPr lang="en-US" altLang="x-none" sz="2400" b="1" dirty="0">
                    <a:solidFill>
                      <a:schemeClr val="hlink"/>
                    </a:solidFill>
                    <a:latin typeface="Times New Roman" panose="02020603050405020304" pitchFamily="2" charset="0"/>
                    <a:ea typeface="宋体" panose="02010600030101010101" pitchFamily="2" charset="-122"/>
                  </a:endParaRPr>
                </a:p>
              </p:txBody>
            </p:sp>
          </p:grpSp>
          <p:grpSp>
            <p:nvGrpSpPr>
              <p:cNvPr id="734230" name="组合 780310"/>
              <p:cNvGrpSpPr/>
              <p:nvPr/>
            </p:nvGrpSpPr>
            <p:grpSpPr>
              <a:xfrm>
                <a:off x="150" y="2007"/>
                <a:ext cx="5376" cy="249"/>
                <a:chOff x="0" y="0"/>
                <a:chExt cx="5376" cy="249"/>
              </a:xfrm>
            </p:grpSpPr>
            <p:sp>
              <p:nvSpPr>
                <p:cNvPr id="734231" name="矩形 780311"/>
                <p:cNvSpPr/>
                <p:nvPr/>
              </p:nvSpPr>
              <p:spPr>
                <a:xfrm>
                  <a:off x="0" y="9"/>
                  <a:ext cx="1315" cy="227"/>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rPr>
                    <a:t>第六趟排序后</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p:txBody>
            </p:sp>
            <p:sp>
              <p:nvSpPr>
                <p:cNvPr id="734232" name="矩形 780312"/>
                <p:cNvSpPr/>
                <p:nvPr/>
              </p:nvSpPr>
              <p:spPr>
                <a:xfrm>
                  <a:off x="1431" y="0"/>
                  <a:ext cx="3945" cy="249"/>
                </a:xfrm>
                <a:prstGeom prst="rect">
                  <a:avLst/>
                </a:prstGeom>
                <a:noFill/>
                <a:ln w="9525">
                  <a:noFill/>
                </a:ln>
              </p:spPr>
              <p:txBody>
                <a:bodyPr wrap="none" anchor="ctr"/>
                <a:p>
                  <a:r>
                    <a:rPr lang="en-US" altLang="x-none" sz="2400" b="1" dirty="0">
                      <a:solidFill>
                        <a:schemeClr val="folHlink"/>
                      </a:solidFill>
                      <a:latin typeface="Times New Roman" panose="02020603050405020304" pitchFamily="2" charset="0"/>
                      <a:ea typeface="宋体" panose="02010600030101010101" pitchFamily="2" charset="-122"/>
                    </a:rPr>
                    <a:t>22</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accent1"/>
                      </a:solidFill>
                      <a:latin typeface="Times New Roman" panose="02020603050405020304" pitchFamily="2" charset="0"/>
                      <a:ea typeface="宋体" panose="02010600030101010101" pitchFamily="2" charset="-122"/>
                    </a:rPr>
                    <a:t>15</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folHlink"/>
                      </a:solidFill>
                      <a:latin typeface="Times New Roman" panose="02020603050405020304" pitchFamily="2" charset="0"/>
                      <a:ea typeface="宋体" panose="02010600030101010101" pitchFamily="2" charset="-122"/>
                    </a:rPr>
                    <a:t>23</a:t>
                  </a:r>
                  <a:r>
                    <a:rPr lang="en-US" altLang="x-none" sz="2400" b="1" dirty="0">
                      <a:latin typeface="Times New Roman" panose="02020603050405020304" pitchFamily="2" charset="0"/>
                      <a:ea typeface="宋体" panose="02010600030101010101" pitchFamily="2" charset="-122"/>
                    </a:rPr>
                    <a:t>     </a:t>
                  </a:r>
                  <a:r>
                    <a:rPr lang="en-US" altLang="x-none" sz="2400" b="1" u="sng" dirty="0">
                      <a:solidFill>
                        <a:schemeClr val="hlink"/>
                      </a:solidFill>
                      <a:latin typeface="Times New Roman" panose="02020603050405020304" pitchFamily="2" charset="0"/>
                      <a:ea typeface="宋体" panose="02010600030101010101" pitchFamily="2" charset="-122"/>
                    </a:rPr>
                    <a:t>23</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hlink"/>
                      </a:solidFill>
                      <a:latin typeface="Times New Roman" panose="02020603050405020304" pitchFamily="2" charset="0"/>
                      <a:ea typeface="宋体" panose="02010600030101010101" pitchFamily="2" charset="-122"/>
                    </a:rPr>
                    <a:t>31</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hlink"/>
                      </a:solidFill>
                      <a:latin typeface="Times New Roman" panose="02020603050405020304" pitchFamily="2" charset="0"/>
                      <a:ea typeface="宋体" panose="02010600030101010101" pitchFamily="2" charset="-122"/>
                    </a:rPr>
                    <a:t>38</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hlink"/>
                      </a:solidFill>
                      <a:latin typeface="Times New Roman" panose="02020603050405020304" pitchFamily="2" charset="0"/>
                      <a:ea typeface="宋体" panose="02010600030101010101" pitchFamily="2" charset="-122"/>
                    </a:rPr>
                    <a:t>41</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hlink"/>
                      </a:solidFill>
                      <a:latin typeface="Times New Roman" panose="02020603050405020304" pitchFamily="2" charset="0"/>
                      <a:ea typeface="宋体" panose="02010600030101010101" pitchFamily="2" charset="-122"/>
                    </a:rPr>
                    <a:t>45</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hlink"/>
                      </a:solidFill>
                      <a:latin typeface="Times New Roman" panose="02020603050405020304" pitchFamily="2" charset="0"/>
                      <a:ea typeface="宋体" panose="02010600030101010101" pitchFamily="2" charset="-122"/>
                    </a:rPr>
                    <a:t> 67</a:t>
                  </a:r>
                  <a:endParaRPr lang="en-US" altLang="x-none" sz="2400" b="1" dirty="0">
                    <a:solidFill>
                      <a:schemeClr val="hlink"/>
                    </a:solidFill>
                    <a:latin typeface="Times New Roman" panose="02020603050405020304" pitchFamily="2" charset="0"/>
                    <a:ea typeface="宋体" panose="02010600030101010101" pitchFamily="2" charset="-122"/>
                  </a:endParaRPr>
                </a:p>
              </p:txBody>
            </p:sp>
          </p:grpSp>
          <p:grpSp>
            <p:nvGrpSpPr>
              <p:cNvPr id="734233" name="组合 780313"/>
              <p:cNvGrpSpPr/>
              <p:nvPr/>
            </p:nvGrpSpPr>
            <p:grpSpPr>
              <a:xfrm>
                <a:off x="150" y="2295"/>
                <a:ext cx="5376" cy="249"/>
                <a:chOff x="0" y="0"/>
                <a:chExt cx="5376" cy="249"/>
              </a:xfrm>
            </p:grpSpPr>
            <p:sp>
              <p:nvSpPr>
                <p:cNvPr id="734234" name="矩形 780314"/>
                <p:cNvSpPr/>
                <p:nvPr/>
              </p:nvSpPr>
              <p:spPr>
                <a:xfrm>
                  <a:off x="0" y="9"/>
                  <a:ext cx="1315" cy="227"/>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rPr>
                    <a:t>第七趟排序后</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p:txBody>
            </p:sp>
            <p:sp>
              <p:nvSpPr>
                <p:cNvPr id="734235" name="矩形 780315"/>
                <p:cNvSpPr/>
                <p:nvPr/>
              </p:nvSpPr>
              <p:spPr>
                <a:xfrm>
                  <a:off x="1431" y="0"/>
                  <a:ext cx="3945" cy="249"/>
                </a:xfrm>
                <a:prstGeom prst="rect">
                  <a:avLst/>
                </a:prstGeom>
                <a:noFill/>
                <a:ln w="9525">
                  <a:noFill/>
                </a:ln>
              </p:spPr>
              <p:txBody>
                <a:bodyPr wrap="none" anchor="ctr"/>
                <a:p>
                  <a:r>
                    <a:rPr lang="en-US" altLang="x-none" sz="2400" b="1" dirty="0">
                      <a:solidFill>
                        <a:schemeClr val="hlink"/>
                      </a:solidFill>
                      <a:latin typeface="Times New Roman" panose="02020603050405020304" pitchFamily="2" charset="0"/>
                      <a:ea typeface="宋体" panose="02010600030101010101" pitchFamily="2" charset="-122"/>
                    </a:rPr>
                    <a:t>15    22     23</a:t>
                  </a:r>
                  <a:r>
                    <a:rPr lang="en-US" altLang="x-none" sz="2400" b="1" dirty="0">
                      <a:latin typeface="Times New Roman" panose="02020603050405020304" pitchFamily="2" charset="0"/>
                      <a:ea typeface="宋体" panose="02010600030101010101" pitchFamily="2" charset="-122"/>
                    </a:rPr>
                    <a:t>     </a:t>
                  </a:r>
                  <a:r>
                    <a:rPr lang="en-US" altLang="x-none" sz="2400" b="1" u="sng" dirty="0">
                      <a:solidFill>
                        <a:schemeClr val="hlink"/>
                      </a:solidFill>
                      <a:latin typeface="Times New Roman" panose="02020603050405020304" pitchFamily="2" charset="0"/>
                      <a:ea typeface="宋体" panose="02010600030101010101" pitchFamily="2" charset="-122"/>
                    </a:rPr>
                    <a:t>23</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hlink"/>
                      </a:solidFill>
                      <a:latin typeface="Times New Roman" panose="02020603050405020304" pitchFamily="2" charset="0"/>
                      <a:ea typeface="宋体" panose="02010600030101010101" pitchFamily="2" charset="-122"/>
                    </a:rPr>
                    <a:t>31</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hlink"/>
                      </a:solidFill>
                      <a:latin typeface="Times New Roman" panose="02020603050405020304" pitchFamily="2" charset="0"/>
                      <a:ea typeface="宋体" panose="02010600030101010101" pitchFamily="2" charset="-122"/>
                    </a:rPr>
                    <a:t>38</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hlink"/>
                      </a:solidFill>
                      <a:latin typeface="Times New Roman" panose="02020603050405020304" pitchFamily="2" charset="0"/>
                      <a:ea typeface="宋体" panose="02010600030101010101" pitchFamily="2" charset="-122"/>
                    </a:rPr>
                    <a:t>41</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hlink"/>
                      </a:solidFill>
                      <a:latin typeface="Times New Roman" panose="02020603050405020304" pitchFamily="2" charset="0"/>
                      <a:ea typeface="宋体" panose="02010600030101010101" pitchFamily="2" charset="-122"/>
                    </a:rPr>
                    <a:t>45</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hlink"/>
                      </a:solidFill>
                      <a:latin typeface="Times New Roman" panose="02020603050405020304" pitchFamily="2" charset="0"/>
                      <a:ea typeface="宋体" panose="02010600030101010101" pitchFamily="2" charset="-122"/>
                    </a:rPr>
                    <a:t> 67</a:t>
                  </a:r>
                  <a:endParaRPr lang="en-US" altLang="x-none" sz="2400" b="1" dirty="0">
                    <a:solidFill>
                      <a:schemeClr val="hlink"/>
                    </a:solidFill>
                    <a:latin typeface="Times New Roman" panose="02020603050405020304" pitchFamily="2" charset="0"/>
                    <a:ea typeface="宋体" panose="02010600030101010101" pitchFamily="2" charset="-122"/>
                  </a:endParaRPr>
                </a:p>
              </p:txBody>
            </p:sp>
          </p:grpSp>
        </p:gr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5233" name="矩形 781313"/>
          <p:cNvSpPr/>
          <p:nvPr/>
        </p:nvSpPr>
        <p:spPr>
          <a:xfrm>
            <a:off x="1676400" y="152400"/>
            <a:ext cx="8839200" cy="6477000"/>
          </a:xfrm>
          <a:prstGeom prst="rect">
            <a:avLst/>
          </a:prstGeom>
          <a:noFill/>
          <a:ln w="9525">
            <a:noFill/>
          </a:ln>
        </p:spPr>
        <p:txBody>
          <a:bodyPr anchor="t"/>
          <a:p>
            <a:pPr>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void Bubble_Sort(Sqlist *L)</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int j ,k , flag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for (j=0; j&lt;L-&gt;length; j++)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共有</a:t>
            </a:r>
            <a:r>
              <a:rPr lang="en-US" altLang="x-none" sz="2400" b="1" dirty="0">
                <a:latin typeface="Times New Roman" panose="02020603050405020304" pitchFamily="2" charset="0"/>
                <a:ea typeface="宋体" panose="02010600030101010101" pitchFamily="2" charset="-122"/>
              </a:rPr>
              <a:t>n-1</a:t>
            </a:r>
            <a:r>
              <a:rPr lang="zh-CN" altLang="en-US" sz="2400" b="1" dirty="0">
                <a:latin typeface="Times New Roman" panose="02020603050405020304" pitchFamily="2" charset="0"/>
                <a:ea typeface="宋体" panose="02010600030101010101" pitchFamily="2" charset="-122"/>
              </a:rPr>
              <a:t>趟排序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flag=TRUE ;</a:t>
            </a:r>
            <a:endParaRPr lang="en-US" altLang="x-none" sz="24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for (k=1; k&lt;=L-&gt;length-j; k++)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一趟排序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if (LT(L-&gt;R[k+1].key, L-&gt;R[k].key )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   flag=FALSE ; L-&gt;R[0]=L-&gt;R[k] ;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L-&gt;R[k]=L-&gt;R[k+1] ;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L-&gt;R[k+1]=L-&gt;R[0] ;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if  (flag==TRUE)  break ;</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6257" name="文本占位符 782337"/>
          <p:cNvSpPr>
            <a:spLocks noGrp="1"/>
          </p:cNvSpPr>
          <p:nvPr>
            <p:ph idx="1"/>
          </p:nvPr>
        </p:nvSpPr>
        <p:spPr>
          <a:xfrm>
            <a:off x="1676400" y="4495800"/>
            <a:ext cx="8839200" cy="1066800"/>
          </a:xfrm>
        </p:spPr>
        <p:txBody>
          <a:bodyPr anchor="t"/>
          <a:p>
            <a:pPr marL="1130300" lvl="1" indent="-457200">
              <a:buNone/>
            </a:pPr>
            <a:r>
              <a:rPr lang="zh-CN" altLang="en-US" b="1" dirty="0">
                <a:latin typeface="宋体" panose="02010600030101010101" pitchFamily="2" charset="-122"/>
              </a:rPr>
              <a:t>故时间复杂度</a:t>
            </a:r>
            <a:r>
              <a:rPr lang="zh-CN" altLang="en-US" b="1" dirty="0"/>
              <a:t>：</a:t>
            </a:r>
            <a:r>
              <a:rPr lang="en-US" altLang="x-none" b="1" dirty="0"/>
              <a:t>T(n)=O(n²)</a:t>
            </a:r>
            <a:endParaRPr lang="en-US" altLang="x-none" b="1" dirty="0"/>
          </a:p>
          <a:p>
            <a:pPr marL="1130300" lvl="1" indent="-457200">
              <a:buNone/>
            </a:pPr>
            <a:r>
              <a:rPr lang="zh-CN" altLang="en-US" b="1" dirty="0"/>
              <a:t>空间复杂度：</a:t>
            </a:r>
            <a:r>
              <a:rPr lang="en-US" altLang="x-none" b="1" dirty="0"/>
              <a:t>S(n)=O(1)</a:t>
            </a:r>
            <a:endParaRPr lang="en-US" altLang="x-none" b="1" dirty="0"/>
          </a:p>
        </p:txBody>
      </p:sp>
      <p:sp>
        <p:nvSpPr>
          <p:cNvPr id="736258" name="矩形 782338"/>
          <p:cNvSpPr/>
          <p:nvPr/>
        </p:nvSpPr>
        <p:spPr>
          <a:xfrm>
            <a:off x="1676400" y="152400"/>
            <a:ext cx="8991600" cy="2133600"/>
          </a:xfrm>
          <a:prstGeom prst="rect">
            <a:avLst/>
          </a:prstGeom>
          <a:noFill/>
          <a:ln w="9525">
            <a:noFill/>
          </a:ln>
        </p:spPr>
        <p:txBody>
          <a:bodyPr anchor="t"/>
          <a:p>
            <a:pPr>
              <a:spcBef>
                <a:spcPct val="20000"/>
              </a:spcBef>
              <a:buClr>
                <a:srgbClr val="FF3300"/>
              </a:buClr>
              <a:buFont typeface="Wingdings" panose="05000000000000000000" pitchFamily="2" charset="2"/>
              <a:buNone/>
            </a:pPr>
            <a:r>
              <a:rPr lang="en-US" altLang="x-none" sz="3600" b="1" dirty="0">
                <a:solidFill>
                  <a:schemeClr val="folHlink"/>
                </a:solidFill>
                <a:latin typeface="Times New Roman" panose="02020603050405020304" pitchFamily="2" charset="0"/>
                <a:ea typeface="宋体" panose="02010600030101010101" pitchFamily="2" charset="-122"/>
              </a:rPr>
              <a:t>4  </a:t>
            </a:r>
            <a:r>
              <a:rPr lang="zh-CN" altLang="en-US" sz="3600" b="1" dirty="0">
                <a:solidFill>
                  <a:schemeClr val="folHlink"/>
                </a:solidFill>
                <a:latin typeface="楷体_GB2312" pitchFamily="1" charset="-122"/>
                <a:ea typeface="楷体_GB2312" pitchFamily="1" charset="-122"/>
              </a:rPr>
              <a:t>算法分析</a:t>
            </a:r>
            <a:endParaRPr lang="zh-CN" altLang="en-US" sz="3600" b="1" dirty="0">
              <a:solidFill>
                <a:schemeClr val="folHlink"/>
              </a:solidFill>
              <a:latin typeface="楷体_GB2312" pitchFamily="1" charset="-122"/>
              <a:ea typeface="楷体_GB2312" pitchFamily="1" charset="-122"/>
            </a:endParaRPr>
          </a:p>
          <a:p>
            <a:pPr marL="533400" lvl="1" indent="0" eaLnBrk="1" hangingPunct="1">
              <a:spcBef>
                <a:spcPct val="20000"/>
              </a:spcBef>
              <a:buClr>
                <a:srgbClr val="FF9900"/>
              </a:buClr>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时间复杂度</a:t>
            </a:r>
            <a:endParaRPr lang="zh-CN" altLang="en-US" sz="2800" b="1" dirty="0">
              <a:latin typeface="宋体" panose="02010600030101010101" pitchFamily="2" charset="-122"/>
              <a:ea typeface="宋体" panose="02010600030101010101" pitchFamily="2" charset="-122"/>
            </a:endParaRPr>
          </a:p>
          <a:p>
            <a:pPr marL="533400" lvl="1" indent="0" eaLnBrk="1" hangingPunct="1">
              <a:spcBef>
                <a:spcPct val="20000"/>
              </a:spcBef>
              <a:buClr>
                <a:schemeClr val="tx2"/>
              </a:buClr>
              <a:buFont typeface="Wingdings" panose="05000000000000000000" pitchFamily="2" charset="2"/>
              <a:buNone/>
            </a:pPr>
            <a:r>
              <a:rPr lang="zh-CN" altLang="en-US" sz="2800" b="1" dirty="0">
                <a:solidFill>
                  <a:schemeClr val="folHlink"/>
                </a:solidFill>
                <a:latin typeface="宋体" panose="02010600030101010101" pitchFamily="2" charset="-122"/>
                <a:ea typeface="宋体" panose="02010600030101010101" pitchFamily="2" charset="-122"/>
              </a:rPr>
              <a:t>◆</a:t>
            </a:r>
            <a:r>
              <a:rPr lang="zh-CN" altLang="en-US" sz="2800" b="1" dirty="0">
                <a:solidFill>
                  <a:schemeClr val="hlink"/>
                </a:solidFill>
                <a:latin typeface="Times New Roman" panose="02020603050405020304" pitchFamily="2" charset="0"/>
                <a:ea typeface="宋体" panose="02010600030101010101" pitchFamily="2" charset="-122"/>
              </a:rPr>
              <a:t>  </a:t>
            </a:r>
            <a:r>
              <a:rPr lang="zh-CN" altLang="en-US" sz="2800" b="1" dirty="0">
                <a:solidFill>
                  <a:schemeClr val="folHlink"/>
                </a:solidFill>
                <a:latin typeface="宋体" panose="02010600030101010101" pitchFamily="2" charset="-122"/>
                <a:ea typeface="宋体" panose="02010600030101010101" pitchFamily="2" charset="-122"/>
              </a:rPr>
              <a:t>最好情况</a:t>
            </a:r>
            <a:r>
              <a:rPr lang="en-US" altLang="x-none" sz="2800" b="1" dirty="0">
                <a:latin typeface="Times New Roman" panose="02020603050405020304" pitchFamily="2" charset="0"/>
                <a:ea typeface="宋体" panose="02010600030101010101" pitchFamily="2" charset="-122"/>
              </a:rPr>
              <a:t>(</a:t>
            </a:r>
            <a:r>
              <a:rPr lang="zh-CN" altLang="en-US" sz="2800" b="1" dirty="0">
                <a:solidFill>
                  <a:schemeClr val="accent1"/>
                </a:solidFill>
                <a:latin typeface="Times New Roman" panose="02020603050405020304" pitchFamily="2" charset="0"/>
                <a:ea typeface="宋体" panose="02010600030101010101" pitchFamily="2" charset="-122"/>
              </a:rPr>
              <a:t>正序</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比较次数：</a:t>
            </a:r>
            <a:r>
              <a:rPr lang="en-US" altLang="x-none" sz="2800" b="1" dirty="0">
                <a:latin typeface="Times New Roman" panose="02020603050405020304" pitchFamily="2" charset="0"/>
                <a:ea typeface="宋体" panose="02010600030101010101" pitchFamily="2" charset="-122"/>
              </a:rPr>
              <a:t>n-1</a:t>
            </a:r>
            <a:r>
              <a:rPr lang="zh-CN" altLang="en-US" sz="2800" b="1" dirty="0">
                <a:latin typeface="Times New Roman" panose="02020603050405020304" pitchFamily="2" charset="0"/>
                <a:ea typeface="宋体" panose="02010600030101010101" pitchFamily="2" charset="-122"/>
              </a:rPr>
              <a:t>；移动次数：0；</a:t>
            </a:r>
            <a:endParaRPr lang="zh-CN" altLang="en-US" sz="2800" b="1" dirty="0">
              <a:latin typeface="Times New Roman" panose="02020603050405020304" pitchFamily="2" charset="0"/>
              <a:ea typeface="宋体" panose="02010600030101010101" pitchFamily="2" charset="-122"/>
            </a:endParaRPr>
          </a:p>
          <a:p>
            <a:pPr marL="533400" lvl="1" indent="0" eaLnBrk="1" hangingPunct="1">
              <a:spcBef>
                <a:spcPct val="20000"/>
              </a:spcBef>
              <a:buClr>
                <a:schemeClr val="tx2"/>
              </a:buClr>
              <a:buFont typeface="Wingdings" panose="05000000000000000000" pitchFamily="2" charset="2"/>
              <a:buNone/>
            </a:pPr>
            <a:r>
              <a:rPr lang="zh-CN" altLang="en-US" sz="2800" b="1" dirty="0">
                <a:solidFill>
                  <a:schemeClr val="folHlink"/>
                </a:solidFill>
                <a:latin typeface="Times New Roman" panose="02020603050405020304" pitchFamily="2" charset="0"/>
                <a:ea typeface="宋体" panose="02010600030101010101" pitchFamily="2" charset="-122"/>
              </a:rPr>
              <a:t>◆ </a:t>
            </a:r>
            <a:r>
              <a:rPr lang="zh-CN" altLang="en-US" sz="2800" b="1" dirty="0">
                <a:solidFill>
                  <a:schemeClr val="hlink"/>
                </a:solidFill>
                <a:latin typeface="Times New Roman" panose="02020603050405020304" pitchFamily="2" charset="0"/>
                <a:ea typeface="宋体" panose="02010600030101010101" pitchFamily="2" charset="-122"/>
              </a:rPr>
              <a:t> </a:t>
            </a:r>
            <a:r>
              <a:rPr lang="zh-CN" altLang="en-US" sz="2800" b="1" dirty="0">
                <a:solidFill>
                  <a:schemeClr val="folHlink"/>
                </a:solidFill>
                <a:latin typeface="Times New Roman" panose="02020603050405020304" pitchFamily="2" charset="0"/>
                <a:ea typeface="宋体" panose="02010600030101010101" pitchFamily="2" charset="-122"/>
              </a:rPr>
              <a:t>最坏情况</a:t>
            </a:r>
            <a:r>
              <a:rPr lang="en-US" altLang="x-none" sz="2800" b="1" dirty="0">
                <a:latin typeface="Times New Roman" panose="02020603050405020304" pitchFamily="2" charset="0"/>
                <a:ea typeface="宋体" panose="02010600030101010101" pitchFamily="2" charset="-122"/>
              </a:rPr>
              <a:t>(</a:t>
            </a:r>
            <a:r>
              <a:rPr lang="zh-CN" altLang="en-US" sz="2800" b="1" dirty="0">
                <a:solidFill>
                  <a:schemeClr val="accent1"/>
                </a:solidFill>
                <a:latin typeface="Times New Roman" panose="02020603050405020304" pitchFamily="2" charset="0"/>
                <a:ea typeface="宋体" panose="02010600030101010101" pitchFamily="2" charset="-122"/>
              </a:rPr>
              <a:t>逆序</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p:txBody>
      </p:sp>
      <p:grpSp>
        <p:nvGrpSpPr>
          <p:cNvPr id="736259" name="组合 782339"/>
          <p:cNvGrpSpPr/>
          <p:nvPr/>
        </p:nvGrpSpPr>
        <p:grpSpPr>
          <a:xfrm>
            <a:off x="2624138" y="2438400"/>
            <a:ext cx="4614862" cy="1905000"/>
            <a:chOff x="0" y="0"/>
            <a:chExt cx="2907" cy="1200"/>
          </a:xfrm>
        </p:grpSpPr>
        <p:grpSp>
          <p:nvGrpSpPr>
            <p:cNvPr id="736260" name="组合 782340"/>
            <p:cNvGrpSpPr/>
            <p:nvPr/>
          </p:nvGrpSpPr>
          <p:grpSpPr>
            <a:xfrm>
              <a:off x="0" y="0"/>
              <a:ext cx="2800" cy="572"/>
              <a:chOff x="0" y="0"/>
              <a:chExt cx="2800" cy="572"/>
            </a:xfrm>
          </p:grpSpPr>
          <p:sp>
            <p:nvSpPr>
              <p:cNvPr id="736261" name="矩形 782341"/>
              <p:cNvSpPr/>
              <p:nvPr/>
            </p:nvSpPr>
            <p:spPr>
              <a:xfrm>
                <a:off x="0" y="160"/>
                <a:ext cx="1179" cy="272"/>
              </a:xfrm>
              <a:prstGeom prst="rect">
                <a:avLst/>
              </a:prstGeom>
              <a:noFill/>
              <a:ln w="9525">
                <a:noFill/>
              </a:ln>
            </p:spPr>
            <p:txBody>
              <a:bodyPr wrap="none" anchor="ctr"/>
              <a:p>
                <a:r>
                  <a:rPr lang="zh-CN" altLang="en-US" sz="2800" b="1" dirty="0">
                    <a:latin typeface="Times New Roman" panose="02020603050405020304" pitchFamily="2" charset="0"/>
                    <a:ea typeface="宋体" panose="02010600030101010101" pitchFamily="2" charset="-122"/>
                  </a:rPr>
                  <a:t>比较次数</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sp>
            <p:nvSpPr>
              <p:cNvPr id="736262" name="矩形 782342"/>
              <p:cNvSpPr/>
              <p:nvPr/>
            </p:nvSpPr>
            <p:spPr>
              <a:xfrm>
                <a:off x="1264" y="144"/>
                <a:ext cx="739" cy="249"/>
              </a:xfrm>
              <a:prstGeom prst="rect">
                <a:avLst/>
              </a:prstGeom>
              <a:noFill/>
              <a:ln w="9525">
                <a:noFill/>
              </a:ln>
            </p:spPr>
            <p:txBody>
              <a:bodyPr wrap="none" anchor="ctr"/>
              <a:p>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(n-i)=</a:t>
                </a:r>
                <a:endParaRPr lang="en-US" altLang="x-none" sz="2800" b="1" dirty="0">
                  <a:latin typeface="Times New Roman" panose="02020603050405020304" pitchFamily="2" charset="0"/>
                  <a:ea typeface="宋体" panose="02010600030101010101" pitchFamily="2" charset="-122"/>
                </a:endParaRPr>
              </a:p>
            </p:txBody>
          </p:sp>
          <p:sp>
            <p:nvSpPr>
              <p:cNvPr id="736263" name="矩形 782343"/>
              <p:cNvSpPr/>
              <p:nvPr/>
            </p:nvSpPr>
            <p:spPr>
              <a:xfrm>
                <a:off x="1296" y="0"/>
                <a:ext cx="204" cy="204"/>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n-1</a:t>
                </a:r>
                <a:endParaRPr lang="en-US" altLang="x-none" sz="2400" b="1" dirty="0">
                  <a:latin typeface="Times New Roman" panose="02020603050405020304" pitchFamily="2" charset="0"/>
                  <a:ea typeface="宋体" panose="02010600030101010101" pitchFamily="2" charset="-122"/>
                </a:endParaRPr>
              </a:p>
            </p:txBody>
          </p:sp>
          <p:sp>
            <p:nvSpPr>
              <p:cNvPr id="736264" name="矩形 782344"/>
              <p:cNvSpPr/>
              <p:nvPr/>
            </p:nvSpPr>
            <p:spPr>
              <a:xfrm>
                <a:off x="1216" y="368"/>
                <a:ext cx="317" cy="204"/>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i=1</a:t>
                </a:r>
                <a:endParaRPr lang="en-US" altLang="x-none" sz="2400" b="1" dirty="0">
                  <a:latin typeface="Times New Roman" panose="02020603050405020304" pitchFamily="2" charset="0"/>
                  <a:ea typeface="宋体" panose="02010600030101010101" pitchFamily="2" charset="-122"/>
                </a:endParaRPr>
              </a:p>
            </p:txBody>
          </p:sp>
          <p:grpSp>
            <p:nvGrpSpPr>
              <p:cNvPr id="736265" name="组合 782345"/>
              <p:cNvGrpSpPr/>
              <p:nvPr/>
            </p:nvGrpSpPr>
            <p:grpSpPr>
              <a:xfrm>
                <a:off x="2102" y="4"/>
                <a:ext cx="698" cy="476"/>
                <a:chOff x="0" y="0"/>
                <a:chExt cx="698" cy="476"/>
              </a:xfrm>
            </p:grpSpPr>
            <p:sp>
              <p:nvSpPr>
                <p:cNvPr id="736266" name="矩形 782346"/>
                <p:cNvSpPr/>
                <p:nvPr/>
              </p:nvSpPr>
              <p:spPr>
                <a:xfrm>
                  <a:off x="6" y="0"/>
                  <a:ext cx="639" cy="233"/>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n(n-1)</a:t>
                  </a:r>
                  <a:endParaRPr lang="en-US" altLang="x-none" sz="2800" b="1" dirty="0">
                    <a:latin typeface="Times New Roman" panose="02020603050405020304" pitchFamily="2" charset="0"/>
                    <a:ea typeface="宋体" panose="02010600030101010101" pitchFamily="2" charset="-122"/>
                  </a:endParaRPr>
                </a:p>
              </p:txBody>
            </p:sp>
            <p:sp>
              <p:nvSpPr>
                <p:cNvPr id="736267" name="矩形 782347"/>
                <p:cNvSpPr/>
                <p:nvPr/>
              </p:nvSpPr>
              <p:spPr>
                <a:xfrm>
                  <a:off x="248" y="285"/>
                  <a:ext cx="124" cy="191"/>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2</a:t>
                  </a:r>
                  <a:endParaRPr lang="en-US" altLang="x-none" sz="2400" b="1" dirty="0">
                    <a:latin typeface="Times New Roman" panose="02020603050405020304" pitchFamily="2" charset="0"/>
                    <a:ea typeface="宋体" panose="02010600030101010101" pitchFamily="2" charset="-122"/>
                  </a:endParaRPr>
                </a:p>
              </p:txBody>
            </p:sp>
            <p:sp>
              <p:nvSpPr>
                <p:cNvPr id="736268" name="直接连接符 782348"/>
                <p:cNvSpPr/>
                <p:nvPr/>
              </p:nvSpPr>
              <p:spPr>
                <a:xfrm>
                  <a:off x="0" y="255"/>
                  <a:ext cx="698" cy="0"/>
                </a:xfrm>
                <a:prstGeom prst="line">
                  <a:avLst/>
                </a:prstGeom>
                <a:ln w="19050" cap="flat" cmpd="sng">
                  <a:solidFill>
                    <a:schemeClr val="tx1"/>
                  </a:solidFill>
                  <a:prstDash val="solid"/>
                  <a:round/>
                  <a:headEnd type="none" w="med" len="med"/>
                  <a:tailEnd type="none" w="med" len="med"/>
                </a:ln>
              </p:spPr>
            </p:sp>
          </p:grpSp>
        </p:grpSp>
        <p:grpSp>
          <p:nvGrpSpPr>
            <p:cNvPr id="736269" name="组合 782349"/>
            <p:cNvGrpSpPr/>
            <p:nvPr/>
          </p:nvGrpSpPr>
          <p:grpSpPr>
            <a:xfrm>
              <a:off x="0" y="628"/>
              <a:ext cx="2907" cy="572"/>
              <a:chOff x="0" y="0"/>
              <a:chExt cx="2907" cy="572"/>
            </a:xfrm>
          </p:grpSpPr>
          <p:sp>
            <p:nvSpPr>
              <p:cNvPr id="736270" name="矩形 782350"/>
              <p:cNvSpPr/>
              <p:nvPr/>
            </p:nvSpPr>
            <p:spPr>
              <a:xfrm>
                <a:off x="0" y="120"/>
                <a:ext cx="1179" cy="272"/>
              </a:xfrm>
              <a:prstGeom prst="rect">
                <a:avLst/>
              </a:prstGeom>
              <a:noFill/>
              <a:ln w="9525">
                <a:noFill/>
              </a:ln>
            </p:spPr>
            <p:txBody>
              <a:bodyPr wrap="none" anchor="ctr"/>
              <a:p>
                <a:r>
                  <a:rPr lang="zh-CN" altLang="en-US" sz="2800" b="1" dirty="0">
                    <a:latin typeface="Times New Roman" panose="02020603050405020304" pitchFamily="2" charset="0"/>
                    <a:ea typeface="宋体" panose="02010600030101010101" pitchFamily="2" charset="-122"/>
                  </a:rPr>
                  <a:t>移动次数</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grpSp>
            <p:nvGrpSpPr>
              <p:cNvPr id="736271" name="组合 782351"/>
              <p:cNvGrpSpPr/>
              <p:nvPr/>
            </p:nvGrpSpPr>
            <p:grpSpPr>
              <a:xfrm>
                <a:off x="1207" y="0"/>
                <a:ext cx="1700" cy="572"/>
                <a:chOff x="0" y="0"/>
                <a:chExt cx="1700" cy="572"/>
              </a:xfrm>
            </p:grpSpPr>
            <p:sp>
              <p:nvSpPr>
                <p:cNvPr id="736272" name="矩形 782352"/>
                <p:cNvSpPr/>
                <p:nvPr/>
              </p:nvSpPr>
              <p:spPr>
                <a:xfrm>
                  <a:off x="0" y="144"/>
                  <a:ext cx="861" cy="249"/>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3∑(n-i)=</a:t>
                  </a:r>
                  <a:endParaRPr lang="en-US" altLang="x-none" sz="2800" b="1" dirty="0">
                    <a:latin typeface="Times New Roman" panose="02020603050405020304" pitchFamily="2" charset="0"/>
                    <a:ea typeface="宋体" panose="02010600030101010101" pitchFamily="2" charset="-122"/>
                  </a:endParaRPr>
                </a:p>
              </p:txBody>
            </p:sp>
            <p:sp>
              <p:nvSpPr>
                <p:cNvPr id="736273" name="矩形 782353"/>
                <p:cNvSpPr/>
                <p:nvPr/>
              </p:nvSpPr>
              <p:spPr>
                <a:xfrm>
                  <a:off x="165" y="0"/>
                  <a:ext cx="204" cy="204"/>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n-1</a:t>
                  </a:r>
                  <a:endParaRPr lang="en-US" altLang="x-none" sz="2400" b="1" dirty="0">
                    <a:latin typeface="Times New Roman" panose="02020603050405020304" pitchFamily="2" charset="0"/>
                    <a:ea typeface="宋体" panose="02010600030101010101" pitchFamily="2" charset="-122"/>
                  </a:endParaRPr>
                </a:p>
              </p:txBody>
            </p:sp>
            <p:sp>
              <p:nvSpPr>
                <p:cNvPr id="736274" name="矩形 782354"/>
                <p:cNvSpPr/>
                <p:nvPr/>
              </p:nvSpPr>
              <p:spPr>
                <a:xfrm>
                  <a:off x="85" y="368"/>
                  <a:ext cx="317" cy="204"/>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i=1</a:t>
                  </a:r>
                  <a:endParaRPr lang="en-US" altLang="x-none" sz="2400" b="1" dirty="0">
                    <a:latin typeface="Times New Roman" panose="02020603050405020304" pitchFamily="2" charset="0"/>
                    <a:ea typeface="宋体" panose="02010600030101010101" pitchFamily="2" charset="-122"/>
                  </a:endParaRPr>
                </a:p>
              </p:txBody>
            </p:sp>
            <p:grpSp>
              <p:nvGrpSpPr>
                <p:cNvPr id="736275" name="组合 782355"/>
                <p:cNvGrpSpPr/>
                <p:nvPr/>
              </p:nvGrpSpPr>
              <p:grpSpPr>
                <a:xfrm>
                  <a:off x="912" y="12"/>
                  <a:ext cx="788" cy="476"/>
                  <a:chOff x="0" y="0"/>
                  <a:chExt cx="788" cy="476"/>
                </a:xfrm>
              </p:grpSpPr>
              <p:sp>
                <p:nvSpPr>
                  <p:cNvPr id="736276" name="矩形 782356"/>
                  <p:cNvSpPr/>
                  <p:nvPr/>
                </p:nvSpPr>
                <p:spPr>
                  <a:xfrm>
                    <a:off x="0" y="0"/>
                    <a:ext cx="725" cy="233"/>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3n(n-1)</a:t>
                    </a:r>
                    <a:endParaRPr lang="en-US" altLang="x-none" sz="2800" b="1" dirty="0">
                      <a:latin typeface="Times New Roman" panose="02020603050405020304" pitchFamily="2" charset="0"/>
                      <a:ea typeface="宋体" panose="02010600030101010101" pitchFamily="2" charset="-122"/>
                    </a:endParaRPr>
                  </a:p>
                </p:txBody>
              </p:sp>
              <p:sp>
                <p:nvSpPr>
                  <p:cNvPr id="736277" name="矩形 782357"/>
                  <p:cNvSpPr/>
                  <p:nvPr/>
                </p:nvSpPr>
                <p:spPr>
                  <a:xfrm>
                    <a:off x="314" y="285"/>
                    <a:ext cx="128" cy="191"/>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2</a:t>
                    </a:r>
                    <a:endParaRPr lang="en-US" altLang="x-none" sz="2400" b="1" dirty="0">
                      <a:latin typeface="Times New Roman" panose="02020603050405020304" pitchFamily="2" charset="0"/>
                      <a:ea typeface="宋体" panose="02010600030101010101" pitchFamily="2" charset="-122"/>
                    </a:endParaRPr>
                  </a:p>
                </p:txBody>
              </p:sp>
              <p:sp>
                <p:nvSpPr>
                  <p:cNvPr id="736278" name="直接连接符 782358"/>
                  <p:cNvSpPr/>
                  <p:nvPr/>
                </p:nvSpPr>
                <p:spPr>
                  <a:xfrm>
                    <a:off x="17" y="255"/>
                    <a:ext cx="771" cy="0"/>
                  </a:xfrm>
                  <a:prstGeom prst="line">
                    <a:avLst/>
                  </a:prstGeom>
                  <a:ln w="19050" cap="flat" cmpd="sng">
                    <a:solidFill>
                      <a:schemeClr val="tx1"/>
                    </a:solidFill>
                    <a:prstDash val="solid"/>
                    <a:round/>
                    <a:headEnd type="none" w="med" len="med"/>
                    <a:tailEnd type="none" w="med" len="med"/>
                  </a:ln>
                </p:spPr>
              </p:sp>
            </p:grpSp>
          </p:grpSp>
        </p:gr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3362" name="标题 783361"/>
          <p:cNvSpPr>
            <a:spLocks noGrp="1"/>
          </p:cNvSpPr>
          <p:nvPr>
            <p:ph type="title"/>
          </p:nvPr>
        </p:nvSpPr>
        <p:spPr>
          <a:xfrm>
            <a:off x="2641600" y="152400"/>
            <a:ext cx="5399088" cy="685800"/>
          </a:xfrm>
        </p:spPr>
        <p:txBody>
          <a:bodyPr lIns="92075" tIns="46038" rIns="92075" bIns="46038" anchor="ctr"/>
          <a:p>
            <a:pPr fontAlgn="base"/>
            <a:r>
              <a:rPr lang="en-US" altLang="x-none" b="1" strike="noStrike" noProof="1" dirty="0">
                <a:latin typeface="Times New Roman" panose="02020603050405020304" pitchFamily="2" charset="0"/>
              </a:rPr>
              <a:t>10.3.2   </a:t>
            </a:r>
            <a:r>
              <a:rPr lang="zh-CN" altLang="en-US" b="1" strike="noStrike" noProof="1" dirty="0">
                <a:latin typeface="Times New Roman" panose="02020603050405020304" pitchFamily="2" charset="0"/>
                <a:ea typeface="楷体_GB2312" pitchFamily="1" charset="-122"/>
              </a:rPr>
              <a:t>快速排序</a:t>
            </a:r>
            <a:endParaRPr lang="zh-CN" altLang="en-US" b="1" strike="noStrike" noProof="1" dirty="0">
              <a:ea typeface="楷体_GB2312" pitchFamily="1" charset="-122"/>
            </a:endParaRPr>
          </a:p>
        </p:txBody>
      </p:sp>
      <p:sp>
        <p:nvSpPr>
          <p:cNvPr id="737282" name="文本占位符 783362"/>
          <p:cNvSpPr>
            <a:spLocks noGrp="1"/>
          </p:cNvSpPr>
          <p:nvPr>
            <p:ph idx="1"/>
          </p:nvPr>
        </p:nvSpPr>
        <p:spPr>
          <a:xfrm>
            <a:off x="1676400" y="1066800"/>
            <a:ext cx="8839200" cy="5099050"/>
          </a:xfrm>
        </p:spPr>
        <p:txBody>
          <a:bodyPr anchor="t"/>
          <a:p>
            <a:pPr marL="0" indent="0">
              <a:lnSpc>
                <a:spcPct val="110000"/>
              </a:lnSpc>
              <a:spcAft>
                <a:spcPct val="20000"/>
              </a:spcAft>
              <a:buNone/>
            </a:pPr>
            <a:r>
              <a:rPr lang="en-US" altLang="x-none" sz="3600" b="1" dirty="0">
                <a:solidFill>
                  <a:schemeClr val="folHlink"/>
                </a:solidFill>
              </a:rPr>
              <a:t>1  </a:t>
            </a:r>
            <a:r>
              <a:rPr lang="zh-CN" altLang="en-US" sz="3600" b="1" dirty="0">
                <a:solidFill>
                  <a:schemeClr val="folHlink"/>
                </a:solidFill>
                <a:ea typeface="楷体_GB2312" pitchFamily="1" charset="-122"/>
              </a:rPr>
              <a:t>排序思想</a:t>
            </a:r>
            <a:endParaRPr lang="zh-CN" altLang="en-US" sz="3600" b="1" dirty="0">
              <a:solidFill>
                <a:schemeClr val="folHlink"/>
              </a:solidFill>
              <a:ea typeface="楷体_GB2312" pitchFamily="1" charset="-122"/>
            </a:endParaRPr>
          </a:p>
          <a:p>
            <a:pPr marL="0" indent="0">
              <a:lnSpc>
                <a:spcPct val="110000"/>
              </a:lnSpc>
              <a:buNone/>
            </a:pPr>
            <a:r>
              <a:rPr lang="zh-CN" altLang="en-US" sz="2800" b="1" dirty="0"/>
              <a:t>        通过一趟排序，将待排序记录分割成独立的两部分，其中一部分记录的关键字均比另一部分记录的关键字小，再分别对这两部分记录进行下一趟排序，以达到整个序列有序</a:t>
            </a:r>
            <a:r>
              <a:rPr lang="zh-CN" altLang="en-US" sz="2800" b="1" dirty="0">
                <a:latin typeface="宋体" panose="02010600030101010101" pitchFamily="2" charset="-122"/>
              </a:rPr>
              <a:t>。</a:t>
            </a:r>
            <a:endParaRPr lang="zh-CN" altLang="en-US" sz="2800" b="1" dirty="0"/>
          </a:p>
          <a:p>
            <a:pPr marL="0" indent="0">
              <a:lnSpc>
                <a:spcPct val="110000"/>
              </a:lnSpc>
              <a:spcAft>
                <a:spcPct val="20000"/>
              </a:spcAft>
              <a:buNone/>
            </a:pPr>
            <a:r>
              <a:rPr lang="en-US" altLang="x-none" sz="3600" b="1" dirty="0">
                <a:solidFill>
                  <a:schemeClr val="folHlink"/>
                </a:solidFill>
              </a:rPr>
              <a:t>2  </a:t>
            </a:r>
            <a:r>
              <a:rPr lang="zh-CN" altLang="en-US" sz="3600" b="1" dirty="0">
                <a:solidFill>
                  <a:schemeClr val="folHlink"/>
                </a:solidFill>
                <a:ea typeface="楷体_GB2312" pitchFamily="1" charset="-122"/>
              </a:rPr>
              <a:t>排序过程</a:t>
            </a:r>
            <a:endParaRPr lang="zh-CN" altLang="en-US" sz="3600" b="1" dirty="0">
              <a:solidFill>
                <a:schemeClr val="folHlink"/>
              </a:solidFill>
              <a:ea typeface="楷体_GB2312" pitchFamily="1" charset="-122"/>
            </a:endParaRPr>
          </a:p>
          <a:p>
            <a:pPr marL="0" indent="0">
              <a:lnSpc>
                <a:spcPct val="110000"/>
              </a:lnSpc>
              <a:buNone/>
            </a:pPr>
            <a:r>
              <a:rPr lang="zh-CN" altLang="en-US" sz="2800" b="1" dirty="0"/>
              <a:t>       设待排序的记录序列是</a:t>
            </a:r>
            <a:r>
              <a:rPr lang="en-US" altLang="x-none" sz="2800" b="1" dirty="0"/>
              <a:t>R[s…t] </a:t>
            </a:r>
            <a:r>
              <a:rPr lang="zh-CN" altLang="en-US" sz="2800" b="1" dirty="0"/>
              <a:t>，在记录序列中任取一个记录</a:t>
            </a:r>
            <a:r>
              <a:rPr lang="en-US" altLang="x-none" sz="2800" b="1" dirty="0"/>
              <a:t>(</a:t>
            </a:r>
            <a:r>
              <a:rPr lang="zh-CN" altLang="en-US" sz="2800" b="1" dirty="0">
                <a:solidFill>
                  <a:schemeClr val="folHlink"/>
                </a:solidFill>
              </a:rPr>
              <a:t>一般取</a:t>
            </a:r>
            <a:r>
              <a:rPr lang="en-US" altLang="x-none" sz="2800" b="1" dirty="0">
                <a:solidFill>
                  <a:schemeClr val="folHlink"/>
                </a:solidFill>
              </a:rPr>
              <a:t>R[s]</a:t>
            </a:r>
            <a:r>
              <a:rPr lang="en-US" altLang="x-none" sz="2800" b="1" dirty="0"/>
              <a:t>)</a:t>
            </a:r>
            <a:r>
              <a:rPr lang="zh-CN" altLang="en-US" sz="2800" b="1" dirty="0"/>
              <a:t>作为</a:t>
            </a:r>
            <a:r>
              <a:rPr lang="zh-CN" altLang="en-US" sz="2800" b="1" dirty="0">
                <a:solidFill>
                  <a:schemeClr val="folHlink"/>
                </a:solidFill>
              </a:rPr>
              <a:t>参照</a:t>
            </a:r>
            <a:r>
              <a:rPr lang="en-US" altLang="x-none" sz="2800" b="1" dirty="0"/>
              <a:t>(</a:t>
            </a:r>
            <a:r>
              <a:rPr lang="zh-CN" altLang="en-US" sz="2800" b="1" dirty="0"/>
              <a:t>又称为</a:t>
            </a:r>
            <a:r>
              <a:rPr lang="zh-CN" altLang="en-US" sz="2800" b="1" dirty="0">
                <a:solidFill>
                  <a:schemeClr val="accent1"/>
                </a:solidFill>
              </a:rPr>
              <a:t>基准</a:t>
            </a:r>
            <a:r>
              <a:rPr lang="zh-CN" altLang="en-US" sz="2800" b="1" dirty="0"/>
              <a:t>或</a:t>
            </a:r>
            <a:r>
              <a:rPr lang="zh-CN" altLang="en-US" sz="2800" b="1" dirty="0">
                <a:solidFill>
                  <a:schemeClr val="accent1"/>
                </a:solidFill>
              </a:rPr>
              <a:t>枢轴</a:t>
            </a:r>
            <a:r>
              <a:rPr lang="en-US" altLang="x-none" sz="2800" b="1" dirty="0"/>
              <a:t>)</a:t>
            </a:r>
            <a:r>
              <a:rPr lang="zh-CN" altLang="en-US" sz="2800" b="1" dirty="0"/>
              <a:t>，以</a:t>
            </a:r>
            <a:r>
              <a:rPr lang="en-US" altLang="x-none" sz="2800" b="1" dirty="0"/>
              <a:t>R[s].key</a:t>
            </a:r>
            <a:r>
              <a:rPr lang="zh-CN" altLang="en-US" sz="2800" b="1" dirty="0"/>
              <a:t>为基准重新排列其余的所有记录，方法是：</a:t>
            </a:r>
            <a:endParaRPr lang="zh-CN" altLang="en-US" sz="2800"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8305" name="文本占位符 784385"/>
          <p:cNvSpPr>
            <a:spLocks noGrp="1"/>
          </p:cNvSpPr>
          <p:nvPr>
            <p:ph idx="1"/>
          </p:nvPr>
        </p:nvSpPr>
        <p:spPr>
          <a:xfrm>
            <a:off x="1676400" y="152400"/>
            <a:ext cx="8839200" cy="6156325"/>
          </a:xfrm>
        </p:spPr>
        <p:txBody>
          <a:bodyPr anchor="t"/>
          <a:p>
            <a:pPr marL="381000" lvl="1" indent="0">
              <a:lnSpc>
                <a:spcPct val="110000"/>
              </a:lnSpc>
              <a:buNone/>
            </a:pPr>
            <a:r>
              <a:rPr lang="zh-CN" altLang="en-US" b="1" dirty="0">
                <a:solidFill>
                  <a:schemeClr val="folHlink"/>
                </a:solidFill>
              </a:rPr>
              <a:t>◆</a:t>
            </a:r>
            <a:r>
              <a:rPr lang="zh-CN" altLang="en-US" b="1" dirty="0">
                <a:solidFill>
                  <a:schemeClr val="hlink"/>
                </a:solidFill>
              </a:rPr>
              <a:t> </a:t>
            </a:r>
            <a:r>
              <a:rPr lang="zh-CN" altLang="en-US" b="1" dirty="0"/>
              <a:t>所有关键字比基准小的放</a:t>
            </a:r>
            <a:r>
              <a:rPr lang="en-US" altLang="x-none" b="1" dirty="0"/>
              <a:t>R[s]</a:t>
            </a:r>
            <a:r>
              <a:rPr lang="zh-CN" altLang="en-US" b="1" dirty="0"/>
              <a:t>之前；</a:t>
            </a:r>
            <a:endParaRPr lang="zh-CN" altLang="en-US" b="1" dirty="0"/>
          </a:p>
          <a:p>
            <a:pPr marL="381000" lvl="1" indent="0">
              <a:lnSpc>
                <a:spcPct val="110000"/>
              </a:lnSpc>
              <a:buNone/>
            </a:pPr>
            <a:r>
              <a:rPr lang="zh-CN" altLang="en-US" b="1" dirty="0">
                <a:solidFill>
                  <a:schemeClr val="folHlink"/>
                </a:solidFill>
              </a:rPr>
              <a:t>◆</a:t>
            </a:r>
            <a:r>
              <a:rPr lang="zh-CN" altLang="en-US" b="1" dirty="0">
                <a:solidFill>
                  <a:schemeClr val="hlink"/>
                </a:solidFill>
              </a:rPr>
              <a:t> </a:t>
            </a:r>
            <a:r>
              <a:rPr lang="zh-CN" altLang="en-US" b="1" dirty="0"/>
              <a:t>所有关键字比基准大的放</a:t>
            </a:r>
            <a:r>
              <a:rPr lang="en-US" altLang="x-none" b="1" dirty="0"/>
              <a:t>R[s]</a:t>
            </a:r>
            <a:r>
              <a:rPr lang="zh-CN" altLang="en-US" b="1" dirty="0"/>
              <a:t>之后</a:t>
            </a:r>
            <a:r>
              <a:rPr lang="zh-CN" altLang="en-US" b="1" dirty="0">
                <a:latin typeface="宋体" panose="02010600030101010101" pitchFamily="2" charset="-122"/>
              </a:rPr>
              <a:t>。</a:t>
            </a:r>
            <a:endParaRPr lang="zh-CN" altLang="en-US" b="1" dirty="0">
              <a:latin typeface="宋体" panose="02010600030101010101" pitchFamily="2" charset="-122"/>
            </a:endParaRPr>
          </a:p>
          <a:p>
            <a:pPr marL="0" indent="0">
              <a:lnSpc>
                <a:spcPct val="110000"/>
              </a:lnSpc>
              <a:buNone/>
            </a:pPr>
            <a:r>
              <a:rPr lang="zh-CN" altLang="en-US" sz="2800" b="1" dirty="0"/>
              <a:t>       以</a:t>
            </a:r>
            <a:r>
              <a:rPr lang="en-US" altLang="x-none" sz="2800" b="1" dirty="0"/>
              <a:t>R[s].key</a:t>
            </a:r>
            <a:r>
              <a:rPr lang="zh-CN" altLang="en-US" sz="2800" b="1" dirty="0"/>
              <a:t>最后所在位置</a:t>
            </a:r>
            <a:r>
              <a:rPr lang="en-US" altLang="x-none" sz="2800" b="1" dirty="0"/>
              <a:t>i</a:t>
            </a:r>
            <a:r>
              <a:rPr lang="zh-CN" altLang="en-US" sz="2800" b="1" dirty="0"/>
              <a:t>作为分界，将序列</a:t>
            </a:r>
            <a:r>
              <a:rPr lang="en-US" altLang="x-none" sz="2800" b="1" dirty="0"/>
              <a:t>R[s…t]</a:t>
            </a:r>
            <a:r>
              <a:rPr lang="zh-CN" altLang="en-US" sz="2800" b="1" dirty="0"/>
              <a:t>分割成两个子序列，称为一趟快速排序</a:t>
            </a:r>
            <a:r>
              <a:rPr lang="zh-CN" altLang="en-US" sz="2800" b="1" dirty="0">
                <a:latin typeface="宋体" panose="02010600030101010101" pitchFamily="2" charset="-122"/>
              </a:rPr>
              <a:t>。</a:t>
            </a:r>
            <a:endParaRPr lang="zh-CN" altLang="en-US" sz="2800" b="1" dirty="0"/>
          </a:p>
          <a:p>
            <a:pPr marL="0" indent="0">
              <a:lnSpc>
                <a:spcPct val="110000"/>
              </a:lnSpc>
              <a:spcAft>
                <a:spcPct val="20000"/>
              </a:spcAft>
              <a:buNone/>
            </a:pPr>
            <a:r>
              <a:rPr lang="en-US" altLang="x-none" sz="3600" b="1" dirty="0">
                <a:solidFill>
                  <a:schemeClr val="folHlink"/>
                </a:solidFill>
              </a:rPr>
              <a:t>3  </a:t>
            </a:r>
            <a:r>
              <a:rPr lang="zh-CN" altLang="en-US" sz="3600" b="1" dirty="0">
                <a:solidFill>
                  <a:schemeClr val="folHlink"/>
                </a:solidFill>
                <a:ea typeface="楷体_GB2312" pitchFamily="1" charset="-122"/>
              </a:rPr>
              <a:t>一趟快速排序方法</a:t>
            </a:r>
            <a:endParaRPr lang="zh-CN" altLang="en-US" sz="3600" b="1" dirty="0">
              <a:solidFill>
                <a:schemeClr val="folHlink"/>
              </a:solidFill>
              <a:ea typeface="楷体_GB2312" pitchFamily="1" charset="-122"/>
            </a:endParaRPr>
          </a:p>
          <a:p>
            <a:pPr marL="0" indent="0">
              <a:lnSpc>
                <a:spcPct val="110000"/>
              </a:lnSpc>
              <a:buNone/>
            </a:pPr>
            <a:r>
              <a:rPr lang="zh-CN" altLang="en-US" sz="3600" b="1" dirty="0"/>
              <a:t>        </a:t>
            </a:r>
            <a:r>
              <a:rPr lang="zh-CN" altLang="en-US" sz="2800" b="1" dirty="0"/>
              <a:t>从序列的两端交替扫描各个记录，将</a:t>
            </a:r>
            <a:r>
              <a:rPr lang="zh-CN" altLang="en-US" sz="2800" b="1" dirty="0">
                <a:solidFill>
                  <a:schemeClr val="accent1"/>
                </a:solidFill>
              </a:rPr>
              <a:t>关键字小于基准关键字的记录</a:t>
            </a:r>
            <a:r>
              <a:rPr lang="zh-CN" altLang="en-US" sz="2800" b="1" dirty="0"/>
              <a:t>依次</a:t>
            </a:r>
            <a:r>
              <a:rPr lang="zh-CN" altLang="en-US" sz="2800" b="1" dirty="0">
                <a:solidFill>
                  <a:schemeClr val="folHlink"/>
                </a:solidFill>
              </a:rPr>
              <a:t>放置到序列的前边</a:t>
            </a:r>
            <a:r>
              <a:rPr lang="zh-CN" altLang="en-US" sz="2800" b="1" dirty="0"/>
              <a:t>；而将</a:t>
            </a:r>
            <a:r>
              <a:rPr lang="zh-CN" altLang="en-US" sz="2800" b="1" dirty="0">
                <a:solidFill>
                  <a:schemeClr val="accent1"/>
                </a:solidFill>
              </a:rPr>
              <a:t>关键字大于基准关键字的记录</a:t>
            </a:r>
            <a:r>
              <a:rPr lang="zh-CN" altLang="en-US" sz="2800" b="1" dirty="0"/>
              <a:t>从序列的最后端起，依次</a:t>
            </a:r>
            <a:r>
              <a:rPr lang="zh-CN" altLang="en-US" sz="2800" b="1" dirty="0">
                <a:solidFill>
                  <a:schemeClr val="folHlink"/>
                </a:solidFill>
              </a:rPr>
              <a:t>放置到序列的后边</a:t>
            </a:r>
            <a:r>
              <a:rPr lang="zh-CN" altLang="en-US" sz="2800" b="1" dirty="0"/>
              <a:t>，直到扫描完所有的记录</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buNone/>
            </a:pPr>
            <a:r>
              <a:rPr lang="zh-CN" altLang="en-US" sz="2800" b="1" dirty="0"/>
              <a:t>        设置指针</a:t>
            </a:r>
            <a:r>
              <a:rPr lang="en-US" altLang="x-none" sz="2800" b="1" dirty="0"/>
              <a:t>low</a:t>
            </a:r>
            <a:r>
              <a:rPr lang="zh-CN" altLang="en-US" sz="2800" b="1" dirty="0"/>
              <a:t>，</a:t>
            </a:r>
            <a:r>
              <a:rPr lang="en-US" altLang="x-none" sz="2800" b="1" dirty="0"/>
              <a:t>high</a:t>
            </a:r>
            <a:r>
              <a:rPr lang="zh-CN" altLang="en-US" sz="2800" b="1" dirty="0"/>
              <a:t>，初值为第</a:t>
            </a:r>
            <a:r>
              <a:rPr lang="en-US" altLang="x-none" sz="2800" b="1" dirty="0"/>
              <a:t>1</a:t>
            </a:r>
            <a:r>
              <a:rPr lang="zh-CN" altLang="en-US" sz="2800" b="1" dirty="0"/>
              <a:t>个和最后一个记录的位置。</a:t>
            </a:r>
            <a:endParaRPr lang="zh-CN" altLang="en-US" sz="2800"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9329" name="文本占位符 785409"/>
          <p:cNvSpPr>
            <a:spLocks noGrp="1"/>
          </p:cNvSpPr>
          <p:nvPr>
            <p:ph idx="1"/>
          </p:nvPr>
        </p:nvSpPr>
        <p:spPr>
          <a:xfrm>
            <a:off x="1676400" y="152400"/>
            <a:ext cx="8839200" cy="6229350"/>
          </a:xfrm>
        </p:spPr>
        <p:txBody>
          <a:bodyPr anchor="t"/>
          <a:p>
            <a:pPr marL="0" indent="0">
              <a:lnSpc>
                <a:spcPct val="110000"/>
              </a:lnSpc>
              <a:buNone/>
            </a:pPr>
            <a:r>
              <a:rPr lang="zh-CN" altLang="en-US" sz="2800" b="1" dirty="0"/>
              <a:t>        设两个变量</a:t>
            </a:r>
            <a:r>
              <a:rPr lang="en-US" altLang="x-none" sz="2800" b="1" dirty="0"/>
              <a:t>i</a:t>
            </a:r>
            <a:r>
              <a:rPr lang="zh-CN" altLang="en-US" sz="2800" b="1" dirty="0"/>
              <a:t>，</a:t>
            </a:r>
            <a:r>
              <a:rPr lang="en-US" altLang="x-none" sz="2800" b="1" dirty="0"/>
              <a:t>j</a:t>
            </a:r>
            <a:r>
              <a:rPr lang="zh-CN" altLang="en-US" sz="2800" b="1" dirty="0"/>
              <a:t>，初始时令</a:t>
            </a:r>
            <a:r>
              <a:rPr lang="en-US" altLang="x-none" sz="2800" b="1" dirty="0"/>
              <a:t>i=low</a:t>
            </a:r>
            <a:r>
              <a:rPr lang="zh-CN" altLang="en-US" sz="2800" b="1" dirty="0"/>
              <a:t>，</a:t>
            </a:r>
            <a:r>
              <a:rPr lang="en-US" altLang="x-none" sz="2800" b="1" dirty="0"/>
              <a:t>j=high</a:t>
            </a:r>
            <a:r>
              <a:rPr lang="zh-CN" altLang="en-US" sz="2800" b="1" dirty="0"/>
              <a:t>，</a:t>
            </a:r>
            <a:r>
              <a:rPr lang="zh-CN" altLang="en-US" sz="2800" b="1" dirty="0">
                <a:latin typeface="宋体" panose="02010600030101010101" pitchFamily="2" charset="-122"/>
              </a:rPr>
              <a:t>以</a:t>
            </a:r>
            <a:r>
              <a:rPr lang="en-US" altLang="x-none" sz="2800" b="1" dirty="0"/>
              <a:t>R[low].key</a:t>
            </a:r>
            <a:r>
              <a:rPr lang="zh-CN" altLang="en-US" sz="2800" b="1" dirty="0"/>
              <a:t>作为基准</a:t>
            </a:r>
            <a:r>
              <a:rPr lang="en-US" altLang="x-none" sz="2800" b="1" dirty="0"/>
              <a:t>(</a:t>
            </a:r>
            <a:r>
              <a:rPr lang="zh-CN" altLang="en-US" sz="2800" b="1" dirty="0"/>
              <a:t>将</a:t>
            </a:r>
            <a:r>
              <a:rPr lang="en-US" altLang="x-none" sz="2800" b="1" dirty="0"/>
              <a:t>R[low]</a:t>
            </a:r>
            <a:r>
              <a:rPr lang="zh-CN" altLang="en-US" sz="2800" b="1" dirty="0"/>
              <a:t>保存在</a:t>
            </a:r>
            <a:r>
              <a:rPr lang="en-US" altLang="x-none" sz="2800" b="1" dirty="0"/>
              <a:t>R[0]</a:t>
            </a:r>
            <a:r>
              <a:rPr lang="zh-CN" altLang="en-US" sz="2800" b="1" dirty="0"/>
              <a:t>中</a:t>
            </a:r>
            <a:r>
              <a:rPr lang="en-US" altLang="x-none" sz="2800" b="1" dirty="0"/>
              <a:t>) </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444500" lvl="1" indent="0">
              <a:lnSpc>
                <a:spcPct val="110000"/>
              </a:lnSpc>
              <a:buNone/>
            </a:pPr>
            <a:r>
              <a:rPr lang="zh-CN" altLang="en-US" b="1" dirty="0">
                <a:latin typeface="宋体" panose="02010600030101010101" pitchFamily="2" charset="-122"/>
              </a:rPr>
              <a:t>① </a:t>
            </a:r>
            <a:r>
              <a:rPr lang="zh-CN" altLang="en-US" b="1" dirty="0"/>
              <a:t>从</a:t>
            </a:r>
            <a:r>
              <a:rPr lang="en-US" altLang="x-none" b="1" dirty="0"/>
              <a:t>j</a:t>
            </a:r>
            <a:r>
              <a:rPr lang="zh-CN" altLang="en-US" b="1" dirty="0"/>
              <a:t>所指位置向前搜索：将</a:t>
            </a:r>
            <a:r>
              <a:rPr lang="en-US" altLang="x-none" b="1" dirty="0"/>
              <a:t>R[0].key</a:t>
            </a:r>
            <a:r>
              <a:rPr lang="zh-CN" altLang="en-US" b="1" dirty="0"/>
              <a:t>与</a:t>
            </a:r>
            <a:r>
              <a:rPr lang="en-US" altLang="x-none" b="1" dirty="0"/>
              <a:t>R[j].key</a:t>
            </a:r>
            <a:r>
              <a:rPr lang="zh-CN" altLang="en-US" b="1" dirty="0"/>
              <a:t>进行比较：</a:t>
            </a:r>
            <a:endParaRPr lang="zh-CN" altLang="en-US" b="1" dirty="0"/>
          </a:p>
          <a:p>
            <a:pPr marL="901700" lvl="2" indent="0">
              <a:lnSpc>
                <a:spcPct val="110000"/>
              </a:lnSpc>
              <a:buNone/>
            </a:pPr>
            <a:r>
              <a:rPr lang="zh-CN" altLang="en-US" sz="2800" b="1" dirty="0">
                <a:solidFill>
                  <a:schemeClr val="folHlink"/>
                </a:solidFill>
                <a:latin typeface="宋体" panose="02010600030101010101" pitchFamily="2" charset="-122"/>
              </a:rPr>
              <a:t>◆</a:t>
            </a:r>
            <a:r>
              <a:rPr lang="zh-CN" altLang="en-US" sz="2800" b="1" dirty="0">
                <a:solidFill>
                  <a:schemeClr val="hlink"/>
                </a:solidFill>
              </a:rPr>
              <a:t>  </a:t>
            </a:r>
            <a:r>
              <a:rPr lang="zh-CN" altLang="en-US" sz="2800" b="1" dirty="0"/>
              <a:t>若</a:t>
            </a:r>
            <a:r>
              <a:rPr lang="en-US" altLang="x-none" sz="2800" b="1" dirty="0"/>
              <a:t>R[0].key≤R[j].key </a:t>
            </a:r>
            <a:r>
              <a:rPr lang="zh-CN" altLang="en-US" sz="2800" b="1" dirty="0"/>
              <a:t>：令</a:t>
            </a:r>
            <a:r>
              <a:rPr lang="en-US" altLang="x-none" sz="2800" b="1" dirty="0"/>
              <a:t>j=j-1</a:t>
            </a:r>
            <a:r>
              <a:rPr lang="zh-CN" altLang="en-US" sz="2800" b="1" dirty="0"/>
              <a:t>，然后继续进行比较， 直到</a:t>
            </a:r>
            <a:r>
              <a:rPr lang="en-US" altLang="x-none" sz="2800" b="1" dirty="0"/>
              <a:t>i=j</a:t>
            </a:r>
            <a:r>
              <a:rPr lang="zh-CN" altLang="en-US" sz="2800" b="1" dirty="0"/>
              <a:t>或</a:t>
            </a:r>
            <a:r>
              <a:rPr lang="en-US" altLang="x-none" sz="2800" b="1" dirty="0"/>
              <a:t>R[0].key&gt;R[j].key</a:t>
            </a:r>
            <a:r>
              <a:rPr lang="zh-CN" altLang="en-US" sz="2800" b="1" dirty="0"/>
              <a:t>为止；</a:t>
            </a:r>
            <a:endParaRPr lang="zh-CN" altLang="en-US" sz="2800" b="1" dirty="0">
              <a:latin typeface="宋体" panose="02010600030101010101" pitchFamily="2" charset="-122"/>
            </a:endParaRPr>
          </a:p>
          <a:p>
            <a:pPr marL="901700" lvl="2" indent="0">
              <a:lnSpc>
                <a:spcPct val="110000"/>
              </a:lnSpc>
              <a:buNone/>
            </a:pPr>
            <a:r>
              <a:rPr lang="zh-CN" altLang="en-US" sz="2800" b="1" dirty="0">
                <a:solidFill>
                  <a:schemeClr val="folHlink"/>
                </a:solidFill>
                <a:latin typeface="宋体" panose="02010600030101010101" pitchFamily="2" charset="-122"/>
              </a:rPr>
              <a:t>◆</a:t>
            </a:r>
            <a:r>
              <a:rPr lang="zh-CN" altLang="en-US" sz="2800" b="1" dirty="0">
                <a:solidFill>
                  <a:schemeClr val="hlink"/>
                </a:solidFill>
              </a:rPr>
              <a:t> </a:t>
            </a:r>
            <a:r>
              <a:rPr lang="zh-CN" altLang="en-US" sz="2800" b="1" dirty="0"/>
              <a:t>若</a:t>
            </a:r>
            <a:r>
              <a:rPr lang="en-US" altLang="x-none" sz="2800" b="1" dirty="0"/>
              <a:t>R[0].key&gt;R[j].key </a:t>
            </a:r>
            <a:r>
              <a:rPr lang="zh-CN" altLang="en-US" sz="2800" b="1" dirty="0"/>
              <a:t>：</a:t>
            </a:r>
            <a:r>
              <a:rPr lang="en-US" altLang="x-none" sz="2800" b="1" dirty="0"/>
              <a:t>R[j]</a:t>
            </a:r>
            <a:r>
              <a:rPr lang="en-US" altLang="x-none" sz="2800" b="1" dirty="0">
                <a:sym typeface="Symbol" panose="05050102010706020507" pitchFamily="2" charset="2"/>
              </a:rPr>
              <a:t>R[i]</a:t>
            </a:r>
            <a:r>
              <a:rPr lang="zh-CN" altLang="en-US" sz="2800" b="1" dirty="0"/>
              <a:t>，</a:t>
            </a:r>
            <a:r>
              <a:rPr lang="zh-CN" altLang="en-US" sz="2800" b="1" dirty="0">
                <a:solidFill>
                  <a:schemeClr val="folHlink"/>
                </a:solidFill>
              </a:rPr>
              <a:t>腾空</a:t>
            </a:r>
            <a:r>
              <a:rPr lang="en-US" altLang="x-none" sz="2800" b="1" dirty="0">
                <a:solidFill>
                  <a:schemeClr val="folHlink"/>
                </a:solidFill>
              </a:rPr>
              <a:t>R[j]</a:t>
            </a:r>
            <a:r>
              <a:rPr lang="zh-CN" altLang="en-US" sz="2800" b="1" dirty="0">
                <a:solidFill>
                  <a:schemeClr val="folHlink"/>
                </a:solidFill>
              </a:rPr>
              <a:t>的位置</a:t>
            </a:r>
            <a:r>
              <a:rPr lang="zh-CN" altLang="en-US" sz="2800" b="1" dirty="0"/>
              <a:t>， 且令</a:t>
            </a:r>
            <a:r>
              <a:rPr lang="en-US" altLang="x-none" sz="2800" b="1" dirty="0"/>
              <a:t>i=i+1</a:t>
            </a:r>
            <a:r>
              <a:rPr lang="zh-CN" altLang="en-US" sz="2800" b="1" dirty="0"/>
              <a:t>；</a:t>
            </a:r>
            <a:endParaRPr lang="zh-CN" altLang="en-US" sz="2800" b="1" dirty="0"/>
          </a:p>
          <a:p>
            <a:pPr marL="444500" lvl="1" indent="0">
              <a:lnSpc>
                <a:spcPct val="110000"/>
              </a:lnSpc>
              <a:buNone/>
            </a:pPr>
            <a:r>
              <a:rPr lang="zh-CN" altLang="en-US" b="1" dirty="0">
                <a:latin typeface="宋体" panose="02010600030101010101" pitchFamily="2" charset="-122"/>
              </a:rPr>
              <a:t>② </a:t>
            </a:r>
            <a:r>
              <a:rPr lang="zh-CN" altLang="en-US" b="1" dirty="0"/>
              <a:t>从</a:t>
            </a:r>
            <a:r>
              <a:rPr lang="en-US" altLang="x-none" b="1" dirty="0"/>
              <a:t>i</a:t>
            </a:r>
            <a:r>
              <a:rPr lang="zh-CN" altLang="en-US" b="1" dirty="0"/>
              <a:t>所指位置起向后搜索：将</a:t>
            </a:r>
            <a:r>
              <a:rPr lang="en-US" altLang="x-none" b="1" dirty="0"/>
              <a:t>R[0].key</a:t>
            </a:r>
            <a:r>
              <a:rPr lang="zh-CN" altLang="en-US" b="1" dirty="0"/>
              <a:t>与</a:t>
            </a:r>
            <a:r>
              <a:rPr lang="en-US" altLang="x-none" b="1" dirty="0"/>
              <a:t>R[i].key</a:t>
            </a:r>
            <a:r>
              <a:rPr lang="zh-CN" altLang="en-US" b="1" dirty="0"/>
              <a:t>进行比较：</a:t>
            </a:r>
            <a:endParaRPr lang="zh-CN" altLang="en-US" b="1" dirty="0"/>
          </a:p>
          <a:p>
            <a:pPr marL="901700" lvl="2" indent="0">
              <a:lnSpc>
                <a:spcPct val="110000"/>
              </a:lnSpc>
              <a:buNone/>
            </a:pPr>
            <a:r>
              <a:rPr lang="zh-CN" altLang="en-US" sz="2800" b="1" dirty="0">
                <a:solidFill>
                  <a:schemeClr val="folHlink"/>
                </a:solidFill>
                <a:latin typeface="宋体" panose="02010600030101010101" pitchFamily="2" charset="-122"/>
              </a:rPr>
              <a:t>◆</a:t>
            </a:r>
            <a:r>
              <a:rPr lang="zh-CN" altLang="en-US" sz="2800" b="1" dirty="0">
                <a:solidFill>
                  <a:schemeClr val="hlink"/>
                </a:solidFill>
              </a:rPr>
              <a:t> </a:t>
            </a:r>
            <a:r>
              <a:rPr lang="zh-CN" altLang="en-US" sz="2800" b="1" dirty="0"/>
              <a:t>若</a:t>
            </a:r>
            <a:r>
              <a:rPr lang="en-US" altLang="x-none" sz="2800" b="1" dirty="0"/>
              <a:t>R[0].key≥R[i].key </a:t>
            </a:r>
            <a:r>
              <a:rPr lang="zh-CN" altLang="en-US" sz="2800" b="1" dirty="0"/>
              <a:t>：令</a:t>
            </a:r>
            <a:r>
              <a:rPr lang="en-US" altLang="x-none" sz="2800" b="1" dirty="0"/>
              <a:t>i=i+1</a:t>
            </a:r>
            <a:r>
              <a:rPr lang="zh-CN" altLang="en-US" sz="2800" b="1" dirty="0"/>
              <a:t>，然后继续进行比较， 直到</a:t>
            </a:r>
            <a:r>
              <a:rPr lang="en-US" altLang="x-none" sz="2800" b="1" dirty="0"/>
              <a:t>i=j</a:t>
            </a:r>
            <a:r>
              <a:rPr lang="zh-CN" altLang="en-US" sz="2800" b="1" dirty="0"/>
              <a:t>或</a:t>
            </a:r>
            <a:r>
              <a:rPr lang="en-US" altLang="x-none" sz="2800" b="1" dirty="0"/>
              <a:t>R[0].key&lt;R[i].key</a:t>
            </a:r>
            <a:r>
              <a:rPr lang="zh-CN" altLang="en-US" sz="2800" b="1" dirty="0"/>
              <a:t>为止；</a:t>
            </a:r>
            <a:endParaRPr lang="zh-CN" altLang="en-US" sz="2800"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0353" name="文本占位符 786433"/>
          <p:cNvSpPr>
            <a:spLocks noGrp="1"/>
          </p:cNvSpPr>
          <p:nvPr>
            <p:ph idx="1"/>
          </p:nvPr>
        </p:nvSpPr>
        <p:spPr>
          <a:xfrm>
            <a:off x="1676400" y="152400"/>
            <a:ext cx="8839200" cy="6400800"/>
          </a:xfrm>
        </p:spPr>
        <p:txBody>
          <a:bodyPr anchor="t"/>
          <a:p>
            <a:pPr marL="901700" lvl="2" indent="0">
              <a:lnSpc>
                <a:spcPct val="110000"/>
              </a:lnSpc>
              <a:buNone/>
            </a:pPr>
            <a:r>
              <a:rPr lang="zh-CN" altLang="en-US" sz="2800" b="1" dirty="0">
                <a:solidFill>
                  <a:schemeClr val="folHlink"/>
                </a:solidFill>
                <a:latin typeface="宋体" panose="02010600030101010101" pitchFamily="2" charset="-122"/>
              </a:rPr>
              <a:t>◆</a:t>
            </a:r>
            <a:r>
              <a:rPr lang="zh-CN" altLang="en-US" sz="2800" b="1" dirty="0">
                <a:solidFill>
                  <a:schemeClr val="hlink"/>
                </a:solidFill>
              </a:rPr>
              <a:t> </a:t>
            </a:r>
            <a:r>
              <a:rPr lang="zh-CN" altLang="en-US" sz="2800" b="1" dirty="0"/>
              <a:t>若</a:t>
            </a:r>
            <a:r>
              <a:rPr lang="en-US" altLang="x-none" sz="2800" b="1" dirty="0"/>
              <a:t>R[0].key&lt;R[i].key </a:t>
            </a:r>
            <a:r>
              <a:rPr lang="zh-CN" altLang="en-US" sz="2800" b="1" dirty="0"/>
              <a:t>：</a:t>
            </a:r>
            <a:r>
              <a:rPr lang="en-US" altLang="x-none" sz="2800" b="1" dirty="0"/>
              <a:t>R[i]</a:t>
            </a:r>
            <a:r>
              <a:rPr lang="en-US" altLang="x-none" sz="2800" b="1" dirty="0">
                <a:sym typeface="Symbol" panose="05050102010706020507" pitchFamily="2" charset="2"/>
              </a:rPr>
              <a:t>R[j]</a:t>
            </a:r>
            <a:r>
              <a:rPr lang="zh-CN" altLang="en-US" sz="2800" b="1" dirty="0"/>
              <a:t>，</a:t>
            </a:r>
            <a:r>
              <a:rPr lang="zh-CN" altLang="en-US" sz="2800" b="1" dirty="0">
                <a:solidFill>
                  <a:schemeClr val="folHlink"/>
                </a:solidFill>
              </a:rPr>
              <a:t>腾空</a:t>
            </a:r>
            <a:r>
              <a:rPr lang="en-US" altLang="x-none" sz="2800" b="1" dirty="0">
                <a:solidFill>
                  <a:schemeClr val="folHlink"/>
                </a:solidFill>
              </a:rPr>
              <a:t>R[i]</a:t>
            </a:r>
            <a:r>
              <a:rPr lang="zh-CN" altLang="en-US" sz="2800" b="1" dirty="0">
                <a:solidFill>
                  <a:schemeClr val="folHlink"/>
                </a:solidFill>
              </a:rPr>
              <a:t>的位置</a:t>
            </a:r>
            <a:r>
              <a:rPr lang="zh-CN" altLang="en-US" sz="2800" b="1" dirty="0"/>
              <a:t>， 且令</a:t>
            </a:r>
            <a:r>
              <a:rPr lang="en-US" altLang="x-none" sz="2800" b="1" dirty="0"/>
              <a:t>j=j-1</a:t>
            </a:r>
            <a:r>
              <a:rPr lang="zh-CN" altLang="en-US" sz="2800" b="1" dirty="0"/>
              <a:t>；</a:t>
            </a:r>
            <a:endParaRPr lang="zh-CN" altLang="en-US" sz="2800" b="1" dirty="0"/>
          </a:p>
          <a:p>
            <a:pPr marL="533400" lvl="1" indent="0">
              <a:lnSpc>
                <a:spcPct val="110000"/>
              </a:lnSpc>
              <a:buAutoNum type="circleNumDbPlain" startAt="3"/>
            </a:pPr>
            <a:r>
              <a:rPr lang="zh-CN" altLang="en-US" b="1" dirty="0"/>
              <a:t>重复</a:t>
            </a:r>
            <a:r>
              <a:rPr lang="zh-CN" altLang="en-US" b="1" dirty="0">
                <a:latin typeface="宋体" panose="02010600030101010101" pitchFamily="2" charset="-122"/>
              </a:rPr>
              <a:t>①</a:t>
            </a:r>
            <a:r>
              <a:rPr lang="zh-CN" altLang="en-US" b="1" dirty="0"/>
              <a:t>、</a:t>
            </a:r>
            <a:r>
              <a:rPr lang="zh-CN" altLang="en-US" b="1" dirty="0">
                <a:latin typeface="宋体" panose="02010600030101010101" pitchFamily="2" charset="-122"/>
              </a:rPr>
              <a:t>②</a:t>
            </a:r>
            <a:r>
              <a:rPr lang="zh-CN" altLang="en-US" b="1" dirty="0"/>
              <a:t>，直至</a:t>
            </a:r>
            <a:r>
              <a:rPr lang="en-US" altLang="x-none" b="1" dirty="0"/>
              <a:t>i=j</a:t>
            </a:r>
            <a:r>
              <a:rPr lang="zh-CN" altLang="en-US" b="1" dirty="0"/>
              <a:t>为止，</a:t>
            </a:r>
            <a:r>
              <a:rPr lang="en-US" altLang="x-none" b="1" dirty="0"/>
              <a:t>i</a:t>
            </a:r>
            <a:r>
              <a:rPr lang="zh-CN" altLang="en-US" b="1" dirty="0"/>
              <a:t>就是</a:t>
            </a:r>
            <a:r>
              <a:rPr lang="en-US" altLang="x-none" b="1" dirty="0"/>
              <a:t>R[0](</a:t>
            </a:r>
            <a:r>
              <a:rPr lang="zh-CN" altLang="en-US" b="1" dirty="0">
                <a:solidFill>
                  <a:schemeClr val="folHlink"/>
                </a:solidFill>
              </a:rPr>
              <a:t>基准</a:t>
            </a:r>
            <a:r>
              <a:rPr lang="en-US" altLang="x-none" b="1" dirty="0"/>
              <a:t>)</a:t>
            </a:r>
            <a:r>
              <a:rPr lang="zh-CN" altLang="en-US" b="1" dirty="0"/>
              <a:t>所应放置的位置</a:t>
            </a:r>
            <a:r>
              <a:rPr lang="zh-CN" altLang="en-US" b="1" dirty="0">
                <a:latin typeface="宋体" panose="02010600030101010101" pitchFamily="2" charset="-122"/>
              </a:rPr>
              <a:t>。</a:t>
            </a:r>
            <a:endParaRPr lang="zh-CN" altLang="en-US" b="1" dirty="0">
              <a:latin typeface="宋体" panose="02010600030101010101" pitchFamily="2" charset="-122"/>
            </a:endParaRPr>
          </a:p>
          <a:p>
            <a:pPr marL="0" indent="0">
              <a:lnSpc>
                <a:spcPct val="110000"/>
              </a:lnSpc>
              <a:spcAft>
                <a:spcPct val="10000"/>
              </a:spcAft>
              <a:buNone/>
            </a:pPr>
            <a:r>
              <a:rPr lang="en-US" altLang="x-none" sz="3600" b="1" dirty="0">
                <a:solidFill>
                  <a:schemeClr val="folHlink"/>
                </a:solidFill>
              </a:rPr>
              <a:t>4  </a:t>
            </a:r>
            <a:r>
              <a:rPr lang="zh-CN" altLang="en-US" sz="3600" b="1" dirty="0">
                <a:solidFill>
                  <a:schemeClr val="folHlink"/>
                </a:solidFill>
                <a:ea typeface="楷体_GB2312" pitchFamily="1" charset="-122"/>
              </a:rPr>
              <a:t>一趟排序示</a:t>
            </a:r>
            <a:r>
              <a:rPr lang="zh-CN" altLang="en-US" sz="3600" b="1" dirty="0">
                <a:solidFill>
                  <a:schemeClr val="folHlink"/>
                </a:solidFill>
                <a:latin typeface="宋体" panose="02010600030101010101" pitchFamily="2" charset="-122"/>
                <a:ea typeface="楷体_GB2312" pitchFamily="1" charset="-122"/>
              </a:rPr>
              <a:t>例</a:t>
            </a:r>
            <a:endParaRPr lang="zh-CN" altLang="en-US" sz="3600" b="1" dirty="0">
              <a:solidFill>
                <a:schemeClr val="folHlink"/>
              </a:solidFill>
              <a:ea typeface="楷体_GB2312" pitchFamily="1" charset="-122"/>
            </a:endParaRPr>
          </a:p>
          <a:p>
            <a:pPr marL="0" indent="0">
              <a:lnSpc>
                <a:spcPct val="110000"/>
              </a:lnSpc>
              <a:buNone/>
            </a:pPr>
            <a:r>
              <a:rPr lang="zh-CN" altLang="en-US" b="1" dirty="0"/>
              <a:t>       </a:t>
            </a:r>
            <a:r>
              <a:rPr lang="zh-CN" altLang="en-US" sz="2800" b="1" dirty="0"/>
              <a:t>设有</a:t>
            </a:r>
            <a:r>
              <a:rPr lang="en-US" altLang="x-none" sz="2800" b="1" dirty="0"/>
              <a:t>6</a:t>
            </a:r>
            <a:r>
              <a:rPr lang="zh-CN" altLang="en-US" sz="2800" b="1" dirty="0"/>
              <a:t>个待排序的记录，关键字分别为</a:t>
            </a:r>
            <a:r>
              <a:rPr lang="en-US" altLang="x-none" sz="2800" b="1" dirty="0"/>
              <a:t>29, 38, 22, 45, </a:t>
            </a:r>
            <a:r>
              <a:rPr lang="en-US" altLang="x-none" sz="2800" b="1" u="sng" dirty="0">
                <a:solidFill>
                  <a:schemeClr val="folHlink"/>
                </a:solidFill>
              </a:rPr>
              <a:t>23</a:t>
            </a:r>
            <a:r>
              <a:rPr lang="en-US" altLang="x-none" sz="2800" b="1" dirty="0"/>
              <a:t>, 67</a:t>
            </a:r>
            <a:r>
              <a:rPr lang="zh-CN" altLang="en-US" sz="2800" b="1" dirty="0"/>
              <a:t>，一趟快速排序的过程如图</a:t>
            </a:r>
            <a:r>
              <a:rPr lang="en-US" altLang="x-none" sz="2800" b="1" dirty="0"/>
              <a:t>10-7</a:t>
            </a:r>
            <a:r>
              <a:rPr lang="zh-CN" altLang="en-US" sz="2800" b="1" dirty="0"/>
              <a:t>所示</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buNone/>
            </a:pPr>
            <a:r>
              <a:rPr lang="en-US" altLang="x-none" sz="3600" b="1" dirty="0">
                <a:solidFill>
                  <a:schemeClr val="folHlink"/>
                </a:solidFill>
                <a:ea typeface="楷体_GB2312" pitchFamily="1" charset="-122"/>
              </a:rPr>
              <a:t>5  </a:t>
            </a:r>
            <a:r>
              <a:rPr lang="zh-CN" altLang="en-US" sz="3600" b="1" dirty="0">
                <a:solidFill>
                  <a:schemeClr val="folHlink"/>
                </a:solidFill>
                <a:ea typeface="楷体_GB2312" pitchFamily="1" charset="-122"/>
              </a:rPr>
              <a:t>算法实现</a:t>
            </a:r>
            <a:endParaRPr lang="zh-CN" altLang="en-US" sz="3600" b="1" dirty="0">
              <a:solidFill>
                <a:schemeClr val="folHlink"/>
              </a:solidFill>
              <a:ea typeface="楷体_GB2312" pitchFamily="1" charset="-122"/>
            </a:endParaRPr>
          </a:p>
          <a:p>
            <a:pPr marL="0" indent="0">
              <a:lnSpc>
                <a:spcPct val="110000"/>
              </a:lnSpc>
              <a:buNone/>
            </a:pPr>
            <a:r>
              <a:rPr lang="zh-CN" altLang="en-US" b="1" dirty="0">
                <a:solidFill>
                  <a:schemeClr val="folHlink"/>
                </a:solidFill>
                <a:latin typeface="宋体" panose="02010600030101010101" pitchFamily="2" charset="-122"/>
              </a:rPr>
              <a:t>⑴</a:t>
            </a:r>
            <a:r>
              <a:rPr lang="zh-CN" altLang="en-US" b="1" dirty="0">
                <a:solidFill>
                  <a:schemeClr val="folHlink"/>
                </a:solidFill>
              </a:rPr>
              <a:t>  </a:t>
            </a:r>
            <a:r>
              <a:rPr lang="zh-CN" altLang="en-US" b="1" dirty="0">
                <a:solidFill>
                  <a:schemeClr val="folHlink"/>
                </a:solidFill>
                <a:ea typeface="楷体_GB2312" pitchFamily="1" charset="-122"/>
              </a:rPr>
              <a:t>一趟快速排序算法的实现</a:t>
            </a:r>
            <a:endParaRPr lang="zh-CN" altLang="en-US" b="1" dirty="0">
              <a:solidFill>
                <a:schemeClr val="folHlink"/>
              </a:solidFill>
              <a:ea typeface="楷体_GB2312" pitchFamily="1" charset="-122"/>
            </a:endParaRPr>
          </a:p>
          <a:p>
            <a:pPr marL="0" indent="0">
              <a:lnSpc>
                <a:spcPct val="110000"/>
              </a:lnSpc>
              <a:buClrTx/>
              <a:buNone/>
            </a:pPr>
            <a:r>
              <a:rPr lang="en-US" altLang="x-none" sz="2800" b="1" dirty="0"/>
              <a:t>int  quick_one_pass(Sqlist  *L , int low, int high)</a:t>
            </a:r>
            <a:endParaRPr lang="en-US" altLang="x-none" sz="2800" b="1" dirty="0"/>
          </a:p>
          <a:p>
            <a:pPr marL="533400" lvl="1" indent="0">
              <a:lnSpc>
                <a:spcPct val="110000"/>
              </a:lnSpc>
              <a:buNone/>
            </a:pPr>
            <a:r>
              <a:rPr lang="en-US" altLang="x-none" b="1" dirty="0"/>
              <a:t>{  int i=low, j=high ;</a:t>
            </a:r>
            <a:endParaRPr lang="en-US" altLang="x-none" b="1" dirty="0">
              <a:solidFill>
                <a:schemeClr val="folHlink"/>
              </a:solidFill>
              <a:ea typeface="楷体_GB2312" pitchFamily="1"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4513" name="文本占位符 750593"/>
          <p:cNvSpPr>
            <a:spLocks noGrp="1"/>
          </p:cNvSpPr>
          <p:nvPr>
            <p:ph idx="1"/>
          </p:nvPr>
        </p:nvSpPr>
        <p:spPr>
          <a:xfrm>
            <a:off x="1676400" y="152400"/>
            <a:ext cx="8839200" cy="5724525"/>
          </a:xfrm>
        </p:spPr>
        <p:txBody>
          <a:bodyPr anchor="t"/>
          <a:p>
            <a:pPr marL="0" indent="0">
              <a:lnSpc>
                <a:spcPct val="110000"/>
              </a:lnSpc>
              <a:buNone/>
            </a:pPr>
            <a:r>
              <a:rPr lang="zh-CN" altLang="en-US" sz="2800" b="1" dirty="0"/>
              <a:t>       若排序算法所需的辅助空间不依赖问题的规模</a:t>
            </a:r>
            <a:r>
              <a:rPr lang="en-US" altLang="x-none" sz="2800" b="1" dirty="0"/>
              <a:t>n</a:t>
            </a:r>
            <a:r>
              <a:rPr lang="zh-CN" altLang="en-US" sz="2800" b="1" dirty="0"/>
              <a:t>，即空间复杂度是</a:t>
            </a:r>
            <a:r>
              <a:rPr lang="en-US" altLang="x-none" sz="2800" b="1" dirty="0"/>
              <a:t>O(1) </a:t>
            </a:r>
            <a:r>
              <a:rPr lang="zh-CN" altLang="en-US" sz="2800" b="1" dirty="0"/>
              <a:t>，则称排序方法是</a:t>
            </a:r>
            <a:r>
              <a:rPr lang="zh-CN" altLang="en-US" sz="2800" b="1" dirty="0">
                <a:solidFill>
                  <a:schemeClr val="folHlink"/>
                </a:solidFill>
              </a:rPr>
              <a:t>就地排序</a:t>
            </a:r>
            <a:r>
              <a:rPr lang="zh-CN" altLang="en-US" sz="2800" b="1" dirty="0"/>
              <a:t>，否则是</a:t>
            </a:r>
            <a:r>
              <a:rPr lang="zh-CN" altLang="en-US" sz="2800" b="1" dirty="0">
                <a:solidFill>
                  <a:schemeClr val="folHlink"/>
                </a:solidFill>
              </a:rPr>
              <a:t>非就地排序</a:t>
            </a:r>
            <a:r>
              <a:rPr lang="zh-CN" altLang="en-US" sz="2800" b="1" dirty="0"/>
              <a:t>。</a:t>
            </a:r>
            <a:endParaRPr lang="zh-CN" altLang="en-US" sz="2800" b="1" dirty="0"/>
          </a:p>
          <a:p>
            <a:pPr marL="0" indent="0">
              <a:lnSpc>
                <a:spcPct val="110000"/>
              </a:lnSpc>
              <a:buNone/>
            </a:pPr>
            <a:r>
              <a:rPr lang="zh-CN" altLang="en-US" b="1" dirty="0">
                <a:solidFill>
                  <a:schemeClr val="folHlink"/>
                </a:solidFill>
                <a:latin typeface="宋体" panose="02010600030101010101" pitchFamily="2" charset="-122"/>
              </a:rPr>
              <a:t>⑶ </a:t>
            </a:r>
            <a:r>
              <a:rPr lang="zh-CN" altLang="en-US" b="1" dirty="0">
                <a:solidFill>
                  <a:schemeClr val="folHlink"/>
                </a:solidFill>
              </a:rPr>
              <a:t>排序的分类</a:t>
            </a:r>
            <a:endParaRPr lang="zh-CN" altLang="en-US" b="1" dirty="0">
              <a:solidFill>
                <a:schemeClr val="folHlink"/>
              </a:solidFill>
            </a:endParaRPr>
          </a:p>
          <a:p>
            <a:pPr marL="0" indent="0">
              <a:lnSpc>
                <a:spcPct val="110000"/>
              </a:lnSpc>
              <a:buNone/>
            </a:pPr>
            <a:r>
              <a:rPr lang="zh-CN" altLang="en-US" sz="2800" b="1" dirty="0"/>
              <a:t>        待排序的记录数量不同，排序过程中涉及的存储器的不同，有不同的排序分类。</a:t>
            </a:r>
            <a:endParaRPr lang="zh-CN" altLang="en-US" sz="2800" b="1" dirty="0"/>
          </a:p>
          <a:p>
            <a:pPr marL="444500" lvl="1" indent="0">
              <a:lnSpc>
                <a:spcPct val="110000"/>
              </a:lnSpc>
              <a:buNone/>
            </a:pPr>
            <a:r>
              <a:rPr lang="zh-CN" altLang="en-US" b="1" dirty="0">
                <a:solidFill>
                  <a:schemeClr val="folHlink"/>
                </a:solidFill>
              </a:rPr>
              <a:t>①  待排序的记录数不太多</a:t>
            </a:r>
            <a:r>
              <a:rPr lang="zh-CN" altLang="en-US" b="1" dirty="0"/>
              <a:t>：所有的记录都能存放在内存中进行排序，称为</a:t>
            </a:r>
            <a:r>
              <a:rPr lang="zh-CN" altLang="en-US" b="1" dirty="0">
                <a:solidFill>
                  <a:schemeClr val="folHlink"/>
                </a:solidFill>
              </a:rPr>
              <a:t>内部排序</a:t>
            </a:r>
            <a:r>
              <a:rPr lang="zh-CN" altLang="en-US" b="1" dirty="0"/>
              <a:t>；</a:t>
            </a:r>
            <a:endParaRPr lang="zh-CN" altLang="en-US" b="1" dirty="0"/>
          </a:p>
          <a:p>
            <a:pPr marL="444500" lvl="1" indent="0">
              <a:lnSpc>
                <a:spcPct val="110000"/>
              </a:lnSpc>
              <a:buNone/>
            </a:pPr>
            <a:r>
              <a:rPr lang="zh-CN" altLang="en-US" b="1" dirty="0">
                <a:solidFill>
                  <a:schemeClr val="folHlink"/>
                </a:solidFill>
              </a:rPr>
              <a:t>②  待排序的记录数太多</a:t>
            </a:r>
            <a:r>
              <a:rPr lang="zh-CN" altLang="en-US" b="1" dirty="0"/>
              <a:t>：所有的记录不可能存放在内存中， 排序过程中必须在内、外存之间进行数据交换，这样的排序称为</a:t>
            </a:r>
            <a:r>
              <a:rPr lang="zh-CN" altLang="en-US" b="1" dirty="0">
                <a:solidFill>
                  <a:schemeClr val="folHlink"/>
                </a:solidFill>
              </a:rPr>
              <a:t>外部排序</a:t>
            </a:r>
            <a:r>
              <a:rPr lang="zh-CN" altLang="en-US" b="1" dirty="0"/>
              <a:t>。</a:t>
            </a:r>
            <a:endParaRPr lang="zh-CN" altLang="en-US"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41377" name="组合 787457"/>
          <p:cNvGrpSpPr/>
          <p:nvPr/>
        </p:nvGrpSpPr>
        <p:grpSpPr>
          <a:xfrm>
            <a:off x="1895475" y="44450"/>
            <a:ext cx="7743825" cy="4967288"/>
            <a:chOff x="0" y="0"/>
            <a:chExt cx="4878" cy="3129"/>
          </a:xfrm>
        </p:grpSpPr>
        <p:sp>
          <p:nvSpPr>
            <p:cNvPr id="741378" name="矩形 787458"/>
            <p:cNvSpPr/>
            <p:nvPr/>
          </p:nvSpPr>
          <p:spPr>
            <a:xfrm>
              <a:off x="1350" y="2880"/>
              <a:ext cx="1968" cy="249"/>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10-7   </a:t>
              </a:r>
              <a:r>
                <a:rPr lang="zh-CN" altLang="en-US" sz="2000" b="1" dirty="0">
                  <a:latin typeface="Times New Roman" panose="02020603050405020304" pitchFamily="2" charset="0"/>
                  <a:ea typeface="宋体" panose="02010600030101010101" pitchFamily="2" charset="-122"/>
                </a:rPr>
                <a:t>一趟快速排序过程</a:t>
              </a:r>
              <a:endParaRPr lang="zh-CN" altLang="en-US" sz="2000" b="1" dirty="0">
                <a:latin typeface="Times New Roman" panose="02020603050405020304" pitchFamily="2" charset="0"/>
                <a:ea typeface="宋体" panose="02010600030101010101" pitchFamily="2" charset="-122"/>
              </a:endParaRPr>
            </a:p>
          </p:txBody>
        </p:sp>
        <p:grpSp>
          <p:nvGrpSpPr>
            <p:cNvPr id="741379" name="组合 787459"/>
            <p:cNvGrpSpPr/>
            <p:nvPr/>
          </p:nvGrpSpPr>
          <p:grpSpPr>
            <a:xfrm>
              <a:off x="6" y="651"/>
              <a:ext cx="4848" cy="640"/>
              <a:chOff x="0" y="0"/>
              <a:chExt cx="4848" cy="640"/>
            </a:xfrm>
          </p:grpSpPr>
          <p:sp>
            <p:nvSpPr>
              <p:cNvPr id="741380" name="矩形 787460"/>
              <p:cNvSpPr/>
              <p:nvPr/>
            </p:nvSpPr>
            <p:spPr>
              <a:xfrm>
                <a:off x="0" y="0"/>
                <a:ext cx="1542" cy="453"/>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j</a:t>
                </a:r>
                <a:r>
                  <a:rPr lang="zh-CN" altLang="en-US" sz="2400" b="1" dirty="0">
                    <a:latin typeface="Times New Roman" panose="02020603050405020304" pitchFamily="2" charset="0"/>
                    <a:ea typeface="宋体" panose="02010600030101010101" pitchFamily="2" charset="-122"/>
                  </a:rPr>
                  <a:t>前移</a:t>
                </a:r>
                <a:r>
                  <a:rPr lang="en-US" altLang="x-none" sz="2400" b="1" dirty="0">
                    <a:latin typeface="Times New Roman" panose="02020603050405020304" pitchFamily="2" charset="0"/>
                    <a:ea typeface="宋体" panose="02010600030101010101" pitchFamily="2" charset="-122"/>
                  </a:rPr>
                  <a:t>2</a:t>
                </a:r>
                <a:r>
                  <a:rPr lang="zh-CN" altLang="en-US" sz="2400" b="1" dirty="0">
                    <a:latin typeface="Times New Roman" panose="02020603050405020304" pitchFamily="2" charset="0"/>
                    <a:ea typeface="宋体" panose="02010600030101010101" pitchFamily="2" charset="-122"/>
                  </a:rPr>
                  <a:t>个位置后</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r>
                  <a:rPr lang="en-US" altLang="x-none" sz="2400" b="1" dirty="0">
                    <a:latin typeface="Times New Roman" panose="02020603050405020304" pitchFamily="2" charset="0"/>
                    <a:ea typeface="宋体" panose="02010600030101010101" pitchFamily="2" charset="-122"/>
                  </a:rPr>
                  <a:t>R[j]</a:t>
                </a:r>
                <a:r>
                  <a:rPr lang="zh-CN" altLang="en-US" sz="2400" b="1" dirty="0">
                    <a:latin typeface="Times New Roman" panose="02020603050405020304" pitchFamily="2" charset="0"/>
                    <a:ea typeface="宋体" panose="02010600030101010101" pitchFamily="2" charset="-122"/>
                  </a:rPr>
                  <a:t>放</a:t>
                </a:r>
                <a:r>
                  <a:rPr lang="en-US" altLang="x-none" sz="2400" b="1" dirty="0">
                    <a:latin typeface="Times New Roman" panose="02020603050405020304" pitchFamily="2" charset="0"/>
                    <a:ea typeface="宋体" panose="02010600030101010101" pitchFamily="2" charset="-122"/>
                  </a:rPr>
                  <a:t>R[i]</a:t>
                </a:r>
                <a:r>
                  <a:rPr lang="zh-CN" altLang="en-US" sz="2400" b="1" dirty="0">
                    <a:latin typeface="Times New Roman" panose="02020603050405020304" pitchFamily="2" charset="0"/>
                    <a:ea typeface="宋体" panose="02010600030101010101" pitchFamily="2" charset="-122"/>
                  </a:rPr>
                  <a:t>的位置</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p:txBody>
          </p:sp>
          <p:sp>
            <p:nvSpPr>
              <p:cNvPr id="741381" name="矩形 787461"/>
              <p:cNvSpPr/>
              <p:nvPr/>
            </p:nvSpPr>
            <p:spPr>
              <a:xfrm>
                <a:off x="1632" y="85"/>
                <a:ext cx="3216" cy="249"/>
              </a:xfrm>
              <a:prstGeom prst="rect">
                <a:avLst/>
              </a:prstGeom>
              <a:noFill/>
              <a:ln w="9525">
                <a:noFill/>
              </a:ln>
            </p:spPr>
            <p:txBody>
              <a:bodyPr wrap="none" anchor="ctr"/>
              <a:p>
                <a:r>
                  <a:rPr lang="en-US" altLang="x-none" sz="2400" b="1" dirty="0">
                    <a:solidFill>
                      <a:schemeClr val="hlink"/>
                    </a:solidFill>
                    <a:latin typeface="Times New Roman" panose="02020603050405020304" pitchFamily="2" charset="0"/>
                    <a:ea typeface="宋体" panose="02010600030101010101" pitchFamily="2" charset="-122"/>
                  </a:rPr>
                  <a:t>29</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folHlink"/>
                    </a:solidFill>
                    <a:latin typeface="Times New Roman" panose="02020603050405020304" pitchFamily="2" charset="0"/>
                    <a:ea typeface="宋体" panose="02010600030101010101" pitchFamily="2" charset="-122"/>
                  </a:rPr>
                  <a:t>23</a:t>
                </a:r>
                <a:r>
                  <a:rPr lang="en-US" altLang="x-none" sz="2400" b="1" dirty="0">
                    <a:latin typeface="Times New Roman" panose="02020603050405020304" pitchFamily="2" charset="0"/>
                    <a:ea typeface="宋体" panose="02010600030101010101" pitchFamily="2" charset="-122"/>
                  </a:rPr>
                  <a:t>     38     22     45     </a:t>
                </a:r>
                <a:r>
                  <a:rPr lang="en-US" altLang="x-none" sz="2400" b="1" dirty="0">
                    <a:solidFill>
                      <a:schemeClr val="folHlink"/>
                    </a:solidFill>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     67     31</a:t>
                </a:r>
                <a:endParaRPr lang="en-US" altLang="x-none" sz="2400" b="1" dirty="0">
                  <a:latin typeface="Times New Roman" panose="02020603050405020304" pitchFamily="2" charset="0"/>
                  <a:ea typeface="宋体" panose="02010600030101010101" pitchFamily="2" charset="-122"/>
                </a:endParaRPr>
              </a:p>
            </p:txBody>
          </p:sp>
          <p:grpSp>
            <p:nvGrpSpPr>
              <p:cNvPr id="741382" name="组合 787462"/>
              <p:cNvGrpSpPr/>
              <p:nvPr/>
            </p:nvGrpSpPr>
            <p:grpSpPr>
              <a:xfrm>
                <a:off x="2001" y="309"/>
                <a:ext cx="159" cy="331"/>
                <a:chOff x="0" y="0"/>
                <a:chExt cx="159" cy="331"/>
              </a:xfrm>
            </p:grpSpPr>
            <p:sp>
              <p:nvSpPr>
                <p:cNvPr id="741383" name="矩形 787463"/>
                <p:cNvSpPr/>
                <p:nvPr/>
              </p:nvSpPr>
              <p:spPr>
                <a:xfrm>
                  <a:off x="0" y="104"/>
                  <a:ext cx="159"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i</a:t>
                  </a:r>
                  <a:endParaRPr lang="en-US" altLang="x-none" sz="2400" b="1" dirty="0">
                    <a:latin typeface="Times New Roman" panose="02020603050405020304" pitchFamily="2" charset="0"/>
                    <a:ea typeface="宋体" panose="02010600030101010101" pitchFamily="2" charset="-122"/>
                  </a:endParaRPr>
                </a:p>
              </p:txBody>
            </p:sp>
            <p:sp>
              <p:nvSpPr>
                <p:cNvPr id="741384" name="直接连接符 787464"/>
                <p:cNvSpPr/>
                <p:nvPr/>
              </p:nvSpPr>
              <p:spPr>
                <a:xfrm flipV="1">
                  <a:off x="136" y="0"/>
                  <a:ext cx="0" cy="204"/>
                </a:xfrm>
                <a:prstGeom prst="line">
                  <a:avLst/>
                </a:prstGeom>
                <a:ln w="19050" cap="flat" cmpd="sng">
                  <a:solidFill>
                    <a:schemeClr val="tx1"/>
                  </a:solidFill>
                  <a:prstDash val="solid"/>
                  <a:round/>
                  <a:headEnd type="none" w="med" len="med"/>
                  <a:tailEnd type="triangle" w="med" len="med"/>
                </a:ln>
              </p:spPr>
            </p:sp>
          </p:grpSp>
          <p:grpSp>
            <p:nvGrpSpPr>
              <p:cNvPr id="741385" name="组合 787465"/>
              <p:cNvGrpSpPr/>
              <p:nvPr/>
            </p:nvGrpSpPr>
            <p:grpSpPr>
              <a:xfrm>
                <a:off x="3744" y="309"/>
                <a:ext cx="159" cy="331"/>
                <a:chOff x="0" y="0"/>
                <a:chExt cx="159" cy="331"/>
              </a:xfrm>
            </p:grpSpPr>
            <p:sp>
              <p:nvSpPr>
                <p:cNvPr id="741386" name="矩形 787466"/>
                <p:cNvSpPr/>
                <p:nvPr/>
              </p:nvSpPr>
              <p:spPr>
                <a:xfrm>
                  <a:off x="0" y="104"/>
                  <a:ext cx="159"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j</a:t>
                  </a:r>
                  <a:endParaRPr lang="en-US" altLang="x-none" sz="2400" b="1" dirty="0">
                    <a:latin typeface="Times New Roman" panose="02020603050405020304" pitchFamily="2" charset="0"/>
                    <a:ea typeface="宋体" panose="02010600030101010101" pitchFamily="2" charset="-122"/>
                  </a:endParaRPr>
                </a:p>
              </p:txBody>
            </p:sp>
            <p:sp>
              <p:nvSpPr>
                <p:cNvPr id="741387" name="直接连接符 787467"/>
                <p:cNvSpPr/>
                <p:nvPr/>
              </p:nvSpPr>
              <p:spPr>
                <a:xfrm flipV="1">
                  <a:off x="136" y="0"/>
                  <a:ext cx="0" cy="204"/>
                </a:xfrm>
                <a:prstGeom prst="line">
                  <a:avLst/>
                </a:prstGeom>
                <a:ln w="19050" cap="flat" cmpd="sng">
                  <a:solidFill>
                    <a:schemeClr val="tx1"/>
                  </a:solidFill>
                  <a:prstDash val="solid"/>
                  <a:round/>
                  <a:headEnd type="none" w="med" len="med"/>
                  <a:tailEnd type="triangle" w="med" len="med"/>
                </a:ln>
              </p:spPr>
            </p:sp>
          </p:grpSp>
        </p:grpSp>
        <p:grpSp>
          <p:nvGrpSpPr>
            <p:cNvPr id="741388" name="组合 787468"/>
            <p:cNvGrpSpPr/>
            <p:nvPr/>
          </p:nvGrpSpPr>
          <p:grpSpPr>
            <a:xfrm>
              <a:off x="0" y="0"/>
              <a:ext cx="4822" cy="755"/>
              <a:chOff x="0" y="0"/>
              <a:chExt cx="4822" cy="755"/>
            </a:xfrm>
          </p:grpSpPr>
          <p:sp>
            <p:nvSpPr>
              <p:cNvPr id="741389" name="矩形 787469"/>
              <p:cNvSpPr/>
              <p:nvPr/>
            </p:nvSpPr>
            <p:spPr>
              <a:xfrm>
                <a:off x="0" y="213"/>
                <a:ext cx="1542" cy="249"/>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rPr>
                  <a:t>初始关键字序列</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p:txBody>
          </p:sp>
          <p:grpSp>
            <p:nvGrpSpPr>
              <p:cNvPr id="741390" name="组合 787470"/>
              <p:cNvGrpSpPr/>
              <p:nvPr/>
            </p:nvGrpSpPr>
            <p:grpSpPr>
              <a:xfrm>
                <a:off x="1645" y="0"/>
                <a:ext cx="3177" cy="755"/>
                <a:chOff x="0" y="0"/>
                <a:chExt cx="3177" cy="755"/>
              </a:xfrm>
            </p:grpSpPr>
            <p:sp>
              <p:nvSpPr>
                <p:cNvPr id="741391" name="矩形 787471"/>
                <p:cNvSpPr/>
                <p:nvPr/>
              </p:nvSpPr>
              <p:spPr>
                <a:xfrm>
                  <a:off x="0" y="208"/>
                  <a:ext cx="3177" cy="249"/>
                </a:xfrm>
                <a:prstGeom prst="rect">
                  <a:avLst/>
                </a:prstGeom>
                <a:noFill/>
                <a:ln w="9525">
                  <a:noFill/>
                </a:ln>
              </p:spPr>
              <p:txBody>
                <a:bodyPr wrap="none" anchor="ctr"/>
                <a:p>
                  <a:r>
                    <a:rPr lang="en-US" altLang="x-none" sz="2400" b="1" dirty="0">
                      <a:solidFill>
                        <a:schemeClr val="hlink"/>
                      </a:solidFill>
                      <a:latin typeface="Times New Roman" panose="02020603050405020304" pitchFamily="2" charset="0"/>
                      <a:ea typeface="宋体" panose="02010600030101010101" pitchFamily="2" charset="-122"/>
                    </a:rPr>
                    <a:t>29</a:t>
                  </a:r>
                  <a:r>
                    <a:rPr lang="en-US" altLang="x-none" sz="2400" b="1" dirty="0">
                      <a:latin typeface="Times New Roman" panose="02020603050405020304" pitchFamily="2" charset="0"/>
                      <a:ea typeface="宋体" panose="02010600030101010101" pitchFamily="2" charset="-122"/>
                    </a:rPr>
                    <a:t>    29    38     22     45     23     67     31</a:t>
                  </a:r>
                  <a:endParaRPr lang="en-US" altLang="x-none" sz="2400" b="1" dirty="0">
                    <a:latin typeface="Times New Roman" panose="02020603050405020304" pitchFamily="2" charset="0"/>
                    <a:ea typeface="宋体" panose="02010600030101010101" pitchFamily="2" charset="-122"/>
                  </a:endParaRPr>
                </a:p>
              </p:txBody>
            </p:sp>
            <p:grpSp>
              <p:nvGrpSpPr>
                <p:cNvPr id="741392" name="组合 787472"/>
                <p:cNvGrpSpPr/>
                <p:nvPr/>
              </p:nvGrpSpPr>
              <p:grpSpPr>
                <a:xfrm>
                  <a:off x="393" y="424"/>
                  <a:ext cx="159" cy="331"/>
                  <a:chOff x="0" y="0"/>
                  <a:chExt cx="159" cy="331"/>
                </a:xfrm>
              </p:grpSpPr>
              <p:sp>
                <p:nvSpPr>
                  <p:cNvPr id="741393" name="矩形 787473"/>
                  <p:cNvSpPr/>
                  <p:nvPr/>
                </p:nvSpPr>
                <p:spPr>
                  <a:xfrm>
                    <a:off x="0" y="104"/>
                    <a:ext cx="159"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i</a:t>
                    </a:r>
                    <a:endParaRPr lang="en-US" altLang="x-none" sz="2400" b="1" dirty="0">
                      <a:latin typeface="Times New Roman" panose="02020603050405020304" pitchFamily="2" charset="0"/>
                      <a:ea typeface="宋体" panose="02010600030101010101" pitchFamily="2" charset="-122"/>
                    </a:endParaRPr>
                  </a:p>
                </p:txBody>
              </p:sp>
              <p:sp>
                <p:nvSpPr>
                  <p:cNvPr id="741394" name="直接连接符 787474"/>
                  <p:cNvSpPr/>
                  <p:nvPr/>
                </p:nvSpPr>
                <p:spPr>
                  <a:xfrm flipV="1">
                    <a:off x="136" y="0"/>
                    <a:ext cx="0" cy="204"/>
                  </a:xfrm>
                  <a:prstGeom prst="line">
                    <a:avLst/>
                  </a:prstGeom>
                  <a:ln w="19050" cap="flat" cmpd="sng">
                    <a:solidFill>
                      <a:schemeClr val="tx1"/>
                    </a:solidFill>
                    <a:prstDash val="solid"/>
                    <a:round/>
                    <a:headEnd type="none" w="med" len="med"/>
                    <a:tailEnd type="triangle" w="med" len="med"/>
                  </a:ln>
                </p:spPr>
              </p:sp>
            </p:grpSp>
            <p:grpSp>
              <p:nvGrpSpPr>
                <p:cNvPr id="741395" name="组合 787475"/>
                <p:cNvGrpSpPr/>
                <p:nvPr/>
              </p:nvGrpSpPr>
              <p:grpSpPr>
                <a:xfrm>
                  <a:off x="2922" y="424"/>
                  <a:ext cx="159" cy="331"/>
                  <a:chOff x="0" y="0"/>
                  <a:chExt cx="159" cy="331"/>
                </a:xfrm>
              </p:grpSpPr>
              <p:sp>
                <p:nvSpPr>
                  <p:cNvPr id="741396" name="矩形 787476"/>
                  <p:cNvSpPr/>
                  <p:nvPr/>
                </p:nvSpPr>
                <p:spPr>
                  <a:xfrm>
                    <a:off x="0" y="104"/>
                    <a:ext cx="159"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j</a:t>
                    </a:r>
                    <a:endParaRPr lang="en-US" altLang="x-none" sz="2400" b="1" dirty="0">
                      <a:latin typeface="Times New Roman" panose="02020603050405020304" pitchFamily="2" charset="0"/>
                      <a:ea typeface="宋体" panose="02010600030101010101" pitchFamily="2" charset="-122"/>
                    </a:endParaRPr>
                  </a:p>
                </p:txBody>
              </p:sp>
              <p:sp>
                <p:nvSpPr>
                  <p:cNvPr id="741397" name="直接连接符 787477"/>
                  <p:cNvSpPr/>
                  <p:nvPr/>
                </p:nvSpPr>
                <p:spPr>
                  <a:xfrm flipV="1">
                    <a:off x="136" y="0"/>
                    <a:ext cx="0" cy="204"/>
                  </a:xfrm>
                  <a:prstGeom prst="line">
                    <a:avLst/>
                  </a:prstGeom>
                  <a:ln w="19050" cap="flat" cmpd="sng">
                    <a:solidFill>
                      <a:schemeClr val="tx1"/>
                    </a:solidFill>
                    <a:prstDash val="solid"/>
                    <a:round/>
                    <a:headEnd type="none" w="med" len="med"/>
                    <a:tailEnd type="triangle" w="med" len="med"/>
                  </a:ln>
                </p:spPr>
              </p:sp>
            </p:grpSp>
            <p:sp>
              <p:nvSpPr>
                <p:cNvPr id="741398" name="矩形 787478"/>
                <p:cNvSpPr/>
                <p:nvPr/>
              </p:nvSpPr>
              <p:spPr>
                <a:xfrm>
                  <a:off x="65" y="0"/>
                  <a:ext cx="181"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0</a:t>
                  </a:r>
                  <a:endParaRPr lang="en-US" altLang="x-none" sz="2400" b="1" dirty="0">
                    <a:latin typeface="Times New Roman" panose="02020603050405020304" pitchFamily="2" charset="0"/>
                    <a:ea typeface="宋体" panose="02010600030101010101" pitchFamily="2" charset="-122"/>
                  </a:endParaRPr>
                </a:p>
              </p:txBody>
            </p:sp>
          </p:grpSp>
        </p:grpSp>
        <p:grpSp>
          <p:nvGrpSpPr>
            <p:cNvPr id="741399" name="组合 787479"/>
            <p:cNvGrpSpPr/>
            <p:nvPr/>
          </p:nvGrpSpPr>
          <p:grpSpPr>
            <a:xfrm>
              <a:off x="22" y="1208"/>
              <a:ext cx="4856" cy="616"/>
              <a:chOff x="0" y="0"/>
              <a:chExt cx="4856" cy="616"/>
            </a:xfrm>
          </p:grpSpPr>
          <p:sp>
            <p:nvSpPr>
              <p:cNvPr id="741400" name="矩形 787480"/>
              <p:cNvSpPr/>
              <p:nvPr/>
            </p:nvSpPr>
            <p:spPr>
              <a:xfrm>
                <a:off x="1640" y="69"/>
                <a:ext cx="3216" cy="249"/>
              </a:xfrm>
              <a:prstGeom prst="rect">
                <a:avLst/>
              </a:prstGeom>
              <a:noFill/>
              <a:ln w="9525">
                <a:noFill/>
              </a:ln>
            </p:spPr>
            <p:txBody>
              <a:bodyPr wrap="none" anchor="ctr"/>
              <a:p>
                <a:r>
                  <a:rPr lang="en-US" altLang="x-none" sz="2400" b="1" dirty="0">
                    <a:solidFill>
                      <a:schemeClr val="hlink"/>
                    </a:solidFill>
                    <a:latin typeface="Times New Roman" panose="02020603050405020304" pitchFamily="2" charset="0"/>
                    <a:ea typeface="宋体" panose="02010600030101010101" pitchFamily="2" charset="-122"/>
                  </a:rPr>
                  <a:t>29</a:t>
                </a:r>
                <a:r>
                  <a:rPr lang="en-US" altLang="x-none" sz="2400" b="1" dirty="0">
                    <a:latin typeface="Times New Roman" panose="02020603050405020304" pitchFamily="2" charset="0"/>
                    <a:ea typeface="宋体" panose="02010600030101010101" pitchFamily="2" charset="-122"/>
                  </a:rPr>
                  <a:t>    </a:t>
                </a:r>
                <a:r>
                  <a:rPr lang="en-US" altLang="x-none" sz="2400" b="1" u="sng" dirty="0">
                    <a:solidFill>
                      <a:schemeClr val="folHlink"/>
                    </a:solidFill>
                    <a:latin typeface="Times New Roman" panose="02020603050405020304" pitchFamily="2" charset="0"/>
                    <a:ea typeface="宋体" panose="02010600030101010101" pitchFamily="2" charset="-122"/>
                  </a:rPr>
                  <a:t>23</a:t>
                </a:r>
                <a:r>
                  <a:rPr lang="en-US" altLang="x-none" sz="2400" b="1" dirty="0">
                    <a:latin typeface="Times New Roman" panose="02020603050405020304" pitchFamily="2" charset="0"/>
                    <a:ea typeface="宋体" panose="02010600030101010101" pitchFamily="2" charset="-122"/>
                  </a:rPr>
                  <a:t>             22     45     </a:t>
                </a:r>
                <a:r>
                  <a:rPr lang="en-US" altLang="x-none" sz="2400" b="1" dirty="0">
                    <a:solidFill>
                      <a:schemeClr val="folHlink"/>
                    </a:solidFill>
                    <a:latin typeface="Times New Roman" panose="02020603050405020304" pitchFamily="2" charset="0"/>
                    <a:ea typeface="宋体" panose="02010600030101010101" pitchFamily="2" charset="-122"/>
                  </a:rPr>
                  <a:t>38</a:t>
                </a:r>
                <a:r>
                  <a:rPr lang="en-US" altLang="x-none" sz="2400" b="1" dirty="0">
                    <a:latin typeface="Times New Roman" panose="02020603050405020304" pitchFamily="2" charset="0"/>
                    <a:ea typeface="宋体" panose="02010600030101010101" pitchFamily="2" charset="-122"/>
                  </a:rPr>
                  <a:t>     67     31</a:t>
                </a:r>
                <a:endParaRPr lang="en-US" altLang="x-none" sz="2400" b="1" dirty="0">
                  <a:latin typeface="Times New Roman" panose="02020603050405020304" pitchFamily="2" charset="0"/>
                  <a:ea typeface="宋体" panose="02010600030101010101" pitchFamily="2" charset="-122"/>
                </a:endParaRPr>
              </a:p>
            </p:txBody>
          </p:sp>
          <p:grpSp>
            <p:nvGrpSpPr>
              <p:cNvPr id="741401" name="组合 787481"/>
              <p:cNvGrpSpPr/>
              <p:nvPr/>
            </p:nvGrpSpPr>
            <p:grpSpPr>
              <a:xfrm>
                <a:off x="2441" y="285"/>
                <a:ext cx="159" cy="331"/>
                <a:chOff x="0" y="0"/>
                <a:chExt cx="159" cy="331"/>
              </a:xfrm>
            </p:grpSpPr>
            <p:sp>
              <p:nvSpPr>
                <p:cNvPr id="741402" name="矩形 787482"/>
                <p:cNvSpPr/>
                <p:nvPr/>
              </p:nvSpPr>
              <p:spPr>
                <a:xfrm>
                  <a:off x="0" y="104"/>
                  <a:ext cx="159"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i</a:t>
                  </a:r>
                  <a:endParaRPr lang="en-US" altLang="x-none" sz="2400" b="1" dirty="0">
                    <a:latin typeface="Times New Roman" panose="02020603050405020304" pitchFamily="2" charset="0"/>
                    <a:ea typeface="宋体" panose="02010600030101010101" pitchFamily="2" charset="-122"/>
                  </a:endParaRPr>
                </a:p>
              </p:txBody>
            </p:sp>
            <p:sp>
              <p:nvSpPr>
                <p:cNvPr id="741403" name="直接连接符 787483"/>
                <p:cNvSpPr/>
                <p:nvPr/>
              </p:nvSpPr>
              <p:spPr>
                <a:xfrm flipV="1">
                  <a:off x="136" y="0"/>
                  <a:ext cx="0" cy="204"/>
                </a:xfrm>
                <a:prstGeom prst="line">
                  <a:avLst/>
                </a:prstGeom>
                <a:ln w="19050" cap="flat" cmpd="sng">
                  <a:solidFill>
                    <a:schemeClr val="tx1"/>
                  </a:solidFill>
                  <a:prstDash val="solid"/>
                  <a:round/>
                  <a:headEnd type="none" w="med" len="med"/>
                  <a:tailEnd type="triangle" w="med" len="med"/>
                </a:ln>
              </p:spPr>
            </p:sp>
          </p:grpSp>
          <p:grpSp>
            <p:nvGrpSpPr>
              <p:cNvPr id="741404" name="组合 787484"/>
              <p:cNvGrpSpPr/>
              <p:nvPr/>
            </p:nvGrpSpPr>
            <p:grpSpPr>
              <a:xfrm>
                <a:off x="3689" y="285"/>
                <a:ext cx="159" cy="331"/>
                <a:chOff x="0" y="0"/>
                <a:chExt cx="159" cy="331"/>
              </a:xfrm>
            </p:grpSpPr>
            <p:sp>
              <p:nvSpPr>
                <p:cNvPr id="741405" name="矩形 787485"/>
                <p:cNvSpPr/>
                <p:nvPr/>
              </p:nvSpPr>
              <p:spPr>
                <a:xfrm>
                  <a:off x="0" y="104"/>
                  <a:ext cx="159"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j</a:t>
                  </a:r>
                  <a:endParaRPr lang="en-US" altLang="x-none" sz="2400" b="1" dirty="0">
                    <a:latin typeface="Times New Roman" panose="02020603050405020304" pitchFamily="2" charset="0"/>
                    <a:ea typeface="宋体" panose="02010600030101010101" pitchFamily="2" charset="-122"/>
                  </a:endParaRPr>
                </a:p>
              </p:txBody>
            </p:sp>
            <p:sp>
              <p:nvSpPr>
                <p:cNvPr id="741406" name="直接连接符 787486"/>
                <p:cNvSpPr/>
                <p:nvPr/>
              </p:nvSpPr>
              <p:spPr>
                <a:xfrm flipV="1">
                  <a:off x="136" y="0"/>
                  <a:ext cx="0" cy="204"/>
                </a:xfrm>
                <a:prstGeom prst="line">
                  <a:avLst/>
                </a:prstGeom>
                <a:ln w="19050" cap="flat" cmpd="sng">
                  <a:solidFill>
                    <a:schemeClr val="tx1"/>
                  </a:solidFill>
                  <a:prstDash val="solid"/>
                  <a:round/>
                  <a:headEnd type="none" w="med" len="med"/>
                  <a:tailEnd type="triangle" w="med" len="med"/>
                </a:ln>
              </p:spPr>
            </p:sp>
          </p:grpSp>
          <p:sp>
            <p:nvSpPr>
              <p:cNvPr id="741407" name="矩形 787487"/>
              <p:cNvSpPr/>
              <p:nvPr/>
            </p:nvSpPr>
            <p:spPr>
              <a:xfrm>
                <a:off x="0" y="0"/>
                <a:ext cx="1542" cy="453"/>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i</a:t>
                </a:r>
                <a:r>
                  <a:rPr lang="zh-CN" altLang="en-US" sz="2400" b="1" dirty="0">
                    <a:latin typeface="Times New Roman" panose="02020603050405020304" pitchFamily="2" charset="0"/>
                    <a:ea typeface="宋体" panose="02010600030101010101" pitchFamily="2" charset="-122"/>
                  </a:rPr>
                  <a:t>后移</a:t>
                </a:r>
                <a:r>
                  <a:rPr lang="en-US" altLang="x-none" sz="2400" b="1" dirty="0">
                    <a:latin typeface="Times New Roman" panose="02020603050405020304" pitchFamily="2" charset="0"/>
                    <a:ea typeface="宋体" panose="02010600030101010101" pitchFamily="2" charset="-122"/>
                  </a:rPr>
                  <a:t>1</a:t>
                </a:r>
                <a:r>
                  <a:rPr lang="zh-CN" altLang="en-US" sz="2400" b="1" dirty="0">
                    <a:latin typeface="Times New Roman" panose="02020603050405020304" pitchFamily="2" charset="0"/>
                    <a:ea typeface="宋体" panose="02010600030101010101" pitchFamily="2" charset="-122"/>
                  </a:rPr>
                  <a:t>个位置后</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r>
                  <a:rPr lang="en-US" altLang="x-none" sz="2400" b="1" dirty="0">
                    <a:latin typeface="Times New Roman" panose="02020603050405020304" pitchFamily="2" charset="0"/>
                    <a:ea typeface="宋体" panose="02010600030101010101" pitchFamily="2" charset="-122"/>
                  </a:rPr>
                  <a:t>R[i]</a:t>
                </a:r>
                <a:r>
                  <a:rPr lang="zh-CN" altLang="en-US" sz="2400" b="1" dirty="0">
                    <a:latin typeface="Times New Roman" panose="02020603050405020304" pitchFamily="2" charset="0"/>
                    <a:ea typeface="宋体" panose="02010600030101010101" pitchFamily="2" charset="-122"/>
                  </a:rPr>
                  <a:t>放</a:t>
                </a:r>
                <a:r>
                  <a:rPr lang="en-US" altLang="x-none" sz="2400" b="1" dirty="0">
                    <a:latin typeface="Times New Roman" panose="02020603050405020304" pitchFamily="2" charset="0"/>
                    <a:ea typeface="宋体" panose="02010600030101010101" pitchFamily="2" charset="-122"/>
                  </a:rPr>
                  <a:t>R[j]</a:t>
                </a:r>
                <a:r>
                  <a:rPr lang="zh-CN" altLang="en-US" sz="2400" b="1" dirty="0">
                    <a:latin typeface="Times New Roman" panose="02020603050405020304" pitchFamily="2" charset="0"/>
                    <a:ea typeface="宋体" panose="02010600030101010101" pitchFamily="2" charset="-122"/>
                  </a:rPr>
                  <a:t>的位置</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p:txBody>
          </p:sp>
        </p:grpSp>
        <p:grpSp>
          <p:nvGrpSpPr>
            <p:cNvPr id="741408" name="组合 787488"/>
            <p:cNvGrpSpPr/>
            <p:nvPr/>
          </p:nvGrpSpPr>
          <p:grpSpPr>
            <a:xfrm>
              <a:off x="22" y="1765"/>
              <a:ext cx="4856" cy="616"/>
              <a:chOff x="0" y="0"/>
              <a:chExt cx="4856" cy="616"/>
            </a:xfrm>
          </p:grpSpPr>
          <p:sp>
            <p:nvSpPr>
              <p:cNvPr id="741409" name="矩形 787489"/>
              <p:cNvSpPr/>
              <p:nvPr/>
            </p:nvSpPr>
            <p:spPr>
              <a:xfrm>
                <a:off x="1640" y="69"/>
                <a:ext cx="3216" cy="249"/>
              </a:xfrm>
              <a:prstGeom prst="rect">
                <a:avLst/>
              </a:prstGeom>
              <a:noFill/>
              <a:ln w="9525">
                <a:noFill/>
              </a:ln>
            </p:spPr>
            <p:txBody>
              <a:bodyPr wrap="none" anchor="ctr"/>
              <a:p>
                <a:r>
                  <a:rPr lang="en-US" altLang="x-none" sz="2400" b="1" dirty="0">
                    <a:solidFill>
                      <a:schemeClr val="hlink"/>
                    </a:solidFill>
                    <a:latin typeface="Times New Roman" panose="02020603050405020304" pitchFamily="2" charset="0"/>
                    <a:ea typeface="宋体" panose="02010600030101010101" pitchFamily="2" charset="-122"/>
                  </a:rPr>
                  <a:t>29</a:t>
                </a:r>
                <a:r>
                  <a:rPr lang="en-US" altLang="x-none" sz="2400" b="1" dirty="0">
                    <a:latin typeface="Times New Roman" panose="02020603050405020304" pitchFamily="2" charset="0"/>
                    <a:ea typeface="宋体" panose="02010600030101010101" pitchFamily="2" charset="-122"/>
                  </a:rPr>
                  <a:t>    </a:t>
                </a:r>
                <a:r>
                  <a:rPr lang="en-US" altLang="x-none" sz="2400" b="1" u="sng" dirty="0">
                    <a:solidFill>
                      <a:schemeClr val="folHlink"/>
                    </a:solidFill>
                    <a:latin typeface="Times New Roman" panose="02020603050405020304" pitchFamily="2" charset="0"/>
                    <a:ea typeface="宋体" panose="02010600030101010101" pitchFamily="2" charset="-122"/>
                  </a:rPr>
                  <a:t>23</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accent1"/>
                    </a:solidFill>
                    <a:latin typeface="Times New Roman" panose="02020603050405020304" pitchFamily="2" charset="0"/>
                    <a:ea typeface="宋体" panose="02010600030101010101" pitchFamily="2" charset="-122"/>
                  </a:rPr>
                  <a:t>22</a:t>
                </a:r>
                <a:r>
                  <a:rPr lang="en-US" altLang="x-none" sz="2400" b="1" dirty="0">
                    <a:latin typeface="Times New Roman" panose="02020603050405020304" pitchFamily="2" charset="0"/>
                    <a:ea typeface="宋体" panose="02010600030101010101" pitchFamily="2" charset="-122"/>
                  </a:rPr>
                  <a:t>              45     </a:t>
                </a:r>
                <a:r>
                  <a:rPr lang="en-US" altLang="x-none" sz="2400" b="1" dirty="0">
                    <a:solidFill>
                      <a:schemeClr val="folHlink"/>
                    </a:solidFill>
                    <a:latin typeface="Times New Roman" panose="02020603050405020304" pitchFamily="2" charset="0"/>
                    <a:ea typeface="宋体" panose="02010600030101010101" pitchFamily="2" charset="-122"/>
                  </a:rPr>
                  <a:t>38</a:t>
                </a:r>
                <a:r>
                  <a:rPr lang="en-US" altLang="x-none" sz="2400" b="1" dirty="0">
                    <a:latin typeface="Times New Roman" panose="02020603050405020304" pitchFamily="2" charset="0"/>
                    <a:ea typeface="宋体" panose="02010600030101010101" pitchFamily="2" charset="-122"/>
                  </a:rPr>
                  <a:t>     67     31</a:t>
                </a:r>
                <a:endParaRPr lang="en-US" altLang="x-none" sz="2400" b="1" dirty="0">
                  <a:latin typeface="Times New Roman" panose="02020603050405020304" pitchFamily="2" charset="0"/>
                  <a:ea typeface="宋体" panose="02010600030101010101" pitchFamily="2" charset="-122"/>
                </a:endParaRPr>
              </a:p>
            </p:txBody>
          </p:sp>
          <p:grpSp>
            <p:nvGrpSpPr>
              <p:cNvPr id="741410" name="组合 787490"/>
              <p:cNvGrpSpPr/>
              <p:nvPr/>
            </p:nvGrpSpPr>
            <p:grpSpPr>
              <a:xfrm>
                <a:off x="2441" y="285"/>
                <a:ext cx="159" cy="331"/>
                <a:chOff x="0" y="0"/>
                <a:chExt cx="159" cy="331"/>
              </a:xfrm>
            </p:grpSpPr>
            <p:sp>
              <p:nvSpPr>
                <p:cNvPr id="741411" name="矩形 787491"/>
                <p:cNvSpPr/>
                <p:nvPr/>
              </p:nvSpPr>
              <p:spPr>
                <a:xfrm>
                  <a:off x="0" y="104"/>
                  <a:ext cx="159"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i</a:t>
                  </a:r>
                  <a:endParaRPr lang="en-US" altLang="x-none" sz="2400" b="1" dirty="0">
                    <a:latin typeface="Times New Roman" panose="02020603050405020304" pitchFamily="2" charset="0"/>
                    <a:ea typeface="宋体" panose="02010600030101010101" pitchFamily="2" charset="-122"/>
                  </a:endParaRPr>
                </a:p>
              </p:txBody>
            </p:sp>
            <p:sp>
              <p:nvSpPr>
                <p:cNvPr id="741412" name="直接连接符 787492"/>
                <p:cNvSpPr/>
                <p:nvPr/>
              </p:nvSpPr>
              <p:spPr>
                <a:xfrm flipV="1">
                  <a:off x="136" y="0"/>
                  <a:ext cx="0" cy="204"/>
                </a:xfrm>
                <a:prstGeom prst="line">
                  <a:avLst/>
                </a:prstGeom>
                <a:ln w="19050" cap="flat" cmpd="sng">
                  <a:solidFill>
                    <a:schemeClr val="tx1"/>
                  </a:solidFill>
                  <a:prstDash val="solid"/>
                  <a:round/>
                  <a:headEnd type="none" w="med" len="med"/>
                  <a:tailEnd type="triangle" w="med" len="med"/>
                </a:ln>
              </p:spPr>
            </p:sp>
          </p:grpSp>
          <p:grpSp>
            <p:nvGrpSpPr>
              <p:cNvPr id="741413" name="组合 787493"/>
              <p:cNvGrpSpPr/>
              <p:nvPr/>
            </p:nvGrpSpPr>
            <p:grpSpPr>
              <a:xfrm>
                <a:off x="2816" y="285"/>
                <a:ext cx="159" cy="331"/>
                <a:chOff x="0" y="0"/>
                <a:chExt cx="159" cy="331"/>
              </a:xfrm>
            </p:grpSpPr>
            <p:sp>
              <p:nvSpPr>
                <p:cNvPr id="741414" name="矩形 787494"/>
                <p:cNvSpPr/>
                <p:nvPr/>
              </p:nvSpPr>
              <p:spPr>
                <a:xfrm>
                  <a:off x="0" y="104"/>
                  <a:ext cx="159"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j</a:t>
                  </a:r>
                  <a:endParaRPr lang="en-US" altLang="x-none" sz="2400" b="1" dirty="0">
                    <a:latin typeface="Times New Roman" panose="02020603050405020304" pitchFamily="2" charset="0"/>
                    <a:ea typeface="宋体" panose="02010600030101010101" pitchFamily="2" charset="-122"/>
                  </a:endParaRPr>
                </a:p>
              </p:txBody>
            </p:sp>
            <p:sp>
              <p:nvSpPr>
                <p:cNvPr id="741415" name="直接连接符 787495"/>
                <p:cNvSpPr/>
                <p:nvPr/>
              </p:nvSpPr>
              <p:spPr>
                <a:xfrm flipV="1">
                  <a:off x="136" y="0"/>
                  <a:ext cx="0" cy="204"/>
                </a:xfrm>
                <a:prstGeom prst="line">
                  <a:avLst/>
                </a:prstGeom>
                <a:ln w="19050" cap="flat" cmpd="sng">
                  <a:solidFill>
                    <a:schemeClr val="tx1"/>
                  </a:solidFill>
                  <a:prstDash val="solid"/>
                  <a:round/>
                  <a:headEnd type="none" w="med" len="med"/>
                  <a:tailEnd type="triangle" w="med" len="med"/>
                </a:ln>
              </p:spPr>
            </p:sp>
          </p:grpSp>
          <p:sp>
            <p:nvSpPr>
              <p:cNvPr id="741416" name="矩形 787496"/>
              <p:cNvSpPr/>
              <p:nvPr/>
            </p:nvSpPr>
            <p:spPr>
              <a:xfrm>
                <a:off x="0" y="0"/>
                <a:ext cx="1542" cy="453"/>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j</a:t>
                </a:r>
                <a:r>
                  <a:rPr lang="zh-CN" altLang="en-US" sz="2400" b="1" dirty="0">
                    <a:latin typeface="Times New Roman" panose="02020603050405020304" pitchFamily="2" charset="0"/>
                    <a:ea typeface="宋体" panose="02010600030101010101" pitchFamily="2" charset="-122"/>
                  </a:rPr>
                  <a:t>前移</a:t>
                </a:r>
                <a:r>
                  <a:rPr lang="en-US" altLang="x-none" sz="2400" b="1" dirty="0">
                    <a:latin typeface="Times New Roman" panose="02020603050405020304" pitchFamily="2" charset="0"/>
                    <a:ea typeface="宋体" panose="02010600030101010101" pitchFamily="2" charset="-122"/>
                  </a:rPr>
                  <a:t>2</a:t>
                </a:r>
                <a:r>
                  <a:rPr lang="zh-CN" altLang="en-US" sz="2400" b="1" dirty="0">
                    <a:latin typeface="Times New Roman" panose="02020603050405020304" pitchFamily="2" charset="0"/>
                    <a:ea typeface="宋体" panose="02010600030101010101" pitchFamily="2" charset="-122"/>
                  </a:rPr>
                  <a:t>个位置后</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r>
                  <a:rPr lang="en-US" altLang="x-none" sz="2400" b="1" dirty="0">
                    <a:latin typeface="Times New Roman" panose="02020603050405020304" pitchFamily="2" charset="0"/>
                    <a:ea typeface="宋体" panose="02010600030101010101" pitchFamily="2" charset="-122"/>
                  </a:rPr>
                  <a:t>R[j]</a:t>
                </a:r>
                <a:r>
                  <a:rPr lang="zh-CN" altLang="en-US" sz="2400" b="1" dirty="0">
                    <a:latin typeface="Times New Roman" panose="02020603050405020304" pitchFamily="2" charset="0"/>
                    <a:ea typeface="宋体" panose="02010600030101010101" pitchFamily="2" charset="-122"/>
                  </a:rPr>
                  <a:t>放</a:t>
                </a:r>
                <a:r>
                  <a:rPr lang="en-US" altLang="x-none" sz="2400" b="1" dirty="0">
                    <a:latin typeface="Times New Roman" panose="02020603050405020304" pitchFamily="2" charset="0"/>
                    <a:ea typeface="宋体" panose="02010600030101010101" pitchFamily="2" charset="-122"/>
                  </a:rPr>
                  <a:t>R[i]</a:t>
                </a:r>
                <a:r>
                  <a:rPr lang="zh-CN" altLang="en-US" sz="2400" b="1" dirty="0">
                    <a:latin typeface="Times New Roman" panose="02020603050405020304" pitchFamily="2" charset="0"/>
                    <a:ea typeface="宋体" panose="02010600030101010101" pitchFamily="2" charset="-122"/>
                  </a:rPr>
                  <a:t>的位置</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p:txBody>
          </p:sp>
        </p:grpSp>
        <p:grpSp>
          <p:nvGrpSpPr>
            <p:cNvPr id="741417" name="组合 787497"/>
            <p:cNvGrpSpPr/>
            <p:nvPr/>
          </p:nvGrpSpPr>
          <p:grpSpPr>
            <a:xfrm>
              <a:off x="14" y="2280"/>
              <a:ext cx="4856" cy="616"/>
              <a:chOff x="0" y="0"/>
              <a:chExt cx="4856" cy="616"/>
            </a:xfrm>
          </p:grpSpPr>
          <p:sp>
            <p:nvSpPr>
              <p:cNvPr id="741418" name="矩形 787498"/>
              <p:cNvSpPr/>
              <p:nvPr/>
            </p:nvSpPr>
            <p:spPr>
              <a:xfrm>
                <a:off x="1640" y="69"/>
                <a:ext cx="3216" cy="249"/>
              </a:xfrm>
              <a:prstGeom prst="rect">
                <a:avLst/>
              </a:prstGeom>
              <a:noFill/>
              <a:ln w="9525">
                <a:noFill/>
              </a:ln>
            </p:spPr>
            <p:txBody>
              <a:bodyPr wrap="none" anchor="ctr"/>
              <a:p>
                <a:r>
                  <a:rPr lang="en-US" altLang="x-none" sz="2400" b="1" dirty="0">
                    <a:solidFill>
                      <a:schemeClr val="hlink"/>
                    </a:solidFill>
                    <a:latin typeface="Times New Roman" panose="02020603050405020304" pitchFamily="2" charset="0"/>
                    <a:ea typeface="宋体" panose="02010600030101010101" pitchFamily="2" charset="-122"/>
                  </a:rPr>
                  <a:t>29</a:t>
                </a:r>
                <a:r>
                  <a:rPr lang="en-US" altLang="x-none" sz="2400" b="1" dirty="0">
                    <a:latin typeface="Times New Roman" panose="02020603050405020304" pitchFamily="2" charset="0"/>
                    <a:ea typeface="宋体" panose="02010600030101010101" pitchFamily="2" charset="-122"/>
                  </a:rPr>
                  <a:t>    </a:t>
                </a:r>
                <a:r>
                  <a:rPr lang="en-US" altLang="x-none" sz="2400" b="1" u="sng" dirty="0">
                    <a:solidFill>
                      <a:schemeClr val="folHlink"/>
                    </a:solidFill>
                    <a:latin typeface="Times New Roman" panose="02020603050405020304" pitchFamily="2" charset="0"/>
                    <a:ea typeface="宋体" panose="02010600030101010101" pitchFamily="2" charset="-122"/>
                  </a:rPr>
                  <a:t>23</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accent1"/>
                    </a:solidFill>
                    <a:latin typeface="Times New Roman" panose="02020603050405020304" pitchFamily="2" charset="0"/>
                    <a:ea typeface="宋体" panose="02010600030101010101" pitchFamily="2" charset="-122"/>
                  </a:rPr>
                  <a:t>22</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tx2"/>
                    </a:solidFill>
                    <a:latin typeface="Times New Roman" panose="02020603050405020304" pitchFamily="2" charset="0"/>
                    <a:ea typeface="宋体" panose="02010600030101010101" pitchFamily="2" charset="-122"/>
                  </a:rPr>
                  <a:t>29</a:t>
                </a:r>
                <a:r>
                  <a:rPr lang="en-US" altLang="x-none" sz="2400" b="1" dirty="0">
                    <a:latin typeface="Times New Roman" panose="02020603050405020304" pitchFamily="2" charset="0"/>
                    <a:ea typeface="宋体" panose="02010600030101010101" pitchFamily="2" charset="-122"/>
                  </a:rPr>
                  <a:t>      45     </a:t>
                </a:r>
                <a:r>
                  <a:rPr lang="en-US" altLang="x-none" sz="2400" b="1" dirty="0">
                    <a:solidFill>
                      <a:schemeClr val="folHlink"/>
                    </a:solidFill>
                    <a:latin typeface="Times New Roman" panose="02020603050405020304" pitchFamily="2" charset="0"/>
                    <a:ea typeface="宋体" panose="02010600030101010101" pitchFamily="2" charset="-122"/>
                  </a:rPr>
                  <a:t>38</a:t>
                </a:r>
                <a:r>
                  <a:rPr lang="en-US" altLang="x-none" sz="2400" b="1" dirty="0">
                    <a:latin typeface="Times New Roman" panose="02020603050405020304" pitchFamily="2" charset="0"/>
                    <a:ea typeface="宋体" panose="02010600030101010101" pitchFamily="2" charset="-122"/>
                  </a:rPr>
                  <a:t>     67     31</a:t>
                </a:r>
                <a:endParaRPr lang="en-US" altLang="x-none" sz="2400" b="1" dirty="0">
                  <a:latin typeface="Times New Roman" panose="02020603050405020304" pitchFamily="2" charset="0"/>
                  <a:ea typeface="宋体" panose="02010600030101010101" pitchFamily="2" charset="-122"/>
                </a:endParaRPr>
              </a:p>
            </p:txBody>
          </p:sp>
          <p:grpSp>
            <p:nvGrpSpPr>
              <p:cNvPr id="741419" name="组合 787499"/>
              <p:cNvGrpSpPr/>
              <p:nvPr/>
            </p:nvGrpSpPr>
            <p:grpSpPr>
              <a:xfrm>
                <a:off x="2754" y="285"/>
                <a:ext cx="159" cy="331"/>
                <a:chOff x="0" y="0"/>
                <a:chExt cx="159" cy="331"/>
              </a:xfrm>
            </p:grpSpPr>
            <p:sp>
              <p:nvSpPr>
                <p:cNvPr id="741420" name="矩形 787500"/>
                <p:cNvSpPr/>
                <p:nvPr/>
              </p:nvSpPr>
              <p:spPr>
                <a:xfrm>
                  <a:off x="0" y="104"/>
                  <a:ext cx="159"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i</a:t>
                  </a:r>
                  <a:endParaRPr lang="en-US" altLang="x-none" sz="2400" b="1" dirty="0">
                    <a:latin typeface="Times New Roman" panose="02020603050405020304" pitchFamily="2" charset="0"/>
                    <a:ea typeface="宋体" panose="02010600030101010101" pitchFamily="2" charset="-122"/>
                  </a:endParaRPr>
                </a:p>
              </p:txBody>
            </p:sp>
            <p:sp>
              <p:nvSpPr>
                <p:cNvPr id="741421" name="直接连接符 787501"/>
                <p:cNvSpPr/>
                <p:nvPr/>
              </p:nvSpPr>
              <p:spPr>
                <a:xfrm flipV="1">
                  <a:off x="136" y="0"/>
                  <a:ext cx="0" cy="204"/>
                </a:xfrm>
                <a:prstGeom prst="line">
                  <a:avLst/>
                </a:prstGeom>
                <a:ln w="19050" cap="flat" cmpd="sng">
                  <a:solidFill>
                    <a:schemeClr val="tx1"/>
                  </a:solidFill>
                  <a:prstDash val="solid"/>
                  <a:round/>
                  <a:headEnd type="none" w="med" len="med"/>
                  <a:tailEnd type="triangle" w="med" len="med"/>
                </a:ln>
              </p:spPr>
            </p:sp>
          </p:grpSp>
          <p:grpSp>
            <p:nvGrpSpPr>
              <p:cNvPr id="741422" name="组合 787502"/>
              <p:cNvGrpSpPr/>
              <p:nvPr/>
            </p:nvGrpSpPr>
            <p:grpSpPr>
              <a:xfrm>
                <a:off x="2857" y="285"/>
                <a:ext cx="159" cy="331"/>
                <a:chOff x="0" y="0"/>
                <a:chExt cx="159" cy="331"/>
              </a:xfrm>
            </p:grpSpPr>
            <p:sp>
              <p:nvSpPr>
                <p:cNvPr id="741423" name="矩形 787503"/>
                <p:cNvSpPr/>
                <p:nvPr/>
              </p:nvSpPr>
              <p:spPr>
                <a:xfrm>
                  <a:off x="0" y="104"/>
                  <a:ext cx="159"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j</a:t>
                  </a:r>
                  <a:endParaRPr lang="en-US" altLang="x-none" sz="2400" b="1" dirty="0">
                    <a:latin typeface="Times New Roman" panose="02020603050405020304" pitchFamily="2" charset="0"/>
                    <a:ea typeface="宋体" panose="02010600030101010101" pitchFamily="2" charset="-122"/>
                  </a:endParaRPr>
                </a:p>
              </p:txBody>
            </p:sp>
            <p:sp>
              <p:nvSpPr>
                <p:cNvPr id="741424" name="直接连接符 787504"/>
                <p:cNvSpPr/>
                <p:nvPr/>
              </p:nvSpPr>
              <p:spPr>
                <a:xfrm flipV="1">
                  <a:off x="136" y="0"/>
                  <a:ext cx="0" cy="204"/>
                </a:xfrm>
                <a:prstGeom prst="line">
                  <a:avLst/>
                </a:prstGeom>
                <a:ln w="19050" cap="flat" cmpd="sng">
                  <a:solidFill>
                    <a:schemeClr val="tx1"/>
                  </a:solidFill>
                  <a:prstDash val="solid"/>
                  <a:round/>
                  <a:headEnd type="none" w="med" len="med"/>
                  <a:tailEnd type="triangle" w="med" len="med"/>
                </a:ln>
              </p:spPr>
            </p:sp>
          </p:grpSp>
          <p:sp>
            <p:nvSpPr>
              <p:cNvPr id="741425" name="矩形 787505"/>
              <p:cNvSpPr/>
              <p:nvPr/>
            </p:nvSpPr>
            <p:spPr>
              <a:xfrm>
                <a:off x="0" y="0"/>
                <a:ext cx="1542" cy="453"/>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i</a:t>
                </a:r>
                <a:r>
                  <a:rPr lang="zh-CN" altLang="en-US" sz="2400" b="1" dirty="0">
                    <a:latin typeface="Times New Roman" panose="02020603050405020304" pitchFamily="2" charset="0"/>
                    <a:ea typeface="宋体" panose="02010600030101010101" pitchFamily="2" charset="-122"/>
                  </a:rPr>
                  <a:t>后前移</a:t>
                </a:r>
                <a:r>
                  <a:rPr lang="en-US" altLang="x-none" sz="2400" b="1" dirty="0">
                    <a:latin typeface="Times New Roman" panose="02020603050405020304" pitchFamily="2" charset="0"/>
                    <a:ea typeface="宋体" panose="02010600030101010101" pitchFamily="2" charset="-122"/>
                  </a:rPr>
                  <a:t>1</a:t>
                </a:r>
                <a:r>
                  <a:rPr lang="zh-CN" altLang="en-US" sz="2400" b="1" dirty="0">
                    <a:latin typeface="Times New Roman" panose="02020603050405020304" pitchFamily="2" charset="0"/>
                    <a:ea typeface="宋体" panose="02010600030101010101" pitchFamily="2" charset="-122"/>
                  </a:rPr>
                  <a:t>个位置后</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r>
                  <a:rPr lang="en-US" altLang="x-none" sz="2400" b="1" dirty="0">
                    <a:latin typeface="Times New Roman" panose="02020603050405020304" pitchFamily="2" charset="0"/>
                    <a:ea typeface="宋体" panose="02010600030101010101" pitchFamily="2" charset="-122"/>
                  </a:rPr>
                  <a:t>i</a:t>
                </a:r>
                <a:r>
                  <a:rPr lang="zh-CN" altLang="en-US" sz="2400" b="1" dirty="0">
                    <a:latin typeface="Times New Roman" panose="02020603050405020304" pitchFamily="2" charset="0"/>
                    <a:ea typeface="宋体" panose="02010600030101010101" pitchFamily="2" charset="-122"/>
                  </a:rPr>
                  <a:t>和</a:t>
                </a:r>
                <a:r>
                  <a:rPr lang="en-US" altLang="x-none" sz="2400" b="1" dirty="0">
                    <a:latin typeface="Times New Roman" panose="02020603050405020304" pitchFamily="2" charset="0"/>
                    <a:ea typeface="宋体" panose="02010600030101010101" pitchFamily="2" charset="-122"/>
                  </a:rPr>
                  <a:t>j</a:t>
                </a:r>
                <a:r>
                  <a:rPr lang="zh-CN" altLang="en-US" sz="2400" b="1" dirty="0">
                    <a:latin typeface="Times New Roman" panose="02020603050405020304" pitchFamily="2" charset="0"/>
                    <a:ea typeface="宋体" panose="02010600030101010101" pitchFamily="2" charset="-122"/>
                  </a:rPr>
                  <a:t>的位置重合</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p:txBody>
          </p:sp>
        </p:gr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2401" name="文本占位符 788481"/>
          <p:cNvSpPr>
            <a:spLocks noGrp="1"/>
          </p:cNvSpPr>
          <p:nvPr>
            <p:ph idx="1"/>
          </p:nvPr>
        </p:nvSpPr>
        <p:spPr>
          <a:xfrm>
            <a:off x="1676400" y="152400"/>
            <a:ext cx="8839200" cy="6229350"/>
          </a:xfrm>
        </p:spPr>
        <p:txBody>
          <a:bodyPr anchor="t"/>
          <a:p>
            <a:pPr marL="723900" lvl="2" indent="0">
              <a:lnSpc>
                <a:spcPct val="110000"/>
              </a:lnSpc>
              <a:spcBef>
                <a:spcPct val="10000"/>
              </a:spcBef>
              <a:buNone/>
            </a:pPr>
            <a:r>
              <a:rPr lang="en-US" altLang="x-none" sz="2800" b="1" dirty="0"/>
              <a:t>L-&gt;R[0]=L-&gt;R[i] ;       </a:t>
            </a:r>
            <a:r>
              <a:rPr lang="en-US" altLang="x-none" b="1" dirty="0"/>
              <a:t>/*   R[0]</a:t>
            </a:r>
            <a:r>
              <a:rPr lang="zh-CN" altLang="en-US" b="1" dirty="0"/>
              <a:t>作为临时单元和哨兵  *</a:t>
            </a:r>
            <a:r>
              <a:rPr lang="en-US" altLang="x-none" b="1" dirty="0"/>
              <a:t>/</a:t>
            </a:r>
            <a:endParaRPr lang="en-US" altLang="x-none" b="1" dirty="0"/>
          </a:p>
          <a:p>
            <a:pPr marL="723900" lvl="2" indent="0">
              <a:lnSpc>
                <a:spcPct val="110000"/>
              </a:lnSpc>
              <a:spcBef>
                <a:spcPct val="10000"/>
              </a:spcBef>
              <a:buNone/>
            </a:pPr>
            <a:r>
              <a:rPr lang="en-US" altLang="x-none" sz="2800" b="1" dirty="0"/>
              <a:t>do </a:t>
            </a:r>
            <a:endParaRPr lang="en-US" altLang="x-none" sz="2800" b="1" dirty="0"/>
          </a:p>
          <a:p>
            <a:pPr marL="1079500" lvl="3" indent="0">
              <a:lnSpc>
                <a:spcPct val="110000"/>
              </a:lnSpc>
              <a:spcBef>
                <a:spcPct val="10000"/>
              </a:spcBef>
              <a:buNone/>
            </a:pPr>
            <a:r>
              <a:rPr lang="en-US" altLang="x-none" sz="2800" b="1" dirty="0"/>
              <a:t>{   while (LQ(L-&gt;R[0].key, L-&gt;R[j].key)&amp;&amp;(j&gt;i))</a:t>
            </a:r>
            <a:endParaRPr lang="en-US" altLang="x-none" sz="2800" b="1" dirty="0"/>
          </a:p>
          <a:p>
            <a:pPr marL="1435100" lvl="4" indent="0">
              <a:lnSpc>
                <a:spcPct val="110000"/>
              </a:lnSpc>
              <a:spcBef>
                <a:spcPct val="10000"/>
              </a:spcBef>
              <a:buNone/>
            </a:pPr>
            <a:r>
              <a:rPr lang="en-US" altLang="x-none" sz="2800" b="1" dirty="0"/>
              <a:t>     j-- ;</a:t>
            </a:r>
            <a:endParaRPr lang="en-US" altLang="x-none" sz="2800" b="1" dirty="0"/>
          </a:p>
          <a:p>
            <a:pPr marL="1435100" lvl="4" indent="0">
              <a:lnSpc>
                <a:spcPct val="110000"/>
              </a:lnSpc>
              <a:spcBef>
                <a:spcPct val="10000"/>
              </a:spcBef>
              <a:buNone/>
            </a:pPr>
            <a:r>
              <a:rPr lang="en-US" altLang="x-none" sz="2800" b="1" dirty="0"/>
              <a:t>if  (j&gt;i)  {  L-&gt;R[i]=L-&gt;R[j] ; i++;   }</a:t>
            </a:r>
            <a:endParaRPr lang="en-US" altLang="x-none" sz="2800" b="1" dirty="0"/>
          </a:p>
          <a:p>
            <a:pPr marL="1435100" lvl="4" indent="0">
              <a:lnSpc>
                <a:spcPct val="110000"/>
              </a:lnSpc>
              <a:spcBef>
                <a:spcPct val="10000"/>
              </a:spcBef>
              <a:buNone/>
            </a:pPr>
            <a:r>
              <a:rPr lang="en-US" altLang="x-none" sz="2800" b="1" dirty="0"/>
              <a:t>while (LQ(L-&gt;R[i].key, L-&gt;R[0].key)&amp;&amp;(j&gt;i))</a:t>
            </a:r>
            <a:endParaRPr lang="en-US" altLang="x-none" sz="2800" b="1" dirty="0"/>
          </a:p>
          <a:p>
            <a:pPr marL="1435100" lvl="4" indent="0">
              <a:lnSpc>
                <a:spcPct val="110000"/>
              </a:lnSpc>
              <a:spcBef>
                <a:spcPct val="10000"/>
              </a:spcBef>
              <a:buNone/>
            </a:pPr>
            <a:r>
              <a:rPr lang="en-US" altLang="x-none" sz="2800" b="1" dirty="0"/>
              <a:t>      i++ ;</a:t>
            </a:r>
            <a:endParaRPr lang="en-US" altLang="x-none" sz="2800" b="1" dirty="0"/>
          </a:p>
          <a:p>
            <a:pPr marL="1435100" lvl="4" indent="0">
              <a:lnSpc>
                <a:spcPct val="110000"/>
              </a:lnSpc>
              <a:spcBef>
                <a:spcPct val="10000"/>
              </a:spcBef>
              <a:buNone/>
            </a:pPr>
            <a:r>
              <a:rPr lang="en-US" altLang="x-none" sz="2800" b="1" dirty="0"/>
              <a:t>if  (j&gt;i)  {  L-&gt;R[j]=L-&gt;R[i] ; j--;   }</a:t>
            </a:r>
            <a:endParaRPr lang="en-US" altLang="x-none" sz="2800" b="1" dirty="0"/>
          </a:p>
          <a:p>
            <a:pPr marL="1079500" lvl="3" indent="0">
              <a:lnSpc>
                <a:spcPct val="110000"/>
              </a:lnSpc>
              <a:spcBef>
                <a:spcPct val="10000"/>
              </a:spcBef>
              <a:buNone/>
            </a:pPr>
            <a:r>
              <a:rPr lang="en-US" altLang="x-none" sz="2800" b="1" dirty="0"/>
              <a:t>} while(i!=j) ;    </a:t>
            </a:r>
            <a:r>
              <a:rPr lang="en-US" altLang="x-none" sz="2400" b="1" dirty="0"/>
              <a:t>/*   i=j</a:t>
            </a:r>
            <a:r>
              <a:rPr lang="zh-CN" altLang="en-US" sz="2400" b="1" dirty="0"/>
              <a:t>时退出扫描  *</a:t>
            </a:r>
            <a:r>
              <a:rPr lang="en-US" altLang="x-none" sz="2400" b="1" dirty="0"/>
              <a:t>/</a:t>
            </a:r>
            <a:endParaRPr lang="en-US" altLang="x-none" sz="2400" b="1" dirty="0"/>
          </a:p>
          <a:p>
            <a:pPr marL="723900" lvl="2" indent="0">
              <a:lnSpc>
                <a:spcPct val="110000"/>
              </a:lnSpc>
              <a:spcBef>
                <a:spcPct val="10000"/>
              </a:spcBef>
              <a:buNone/>
            </a:pPr>
            <a:r>
              <a:rPr lang="en-US" altLang="x-none" sz="2800" b="1" dirty="0"/>
              <a:t>L-&gt;R[i]=L-&gt;R[0] ; </a:t>
            </a:r>
            <a:endParaRPr lang="en-US" altLang="x-none" sz="2800" b="1" dirty="0"/>
          </a:p>
          <a:p>
            <a:pPr marL="723900" lvl="2" indent="0">
              <a:lnSpc>
                <a:spcPct val="110000"/>
              </a:lnSpc>
              <a:spcBef>
                <a:spcPct val="10000"/>
              </a:spcBef>
              <a:buNone/>
            </a:pPr>
            <a:r>
              <a:rPr lang="en-US" altLang="x-none" sz="2800" b="1" dirty="0"/>
              <a:t>return(i) ;</a:t>
            </a:r>
            <a:endParaRPr lang="en-US" altLang="x-none" sz="2800" b="1" dirty="0"/>
          </a:p>
          <a:p>
            <a:pPr marL="354330" lvl="1" indent="0">
              <a:lnSpc>
                <a:spcPct val="110000"/>
              </a:lnSpc>
              <a:spcBef>
                <a:spcPct val="10000"/>
              </a:spcBef>
              <a:buNone/>
            </a:pPr>
            <a:r>
              <a:rPr lang="en-US" altLang="x-none" b="1" dirty="0"/>
              <a:t>}</a:t>
            </a:r>
            <a:endParaRPr lang="en-US" altLang="x-none"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3425" name="文本占位符 789505"/>
          <p:cNvSpPr>
            <a:spLocks noGrp="1"/>
          </p:cNvSpPr>
          <p:nvPr>
            <p:ph idx="1"/>
          </p:nvPr>
        </p:nvSpPr>
        <p:spPr>
          <a:xfrm>
            <a:off x="1676400" y="152400"/>
            <a:ext cx="8839200" cy="6553200"/>
          </a:xfrm>
        </p:spPr>
        <p:txBody>
          <a:bodyPr anchor="t"/>
          <a:p>
            <a:pPr marL="0" indent="0">
              <a:lnSpc>
                <a:spcPct val="110000"/>
              </a:lnSpc>
              <a:spcBef>
                <a:spcPct val="10000"/>
              </a:spcBef>
              <a:buClrTx/>
              <a:buNone/>
            </a:pPr>
            <a:r>
              <a:rPr lang="zh-CN" altLang="en-US" sz="3600" b="1" dirty="0">
                <a:solidFill>
                  <a:schemeClr val="folHlink"/>
                </a:solidFill>
                <a:latin typeface="宋体" panose="02010600030101010101" pitchFamily="2" charset="-122"/>
              </a:rPr>
              <a:t>⑵</a:t>
            </a:r>
            <a:r>
              <a:rPr lang="zh-CN" altLang="en-US" sz="3600" b="1" dirty="0">
                <a:solidFill>
                  <a:schemeClr val="folHlink"/>
                </a:solidFill>
              </a:rPr>
              <a:t>  </a:t>
            </a:r>
            <a:r>
              <a:rPr lang="zh-CN" altLang="en-US" sz="3600" b="1" dirty="0">
                <a:solidFill>
                  <a:schemeClr val="folHlink"/>
                </a:solidFill>
                <a:ea typeface="楷体_GB2312" pitchFamily="1" charset="-122"/>
              </a:rPr>
              <a:t>快速排序算法实现</a:t>
            </a:r>
            <a:endParaRPr lang="zh-CN" altLang="en-US" sz="3600" b="1" dirty="0">
              <a:solidFill>
                <a:schemeClr val="folHlink"/>
              </a:solidFill>
              <a:ea typeface="楷体_GB2312" pitchFamily="1" charset="-122"/>
            </a:endParaRPr>
          </a:p>
          <a:p>
            <a:pPr marL="0" indent="0">
              <a:lnSpc>
                <a:spcPct val="110000"/>
              </a:lnSpc>
              <a:spcBef>
                <a:spcPct val="10000"/>
              </a:spcBef>
              <a:buNone/>
            </a:pPr>
            <a:r>
              <a:rPr lang="zh-CN" altLang="en-US" b="1" dirty="0"/>
              <a:t>        </a:t>
            </a:r>
            <a:r>
              <a:rPr lang="zh-CN" altLang="en-US" sz="2800" b="1" dirty="0"/>
              <a:t>当进行一趟快速排序后，采用同样方法分别对两个子序列快速排序，直到子序列记录个为</a:t>
            </a:r>
            <a:r>
              <a:rPr lang="en-US" altLang="x-none" sz="2800" b="1" dirty="0"/>
              <a:t>1</a:t>
            </a:r>
            <a:r>
              <a:rPr lang="zh-CN" altLang="en-US" sz="2800" b="1" dirty="0"/>
              <a:t>为止</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spcBef>
                <a:spcPct val="10000"/>
              </a:spcBef>
              <a:buNone/>
            </a:pPr>
            <a:r>
              <a:rPr lang="zh-CN" altLang="en-US" b="1" dirty="0">
                <a:solidFill>
                  <a:schemeClr val="folHlink"/>
                </a:solidFill>
                <a:latin typeface="宋体" panose="02010600030101010101" pitchFamily="2" charset="-122"/>
              </a:rPr>
              <a:t>① </a:t>
            </a:r>
            <a:r>
              <a:rPr lang="zh-CN" altLang="en-US" b="1" dirty="0">
                <a:solidFill>
                  <a:schemeClr val="folHlink"/>
                </a:solidFill>
                <a:ea typeface="楷体_GB2312" pitchFamily="1" charset="-122"/>
              </a:rPr>
              <a:t>递归算法</a:t>
            </a:r>
            <a:endParaRPr lang="zh-CN" altLang="en-US" b="1" dirty="0">
              <a:solidFill>
                <a:schemeClr val="folHlink"/>
              </a:solidFill>
              <a:latin typeface="宋体" panose="02010600030101010101" pitchFamily="2" charset="-122"/>
              <a:ea typeface="楷体_GB2312" pitchFamily="1" charset="-122"/>
            </a:endParaRPr>
          </a:p>
          <a:p>
            <a:pPr marL="0" indent="0">
              <a:lnSpc>
                <a:spcPct val="110000"/>
              </a:lnSpc>
              <a:spcBef>
                <a:spcPct val="10000"/>
              </a:spcBef>
              <a:buNone/>
            </a:pPr>
            <a:r>
              <a:rPr lang="zh-CN" altLang="en-US" b="1" dirty="0"/>
              <a:t> </a:t>
            </a:r>
            <a:r>
              <a:rPr lang="en-US" altLang="x-none" sz="2800" b="1" dirty="0"/>
              <a:t>void  quick_Sort(Sqlist  *L , int low, int high)</a:t>
            </a:r>
            <a:endParaRPr lang="en-US" altLang="x-none" sz="2800" b="1" dirty="0"/>
          </a:p>
          <a:p>
            <a:pPr marL="355600" lvl="1" indent="0">
              <a:lnSpc>
                <a:spcPct val="110000"/>
              </a:lnSpc>
              <a:spcBef>
                <a:spcPct val="10000"/>
              </a:spcBef>
              <a:buNone/>
            </a:pPr>
            <a:r>
              <a:rPr lang="en-US" altLang="x-none" b="1" dirty="0"/>
              <a:t>{  int k ;</a:t>
            </a:r>
            <a:endParaRPr lang="en-US" altLang="x-none" b="1" dirty="0"/>
          </a:p>
          <a:p>
            <a:pPr marL="723900" lvl="2" indent="0">
              <a:lnSpc>
                <a:spcPct val="110000"/>
              </a:lnSpc>
              <a:spcBef>
                <a:spcPct val="10000"/>
              </a:spcBef>
              <a:buNone/>
            </a:pPr>
            <a:r>
              <a:rPr lang="en-US" altLang="x-none" sz="2800" b="1" dirty="0"/>
              <a:t>if  (low&lt;high) </a:t>
            </a:r>
            <a:endParaRPr lang="en-US" altLang="x-none" sz="2800" b="1" dirty="0"/>
          </a:p>
          <a:p>
            <a:pPr marL="1079500" lvl="3" indent="0">
              <a:lnSpc>
                <a:spcPct val="110000"/>
              </a:lnSpc>
              <a:spcBef>
                <a:spcPct val="10000"/>
              </a:spcBef>
              <a:buNone/>
            </a:pPr>
            <a:r>
              <a:rPr lang="en-US" altLang="x-none" sz="2800" b="1" dirty="0"/>
              <a:t>{  k=quick_one_pass(L, low, high);</a:t>
            </a:r>
            <a:endParaRPr lang="en-US" altLang="x-none" sz="2800" b="1" dirty="0"/>
          </a:p>
          <a:p>
            <a:pPr marL="1435100" lvl="4" indent="0">
              <a:lnSpc>
                <a:spcPct val="110000"/>
              </a:lnSpc>
              <a:spcBef>
                <a:spcPct val="10000"/>
              </a:spcBef>
              <a:buNone/>
            </a:pPr>
            <a:r>
              <a:rPr lang="en-US" altLang="x-none" sz="2800" b="1" dirty="0"/>
              <a:t>quick_Sort(L, low, k-1);</a:t>
            </a:r>
            <a:endParaRPr lang="en-US" altLang="x-none" sz="2800" b="1" dirty="0"/>
          </a:p>
          <a:p>
            <a:pPr marL="1435100" lvl="4" indent="0">
              <a:lnSpc>
                <a:spcPct val="110000"/>
              </a:lnSpc>
              <a:spcBef>
                <a:spcPct val="10000"/>
              </a:spcBef>
              <a:buNone/>
            </a:pPr>
            <a:r>
              <a:rPr lang="en-US" altLang="x-none" sz="2800" b="1" dirty="0"/>
              <a:t>quick_Sort(L, k+1, high);</a:t>
            </a:r>
            <a:endParaRPr lang="en-US" altLang="x-none" sz="2800" b="1" dirty="0"/>
          </a:p>
          <a:p>
            <a:pPr marL="1079500" lvl="3" indent="0">
              <a:lnSpc>
                <a:spcPct val="110000"/>
              </a:lnSpc>
              <a:spcBef>
                <a:spcPct val="10000"/>
              </a:spcBef>
              <a:buNone/>
            </a:pPr>
            <a:r>
              <a:rPr lang="en-US" altLang="x-none" sz="2800" b="1" dirty="0"/>
              <a:t>}     </a:t>
            </a:r>
            <a:r>
              <a:rPr lang="en-US" altLang="x-none" sz="2400" b="1" dirty="0"/>
              <a:t>/*   </a:t>
            </a:r>
            <a:r>
              <a:rPr lang="zh-CN" altLang="en-US" sz="2400" b="1" dirty="0"/>
              <a:t>序列分为两部分后分别对每个子序列排序   *</a:t>
            </a:r>
            <a:r>
              <a:rPr lang="en-US" altLang="x-none" sz="2400" b="1" dirty="0"/>
              <a:t>/</a:t>
            </a:r>
            <a:endParaRPr lang="en-US" altLang="x-none" sz="2400" b="1" dirty="0"/>
          </a:p>
          <a:p>
            <a:pPr marL="355600" lvl="1" indent="0">
              <a:lnSpc>
                <a:spcPct val="110000"/>
              </a:lnSpc>
              <a:spcBef>
                <a:spcPct val="10000"/>
              </a:spcBef>
              <a:buNone/>
            </a:pPr>
            <a:r>
              <a:rPr lang="en-US" altLang="x-none" b="1" dirty="0"/>
              <a:t>}</a:t>
            </a:r>
            <a:endParaRPr lang="en-US" altLang="x-none" b="1"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4449" name="文本占位符 790529"/>
          <p:cNvSpPr>
            <a:spLocks noGrp="1"/>
          </p:cNvSpPr>
          <p:nvPr>
            <p:ph idx="1"/>
          </p:nvPr>
        </p:nvSpPr>
        <p:spPr>
          <a:xfrm>
            <a:off x="1676400" y="152400"/>
            <a:ext cx="8839200" cy="6300788"/>
          </a:xfrm>
        </p:spPr>
        <p:txBody>
          <a:bodyPr anchor="t"/>
          <a:p>
            <a:pPr marL="0" indent="0">
              <a:lnSpc>
                <a:spcPct val="110000"/>
              </a:lnSpc>
              <a:spcBef>
                <a:spcPct val="10000"/>
              </a:spcBef>
              <a:buNone/>
            </a:pPr>
            <a:r>
              <a:rPr lang="zh-CN" altLang="en-US" b="1" dirty="0">
                <a:solidFill>
                  <a:schemeClr val="folHlink"/>
                </a:solidFill>
                <a:latin typeface="宋体" panose="02010600030101010101" pitchFamily="2" charset="-122"/>
              </a:rPr>
              <a:t>②</a:t>
            </a:r>
            <a:r>
              <a:rPr lang="zh-CN" altLang="en-US" b="1" dirty="0">
                <a:solidFill>
                  <a:schemeClr val="folHlink"/>
                </a:solidFill>
              </a:rPr>
              <a:t>  </a:t>
            </a:r>
            <a:r>
              <a:rPr lang="zh-CN" altLang="en-US" b="1" dirty="0">
                <a:solidFill>
                  <a:schemeClr val="folHlink"/>
                </a:solidFill>
                <a:ea typeface="楷体_GB2312" pitchFamily="1" charset="-122"/>
              </a:rPr>
              <a:t>非递归算法</a:t>
            </a:r>
            <a:endParaRPr lang="zh-CN" altLang="en-US" b="1" dirty="0">
              <a:solidFill>
                <a:schemeClr val="folHlink"/>
              </a:solidFill>
              <a:ea typeface="楷体_GB2312" pitchFamily="1" charset="-122"/>
            </a:endParaRPr>
          </a:p>
          <a:p>
            <a:pPr marL="0" indent="0">
              <a:lnSpc>
                <a:spcPct val="110000"/>
              </a:lnSpc>
              <a:spcBef>
                <a:spcPct val="10000"/>
              </a:spcBef>
              <a:buNone/>
            </a:pPr>
            <a:r>
              <a:rPr lang="en-US" altLang="x-none" sz="2800" b="1" dirty="0"/>
              <a:t># define  MAX_STACK  100</a:t>
            </a:r>
            <a:endParaRPr lang="en-US" altLang="x-none" sz="2800" b="1" dirty="0"/>
          </a:p>
          <a:p>
            <a:pPr marL="0" indent="0">
              <a:lnSpc>
                <a:spcPct val="110000"/>
              </a:lnSpc>
              <a:spcBef>
                <a:spcPct val="10000"/>
              </a:spcBef>
              <a:buNone/>
            </a:pPr>
            <a:r>
              <a:rPr lang="en-US" altLang="x-none" sz="2800" b="1" dirty="0"/>
              <a:t>void  quick_Sort(Sqlist  *L , int low, int high)</a:t>
            </a:r>
            <a:endParaRPr lang="en-US" altLang="x-none" sz="2800" b="1" dirty="0"/>
          </a:p>
          <a:p>
            <a:pPr marL="355600" lvl="1" indent="0">
              <a:lnSpc>
                <a:spcPct val="110000"/>
              </a:lnSpc>
              <a:spcBef>
                <a:spcPct val="10000"/>
              </a:spcBef>
              <a:buNone/>
            </a:pPr>
            <a:r>
              <a:rPr lang="en-US" altLang="x-none" b="1" dirty="0"/>
              <a:t>{  int k , stack[MAX_STACK] ,  top=0; </a:t>
            </a:r>
            <a:endParaRPr lang="en-US" altLang="x-none" b="1" dirty="0"/>
          </a:p>
          <a:p>
            <a:pPr marL="723900" lvl="2" indent="0">
              <a:lnSpc>
                <a:spcPct val="110000"/>
              </a:lnSpc>
              <a:spcBef>
                <a:spcPct val="10000"/>
              </a:spcBef>
              <a:buNone/>
            </a:pPr>
            <a:r>
              <a:rPr lang="en-US" altLang="x-none" sz="2800" b="1" dirty="0"/>
              <a:t>do {  while  (low&lt;high)</a:t>
            </a:r>
            <a:endParaRPr lang="en-US" altLang="x-none" sz="2800" b="1" dirty="0"/>
          </a:p>
          <a:p>
            <a:pPr marL="1435100" lvl="4" indent="0">
              <a:lnSpc>
                <a:spcPct val="110000"/>
              </a:lnSpc>
              <a:spcBef>
                <a:spcPct val="10000"/>
              </a:spcBef>
              <a:buNone/>
            </a:pPr>
            <a:r>
              <a:rPr lang="en-US" altLang="x-none" sz="2800" b="1" dirty="0"/>
              <a:t>{  k=quick_one_pass(L,low,high); </a:t>
            </a:r>
            <a:endParaRPr lang="en-US" altLang="x-none" sz="2800" b="1" dirty="0"/>
          </a:p>
          <a:p>
            <a:pPr marL="1435100" lvl="4" indent="0">
              <a:lnSpc>
                <a:spcPct val="110000"/>
              </a:lnSpc>
              <a:spcBef>
                <a:spcPct val="10000"/>
              </a:spcBef>
              <a:buNone/>
            </a:pPr>
            <a:r>
              <a:rPr lang="en-US" altLang="x-none" sz="2800" b="1" dirty="0"/>
              <a:t>    stack[++top]=high ;  stack[++top]=k+1 ;</a:t>
            </a:r>
            <a:endParaRPr lang="en-US" altLang="x-none" sz="2800" b="1" dirty="0"/>
          </a:p>
          <a:p>
            <a:pPr marL="1435100" lvl="4" indent="0">
              <a:lnSpc>
                <a:spcPct val="110000"/>
              </a:lnSpc>
              <a:spcBef>
                <a:spcPct val="10000"/>
              </a:spcBef>
              <a:buNone/>
            </a:pPr>
            <a:r>
              <a:rPr lang="en-US" altLang="x-none" sz="2800" b="1" dirty="0"/>
              <a:t>          </a:t>
            </a:r>
            <a:r>
              <a:rPr lang="en-US" altLang="x-none" sz="2400" b="1" dirty="0"/>
              <a:t>/*  </a:t>
            </a:r>
            <a:r>
              <a:rPr lang="zh-CN" altLang="en-US" sz="2400" b="1" dirty="0"/>
              <a:t>第二个子序列的上</a:t>
            </a:r>
            <a:r>
              <a:rPr lang="en-US" altLang="x-none" sz="2400" b="1" dirty="0"/>
              <a:t>,</a:t>
            </a:r>
            <a:r>
              <a:rPr lang="zh-CN" altLang="en-US" sz="2400" b="1" dirty="0"/>
              <a:t>下界分别入栈  *</a:t>
            </a:r>
            <a:r>
              <a:rPr lang="en-US" altLang="x-none" sz="2400" b="1" dirty="0"/>
              <a:t>/</a:t>
            </a:r>
            <a:endParaRPr lang="en-US" altLang="x-none" sz="2400" b="1" dirty="0"/>
          </a:p>
          <a:p>
            <a:pPr marL="1435100" lvl="4" indent="0">
              <a:lnSpc>
                <a:spcPct val="110000"/>
              </a:lnSpc>
              <a:spcBef>
                <a:spcPct val="10000"/>
              </a:spcBef>
              <a:buNone/>
            </a:pPr>
            <a:r>
              <a:rPr lang="en-US" altLang="x-none" sz="2800" b="1" dirty="0"/>
              <a:t>    high=k-1 ;  </a:t>
            </a:r>
            <a:endParaRPr lang="en-US" altLang="x-none" sz="2800" b="1" dirty="0"/>
          </a:p>
          <a:p>
            <a:pPr marL="1435100" lvl="4" indent="0">
              <a:lnSpc>
                <a:spcPct val="110000"/>
              </a:lnSpc>
              <a:spcBef>
                <a:spcPct val="10000"/>
              </a:spcBef>
              <a:buNone/>
            </a:pPr>
            <a:r>
              <a:rPr lang="en-US" altLang="x-none" sz="2800" b="1" dirty="0"/>
              <a:t>}</a:t>
            </a:r>
            <a:endParaRPr lang="en-US" altLang="x-none" sz="2800" b="1" dirty="0"/>
          </a:p>
          <a:p>
            <a:pPr marL="1435100" lvl="4" indent="0">
              <a:lnSpc>
                <a:spcPct val="110000"/>
              </a:lnSpc>
              <a:spcBef>
                <a:spcPct val="10000"/>
              </a:spcBef>
              <a:buNone/>
            </a:pPr>
            <a:r>
              <a:rPr lang="en-US" altLang="x-none" sz="2800" b="1" dirty="0"/>
              <a:t>if (top!=0) </a:t>
            </a:r>
            <a:endParaRPr lang="en-US" altLang="x-none" sz="2800" b="1" dirty="0"/>
          </a:p>
          <a:p>
            <a:pPr marL="1435100" lvl="4" indent="0">
              <a:lnSpc>
                <a:spcPct val="110000"/>
              </a:lnSpc>
              <a:spcBef>
                <a:spcPct val="10000"/>
              </a:spcBef>
              <a:buNone/>
            </a:pPr>
            <a:r>
              <a:rPr lang="en-US" altLang="x-none" sz="2800" b="1" dirty="0"/>
              <a:t>  {  low=stack[top--] ; high=stack[top--] ;  }</a:t>
            </a:r>
            <a:endParaRPr lang="en-US" altLang="x-none" b="1"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5473" name="文本占位符 791553"/>
          <p:cNvSpPr>
            <a:spLocks noGrp="1"/>
          </p:cNvSpPr>
          <p:nvPr>
            <p:ph idx="1"/>
          </p:nvPr>
        </p:nvSpPr>
        <p:spPr>
          <a:xfrm>
            <a:off x="1676400" y="152400"/>
            <a:ext cx="8839200" cy="6516688"/>
          </a:xfrm>
        </p:spPr>
        <p:txBody>
          <a:bodyPr anchor="t"/>
          <a:p>
            <a:pPr marL="1079500" lvl="3" indent="0">
              <a:lnSpc>
                <a:spcPct val="110000"/>
              </a:lnSpc>
              <a:spcBef>
                <a:spcPct val="10000"/>
              </a:spcBef>
              <a:buNone/>
            </a:pPr>
            <a:r>
              <a:rPr lang="en-US" altLang="x-none" sz="2800" b="1" dirty="0"/>
              <a:t>}while (top!=0&amp;&amp;low&lt;high) ;</a:t>
            </a:r>
            <a:endParaRPr lang="en-US" altLang="x-none" sz="2800" b="1" dirty="0"/>
          </a:p>
          <a:p>
            <a:pPr marL="355600" lvl="1" indent="0">
              <a:lnSpc>
                <a:spcPct val="110000"/>
              </a:lnSpc>
              <a:spcBef>
                <a:spcPct val="10000"/>
              </a:spcBef>
              <a:buNone/>
            </a:pPr>
            <a:r>
              <a:rPr lang="en-US" altLang="x-none" b="1" dirty="0"/>
              <a:t>}</a:t>
            </a:r>
            <a:endParaRPr lang="en-US" altLang="x-none" b="1" dirty="0"/>
          </a:p>
          <a:p>
            <a:pPr marL="0" indent="0">
              <a:lnSpc>
                <a:spcPct val="110000"/>
              </a:lnSpc>
              <a:spcBef>
                <a:spcPct val="10000"/>
              </a:spcBef>
              <a:buNone/>
            </a:pPr>
            <a:r>
              <a:rPr lang="en-US" altLang="x-none" sz="3600" b="1" dirty="0">
                <a:solidFill>
                  <a:schemeClr val="folHlink"/>
                </a:solidFill>
              </a:rPr>
              <a:t>6  </a:t>
            </a:r>
            <a:r>
              <a:rPr lang="zh-CN" altLang="en-US" sz="3600" b="1" dirty="0">
                <a:solidFill>
                  <a:schemeClr val="folHlink"/>
                </a:solidFill>
                <a:latin typeface="楷体_GB2312" pitchFamily="1" charset="-122"/>
                <a:ea typeface="楷体_GB2312" pitchFamily="1" charset="-122"/>
              </a:rPr>
              <a:t>算法分析</a:t>
            </a:r>
            <a:endParaRPr lang="zh-CN" altLang="en-US" sz="3600" b="1" dirty="0">
              <a:solidFill>
                <a:schemeClr val="folHlink"/>
              </a:solidFill>
              <a:latin typeface="楷体_GB2312" pitchFamily="1" charset="-122"/>
              <a:ea typeface="楷体_GB2312" pitchFamily="1" charset="-122"/>
            </a:endParaRPr>
          </a:p>
          <a:p>
            <a:pPr marL="0" indent="0">
              <a:lnSpc>
                <a:spcPct val="110000"/>
              </a:lnSpc>
              <a:spcBef>
                <a:spcPct val="10000"/>
              </a:spcBef>
              <a:buNone/>
            </a:pPr>
            <a:r>
              <a:rPr lang="zh-CN" altLang="en-US" sz="2000" b="1" dirty="0"/>
              <a:t>       </a:t>
            </a:r>
            <a:r>
              <a:rPr lang="zh-CN" altLang="en-US" sz="2800" b="1" dirty="0"/>
              <a:t>快速排序的主要时间是花费在</a:t>
            </a:r>
            <a:r>
              <a:rPr lang="zh-CN" altLang="en-US" sz="2800" b="1" dirty="0">
                <a:solidFill>
                  <a:schemeClr val="folHlink"/>
                </a:solidFill>
              </a:rPr>
              <a:t>划分</a:t>
            </a:r>
            <a:r>
              <a:rPr lang="zh-CN" altLang="en-US" sz="2800" b="1" dirty="0"/>
              <a:t>上</a:t>
            </a:r>
            <a:r>
              <a:rPr lang="zh-CN" altLang="en-US" sz="2800" b="1" dirty="0">
                <a:latin typeface="宋体" panose="02010600030101010101" pitchFamily="2" charset="-122"/>
              </a:rPr>
              <a:t>，对长度为</a:t>
            </a:r>
            <a:r>
              <a:rPr lang="en-US" altLang="x-none" sz="2800" b="1" dirty="0"/>
              <a:t>k</a:t>
            </a:r>
            <a:r>
              <a:rPr lang="zh-CN" altLang="en-US" sz="2800" b="1" dirty="0">
                <a:latin typeface="宋体" panose="02010600030101010101" pitchFamily="2" charset="-122"/>
              </a:rPr>
              <a:t>的记录序列进行划分时关键字的比较次数是</a:t>
            </a:r>
            <a:r>
              <a:rPr lang="en-US" altLang="x-none" sz="2800" b="1" dirty="0"/>
              <a:t>k-1 </a:t>
            </a:r>
            <a:r>
              <a:rPr lang="zh-CN" altLang="en-US" sz="2800" b="1" dirty="0">
                <a:latin typeface="宋体" panose="02010600030101010101" pitchFamily="2" charset="-122"/>
              </a:rPr>
              <a:t>。设长度为</a:t>
            </a:r>
            <a:r>
              <a:rPr lang="en-US" altLang="x-none" sz="2800" b="1" dirty="0"/>
              <a:t>n</a:t>
            </a:r>
            <a:r>
              <a:rPr lang="zh-CN" altLang="en-US" sz="2800" b="1" dirty="0">
                <a:latin typeface="宋体" panose="02010600030101010101" pitchFamily="2" charset="-122"/>
              </a:rPr>
              <a:t>的记录序列进行排序的比较次数为</a:t>
            </a:r>
            <a:r>
              <a:rPr lang="en-US" altLang="x-none" sz="2800" b="1" dirty="0"/>
              <a:t>C(n)</a:t>
            </a:r>
            <a:r>
              <a:rPr lang="zh-CN" altLang="en-US" sz="2800" b="1" dirty="0">
                <a:latin typeface="宋体" panose="02010600030101010101" pitchFamily="2" charset="-122"/>
              </a:rPr>
              <a:t>，则</a:t>
            </a:r>
            <a:r>
              <a:rPr lang="en-US" altLang="x-none" sz="2800" b="1" dirty="0"/>
              <a:t>C(n)=n-1+C(k)+C(n-k-1) </a:t>
            </a:r>
            <a:r>
              <a:rPr lang="zh-CN" altLang="en-US" sz="2800" b="1" dirty="0"/>
              <a:t>。</a:t>
            </a:r>
            <a:endParaRPr lang="zh-CN" altLang="en-US" sz="2800" b="1" dirty="0"/>
          </a:p>
          <a:p>
            <a:pPr marL="355600" lvl="1" indent="0">
              <a:lnSpc>
                <a:spcPct val="110000"/>
              </a:lnSpc>
              <a:spcBef>
                <a:spcPct val="10000"/>
              </a:spcBef>
              <a:buNone/>
            </a:pPr>
            <a:r>
              <a:rPr lang="zh-CN" altLang="en-US" b="1" dirty="0">
                <a:solidFill>
                  <a:schemeClr val="folHlink"/>
                </a:solidFill>
                <a:latin typeface="宋体" panose="02010600030101010101" pitchFamily="2" charset="-122"/>
              </a:rPr>
              <a:t>◆</a:t>
            </a:r>
            <a:r>
              <a:rPr lang="zh-CN" altLang="en-US" b="1" dirty="0">
                <a:solidFill>
                  <a:schemeClr val="hlink"/>
                </a:solidFill>
              </a:rPr>
              <a:t>  </a:t>
            </a:r>
            <a:r>
              <a:rPr lang="zh-CN" altLang="en-US" sz="3200" b="1" dirty="0">
                <a:solidFill>
                  <a:schemeClr val="folHlink"/>
                </a:solidFill>
              </a:rPr>
              <a:t>最好情况</a:t>
            </a:r>
            <a:r>
              <a:rPr lang="zh-CN" altLang="en-US" sz="3200" b="1" dirty="0"/>
              <a:t>：</a:t>
            </a:r>
            <a:r>
              <a:rPr lang="zh-CN" altLang="en-US" b="1" dirty="0"/>
              <a:t>每次划分得到的子序列大致相等，则</a:t>
            </a:r>
            <a:endParaRPr lang="zh-CN" altLang="en-US" b="1" dirty="0"/>
          </a:p>
          <a:p>
            <a:pPr marL="355600" lvl="1" indent="0">
              <a:lnSpc>
                <a:spcPct val="110000"/>
              </a:lnSpc>
              <a:spcBef>
                <a:spcPct val="10000"/>
              </a:spcBef>
              <a:buNone/>
            </a:pPr>
            <a:r>
              <a:rPr lang="en-US" altLang="x-none" b="1" dirty="0"/>
              <a:t>C(n)≤n+2×C(n/2)+C(n-k-1)</a:t>
            </a:r>
            <a:endParaRPr lang="en-US" altLang="x-none" b="1" dirty="0"/>
          </a:p>
          <a:p>
            <a:pPr marL="1079500" lvl="3" indent="0">
              <a:lnSpc>
                <a:spcPct val="110000"/>
              </a:lnSpc>
              <a:spcBef>
                <a:spcPct val="10000"/>
              </a:spcBef>
              <a:buNone/>
            </a:pPr>
            <a:r>
              <a:rPr lang="en-US" altLang="x-none" sz="2800" b="1" dirty="0"/>
              <a:t>≤n+2×[n/2+ 2×C((n/2)/2)≤ 2n+4×C(n/4)</a:t>
            </a:r>
            <a:endParaRPr lang="en-US" altLang="x-none" sz="2800" b="1" dirty="0"/>
          </a:p>
          <a:p>
            <a:pPr marL="1079500" lvl="3" indent="0">
              <a:lnSpc>
                <a:spcPct val="110000"/>
              </a:lnSpc>
              <a:spcBef>
                <a:spcPct val="10000"/>
              </a:spcBef>
              <a:buNone/>
            </a:pPr>
            <a:r>
              <a:rPr lang="en-US" altLang="x-none" sz="2800" b="1" dirty="0"/>
              <a:t>≤</a:t>
            </a:r>
            <a:r>
              <a:rPr lang="en-US" altLang="x-none" sz="2800" b="1" dirty="0">
                <a:cs typeface="Times New Roman" panose="02020603050405020304" pitchFamily="2" charset="0"/>
              </a:rPr>
              <a:t>…</a:t>
            </a:r>
            <a:endParaRPr lang="en-US" altLang="x-none" sz="2800" b="1" dirty="0"/>
          </a:p>
          <a:p>
            <a:pPr marL="1079500" lvl="3" indent="0">
              <a:lnSpc>
                <a:spcPct val="110000"/>
              </a:lnSpc>
              <a:spcBef>
                <a:spcPct val="10000"/>
              </a:spcBef>
              <a:buNone/>
            </a:pPr>
            <a:r>
              <a:rPr lang="en-US" altLang="x-none" sz="2800" b="1" dirty="0"/>
              <a:t>≤h×n+2</a:t>
            </a:r>
            <a:r>
              <a:rPr lang="en-US" altLang="x-none" sz="2800" b="1" baseline="30000" dirty="0"/>
              <a:t>h</a:t>
            </a:r>
            <a:r>
              <a:rPr lang="en-US" altLang="x-none" sz="2800" b="1" dirty="0"/>
              <a:t>×C(n/2</a:t>
            </a:r>
            <a:r>
              <a:rPr lang="en-US" altLang="x-none" sz="2800" b="1" baseline="30000" dirty="0"/>
              <a:t>h</a:t>
            </a:r>
            <a:r>
              <a:rPr lang="en-US" altLang="x-none" sz="2800" b="1" dirty="0"/>
              <a:t>) </a:t>
            </a:r>
            <a:r>
              <a:rPr lang="zh-CN" altLang="en-US" sz="2800" b="1" dirty="0">
                <a:latin typeface="宋体" panose="02010600030101010101" pitchFamily="2" charset="-122"/>
              </a:rPr>
              <a:t>，当</a:t>
            </a:r>
            <a:r>
              <a:rPr lang="en-US" altLang="x-none" sz="2800" b="1" dirty="0"/>
              <a:t>n/2</a:t>
            </a:r>
            <a:r>
              <a:rPr lang="en-US" altLang="x-none" sz="2800" b="1" baseline="30000" dirty="0"/>
              <a:t>h</a:t>
            </a:r>
            <a:r>
              <a:rPr lang="en-US" altLang="x-none" sz="2800" b="1" dirty="0"/>
              <a:t>=1</a:t>
            </a:r>
            <a:r>
              <a:rPr lang="zh-CN" altLang="en-US" sz="2800" b="1" dirty="0"/>
              <a:t>时排序结束。</a:t>
            </a:r>
            <a:endParaRPr lang="zh-CN" altLang="en-US" sz="2800" b="1"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6497" name="文本占位符 792577"/>
          <p:cNvSpPr>
            <a:spLocks noGrp="1"/>
          </p:cNvSpPr>
          <p:nvPr>
            <p:ph idx="1"/>
          </p:nvPr>
        </p:nvSpPr>
        <p:spPr>
          <a:xfrm>
            <a:off x="1676400" y="152400"/>
            <a:ext cx="8839200" cy="2555875"/>
          </a:xfrm>
        </p:spPr>
        <p:txBody>
          <a:bodyPr anchor="t"/>
          <a:p>
            <a:pPr marL="723900" lvl="2" indent="0" defTabSz="0">
              <a:lnSpc>
                <a:spcPct val="110000"/>
              </a:lnSpc>
              <a:buNone/>
              <a:tabLst>
                <a:tab pos="1435100" algn="l"/>
              </a:tabLst>
            </a:pPr>
            <a:r>
              <a:rPr lang="zh-CN" altLang="en-US" sz="2800" b="1" dirty="0">
                <a:latin typeface="宋体" panose="02010600030101010101" pitchFamily="2" charset="-122"/>
              </a:rPr>
              <a:t>即</a:t>
            </a:r>
            <a:r>
              <a:rPr lang="en-US" altLang="x-none" sz="2800" b="1" dirty="0"/>
              <a:t>C(n)≤n×㏒</a:t>
            </a:r>
            <a:r>
              <a:rPr lang="en-US" altLang="x-none" sz="2800" b="1" baseline="-25000" dirty="0"/>
              <a:t>2</a:t>
            </a:r>
            <a:r>
              <a:rPr lang="en-US" altLang="x-none" sz="2800" b="1" dirty="0"/>
              <a:t>n+n×C(1) </a:t>
            </a:r>
            <a:r>
              <a:rPr lang="zh-CN" altLang="en-US" sz="2800" b="1" dirty="0">
                <a:latin typeface="宋体" panose="02010600030101010101" pitchFamily="2" charset="-122"/>
              </a:rPr>
              <a:t>，</a:t>
            </a:r>
            <a:r>
              <a:rPr lang="en-US" altLang="x-none" sz="2800" b="1" dirty="0"/>
              <a:t>C(1)</a:t>
            </a:r>
            <a:r>
              <a:rPr lang="zh-CN" altLang="en-US" sz="2800" b="1" dirty="0"/>
              <a:t>看成常数因子</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723900" lvl="2" indent="0" defTabSz="0">
              <a:lnSpc>
                <a:spcPct val="110000"/>
              </a:lnSpc>
              <a:buNone/>
              <a:tabLst>
                <a:tab pos="1435100" algn="l"/>
              </a:tabLst>
            </a:pPr>
            <a:r>
              <a:rPr lang="zh-CN" altLang="en-US" sz="2800" b="1" dirty="0">
                <a:latin typeface="宋体" panose="02010600030101010101" pitchFamily="2" charset="-122"/>
              </a:rPr>
              <a:t>即</a:t>
            </a:r>
            <a:r>
              <a:rPr lang="en-US" altLang="x-none" sz="2800" b="1" dirty="0"/>
              <a:t>C(n)≤</a:t>
            </a:r>
            <a:r>
              <a:rPr lang="en-US" altLang="x-none" sz="2800" b="1" dirty="0">
                <a:solidFill>
                  <a:schemeClr val="folHlink"/>
                </a:solidFill>
              </a:rPr>
              <a:t>O(n×㏒</a:t>
            </a:r>
            <a:r>
              <a:rPr lang="en-US" altLang="x-none" sz="2800" b="1" baseline="-25000" dirty="0">
                <a:solidFill>
                  <a:schemeClr val="folHlink"/>
                </a:solidFill>
              </a:rPr>
              <a:t>2</a:t>
            </a:r>
            <a:r>
              <a:rPr lang="en-US" altLang="x-none" sz="2800" b="1" dirty="0">
                <a:solidFill>
                  <a:schemeClr val="folHlink"/>
                </a:solidFill>
              </a:rPr>
              <a:t>n)</a:t>
            </a:r>
            <a:r>
              <a:rPr lang="en-US" altLang="x-none" sz="2800" b="1" dirty="0"/>
              <a:t> </a:t>
            </a:r>
            <a:r>
              <a:rPr lang="zh-CN" altLang="en-US" sz="2800" b="1" dirty="0"/>
              <a:t>；</a:t>
            </a:r>
            <a:endParaRPr lang="zh-CN" altLang="en-US" sz="2800" b="1" dirty="0">
              <a:latin typeface="宋体" panose="02010600030101010101" pitchFamily="2" charset="-122"/>
            </a:endParaRPr>
          </a:p>
          <a:p>
            <a:pPr marL="355600" lvl="1" indent="0" defTabSz="0">
              <a:lnSpc>
                <a:spcPct val="110000"/>
              </a:lnSpc>
              <a:buNone/>
              <a:tabLst>
                <a:tab pos="1435100" algn="l"/>
              </a:tabLst>
            </a:pPr>
            <a:r>
              <a:rPr lang="zh-CN" altLang="en-US" b="1" dirty="0">
                <a:solidFill>
                  <a:schemeClr val="folHlink"/>
                </a:solidFill>
                <a:latin typeface="宋体" panose="02010600030101010101" pitchFamily="2" charset="-122"/>
              </a:rPr>
              <a:t>◆</a:t>
            </a:r>
            <a:r>
              <a:rPr lang="zh-CN" altLang="en-US" b="1" dirty="0">
                <a:solidFill>
                  <a:schemeClr val="hlink"/>
                </a:solidFill>
              </a:rPr>
              <a:t>  </a:t>
            </a:r>
            <a:r>
              <a:rPr lang="zh-CN" altLang="en-US" sz="3200" b="1" dirty="0">
                <a:solidFill>
                  <a:schemeClr val="folHlink"/>
                </a:solidFill>
              </a:rPr>
              <a:t>最坏情况</a:t>
            </a:r>
            <a:r>
              <a:rPr lang="zh-CN" altLang="en-US" sz="3200" b="1" dirty="0"/>
              <a:t>：</a:t>
            </a:r>
            <a:r>
              <a:rPr lang="zh-CN" altLang="en-US" b="1" dirty="0"/>
              <a:t>每次划分得到的子序列中有一个为空，另一个子序列的长度为</a:t>
            </a:r>
            <a:r>
              <a:rPr lang="en-US" altLang="x-none" b="1" dirty="0"/>
              <a:t>n-1</a:t>
            </a:r>
            <a:r>
              <a:rPr lang="zh-CN" altLang="en-US" b="1" dirty="0"/>
              <a:t>。即每次划分所选择的基准是当前待排序序列中的最小</a:t>
            </a:r>
            <a:r>
              <a:rPr lang="en-US" altLang="x-none" b="1" dirty="0"/>
              <a:t>(</a:t>
            </a:r>
            <a:r>
              <a:rPr lang="zh-CN" altLang="en-US" b="1" dirty="0"/>
              <a:t>或最大</a:t>
            </a:r>
            <a:r>
              <a:rPr lang="en-US" altLang="x-none" b="1" dirty="0"/>
              <a:t>)</a:t>
            </a:r>
            <a:r>
              <a:rPr lang="zh-CN" altLang="en-US" b="1" dirty="0"/>
              <a:t>关键字。</a:t>
            </a:r>
            <a:endParaRPr lang="zh-CN" altLang="en-US" b="1" dirty="0"/>
          </a:p>
        </p:txBody>
      </p:sp>
      <p:grpSp>
        <p:nvGrpSpPr>
          <p:cNvPr id="746498" name="组合 792578"/>
          <p:cNvGrpSpPr/>
          <p:nvPr/>
        </p:nvGrpSpPr>
        <p:grpSpPr>
          <a:xfrm>
            <a:off x="2209800" y="2881313"/>
            <a:ext cx="7216775" cy="908050"/>
            <a:chOff x="0" y="0"/>
            <a:chExt cx="4546" cy="572"/>
          </a:xfrm>
        </p:grpSpPr>
        <p:grpSp>
          <p:nvGrpSpPr>
            <p:cNvPr id="746499" name="组合 792579"/>
            <p:cNvGrpSpPr/>
            <p:nvPr/>
          </p:nvGrpSpPr>
          <p:grpSpPr>
            <a:xfrm>
              <a:off x="0" y="0"/>
              <a:ext cx="2800" cy="572"/>
              <a:chOff x="0" y="0"/>
              <a:chExt cx="2800" cy="572"/>
            </a:xfrm>
          </p:grpSpPr>
          <p:sp>
            <p:nvSpPr>
              <p:cNvPr id="746500" name="矩形 792580"/>
              <p:cNvSpPr/>
              <p:nvPr/>
            </p:nvSpPr>
            <p:spPr>
              <a:xfrm>
                <a:off x="0" y="160"/>
                <a:ext cx="1179" cy="272"/>
              </a:xfrm>
              <a:prstGeom prst="rect">
                <a:avLst/>
              </a:prstGeom>
              <a:noFill/>
              <a:ln w="9525">
                <a:noFill/>
              </a:ln>
            </p:spPr>
            <p:txBody>
              <a:bodyPr wrap="none" anchor="ctr"/>
              <a:p>
                <a:r>
                  <a:rPr lang="zh-CN" altLang="en-US" sz="2800" b="1" dirty="0">
                    <a:latin typeface="Times New Roman" panose="02020603050405020304" pitchFamily="2" charset="0"/>
                    <a:ea typeface="宋体" panose="02010600030101010101" pitchFamily="2" charset="-122"/>
                  </a:rPr>
                  <a:t>比较次数</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sp>
            <p:nvSpPr>
              <p:cNvPr id="746501" name="矩形 792581"/>
              <p:cNvSpPr/>
              <p:nvPr/>
            </p:nvSpPr>
            <p:spPr>
              <a:xfrm>
                <a:off x="1264" y="144"/>
                <a:ext cx="739" cy="249"/>
              </a:xfrm>
              <a:prstGeom prst="rect">
                <a:avLst/>
              </a:prstGeom>
              <a:noFill/>
              <a:ln w="9525">
                <a:noFill/>
              </a:ln>
            </p:spPr>
            <p:txBody>
              <a:bodyPr wrap="none" anchor="ctr"/>
              <a:p>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(n-i)=</a:t>
                </a:r>
                <a:endParaRPr lang="en-US" altLang="x-none" sz="2800" b="1" dirty="0">
                  <a:latin typeface="Times New Roman" panose="02020603050405020304" pitchFamily="2" charset="0"/>
                  <a:ea typeface="宋体" panose="02010600030101010101" pitchFamily="2" charset="-122"/>
                </a:endParaRPr>
              </a:p>
            </p:txBody>
          </p:sp>
          <p:sp>
            <p:nvSpPr>
              <p:cNvPr id="746502" name="矩形 792582"/>
              <p:cNvSpPr/>
              <p:nvPr/>
            </p:nvSpPr>
            <p:spPr>
              <a:xfrm>
                <a:off x="1296" y="0"/>
                <a:ext cx="204" cy="204"/>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n-1</a:t>
                </a:r>
                <a:endParaRPr lang="en-US" altLang="x-none" sz="2400" b="1" dirty="0">
                  <a:latin typeface="Times New Roman" panose="02020603050405020304" pitchFamily="2" charset="0"/>
                  <a:ea typeface="宋体" panose="02010600030101010101" pitchFamily="2" charset="-122"/>
                </a:endParaRPr>
              </a:p>
            </p:txBody>
          </p:sp>
          <p:sp>
            <p:nvSpPr>
              <p:cNvPr id="746503" name="矩形 792583"/>
              <p:cNvSpPr/>
              <p:nvPr/>
            </p:nvSpPr>
            <p:spPr>
              <a:xfrm>
                <a:off x="1216" y="368"/>
                <a:ext cx="317" cy="204"/>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i=1</a:t>
                </a:r>
                <a:endParaRPr lang="en-US" altLang="x-none" sz="2400" b="1" dirty="0">
                  <a:latin typeface="Times New Roman" panose="02020603050405020304" pitchFamily="2" charset="0"/>
                  <a:ea typeface="宋体" panose="02010600030101010101" pitchFamily="2" charset="-122"/>
                </a:endParaRPr>
              </a:p>
            </p:txBody>
          </p:sp>
          <p:grpSp>
            <p:nvGrpSpPr>
              <p:cNvPr id="746504" name="组合 792584"/>
              <p:cNvGrpSpPr/>
              <p:nvPr/>
            </p:nvGrpSpPr>
            <p:grpSpPr>
              <a:xfrm>
                <a:off x="2102" y="4"/>
                <a:ext cx="698" cy="476"/>
                <a:chOff x="0" y="0"/>
                <a:chExt cx="698" cy="476"/>
              </a:xfrm>
            </p:grpSpPr>
            <p:sp>
              <p:nvSpPr>
                <p:cNvPr id="746505" name="矩形 792585"/>
                <p:cNvSpPr/>
                <p:nvPr/>
              </p:nvSpPr>
              <p:spPr>
                <a:xfrm>
                  <a:off x="6" y="0"/>
                  <a:ext cx="639" cy="233"/>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n(n-1)</a:t>
                  </a:r>
                  <a:endParaRPr lang="en-US" altLang="x-none" sz="2800" b="1" dirty="0">
                    <a:latin typeface="Times New Roman" panose="02020603050405020304" pitchFamily="2" charset="0"/>
                    <a:ea typeface="宋体" panose="02010600030101010101" pitchFamily="2" charset="-122"/>
                  </a:endParaRPr>
                </a:p>
              </p:txBody>
            </p:sp>
            <p:sp>
              <p:nvSpPr>
                <p:cNvPr id="746506" name="矩形 792586"/>
                <p:cNvSpPr/>
                <p:nvPr/>
              </p:nvSpPr>
              <p:spPr>
                <a:xfrm>
                  <a:off x="248" y="285"/>
                  <a:ext cx="124" cy="191"/>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2</a:t>
                  </a:r>
                  <a:endParaRPr lang="en-US" altLang="x-none" sz="2400" b="1" dirty="0">
                    <a:latin typeface="Times New Roman" panose="02020603050405020304" pitchFamily="2" charset="0"/>
                    <a:ea typeface="宋体" panose="02010600030101010101" pitchFamily="2" charset="-122"/>
                  </a:endParaRPr>
                </a:p>
              </p:txBody>
            </p:sp>
            <p:sp>
              <p:nvSpPr>
                <p:cNvPr id="746507" name="直接连接符 792587"/>
                <p:cNvSpPr/>
                <p:nvPr/>
              </p:nvSpPr>
              <p:spPr>
                <a:xfrm>
                  <a:off x="0" y="255"/>
                  <a:ext cx="698" cy="0"/>
                </a:xfrm>
                <a:prstGeom prst="line">
                  <a:avLst/>
                </a:prstGeom>
                <a:ln w="19050" cap="flat" cmpd="sng">
                  <a:solidFill>
                    <a:schemeClr val="tx1"/>
                  </a:solidFill>
                  <a:prstDash val="solid"/>
                  <a:round/>
                  <a:headEnd type="none" w="med" len="med"/>
                  <a:tailEnd type="none" w="med" len="med"/>
                </a:ln>
              </p:spPr>
            </p:sp>
          </p:grpSp>
        </p:grpSp>
        <p:sp>
          <p:nvSpPr>
            <p:cNvPr id="746508" name="矩形 792588"/>
            <p:cNvSpPr/>
            <p:nvPr/>
          </p:nvSpPr>
          <p:spPr>
            <a:xfrm>
              <a:off x="3072" y="144"/>
              <a:ext cx="1474" cy="295"/>
            </a:xfrm>
            <a:prstGeom prst="rect">
              <a:avLst/>
            </a:prstGeom>
            <a:noFill/>
            <a:ln w="9525">
              <a:noFill/>
            </a:ln>
          </p:spPr>
          <p:txBody>
            <a:bodyPr wrap="none" anchor="ctr"/>
            <a:p>
              <a:r>
                <a:rPr lang="zh-CN" altLang="en-US" sz="2800" b="1" dirty="0">
                  <a:latin typeface="宋体" panose="02010600030101010101" pitchFamily="2" charset="-122"/>
                  <a:ea typeface="宋体" panose="02010600030101010101" pitchFamily="2" charset="-122"/>
                </a:rPr>
                <a:t>即</a:t>
              </a:r>
              <a:r>
                <a:rPr lang="en-US" altLang="x-none" sz="2800" b="1" dirty="0">
                  <a:latin typeface="Times New Roman" panose="02020603050405020304" pitchFamily="2" charset="0"/>
                  <a:ea typeface="宋体" panose="02010600030101010101" pitchFamily="2" charset="-122"/>
                </a:rPr>
                <a:t>C(n)=</a:t>
              </a:r>
              <a:r>
                <a:rPr lang="en-US" altLang="x-none" sz="2800" b="1" dirty="0">
                  <a:solidFill>
                    <a:schemeClr val="folHlink"/>
                  </a:solidFill>
                  <a:latin typeface="Times New Roman" panose="02020603050405020304" pitchFamily="2" charset="0"/>
                  <a:ea typeface="宋体" panose="02010600030101010101" pitchFamily="2" charset="-122"/>
                </a:rPr>
                <a:t>O(n</a:t>
              </a:r>
              <a:r>
                <a:rPr lang="en-US" altLang="x-none" sz="2800" b="1" baseline="30000" dirty="0">
                  <a:solidFill>
                    <a:schemeClr val="folHlink"/>
                  </a:solidFill>
                  <a:latin typeface="Times New Roman" panose="02020603050405020304" pitchFamily="2" charset="0"/>
                  <a:ea typeface="宋体" panose="02010600030101010101" pitchFamily="2" charset="-122"/>
                </a:rPr>
                <a:t>2</a:t>
              </a:r>
              <a:r>
                <a:rPr lang="en-US" altLang="x-none" sz="2800" b="1" dirty="0">
                  <a:solidFill>
                    <a:schemeClr val="folHlink"/>
                  </a:solidFill>
                  <a:latin typeface="Times New Roman" panose="02020603050405020304" pitchFamily="2" charset="0"/>
                  <a:ea typeface="宋体" panose="02010600030101010101" pitchFamily="2" charset="-122"/>
                </a:rPr>
                <a:t>)</a:t>
              </a:r>
              <a:endParaRPr lang="en-US" altLang="x-none" sz="2800" b="1" dirty="0">
                <a:solidFill>
                  <a:schemeClr val="folHlink"/>
                </a:solidFill>
                <a:latin typeface="Times New Roman" panose="02020603050405020304" pitchFamily="2" charset="0"/>
                <a:ea typeface="宋体" panose="02010600030101010101" pitchFamily="2" charset="-122"/>
              </a:endParaRPr>
            </a:p>
          </p:txBody>
        </p:sp>
      </p:grpSp>
      <p:sp>
        <p:nvSpPr>
          <p:cNvPr id="746509" name="矩形 792589"/>
          <p:cNvSpPr/>
          <p:nvPr/>
        </p:nvSpPr>
        <p:spPr>
          <a:xfrm>
            <a:off x="1676400" y="3821113"/>
            <a:ext cx="8839200" cy="2992437"/>
          </a:xfrm>
          <a:prstGeom prst="rect">
            <a:avLst/>
          </a:prstGeom>
          <a:noFill/>
          <a:ln w="9525">
            <a:noFill/>
          </a:ln>
        </p:spPr>
        <p:txBody>
          <a:bodyPr anchor="t"/>
          <a:p>
            <a:pPr marL="381000" lvl="1" indent="0" algn="l" defTabSz="0" eaLnBrk="1" fontAlgn="base" latinLnBrk="0" hangingPunct="1">
              <a:lnSpc>
                <a:spcPct val="110000"/>
              </a:lnSpc>
              <a:spcBef>
                <a:spcPct val="10000"/>
              </a:spcBef>
              <a:spcAft>
                <a:spcPct val="0"/>
              </a:spcAft>
              <a:buClr>
                <a:schemeClr val="tx1"/>
              </a:buClr>
              <a:buSzPct val="90000"/>
              <a:buFont typeface="Wingdings" panose="05000000000000000000" pitchFamily="2" charset="2"/>
              <a:buNone/>
              <a:tabLst>
                <a:tab pos="1435100" algn="l"/>
              </a:tabLst>
            </a:pPr>
            <a:r>
              <a:rPr lang="zh-CN" altLang="en-US" sz="2800" b="1" u="none" baseline="0" dirty="0">
                <a:solidFill>
                  <a:schemeClr val="folHlink"/>
                </a:solidFill>
                <a:latin typeface="宋体" panose="02010600030101010101" pitchFamily="2" charset="-122"/>
                <a:ea typeface="宋体" panose="02010600030101010101" pitchFamily="2" charset="-122"/>
              </a:rPr>
              <a:t>◆</a:t>
            </a:r>
            <a:r>
              <a:rPr lang="zh-CN" altLang="en-US" sz="2800" b="1" u="none" baseline="0" dirty="0">
                <a:solidFill>
                  <a:schemeClr val="hlink"/>
                </a:solidFill>
                <a:latin typeface="Times New Roman" panose="02020603050405020304" pitchFamily="2" charset="0"/>
                <a:ea typeface="宋体" panose="02010600030101010101" pitchFamily="2" charset="-122"/>
              </a:rPr>
              <a:t>  </a:t>
            </a:r>
            <a:r>
              <a:rPr lang="zh-CN" altLang="en-US" sz="2800" b="1" u="none" baseline="0" dirty="0">
                <a:solidFill>
                  <a:schemeClr val="folHlink"/>
                </a:solidFill>
                <a:latin typeface="Times New Roman" panose="02020603050405020304" pitchFamily="2" charset="0"/>
                <a:ea typeface="宋体" panose="02010600030101010101" pitchFamily="2" charset="-122"/>
              </a:rPr>
              <a:t>一般情况</a:t>
            </a:r>
            <a:r>
              <a:rPr lang="zh-CN" altLang="en-US" sz="2800" b="1" u="none" baseline="0" dirty="0">
                <a:solidFill>
                  <a:schemeClr val="tx1"/>
                </a:solidFill>
                <a:latin typeface="Times New Roman" panose="02020603050405020304" pitchFamily="2" charset="0"/>
                <a:ea typeface="宋体" panose="02010600030101010101" pitchFamily="2" charset="-122"/>
              </a:rPr>
              <a:t>： 对</a:t>
            </a:r>
            <a:r>
              <a:rPr lang="en-US" altLang="x-none" sz="2800" b="1" u="none" baseline="0" dirty="0">
                <a:solidFill>
                  <a:schemeClr val="tx1"/>
                </a:solidFill>
                <a:latin typeface="Times New Roman" panose="02020603050405020304" pitchFamily="2" charset="0"/>
                <a:ea typeface="宋体" panose="02010600030101010101" pitchFamily="2" charset="-122"/>
              </a:rPr>
              <a:t>n</a:t>
            </a:r>
            <a:r>
              <a:rPr lang="zh-CN" altLang="en-US" sz="2800" b="1" u="none" baseline="0" dirty="0">
                <a:solidFill>
                  <a:schemeClr val="tx1"/>
                </a:solidFill>
                <a:latin typeface="宋体" panose="02010600030101010101" pitchFamily="2" charset="-122"/>
                <a:ea typeface="宋体" panose="02010600030101010101" pitchFamily="2" charset="-122"/>
              </a:rPr>
              <a:t>个记录进行快速排序所需的时间</a:t>
            </a:r>
            <a:r>
              <a:rPr lang="en-US" altLang="x-none" sz="2800" b="1" u="none" baseline="0" dirty="0">
                <a:solidFill>
                  <a:schemeClr val="tx1"/>
                </a:solidFill>
                <a:latin typeface="Times New Roman" panose="02020603050405020304" pitchFamily="2" charset="0"/>
                <a:ea typeface="宋体" panose="02010600030101010101" pitchFamily="2" charset="-122"/>
              </a:rPr>
              <a:t>T(n)</a:t>
            </a:r>
            <a:r>
              <a:rPr lang="zh-CN" altLang="en-US" sz="2800" b="1" u="none" baseline="0" dirty="0">
                <a:solidFill>
                  <a:schemeClr val="tx1"/>
                </a:solidFill>
                <a:latin typeface="宋体" panose="02010600030101010101" pitchFamily="2" charset="-122"/>
                <a:ea typeface="宋体" panose="02010600030101010101" pitchFamily="2" charset="-122"/>
              </a:rPr>
              <a:t>组成是</a:t>
            </a:r>
            <a:r>
              <a:rPr lang="zh-CN" altLang="en-US" sz="2800" b="1" u="none" baseline="0" dirty="0">
                <a:solidFill>
                  <a:schemeClr val="tx1"/>
                </a:solidFill>
                <a:latin typeface="Times New Roman" panose="02020603050405020304" pitchFamily="2" charset="0"/>
                <a:ea typeface="宋体" panose="02010600030101010101" pitchFamily="2" charset="-122"/>
              </a:rPr>
              <a:t>：</a:t>
            </a:r>
            <a:endParaRPr lang="zh-CN" altLang="en-US" sz="2800" b="1" u="none" baseline="0" dirty="0">
              <a:solidFill>
                <a:schemeClr val="tx1"/>
              </a:solidFill>
              <a:latin typeface="Times New Roman" panose="02020603050405020304" pitchFamily="2" charset="0"/>
              <a:ea typeface="宋体" panose="02010600030101010101" pitchFamily="2" charset="-122"/>
            </a:endParaRPr>
          </a:p>
          <a:p>
            <a:pPr marL="762000" lvl="2" indent="0" algn="l" defTabSz="0" eaLnBrk="1" fontAlgn="base" latinLnBrk="0" hangingPunct="1">
              <a:lnSpc>
                <a:spcPct val="110000"/>
              </a:lnSpc>
              <a:spcBef>
                <a:spcPct val="10000"/>
              </a:spcBef>
              <a:spcAft>
                <a:spcPct val="0"/>
              </a:spcAft>
              <a:buClr>
                <a:schemeClr val="tx1"/>
              </a:buClr>
              <a:buSzPct val="60000"/>
              <a:buFont typeface="Wingdings" panose="05000000000000000000" pitchFamily="2" charset="2"/>
              <a:buNone/>
              <a:tabLst>
                <a:tab pos="1435100" algn="l"/>
              </a:tabLst>
            </a:pPr>
            <a:r>
              <a:rPr lang="zh-CN" altLang="en-US" sz="2800" b="1" u="none" baseline="0" dirty="0">
                <a:solidFill>
                  <a:schemeClr val="tx1"/>
                </a:solidFill>
                <a:latin typeface="宋体" panose="02010600030101010101" pitchFamily="2" charset="-122"/>
                <a:ea typeface="宋体" panose="02010600030101010101" pitchFamily="2" charset="-122"/>
              </a:rPr>
              <a:t>① </a:t>
            </a:r>
            <a:r>
              <a:rPr lang="zh-CN" altLang="en-US" sz="2800" b="1" u="none" baseline="0" dirty="0">
                <a:solidFill>
                  <a:schemeClr val="tx1"/>
                </a:solidFill>
                <a:latin typeface="Times New Roman" panose="02020603050405020304" pitchFamily="2" charset="0"/>
                <a:ea typeface="宋体" panose="02010600030101010101" pitchFamily="2" charset="-122"/>
              </a:rPr>
              <a:t>对</a:t>
            </a:r>
            <a:r>
              <a:rPr lang="en-US" altLang="x-none" sz="2800" b="1" u="none" baseline="0" dirty="0">
                <a:solidFill>
                  <a:schemeClr val="tx1"/>
                </a:solidFill>
                <a:latin typeface="Times New Roman" panose="02020603050405020304" pitchFamily="2" charset="0"/>
                <a:ea typeface="宋体" panose="02010600030101010101" pitchFamily="2" charset="-122"/>
              </a:rPr>
              <a:t>n</a:t>
            </a:r>
            <a:r>
              <a:rPr lang="zh-CN" altLang="en-US" sz="2800" b="1" u="none" baseline="0" dirty="0">
                <a:solidFill>
                  <a:schemeClr val="tx1"/>
                </a:solidFill>
                <a:latin typeface="宋体" panose="02010600030101010101" pitchFamily="2" charset="-122"/>
                <a:ea typeface="宋体" panose="02010600030101010101" pitchFamily="2" charset="-122"/>
              </a:rPr>
              <a:t>个记录进行一趟划分所需的时间是</a:t>
            </a:r>
            <a:r>
              <a:rPr lang="zh-CN" altLang="en-US" sz="2800" b="1" u="none" baseline="0" dirty="0">
                <a:solidFill>
                  <a:schemeClr val="tx1"/>
                </a:solidFill>
                <a:latin typeface="Times New Roman" panose="02020603050405020304" pitchFamily="2" charset="0"/>
                <a:ea typeface="宋体" panose="02010600030101010101" pitchFamily="2" charset="-122"/>
              </a:rPr>
              <a:t>：</a:t>
            </a:r>
            <a:r>
              <a:rPr lang="en-US" altLang="x-none" sz="2800" b="1" u="none" baseline="0" dirty="0">
                <a:solidFill>
                  <a:schemeClr val="tx1"/>
                </a:solidFill>
                <a:latin typeface="Times New Roman" panose="02020603050405020304" pitchFamily="2" charset="0"/>
                <a:ea typeface="宋体" panose="02010600030101010101" pitchFamily="2" charset="-122"/>
              </a:rPr>
              <a:t>n×C </a:t>
            </a:r>
            <a:r>
              <a:rPr lang="zh-CN" altLang="en-US" sz="2800" b="1" u="none" baseline="0" dirty="0">
                <a:solidFill>
                  <a:schemeClr val="tx1"/>
                </a:solidFill>
                <a:latin typeface="宋体" panose="02010600030101010101" pitchFamily="2" charset="-122"/>
                <a:ea typeface="宋体" panose="02010600030101010101" pitchFamily="2" charset="-122"/>
              </a:rPr>
              <a:t>，</a:t>
            </a:r>
            <a:r>
              <a:rPr lang="en-US" altLang="x-none" sz="2800" b="1" u="none" baseline="0" dirty="0">
                <a:solidFill>
                  <a:schemeClr val="tx1"/>
                </a:solidFill>
                <a:latin typeface="Times New Roman" panose="02020603050405020304" pitchFamily="2" charset="0"/>
                <a:ea typeface="宋体" panose="02010600030101010101" pitchFamily="2" charset="-122"/>
              </a:rPr>
              <a:t>C</a:t>
            </a:r>
            <a:r>
              <a:rPr lang="zh-CN" altLang="en-US" sz="2800" b="1" u="none" baseline="0" dirty="0">
                <a:solidFill>
                  <a:schemeClr val="tx1"/>
                </a:solidFill>
                <a:latin typeface="宋体" panose="02010600030101010101" pitchFamily="2" charset="-122"/>
                <a:ea typeface="宋体" panose="02010600030101010101" pitchFamily="2" charset="-122"/>
              </a:rPr>
              <a:t>是</a:t>
            </a:r>
            <a:r>
              <a:rPr lang="zh-CN" altLang="en-US" sz="2800" b="1" u="none" baseline="0" dirty="0">
                <a:solidFill>
                  <a:schemeClr val="tx1"/>
                </a:solidFill>
                <a:latin typeface="Times New Roman" panose="02020603050405020304" pitchFamily="2" charset="0"/>
                <a:ea typeface="宋体" panose="02010600030101010101" pitchFamily="2" charset="-122"/>
              </a:rPr>
              <a:t>常</a:t>
            </a:r>
            <a:r>
              <a:rPr lang="zh-CN" altLang="en-US" sz="2800" b="1" u="none" baseline="0" dirty="0">
                <a:solidFill>
                  <a:schemeClr val="tx1"/>
                </a:solidFill>
                <a:latin typeface="宋体" panose="02010600030101010101" pitchFamily="2" charset="-122"/>
                <a:ea typeface="宋体" panose="02010600030101010101" pitchFamily="2" charset="-122"/>
              </a:rPr>
              <a:t>数</a:t>
            </a:r>
            <a:r>
              <a:rPr lang="zh-CN" altLang="en-US" sz="2800" b="1" u="none" baseline="0" dirty="0">
                <a:solidFill>
                  <a:schemeClr val="tx1"/>
                </a:solidFill>
                <a:latin typeface="Times New Roman" panose="02020603050405020304" pitchFamily="2" charset="0"/>
                <a:ea typeface="宋体" panose="02010600030101010101" pitchFamily="2" charset="-122"/>
              </a:rPr>
              <a:t>；</a:t>
            </a:r>
            <a:endParaRPr lang="zh-CN" altLang="en-US" sz="2800" b="1" u="none" baseline="0" dirty="0">
              <a:solidFill>
                <a:schemeClr val="tx1"/>
              </a:solidFill>
              <a:latin typeface="Times New Roman" panose="02020603050405020304" pitchFamily="2" charset="0"/>
              <a:ea typeface="宋体" panose="02010600030101010101" pitchFamily="2" charset="-122"/>
            </a:endParaRPr>
          </a:p>
          <a:p>
            <a:pPr marL="762000" lvl="2" indent="0" algn="l" defTabSz="0" eaLnBrk="1" fontAlgn="base" latinLnBrk="0" hangingPunct="1">
              <a:lnSpc>
                <a:spcPct val="110000"/>
              </a:lnSpc>
              <a:spcBef>
                <a:spcPct val="10000"/>
              </a:spcBef>
              <a:spcAft>
                <a:spcPct val="0"/>
              </a:spcAft>
              <a:buClr>
                <a:schemeClr val="tx1"/>
              </a:buClr>
              <a:buSzPct val="60000"/>
              <a:buFont typeface="Wingdings" panose="05000000000000000000" pitchFamily="2" charset="2"/>
              <a:buNone/>
              <a:tabLst>
                <a:tab pos="1435100" algn="l"/>
              </a:tabLst>
            </a:pPr>
            <a:r>
              <a:rPr lang="zh-CN" altLang="en-US" sz="2800" b="1" u="none" baseline="0" dirty="0">
                <a:solidFill>
                  <a:schemeClr val="tx1"/>
                </a:solidFill>
                <a:latin typeface="宋体" panose="02010600030101010101" pitchFamily="2" charset="-122"/>
                <a:ea typeface="宋体" panose="02010600030101010101" pitchFamily="2" charset="-122"/>
              </a:rPr>
              <a:t>② </a:t>
            </a:r>
            <a:r>
              <a:rPr lang="zh-CN" altLang="en-US" sz="2800" b="1" u="none" baseline="0" dirty="0">
                <a:solidFill>
                  <a:schemeClr val="tx1"/>
                </a:solidFill>
                <a:latin typeface="Times New Roman" panose="02020603050405020304" pitchFamily="2" charset="0"/>
                <a:ea typeface="宋体" panose="02010600030101010101" pitchFamily="2" charset="-122"/>
              </a:rPr>
              <a:t>对所得到的两个子序列</a:t>
            </a:r>
            <a:r>
              <a:rPr lang="zh-CN" altLang="en-US" sz="2800" b="1" u="none" baseline="0" dirty="0">
                <a:solidFill>
                  <a:schemeClr val="tx1"/>
                </a:solidFill>
                <a:latin typeface="宋体" panose="02010600030101010101" pitchFamily="2" charset="-122"/>
                <a:ea typeface="宋体" panose="02010600030101010101" pitchFamily="2" charset="-122"/>
              </a:rPr>
              <a:t>进行快速排序的时间</a:t>
            </a:r>
            <a:r>
              <a:rPr lang="zh-CN" altLang="en-US" sz="2800" b="1" u="none" baseline="0" dirty="0">
                <a:solidFill>
                  <a:schemeClr val="tx1"/>
                </a:solidFill>
                <a:latin typeface="Times New Roman" panose="02020603050405020304" pitchFamily="2" charset="0"/>
                <a:ea typeface="宋体" panose="02010600030101010101" pitchFamily="2" charset="-122"/>
              </a:rPr>
              <a:t>：</a:t>
            </a:r>
            <a:endParaRPr lang="zh-CN" altLang="en-US" sz="2800" b="1" u="none" baseline="0" dirty="0">
              <a:solidFill>
                <a:schemeClr val="tx1"/>
              </a:solidFill>
              <a:latin typeface="Times New Roman" panose="02020603050405020304" pitchFamily="2" charset="0"/>
              <a:ea typeface="宋体" panose="02010600030101010101" pitchFamily="2" charset="-122"/>
            </a:endParaRPr>
          </a:p>
          <a:p>
            <a:pPr marL="762000" lvl="2" indent="0" algn="l" defTabSz="0" eaLnBrk="1" fontAlgn="base" latinLnBrk="0" hangingPunct="1">
              <a:lnSpc>
                <a:spcPct val="110000"/>
              </a:lnSpc>
              <a:spcBef>
                <a:spcPct val="10000"/>
              </a:spcBef>
              <a:spcAft>
                <a:spcPct val="0"/>
              </a:spcAft>
              <a:buClr>
                <a:schemeClr val="tx1"/>
              </a:buClr>
              <a:buSzPct val="60000"/>
              <a:buFont typeface="Wingdings" panose="05000000000000000000" pitchFamily="2" charset="2"/>
              <a:buNone/>
              <a:tabLst>
                <a:tab pos="1435100" algn="l"/>
              </a:tabLst>
            </a:pPr>
            <a:r>
              <a:rPr lang="en-US" altLang="x-none" sz="2800" b="1" u="none" baseline="0" dirty="0">
                <a:solidFill>
                  <a:schemeClr val="tx1"/>
                </a:solidFill>
                <a:latin typeface="Times New Roman" panose="02020603050405020304" pitchFamily="2" charset="0"/>
                <a:ea typeface="宋体" panose="02010600030101010101" pitchFamily="2" charset="-122"/>
              </a:rPr>
              <a:t>T</a:t>
            </a:r>
            <a:r>
              <a:rPr lang="en-US" altLang="x-none" sz="2800" b="1" u="none" baseline="-22000" dirty="0">
                <a:solidFill>
                  <a:schemeClr val="tx1"/>
                </a:solidFill>
                <a:latin typeface="Times New Roman" panose="02020603050405020304" pitchFamily="2" charset="0"/>
                <a:ea typeface="宋体" panose="02010600030101010101" pitchFamily="2" charset="-122"/>
              </a:rPr>
              <a:t>avg</a:t>
            </a:r>
            <a:r>
              <a:rPr lang="en-US" altLang="x-none" sz="2800" b="1" u="none" baseline="0" dirty="0">
                <a:solidFill>
                  <a:schemeClr val="tx1"/>
                </a:solidFill>
                <a:latin typeface="Times New Roman" panose="02020603050405020304" pitchFamily="2" charset="0"/>
                <a:ea typeface="宋体" panose="02010600030101010101" pitchFamily="2" charset="-122"/>
              </a:rPr>
              <a:t>(n)=C(n)+T</a:t>
            </a:r>
            <a:r>
              <a:rPr lang="en-US" altLang="x-none" sz="2800" b="1" u="none" baseline="-22000" dirty="0">
                <a:solidFill>
                  <a:schemeClr val="tx1"/>
                </a:solidFill>
                <a:latin typeface="Times New Roman" panose="02020603050405020304" pitchFamily="2" charset="0"/>
                <a:ea typeface="宋体" panose="02010600030101010101" pitchFamily="2" charset="-122"/>
              </a:rPr>
              <a:t>avg</a:t>
            </a:r>
            <a:r>
              <a:rPr lang="en-US" altLang="x-none" sz="2800" b="1" u="none" baseline="0" dirty="0">
                <a:solidFill>
                  <a:schemeClr val="tx1"/>
                </a:solidFill>
                <a:latin typeface="Times New Roman" panose="02020603050405020304" pitchFamily="2" charset="0"/>
                <a:ea typeface="宋体" panose="02010600030101010101" pitchFamily="2" charset="-122"/>
              </a:rPr>
              <a:t>(k-1)+T</a:t>
            </a:r>
            <a:r>
              <a:rPr lang="en-US" altLang="x-none" sz="2800" b="1" u="none" baseline="-22000" dirty="0">
                <a:solidFill>
                  <a:schemeClr val="tx1"/>
                </a:solidFill>
                <a:latin typeface="Times New Roman" panose="02020603050405020304" pitchFamily="2" charset="0"/>
                <a:ea typeface="宋体" panose="02010600030101010101" pitchFamily="2" charset="-122"/>
              </a:rPr>
              <a:t>avg</a:t>
            </a:r>
            <a:r>
              <a:rPr lang="en-US" altLang="x-none" sz="2800" b="1" u="none" baseline="0" dirty="0">
                <a:solidFill>
                  <a:schemeClr val="tx1"/>
                </a:solidFill>
                <a:latin typeface="Times New Roman" panose="02020603050405020304" pitchFamily="2" charset="0"/>
                <a:ea typeface="宋体" panose="02010600030101010101" pitchFamily="2" charset="-122"/>
              </a:rPr>
              <a:t>(n-k)          </a:t>
            </a:r>
            <a:r>
              <a:rPr lang="en-US" altLang="x-none" sz="2800" b="1" u="none" baseline="0" dirty="0">
                <a:solidFill>
                  <a:schemeClr val="tx1"/>
                </a:solidFill>
                <a:latin typeface="Times New Roman" panose="02020603050405020304" pitchFamily="2" charset="0"/>
                <a:ea typeface="Times New Roman" panose="02020603050405020304" pitchFamily="2" charset="0"/>
              </a:rPr>
              <a:t>……</a:t>
            </a:r>
            <a:r>
              <a:rPr lang="en-US" altLang="x-none" sz="2800" b="1" u="none" baseline="0" dirty="0">
                <a:solidFill>
                  <a:schemeClr val="tx1"/>
                </a:solidFill>
                <a:latin typeface="Times New Roman" panose="02020603050405020304" pitchFamily="2" charset="0"/>
                <a:ea typeface="宋体" panose="02010600030101010101" pitchFamily="2" charset="-122"/>
              </a:rPr>
              <a:t>  ⑴</a:t>
            </a:r>
            <a:endParaRPr lang="en-US" altLang="x-none" sz="2400" b="1" u="none" baseline="0" dirty="0">
              <a:solidFill>
                <a:schemeClr val="tx1"/>
              </a:solidFill>
              <a:latin typeface="宋体" panose="02010600030101010101" pitchFamily="2" charset="-122"/>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21" name="文本占位符 793601"/>
          <p:cNvSpPr>
            <a:spLocks noGrp="1"/>
          </p:cNvSpPr>
          <p:nvPr>
            <p:ph idx="1"/>
          </p:nvPr>
        </p:nvSpPr>
        <p:spPr>
          <a:xfrm>
            <a:off x="1676400" y="188913"/>
            <a:ext cx="8839200" cy="1066800"/>
          </a:xfrm>
        </p:spPr>
        <p:txBody>
          <a:bodyPr anchor="t"/>
          <a:p>
            <a:pPr marL="0" indent="0" defTabSz="0">
              <a:lnSpc>
                <a:spcPct val="110000"/>
              </a:lnSpc>
              <a:spcBef>
                <a:spcPct val="10000"/>
              </a:spcBef>
              <a:buNone/>
              <a:tabLst>
                <a:tab pos="1435100" algn="l"/>
              </a:tabLst>
            </a:pPr>
            <a:r>
              <a:rPr lang="zh-CN" altLang="en-US" sz="2800" b="1" dirty="0">
                <a:latin typeface="宋体" panose="02010600030101010101" pitchFamily="2" charset="-122"/>
              </a:rPr>
              <a:t>    若记录是随机排列的，</a:t>
            </a:r>
            <a:r>
              <a:rPr lang="en-US" altLang="x-none" sz="2800" b="1" dirty="0"/>
              <a:t>k</a:t>
            </a:r>
            <a:r>
              <a:rPr lang="zh-CN" altLang="en-US" sz="2800" b="1" dirty="0"/>
              <a:t>取值在</a:t>
            </a:r>
            <a:r>
              <a:rPr lang="en-US" altLang="x-none" sz="2800" b="1" dirty="0"/>
              <a:t>1~n</a:t>
            </a:r>
            <a:r>
              <a:rPr lang="zh-CN" altLang="en-US" sz="2800" b="1" dirty="0"/>
              <a:t>之间的概率相同</a:t>
            </a:r>
            <a:r>
              <a:rPr lang="zh-CN" altLang="en-US" sz="2800" b="1" dirty="0">
                <a:latin typeface="宋体" panose="02010600030101010101" pitchFamily="2" charset="-122"/>
              </a:rPr>
              <a:t>，则：</a:t>
            </a:r>
            <a:endParaRPr lang="zh-CN" altLang="en-US" sz="2800" b="1" dirty="0">
              <a:latin typeface="宋体" panose="02010600030101010101" pitchFamily="2" charset="-122"/>
            </a:endParaRPr>
          </a:p>
        </p:txBody>
      </p:sp>
      <p:grpSp>
        <p:nvGrpSpPr>
          <p:cNvPr id="747522" name="组合 793602"/>
          <p:cNvGrpSpPr/>
          <p:nvPr/>
        </p:nvGrpSpPr>
        <p:grpSpPr>
          <a:xfrm>
            <a:off x="2208213" y="1092200"/>
            <a:ext cx="6399212" cy="1905000"/>
            <a:chOff x="0" y="0"/>
            <a:chExt cx="4031" cy="1200"/>
          </a:xfrm>
        </p:grpSpPr>
        <p:grpSp>
          <p:nvGrpSpPr>
            <p:cNvPr id="747523" name="组合 793603"/>
            <p:cNvGrpSpPr/>
            <p:nvPr/>
          </p:nvGrpSpPr>
          <p:grpSpPr>
            <a:xfrm>
              <a:off x="0" y="0"/>
              <a:ext cx="4031" cy="572"/>
              <a:chOff x="0" y="0"/>
              <a:chExt cx="4031" cy="572"/>
            </a:xfrm>
          </p:grpSpPr>
          <p:sp>
            <p:nvSpPr>
              <p:cNvPr id="747524" name="矩形 793604"/>
              <p:cNvSpPr/>
              <p:nvPr/>
            </p:nvSpPr>
            <p:spPr>
              <a:xfrm>
                <a:off x="0" y="160"/>
                <a:ext cx="1487" cy="272"/>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T</a:t>
                </a:r>
                <a:r>
                  <a:rPr lang="en-US" altLang="x-none" sz="2800" b="1" baseline="-22000" dirty="0">
                    <a:latin typeface="Times New Roman" panose="02020603050405020304" pitchFamily="2" charset="0"/>
                    <a:ea typeface="宋体" panose="02010600030101010101" pitchFamily="2" charset="-122"/>
                  </a:rPr>
                  <a:t>avg</a:t>
                </a:r>
                <a:r>
                  <a:rPr lang="en-US" altLang="x-none" sz="2800" b="1" dirty="0">
                    <a:latin typeface="Times New Roman" panose="02020603050405020304" pitchFamily="2" charset="0"/>
                    <a:ea typeface="宋体" panose="02010600030101010101" pitchFamily="2" charset="-122"/>
                  </a:rPr>
                  <a:t>(n)=n×C+</a:t>
                </a:r>
                <a:endParaRPr lang="en-US" altLang="x-none" sz="2800" b="1" dirty="0">
                  <a:latin typeface="Times New Roman" panose="02020603050405020304" pitchFamily="2" charset="0"/>
                  <a:ea typeface="宋体" panose="02010600030101010101" pitchFamily="2" charset="-122"/>
                </a:endParaRPr>
              </a:p>
            </p:txBody>
          </p:sp>
          <p:grpSp>
            <p:nvGrpSpPr>
              <p:cNvPr id="747525" name="组合 793605"/>
              <p:cNvGrpSpPr/>
              <p:nvPr/>
            </p:nvGrpSpPr>
            <p:grpSpPr>
              <a:xfrm>
                <a:off x="1749" y="0"/>
                <a:ext cx="2282" cy="572"/>
                <a:chOff x="0" y="0"/>
                <a:chExt cx="2224" cy="572"/>
              </a:xfrm>
            </p:grpSpPr>
            <p:sp>
              <p:nvSpPr>
                <p:cNvPr id="747526" name="矩形 793606"/>
                <p:cNvSpPr/>
                <p:nvPr/>
              </p:nvSpPr>
              <p:spPr>
                <a:xfrm>
                  <a:off x="48" y="144"/>
                  <a:ext cx="2176" cy="272"/>
                </a:xfrm>
                <a:prstGeom prst="rect">
                  <a:avLst/>
                </a:prstGeom>
                <a:noFill/>
                <a:ln w="9525">
                  <a:noFill/>
                </a:ln>
              </p:spPr>
              <p:txBody>
                <a:bodyPr wrap="none" anchor="ctr"/>
                <a:p>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[T</a:t>
                  </a:r>
                  <a:r>
                    <a:rPr lang="en-US" altLang="x-none" sz="2800" b="1" baseline="-22000" dirty="0">
                      <a:latin typeface="Times New Roman" panose="02020603050405020304" pitchFamily="2" charset="0"/>
                      <a:ea typeface="宋体" panose="02010600030101010101" pitchFamily="2" charset="-122"/>
                    </a:rPr>
                    <a:t>avg</a:t>
                  </a:r>
                  <a:r>
                    <a:rPr lang="en-US" altLang="x-none" sz="2800" b="1" dirty="0">
                      <a:latin typeface="Times New Roman" panose="02020603050405020304" pitchFamily="2" charset="0"/>
                      <a:ea typeface="宋体" panose="02010600030101010101" pitchFamily="2" charset="-122"/>
                    </a:rPr>
                    <a:t>(k-1)+T</a:t>
                  </a:r>
                  <a:r>
                    <a:rPr lang="en-US" altLang="x-none" sz="2800" b="1" baseline="-22000" dirty="0">
                      <a:latin typeface="Times New Roman" panose="02020603050405020304" pitchFamily="2" charset="0"/>
                      <a:ea typeface="宋体" panose="02010600030101010101" pitchFamily="2" charset="-122"/>
                    </a:rPr>
                    <a:t>avg</a:t>
                  </a:r>
                  <a:r>
                    <a:rPr lang="en-US" altLang="x-none" sz="2800" b="1" dirty="0">
                      <a:latin typeface="Times New Roman" panose="02020603050405020304" pitchFamily="2" charset="0"/>
                      <a:ea typeface="宋体" panose="02010600030101010101" pitchFamily="2" charset="-122"/>
                    </a:rPr>
                    <a:t>(n-k)]</a:t>
                  </a:r>
                  <a:endParaRPr lang="en-US" altLang="x-none" sz="2800" b="1" dirty="0">
                    <a:latin typeface="Times New Roman" panose="02020603050405020304" pitchFamily="2" charset="0"/>
                    <a:ea typeface="Times New Roman" panose="02020603050405020304" pitchFamily="2" charset="0"/>
                  </a:endParaRPr>
                </a:p>
              </p:txBody>
            </p:sp>
            <p:sp>
              <p:nvSpPr>
                <p:cNvPr id="747527" name="矩形 793607"/>
                <p:cNvSpPr/>
                <p:nvPr/>
              </p:nvSpPr>
              <p:spPr>
                <a:xfrm>
                  <a:off x="80" y="0"/>
                  <a:ext cx="204" cy="204"/>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n</a:t>
                  </a:r>
                  <a:endParaRPr lang="en-US" altLang="x-none" sz="2400" b="1" dirty="0">
                    <a:latin typeface="Times New Roman" panose="02020603050405020304" pitchFamily="2" charset="0"/>
                    <a:ea typeface="宋体" panose="02010600030101010101" pitchFamily="2" charset="-122"/>
                  </a:endParaRPr>
                </a:p>
              </p:txBody>
            </p:sp>
            <p:sp>
              <p:nvSpPr>
                <p:cNvPr id="747528" name="矩形 793608"/>
                <p:cNvSpPr/>
                <p:nvPr/>
              </p:nvSpPr>
              <p:spPr>
                <a:xfrm>
                  <a:off x="0" y="368"/>
                  <a:ext cx="317" cy="204"/>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k=0</a:t>
                  </a:r>
                  <a:endParaRPr lang="en-US" altLang="x-none" sz="2400" b="1" dirty="0">
                    <a:latin typeface="Times New Roman" panose="02020603050405020304" pitchFamily="2" charset="0"/>
                    <a:ea typeface="宋体" panose="02010600030101010101" pitchFamily="2" charset="-122"/>
                  </a:endParaRPr>
                </a:p>
              </p:txBody>
            </p:sp>
          </p:grpSp>
          <p:grpSp>
            <p:nvGrpSpPr>
              <p:cNvPr id="747529" name="组合 793609"/>
              <p:cNvGrpSpPr/>
              <p:nvPr/>
            </p:nvGrpSpPr>
            <p:grpSpPr>
              <a:xfrm>
                <a:off x="1578" y="48"/>
                <a:ext cx="237" cy="476"/>
                <a:chOff x="0" y="0"/>
                <a:chExt cx="231" cy="476"/>
              </a:xfrm>
            </p:grpSpPr>
            <p:sp>
              <p:nvSpPr>
                <p:cNvPr id="747530" name="矩形 793610"/>
                <p:cNvSpPr/>
                <p:nvPr/>
              </p:nvSpPr>
              <p:spPr>
                <a:xfrm>
                  <a:off x="0" y="0"/>
                  <a:ext cx="196" cy="233"/>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1</a:t>
                  </a:r>
                  <a:endParaRPr lang="en-US" altLang="x-none" sz="2800" b="1" dirty="0">
                    <a:latin typeface="Times New Roman" panose="02020603050405020304" pitchFamily="2" charset="0"/>
                    <a:ea typeface="宋体" panose="02010600030101010101" pitchFamily="2" charset="-122"/>
                  </a:endParaRPr>
                </a:p>
              </p:txBody>
            </p:sp>
            <p:sp>
              <p:nvSpPr>
                <p:cNvPr id="747531" name="矩形 793611"/>
                <p:cNvSpPr/>
                <p:nvPr/>
              </p:nvSpPr>
              <p:spPr>
                <a:xfrm>
                  <a:off x="50" y="285"/>
                  <a:ext cx="124" cy="191"/>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n</a:t>
                  </a:r>
                  <a:endParaRPr lang="en-US" altLang="x-none" sz="2400" b="1" dirty="0">
                    <a:latin typeface="Times New Roman" panose="02020603050405020304" pitchFamily="2" charset="0"/>
                    <a:ea typeface="宋体" panose="02010600030101010101" pitchFamily="2" charset="-122"/>
                  </a:endParaRPr>
                </a:p>
              </p:txBody>
            </p:sp>
            <p:sp>
              <p:nvSpPr>
                <p:cNvPr id="747532" name="直接连接符 793612"/>
                <p:cNvSpPr/>
                <p:nvPr/>
              </p:nvSpPr>
              <p:spPr>
                <a:xfrm>
                  <a:off x="4" y="255"/>
                  <a:ext cx="227" cy="0"/>
                </a:xfrm>
                <a:prstGeom prst="line">
                  <a:avLst/>
                </a:prstGeom>
                <a:ln w="19050" cap="flat" cmpd="sng">
                  <a:solidFill>
                    <a:schemeClr val="tx1"/>
                  </a:solidFill>
                  <a:prstDash val="solid"/>
                  <a:round/>
                  <a:headEnd type="none" w="med" len="med"/>
                  <a:tailEnd type="none" w="med" len="med"/>
                </a:ln>
              </p:spPr>
            </p:sp>
          </p:grpSp>
        </p:grpSp>
        <p:grpSp>
          <p:nvGrpSpPr>
            <p:cNvPr id="747533" name="组合 793613"/>
            <p:cNvGrpSpPr/>
            <p:nvPr/>
          </p:nvGrpSpPr>
          <p:grpSpPr>
            <a:xfrm>
              <a:off x="667" y="628"/>
              <a:ext cx="3342" cy="572"/>
              <a:chOff x="0" y="0"/>
              <a:chExt cx="3342" cy="572"/>
            </a:xfrm>
          </p:grpSpPr>
          <p:sp>
            <p:nvSpPr>
              <p:cNvPr id="747534" name="矩形 793614"/>
              <p:cNvSpPr/>
              <p:nvPr/>
            </p:nvSpPr>
            <p:spPr>
              <a:xfrm>
                <a:off x="0" y="160"/>
                <a:ext cx="846" cy="272"/>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=n×C+</a:t>
                </a:r>
                <a:endParaRPr lang="en-US" altLang="x-none" sz="2800" b="1" dirty="0">
                  <a:latin typeface="Times New Roman" panose="02020603050405020304" pitchFamily="2" charset="0"/>
                  <a:ea typeface="宋体" panose="02010600030101010101" pitchFamily="2" charset="-122"/>
                </a:endParaRPr>
              </a:p>
            </p:txBody>
          </p:sp>
          <p:sp>
            <p:nvSpPr>
              <p:cNvPr id="747535" name="矩形 793615"/>
              <p:cNvSpPr/>
              <p:nvPr/>
            </p:nvSpPr>
            <p:spPr>
              <a:xfrm>
                <a:off x="1070" y="144"/>
                <a:ext cx="2272" cy="272"/>
              </a:xfrm>
              <a:prstGeom prst="rect">
                <a:avLst/>
              </a:prstGeom>
              <a:noFill/>
              <a:ln w="9525">
                <a:noFill/>
              </a:ln>
            </p:spPr>
            <p:txBody>
              <a:bodyPr wrap="none" anchor="ctr"/>
              <a:p>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T</a:t>
                </a:r>
                <a:r>
                  <a:rPr lang="en-US" altLang="x-none" sz="2800" b="1" baseline="-22000" dirty="0">
                    <a:latin typeface="Times New Roman" panose="02020603050405020304" pitchFamily="2" charset="0"/>
                    <a:ea typeface="宋体" panose="02010600030101010101" pitchFamily="2" charset="-122"/>
                  </a:rPr>
                  <a:t>avg</a:t>
                </a:r>
                <a:r>
                  <a:rPr lang="en-US" altLang="x-none" sz="2800" b="1" dirty="0">
                    <a:latin typeface="Times New Roman" panose="02020603050405020304" pitchFamily="2" charset="0"/>
                    <a:ea typeface="宋体" panose="02010600030101010101" pitchFamily="2" charset="-122"/>
                  </a:rPr>
                  <a:t>(k)        </a:t>
                </a:r>
                <a:r>
                  <a:rPr lang="en-US" altLang="x-none" sz="2800" b="1" dirty="0">
                    <a:latin typeface="Times New Roman" panose="02020603050405020304" pitchFamily="2" charset="0"/>
                    <a:ea typeface="Times New Roman" panose="02020603050405020304" pitchFamily="2" charset="0"/>
                  </a:rPr>
                  <a:t>……</a:t>
                </a:r>
                <a:r>
                  <a:rPr lang="en-US" altLang="x-none" sz="2800" b="1" dirty="0">
                    <a:latin typeface="Times New Roman" panose="02020603050405020304" pitchFamily="2" charset="0"/>
                    <a:ea typeface="宋体" panose="02010600030101010101" pitchFamily="2" charset="-122"/>
                  </a:rPr>
                  <a:t>  ⑵</a:t>
                </a:r>
                <a:endParaRPr lang="en-US" altLang="x-none" sz="2800" b="1" dirty="0">
                  <a:latin typeface="Times New Roman" panose="02020603050405020304" pitchFamily="2" charset="0"/>
                  <a:ea typeface="Times New Roman" panose="02020603050405020304" pitchFamily="2" charset="0"/>
                </a:endParaRPr>
              </a:p>
            </p:txBody>
          </p:sp>
          <p:sp>
            <p:nvSpPr>
              <p:cNvPr id="747536" name="矩形 793616"/>
              <p:cNvSpPr/>
              <p:nvPr/>
            </p:nvSpPr>
            <p:spPr>
              <a:xfrm>
                <a:off x="1102" y="0"/>
                <a:ext cx="204" cy="204"/>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n-1</a:t>
                </a:r>
                <a:endParaRPr lang="en-US" altLang="x-none" sz="2400" b="1" dirty="0">
                  <a:latin typeface="Times New Roman" panose="02020603050405020304" pitchFamily="2" charset="0"/>
                  <a:ea typeface="宋体" panose="02010600030101010101" pitchFamily="2" charset="-122"/>
                </a:endParaRPr>
              </a:p>
            </p:txBody>
          </p:sp>
          <p:sp>
            <p:nvSpPr>
              <p:cNvPr id="747537" name="矩形 793617"/>
              <p:cNvSpPr/>
              <p:nvPr/>
            </p:nvSpPr>
            <p:spPr>
              <a:xfrm>
                <a:off x="1022" y="368"/>
                <a:ext cx="317" cy="204"/>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k=0</a:t>
                </a:r>
                <a:endParaRPr lang="en-US" altLang="x-none" sz="2400" b="1" dirty="0">
                  <a:latin typeface="Times New Roman" panose="02020603050405020304" pitchFamily="2" charset="0"/>
                  <a:ea typeface="宋体" panose="02010600030101010101" pitchFamily="2" charset="-122"/>
                </a:endParaRPr>
              </a:p>
            </p:txBody>
          </p:sp>
          <p:grpSp>
            <p:nvGrpSpPr>
              <p:cNvPr id="747538" name="组合 793618"/>
              <p:cNvGrpSpPr/>
              <p:nvPr/>
            </p:nvGrpSpPr>
            <p:grpSpPr>
              <a:xfrm>
                <a:off x="855" y="48"/>
                <a:ext cx="231" cy="476"/>
                <a:chOff x="0" y="0"/>
                <a:chExt cx="231" cy="476"/>
              </a:xfrm>
            </p:grpSpPr>
            <p:sp>
              <p:nvSpPr>
                <p:cNvPr id="747539" name="矩形 793619"/>
                <p:cNvSpPr/>
                <p:nvPr/>
              </p:nvSpPr>
              <p:spPr>
                <a:xfrm>
                  <a:off x="0" y="0"/>
                  <a:ext cx="196" cy="233"/>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2</a:t>
                  </a:r>
                  <a:endParaRPr lang="en-US" altLang="x-none" sz="2800" b="1" dirty="0">
                    <a:latin typeface="Times New Roman" panose="02020603050405020304" pitchFamily="2" charset="0"/>
                    <a:ea typeface="宋体" panose="02010600030101010101" pitchFamily="2" charset="-122"/>
                  </a:endParaRPr>
                </a:p>
              </p:txBody>
            </p:sp>
            <p:sp>
              <p:nvSpPr>
                <p:cNvPr id="747540" name="矩形 793620"/>
                <p:cNvSpPr/>
                <p:nvPr/>
              </p:nvSpPr>
              <p:spPr>
                <a:xfrm>
                  <a:off x="50" y="285"/>
                  <a:ext cx="124" cy="191"/>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n</a:t>
                  </a:r>
                  <a:endParaRPr lang="en-US" altLang="x-none" sz="2400" b="1" dirty="0">
                    <a:latin typeface="Times New Roman" panose="02020603050405020304" pitchFamily="2" charset="0"/>
                    <a:ea typeface="宋体" panose="02010600030101010101" pitchFamily="2" charset="-122"/>
                  </a:endParaRPr>
                </a:p>
              </p:txBody>
            </p:sp>
            <p:sp>
              <p:nvSpPr>
                <p:cNvPr id="747541" name="直接连接符 793621"/>
                <p:cNvSpPr/>
                <p:nvPr/>
              </p:nvSpPr>
              <p:spPr>
                <a:xfrm>
                  <a:off x="4" y="255"/>
                  <a:ext cx="227" cy="0"/>
                </a:xfrm>
                <a:prstGeom prst="line">
                  <a:avLst/>
                </a:prstGeom>
                <a:ln w="19050" cap="flat" cmpd="sng">
                  <a:solidFill>
                    <a:schemeClr val="tx1"/>
                  </a:solidFill>
                  <a:prstDash val="solid"/>
                  <a:round/>
                  <a:headEnd type="none" w="med" len="med"/>
                  <a:tailEnd type="none" w="med" len="med"/>
                </a:ln>
              </p:spPr>
            </p:sp>
          </p:grpSp>
        </p:grpSp>
      </p:grpSp>
      <p:sp>
        <p:nvSpPr>
          <p:cNvPr id="747542" name="矩形 793622"/>
          <p:cNvSpPr/>
          <p:nvPr/>
        </p:nvSpPr>
        <p:spPr>
          <a:xfrm>
            <a:off x="1676400" y="3040063"/>
            <a:ext cx="8839200" cy="533400"/>
          </a:xfrm>
          <a:prstGeom prst="rect">
            <a:avLst/>
          </a:prstGeom>
          <a:noFill/>
          <a:ln w="9525">
            <a:noFill/>
          </a:ln>
        </p:spPr>
        <p:txBody>
          <a:bodyPr anchor="t"/>
          <a:p>
            <a:pPr defTabSz="0">
              <a:spcBef>
                <a:spcPct val="10000"/>
              </a:spcBef>
              <a:buClr>
                <a:schemeClr val="accent2"/>
              </a:buClr>
              <a:buSzPct val="80000"/>
              <a:buFont typeface="Wingdings" panose="05000000000000000000" pitchFamily="2" charset="2"/>
              <a:buNone/>
              <a:tabLst>
                <a:tab pos="1435100" algn="l"/>
              </a:tabLst>
            </a:pPr>
            <a:r>
              <a:rPr lang="zh-CN" altLang="en-US" sz="2800" b="1" dirty="0">
                <a:latin typeface="宋体" panose="02010600030101010101" pitchFamily="2" charset="-122"/>
                <a:ea typeface="宋体" panose="02010600030101010101" pitchFamily="2" charset="-122"/>
              </a:rPr>
              <a:t>    当</a:t>
            </a:r>
            <a:r>
              <a:rPr lang="en-US" altLang="x-none" sz="2800" b="1" dirty="0">
                <a:latin typeface="Times New Roman" panose="02020603050405020304" pitchFamily="2" charset="0"/>
                <a:ea typeface="宋体" panose="02010600030101010101" pitchFamily="2" charset="-122"/>
              </a:rPr>
              <a:t>n&gt;1</a:t>
            </a:r>
            <a:r>
              <a:rPr lang="zh-CN" altLang="en-US" sz="2800" b="1" dirty="0">
                <a:latin typeface="宋体" panose="02010600030101010101" pitchFamily="2" charset="-122"/>
                <a:ea typeface="宋体" panose="02010600030101010101" pitchFamily="2" charset="-122"/>
              </a:rPr>
              <a:t>时，用</a:t>
            </a:r>
            <a:r>
              <a:rPr lang="en-US" altLang="x-none" sz="2800" b="1" dirty="0">
                <a:latin typeface="Times New Roman" panose="02020603050405020304" pitchFamily="2" charset="0"/>
                <a:ea typeface="宋体" panose="02010600030101010101" pitchFamily="2" charset="-122"/>
              </a:rPr>
              <a:t>n-1</a:t>
            </a:r>
            <a:r>
              <a:rPr lang="zh-CN" altLang="en-US" sz="2800" b="1" dirty="0">
                <a:latin typeface="Times New Roman" panose="02020603050405020304" pitchFamily="2" charset="0"/>
                <a:ea typeface="宋体" panose="02010600030101010101" pitchFamily="2" charset="-122"/>
              </a:rPr>
              <a:t>代替⑵中的</a:t>
            </a:r>
            <a:r>
              <a:rPr lang="en-US" altLang="x-none" sz="2800" b="1" dirty="0">
                <a:latin typeface="Times New Roman" panose="02020603050405020304" pitchFamily="2" charset="0"/>
                <a:ea typeface="宋体" panose="02010600030101010101" pitchFamily="2" charset="-122"/>
              </a:rPr>
              <a:t>n</a:t>
            </a:r>
            <a:r>
              <a:rPr lang="zh-CN" altLang="en-US" sz="2800" b="1" dirty="0">
                <a:latin typeface="宋体" panose="02010600030101010101" pitchFamily="2" charset="-122"/>
                <a:ea typeface="宋体" panose="02010600030101010101" pitchFamily="2" charset="-122"/>
              </a:rPr>
              <a:t>，得到</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p:txBody>
      </p:sp>
      <p:grpSp>
        <p:nvGrpSpPr>
          <p:cNvPr id="747543" name="组合 793623"/>
          <p:cNvGrpSpPr/>
          <p:nvPr/>
        </p:nvGrpSpPr>
        <p:grpSpPr>
          <a:xfrm>
            <a:off x="2159000" y="3573463"/>
            <a:ext cx="6832600" cy="908050"/>
            <a:chOff x="0" y="0"/>
            <a:chExt cx="4304" cy="572"/>
          </a:xfrm>
        </p:grpSpPr>
        <p:sp>
          <p:nvSpPr>
            <p:cNvPr id="747544" name="矩形 793624"/>
            <p:cNvSpPr/>
            <p:nvPr/>
          </p:nvSpPr>
          <p:spPr>
            <a:xfrm>
              <a:off x="0" y="160"/>
              <a:ext cx="1728" cy="272"/>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T</a:t>
              </a:r>
              <a:r>
                <a:rPr lang="en-US" altLang="x-none" sz="2800" b="1" baseline="-22000" dirty="0">
                  <a:latin typeface="Times New Roman" panose="02020603050405020304" pitchFamily="2" charset="0"/>
                  <a:ea typeface="宋体" panose="02010600030101010101" pitchFamily="2" charset="-122"/>
                </a:rPr>
                <a:t>avg</a:t>
              </a:r>
              <a:r>
                <a:rPr lang="en-US" altLang="x-none" sz="2800" b="1" dirty="0">
                  <a:latin typeface="Times New Roman" panose="02020603050405020304" pitchFamily="2" charset="0"/>
                  <a:ea typeface="宋体" panose="02010600030101010101" pitchFamily="2" charset="-122"/>
                </a:rPr>
                <a:t>(n)=(n-1)×C+</a:t>
              </a:r>
              <a:endParaRPr lang="en-US" altLang="x-none" sz="2800" b="1" dirty="0">
                <a:latin typeface="Times New Roman" panose="02020603050405020304" pitchFamily="2" charset="0"/>
                <a:ea typeface="宋体" panose="02010600030101010101" pitchFamily="2" charset="-122"/>
              </a:endParaRPr>
            </a:p>
          </p:txBody>
        </p:sp>
        <p:sp>
          <p:nvSpPr>
            <p:cNvPr id="747545" name="矩形 793625"/>
            <p:cNvSpPr/>
            <p:nvPr/>
          </p:nvSpPr>
          <p:spPr>
            <a:xfrm>
              <a:off x="2032" y="144"/>
              <a:ext cx="2272" cy="272"/>
            </a:xfrm>
            <a:prstGeom prst="rect">
              <a:avLst/>
            </a:prstGeom>
            <a:noFill/>
            <a:ln w="9525">
              <a:noFill/>
            </a:ln>
          </p:spPr>
          <p:txBody>
            <a:bodyPr wrap="none" anchor="ctr"/>
            <a:p>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T</a:t>
              </a:r>
              <a:r>
                <a:rPr lang="en-US" altLang="x-none" sz="2800" b="1" baseline="-22000" dirty="0">
                  <a:latin typeface="Times New Roman" panose="02020603050405020304" pitchFamily="2" charset="0"/>
                  <a:ea typeface="宋体" panose="02010600030101010101" pitchFamily="2" charset="-122"/>
                </a:rPr>
                <a:t>avg</a:t>
              </a:r>
              <a:r>
                <a:rPr lang="en-US" altLang="x-none" sz="2800" b="1" dirty="0">
                  <a:latin typeface="Times New Roman" panose="02020603050405020304" pitchFamily="2" charset="0"/>
                  <a:ea typeface="宋体" panose="02010600030101010101" pitchFamily="2" charset="-122"/>
                </a:rPr>
                <a:t>(k)        </a:t>
              </a:r>
              <a:r>
                <a:rPr lang="en-US" altLang="x-none" sz="2800" b="1" dirty="0">
                  <a:latin typeface="Times New Roman" panose="02020603050405020304" pitchFamily="2" charset="0"/>
                  <a:ea typeface="Times New Roman" panose="02020603050405020304" pitchFamily="2" charset="0"/>
                </a:rPr>
                <a:t>……</a:t>
              </a:r>
              <a:r>
                <a:rPr lang="en-US" altLang="x-none" sz="2800" b="1" dirty="0">
                  <a:latin typeface="Times New Roman" panose="02020603050405020304" pitchFamily="2" charset="0"/>
                  <a:ea typeface="宋体" panose="02010600030101010101" pitchFamily="2" charset="-122"/>
                </a:rPr>
                <a:t>  ⑶</a:t>
              </a:r>
              <a:endParaRPr lang="en-US" altLang="x-none" sz="2800" b="1" dirty="0">
                <a:latin typeface="Times New Roman" panose="02020603050405020304" pitchFamily="2" charset="0"/>
                <a:ea typeface="Times New Roman" panose="02020603050405020304" pitchFamily="2" charset="0"/>
              </a:endParaRPr>
            </a:p>
          </p:txBody>
        </p:sp>
        <p:sp>
          <p:nvSpPr>
            <p:cNvPr id="747546" name="矩形 793626"/>
            <p:cNvSpPr/>
            <p:nvPr/>
          </p:nvSpPr>
          <p:spPr>
            <a:xfrm>
              <a:off x="2064" y="0"/>
              <a:ext cx="204" cy="204"/>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n-2</a:t>
              </a:r>
              <a:endParaRPr lang="en-US" altLang="x-none" sz="2400" b="1" dirty="0">
                <a:latin typeface="Times New Roman" panose="02020603050405020304" pitchFamily="2" charset="0"/>
                <a:ea typeface="宋体" panose="02010600030101010101" pitchFamily="2" charset="-122"/>
              </a:endParaRPr>
            </a:p>
          </p:txBody>
        </p:sp>
        <p:sp>
          <p:nvSpPr>
            <p:cNvPr id="747547" name="矩形 793627"/>
            <p:cNvSpPr/>
            <p:nvPr/>
          </p:nvSpPr>
          <p:spPr>
            <a:xfrm>
              <a:off x="1984" y="368"/>
              <a:ext cx="317" cy="204"/>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k=0</a:t>
              </a:r>
              <a:endParaRPr lang="en-US" altLang="x-none" sz="2400" b="1" dirty="0">
                <a:latin typeface="Times New Roman" panose="02020603050405020304" pitchFamily="2" charset="0"/>
                <a:ea typeface="宋体" panose="02010600030101010101" pitchFamily="2" charset="-122"/>
              </a:endParaRPr>
            </a:p>
          </p:txBody>
        </p:sp>
        <p:grpSp>
          <p:nvGrpSpPr>
            <p:cNvPr id="747548" name="组合 793628"/>
            <p:cNvGrpSpPr/>
            <p:nvPr/>
          </p:nvGrpSpPr>
          <p:grpSpPr>
            <a:xfrm>
              <a:off x="1817" y="48"/>
              <a:ext cx="231" cy="476"/>
              <a:chOff x="0" y="0"/>
              <a:chExt cx="231" cy="476"/>
            </a:xfrm>
          </p:grpSpPr>
          <p:sp>
            <p:nvSpPr>
              <p:cNvPr id="747549" name="矩形 793629"/>
              <p:cNvSpPr/>
              <p:nvPr/>
            </p:nvSpPr>
            <p:spPr>
              <a:xfrm>
                <a:off x="0" y="0"/>
                <a:ext cx="196" cy="233"/>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2</a:t>
                </a:r>
                <a:endParaRPr lang="en-US" altLang="x-none" sz="2800" b="1" dirty="0">
                  <a:latin typeface="Times New Roman" panose="02020603050405020304" pitchFamily="2" charset="0"/>
                  <a:ea typeface="宋体" panose="02010600030101010101" pitchFamily="2" charset="-122"/>
                </a:endParaRPr>
              </a:p>
            </p:txBody>
          </p:sp>
          <p:sp>
            <p:nvSpPr>
              <p:cNvPr id="747550" name="矩形 793630"/>
              <p:cNvSpPr/>
              <p:nvPr/>
            </p:nvSpPr>
            <p:spPr>
              <a:xfrm>
                <a:off x="50" y="285"/>
                <a:ext cx="124" cy="191"/>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n</a:t>
                </a:r>
                <a:endParaRPr lang="en-US" altLang="x-none" sz="2400" b="1" dirty="0">
                  <a:latin typeface="Times New Roman" panose="02020603050405020304" pitchFamily="2" charset="0"/>
                  <a:ea typeface="宋体" panose="02010600030101010101" pitchFamily="2" charset="-122"/>
                </a:endParaRPr>
              </a:p>
            </p:txBody>
          </p:sp>
          <p:sp>
            <p:nvSpPr>
              <p:cNvPr id="747551" name="直接连接符 793631"/>
              <p:cNvSpPr/>
              <p:nvPr/>
            </p:nvSpPr>
            <p:spPr>
              <a:xfrm>
                <a:off x="4" y="255"/>
                <a:ext cx="227" cy="0"/>
              </a:xfrm>
              <a:prstGeom prst="line">
                <a:avLst/>
              </a:prstGeom>
              <a:ln w="19050" cap="flat" cmpd="sng">
                <a:solidFill>
                  <a:schemeClr val="tx1"/>
                </a:solidFill>
                <a:prstDash val="solid"/>
                <a:round/>
                <a:headEnd type="none" w="med" len="med"/>
                <a:tailEnd type="none" w="med" len="med"/>
              </a:ln>
            </p:spPr>
          </p:sp>
        </p:grpSp>
      </p:grpSp>
      <p:sp>
        <p:nvSpPr>
          <p:cNvPr id="747552" name="矩形 793632"/>
          <p:cNvSpPr/>
          <p:nvPr/>
        </p:nvSpPr>
        <p:spPr>
          <a:xfrm>
            <a:off x="1676400" y="4532313"/>
            <a:ext cx="8839200" cy="2184400"/>
          </a:xfrm>
          <a:prstGeom prst="rect">
            <a:avLst/>
          </a:prstGeom>
          <a:noFill/>
          <a:ln w="9525">
            <a:noFill/>
          </a:ln>
        </p:spPr>
        <p:txBody>
          <a:bodyPr anchor="t"/>
          <a:p>
            <a:pPr marL="381000" lvl="1" indent="0" defTabSz="0" eaLnBrk="1" hangingPunct="1">
              <a:lnSpc>
                <a:spcPct val="110000"/>
              </a:lnSpc>
              <a:spcBef>
                <a:spcPct val="20000"/>
              </a:spcBef>
              <a:buClr>
                <a:schemeClr val="tx1"/>
              </a:buClr>
              <a:buSzPct val="90000"/>
              <a:buFont typeface="Arial" panose="020B0604020202020204" pitchFamily="34" charset="0"/>
              <a:buNone/>
              <a:tabLst>
                <a:tab pos="1079500" algn="l"/>
              </a:tabLst>
            </a:pPr>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nT</a:t>
            </a:r>
            <a:r>
              <a:rPr lang="en-US" altLang="x-none" sz="2800" b="1" baseline="-22000" dirty="0">
                <a:latin typeface="Times New Roman" panose="02020603050405020304" pitchFamily="2" charset="0"/>
                <a:ea typeface="宋体" panose="02010600030101010101" pitchFamily="2" charset="-122"/>
              </a:rPr>
              <a:t>avg</a:t>
            </a:r>
            <a:r>
              <a:rPr lang="en-US" altLang="x-none" sz="2800" b="1" dirty="0">
                <a:latin typeface="Times New Roman" panose="02020603050405020304" pitchFamily="2" charset="0"/>
                <a:ea typeface="宋体" panose="02010600030101010101" pitchFamily="2" charset="-122"/>
              </a:rPr>
              <a:t>(n)-(n-1)T</a:t>
            </a:r>
            <a:r>
              <a:rPr lang="en-US" altLang="x-none" sz="2800" b="1" baseline="-22000" dirty="0">
                <a:latin typeface="Times New Roman" panose="02020603050405020304" pitchFamily="2" charset="0"/>
                <a:ea typeface="宋体" panose="02010600030101010101" pitchFamily="2" charset="-122"/>
              </a:rPr>
              <a:t>avg</a:t>
            </a:r>
            <a:r>
              <a:rPr lang="en-US" altLang="x-none" sz="2800" b="1" dirty="0">
                <a:latin typeface="Times New Roman" panose="02020603050405020304" pitchFamily="2" charset="0"/>
                <a:ea typeface="宋体" panose="02010600030101010101" pitchFamily="2" charset="-122"/>
              </a:rPr>
              <a:t>(n-1)=(2n-1)×C+2T</a:t>
            </a:r>
            <a:r>
              <a:rPr lang="en-US" altLang="x-none" sz="2800" b="1" baseline="-22000" dirty="0">
                <a:latin typeface="Times New Roman" panose="02020603050405020304" pitchFamily="2" charset="0"/>
                <a:ea typeface="宋体" panose="02010600030101010101" pitchFamily="2" charset="-122"/>
              </a:rPr>
              <a:t>avg</a:t>
            </a:r>
            <a:r>
              <a:rPr lang="en-US" altLang="x-none" sz="2800" b="1" dirty="0">
                <a:latin typeface="Times New Roman" panose="02020603050405020304" pitchFamily="2" charset="0"/>
                <a:ea typeface="宋体" panose="02010600030101010101" pitchFamily="2" charset="-122"/>
              </a:rPr>
              <a:t>(n-1) </a:t>
            </a:r>
            <a:r>
              <a:rPr lang="zh-CN" altLang="en-US" sz="2800" b="1" dirty="0">
                <a:latin typeface="宋体" panose="02010600030101010101" pitchFamily="2" charset="-122"/>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即</a:t>
            </a:r>
            <a:endParaRPr lang="zh-CN" altLang="en-US" sz="2800" b="1" dirty="0">
              <a:latin typeface="Times New Roman" panose="02020603050405020304" pitchFamily="2" charset="0"/>
              <a:ea typeface="宋体" panose="02010600030101010101" pitchFamily="2" charset="-122"/>
            </a:endParaRPr>
          </a:p>
          <a:p>
            <a:pPr marL="381000" lvl="1" indent="0" defTabSz="0" eaLnBrk="1" hangingPunct="1">
              <a:lnSpc>
                <a:spcPct val="110000"/>
              </a:lnSpc>
              <a:spcBef>
                <a:spcPct val="20000"/>
              </a:spcBef>
              <a:buClr>
                <a:schemeClr val="tx1"/>
              </a:buClr>
              <a:buSzPct val="90000"/>
              <a:buFont typeface="Arial" panose="020B0604020202020204" pitchFamily="34" charset="0"/>
              <a:buNone/>
              <a:tabLst>
                <a:tab pos="1079500" algn="l"/>
              </a:tabLst>
            </a:pPr>
            <a:r>
              <a:rPr lang="en-US" altLang="x-none" sz="2800" b="1" dirty="0">
                <a:latin typeface="Times New Roman" panose="02020603050405020304" pitchFamily="2" charset="0"/>
                <a:ea typeface="宋体" panose="02010600030101010101" pitchFamily="2" charset="-122"/>
              </a:rPr>
              <a:t>T</a:t>
            </a:r>
            <a:r>
              <a:rPr lang="en-US" altLang="x-none" sz="2800" b="1" baseline="-22000" dirty="0">
                <a:latin typeface="Times New Roman" panose="02020603050405020304" pitchFamily="2" charset="0"/>
                <a:ea typeface="宋体" panose="02010600030101010101" pitchFamily="2" charset="-122"/>
              </a:rPr>
              <a:t>avg</a:t>
            </a:r>
            <a:r>
              <a:rPr lang="en-US" altLang="x-none" sz="2800" b="1" dirty="0">
                <a:latin typeface="Times New Roman" panose="02020603050405020304" pitchFamily="2" charset="0"/>
                <a:ea typeface="宋体" panose="02010600030101010101" pitchFamily="2" charset="-122"/>
              </a:rPr>
              <a:t>(n)=(n+1)/n×T</a:t>
            </a:r>
            <a:r>
              <a:rPr lang="en-US" altLang="x-none" sz="2800" b="1" baseline="-22000" dirty="0">
                <a:latin typeface="Times New Roman" panose="02020603050405020304" pitchFamily="2" charset="0"/>
                <a:ea typeface="宋体" panose="02010600030101010101" pitchFamily="2" charset="-122"/>
              </a:rPr>
              <a:t>avg</a:t>
            </a:r>
            <a:r>
              <a:rPr lang="en-US" altLang="x-none" sz="2800" b="1" dirty="0">
                <a:latin typeface="Times New Roman" panose="02020603050405020304" pitchFamily="2" charset="0"/>
                <a:ea typeface="宋体" panose="02010600030101010101" pitchFamily="2" charset="-122"/>
              </a:rPr>
              <a:t>(n-1)+(2n-1)/n×C</a:t>
            </a:r>
            <a:endParaRPr lang="en-US" altLang="x-none" sz="2800" b="1" dirty="0">
              <a:latin typeface="Times New Roman" panose="02020603050405020304" pitchFamily="2" charset="0"/>
              <a:ea typeface="宋体" panose="02010600030101010101" pitchFamily="2" charset="-122"/>
            </a:endParaRPr>
          </a:p>
          <a:p>
            <a:pPr marL="1435100" lvl="3" indent="0" defTabSz="0" eaLnBrk="1" hangingPunct="1">
              <a:lnSpc>
                <a:spcPct val="110000"/>
              </a:lnSpc>
              <a:spcBef>
                <a:spcPct val="20000"/>
              </a:spcBef>
              <a:buClr>
                <a:schemeClr val="tx1"/>
              </a:buClr>
              <a:buSzPct val="90000"/>
              <a:buFont typeface="Arial" panose="020B0604020202020204" pitchFamily="34" charset="0"/>
              <a:buNone/>
              <a:tabLst>
                <a:tab pos="1079500" algn="l"/>
              </a:tabLst>
            </a:pPr>
            <a:r>
              <a:rPr lang="en-US" altLang="x-none" sz="2800" b="1" dirty="0">
                <a:latin typeface="Times New Roman" panose="02020603050405020304" pitchFamily="2" charset="0"/>
                <a:ea typeface="宋体" panose="02010600030101010101" pitchFamily="2" charset="-122"/>
              </a:rPr>
              <a:t>&lt;(n+1)/n×T</a:t>
            </a:r>
            <a:r>
              <a:rPr lang="en-US" altLang="x-none" sz="2800" b="1" baseline="-22000" dirty="0">
                <a:latin typeface="Times New Roman" panose="02020603050405020304" pitchFamily="2" charset="0"/>
                <a:ea typeface="宋体" panose="02010600030101010101" pitchFamily="2" charset="-122"/>
              </a:rPr>
              <a:t>avg</a:t>
            </a:r>
            <a:r>
              <a:rPr lang="en-US" altLang="x-none" sz="2800" b="1" dirty="0">
                <a:latin typeface="Times New Roman" panose="02020603050405020304" pitchFamily="2" charset="0"/>
                <a:ea typeface="宋体" panose="02010600030101010101" pitchFamily="2" charset="-122"/>
              </a:rPr>
              <a:t>(n-1)+2C</a:t>
            </a:r>
            <a:endParaRPr lang="en-US" altLang="x-none" sz="2800" b="1" dirty="0">
              <a:latin typeface="Times New Roman" panose="02020603050405020304" pitchFamily="2" charset="0"/>
              <a:ea typeface="宋体" panose="02010600030101010101" pitchFamily="2" charset="-122"/>
            </a:endParaRPr>
          </a:p>
          <a:p>
            <a:pPr marL="1435100" lvl="3" indent="0" defTabSz="0" eaLnBrk="1" hangingPunct="1">
              <a:lnSpc>
                <a:spcPct val="110000"/>
              </a:lnSpc>
              <a:spcBef>
                <a:spcPct val="20000"/>
              </a:spcBef>
              <a:buClr>
                <a:schemeClr val="tx1"/>
              </a:buClr>
              <a:buSzPct val="90000"/>
              <a:buFont typeface="Arial" panose="020B0604020202020204" pitchFamily="34" charset="0"/>
              <a:buNone/>
              <a:tabLst>
                <a:tab pos="1079500" algn="l"/>
              </a:tabLst>
            </a:pPr>
            <a:r>
              <a:rPr lang="en-US" altLang="x-none" sz="2800" b="1" dirty="0">
                <a:latin typeface="Times New Roman" panose="02020603050405020304" pitchFamily="2" charset="0"/>
                <a:ea typeface="宋体" panose="02010600030101010101" pitchFamily="2" charset="-122"/>
              </a:rPr>
              <a:t>&lt;(n+1)/n×[n/(n-1)×T</a:t>
            </a:r>
            <a:r>
              <a:rPr lang="en-US" altLang="x-none" sz="2800" b="1" baseline="-22000" dirty="0">
                <a:latin typeface="Times New Roman" panose="02020603050405020304" pitchFamily="2" charset="0"/>
                <a:ea typeface="宋体" panose="02010600030101010101" pitchFamily="2" charset="-122"/>
              </a:rPr>
              <a:t>avg</a:t>
            </a:r>
            <a:r>
              <a:rPr lang="en-US" altLang="x-none" sz="2800" b="1" dirty="0">
                <a:latin typeface="Times New Roman" panose="02020603050405020304" pitchFamily="2" charset="0"/>
                <a:ea typeface="宋体" panose="02010600030101010101" pitchFamily="2" charset="-122"/>
              </a:rPr>
              <a:t>(n-2)+2C]+2C</a:t>
            </a:r>
            <a:endParaRPr lang="en-US" altLang="x-none" sz="2800" b="1" dirty="0">
              <a:latin typeface="Times New Roman" panose="02020603050405020304" pitchFamily="2" charset="0"/>
              <a:ea typeface="Times New Roman" panose="02020603050405020304" pitchFamily="2"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8545" name="矩形 794625"/>
          <p:cNvSpPr/>
          <p:nvPr/>
        </p:nvSpPr>
        <p:spPr>
          <a:xfrm>
            <a:off x="1676400" y="188913"/>
            <a:ext cx="8839200" cy="1031875"/>
          </a:xfrm>
          <a:prstGeom prst="rect">
            <a:avLst/>
          </a:prstGeom>
          <a:noFill/>
          <a:ln w="9525">
            <a:noFill/>
          </a:ln>
        </p:spPr>
        <p:txBody>
          <a:bodyPr anchor="t"/>
          <a:p>
            <a:pPr marL="1079500" lvl="2" indent="0" defTabSz="0" eaLnBrk="1" hangingPunct="1">
              <a:spcBef>
                <a:spcPct val="10000"/>
              </a:spcBef>
              <a:buClr>
                <a:schemeClr val="tx1"/>
              </a:buClr>
              <a:buSzPct val="90000"/>
              <a:buFont typeface="Arial" panose="020B0604020202020204" pitchFamily="34" charset="0"/>
              <a:buNone/>
              <a:tabLst>
                <a:tab pos="1435100" algn="l"/>
              </a:tabLst>
            </a:pPr>
            <a:r>
              <a:rPr lang="en-US" altLang="x-none" sz="2800" b="1" dirty="0">
                <a:latin typeface="Times New Roman" panose="02020603050405020304" pitchFamily="2" charset="0"/>
                <a:ea typeface="宋体" panose="02010600030101010101" pitchFamily="2" charset="-122"/>
              </a:rPr>
              <a:t>=(n+1)/(n-1)×T</a:t>
            </a:r>
            <a:r>
              <a:rPr lang="en-US" altLang="x-none" sz="2800" b="1" baseline="-22000" dirty="0">
                <a:latin typeface="Times New Roman" panose="02020603050405020304" pitchFamily="2" charset="0"/>
                <a:ea typeface="宋体" panose="02010600030101010101" pitchFamily="2" charset="-122"/>
              </a:rPr>
              <a:t>avg</a:t>
            </a:r>
            <a:r>
              <a:rPr lang="en-US" altLang="x-none" sz="2800" b="1" dirty="0">
                <a:latin typeface="Times New Roman" panose="02020603050405020304" pitchFamily="2" charset="0"/>
                <a:ea typeface="宋体" panose="02010600030101010101" pitchFamily="2" charset="-122"/>
              </a:rPr>
              <a:t>(n-2)+2(n+1)[1/n+1/(n+1)]×C</a:t>
            </a:r>
            <a:endParaRPr lang="en-US" altLang="x-none" sz="2800" b="1" dirty="0">
              <a:latin typeface="Times New Roman" panose="02020603050405020304" pitchFamily="2" charset="0"/>
              <a:ea typeface="宋体" panose="02010600030101010101" pitchFamily="2" charset="-122"/>
            </a:endParaRPr>
          </a:p>
          <a:p>
            <a:pPr marL="1079500" lvl="2" indent="0" defTabSz="0" eaLnBrk="1" hangingPunct="1">
              <a:spcBef>
                <a:spcPct val="10000"/>
              </a:spcBef>
              <a:buClr>
                <a:schemeClr val="tx1"/>
              </a:buClr>
              <a:buSzPct val="90000"/>
              <a:buFont typeface="Arial" panose="020B0604020202020204" pitchFamily="34" charset="0"/>
              <a:buNone/>
              <a:tabLst>
                <a:tab pos="1435100" algn="l"/>
              </a:tabLst>
            </a:pPr>
            <a:r>
              <a:rPr lang="en-US" altLang="x-none" sz="2800" b="1" dirty="0">
                <a:latin typeface="Times New Roman" panose="02020603050405020304" pitchFamily="2" charset="0"/>
                <a:ea typeface="宋体" panose="02010600030101010101" pitchFamily="2" charset="-122"/>
              </a:rPr>
              <a:t>&lt; </a:t>
            </a:r>
            <a:r>
              <a:rPr lang="en-US" altLang="x-none" sz="2800" b="1" dirty="0">
                <a:latin typeface="Times New Roman" panose="02020603050405020304" pitchFamily="2" charset="0"/>
                <a:ea typeface="Times New Roman" panose="02020603050405020304" pitchFamily="2" charset="0"/>
              </a:rPr>
              <a:t>…</a:t>
            </a:r>
            <a:endParaRPr lang="en-US" altLang="x-none" sz="2800" b="1" dirty="0">
              <a:latin typeface="Times New Roman" panose="02020603050405020304" pitchFamily="2" charset="0"/>
              <a:ea typeface="Times New Roman" panose="02020603050405020304" pitchFamily="2" charset="0"/>
            </a:endParaRPr>
          </a:p>
        </p:txBody>
      </p:sp>
      <p:grpSp>
        <p:nvGrpSpPr>
          <p:cNvPr id="748546" name="组合 794626"/>
          <p:cNvGrpSpPr/>
          <p:nvPr/>
        </p:nvGrpSpPr>
        <p:grpSpPr>
          <a:xfrm>
            <a:off x="1765300" y="1052513"/>
            <a:ext cx="8723313" cy="741362"/>
            <a:chOff x="0" y="0"/>
            <a:chExt cx="5495" cy="467"/>
          </a:xfrm>
        </p:grpSpPr>
        <p:sp>
          <p:nvSpPr>
            <p:cNvPr id="748547" name="矩形 794627"/>
            <p:cNvSpPr/>
            <p:nvPr/>
          </p:nvSpPr>
          <p:spPr>
            <a:xfrm>
              <a:off x="1524" y="83"/>
              <a:ext cx="1872" cy="272"/>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T</a:t>
              </a:r>
              <a:r>
                <a:rPr lang="en-US" altLang="x-none" sz="2800" b="1" baseline="-22000" dirty="0">
                  <a:latin typeface="Times New Roman" panose="02020603050405020304" pitchFamily="2" charset="0"/>
                  <a:ea typeface="宋体" panose="02010600030101010101" pitchFamily="2" charset="-122"/>
                </a:rPr>
                <a:t>avg</a:t>
              </a:r>
              <a:r>
                <a:rPr lang="en-US" altLang="x-none" sz="2800" b="1" dirty="0">
                  <a:latin typeface="Times New Roman" panose="02020603050405020304" pitchFamily="2" charset="0"/>
                  <a:ea typeface="宋体" panose="02010600030101010101" pitchFamily="2" charset="-122"/>
                </a:rPr>
                <a:t>(1)+2(n+1)×C[</a:t>
              </a:r>
              <a:endParaRPr lang="en-US" altLang="x-none" sz="2800" b="1" dirty="0">
                <a:latin typeface="Times New Roman" panose="02020603050405020304" pitchFamily="2" charset="0"/>
                <a:ea typeface="宋体" panose="02010600030101010101" pitchFamily="2" charset="-122"/>
              </a:endParaRPr>
            </a:p>
          </p:txBody>
        </p:sp>
        <p:grpSp>
          <p:nvGrpSpPr>
            <p:cNvPr id="748548" name="组合 794628"/>
            <p:cNvGrpSpPr/>
            <p:nvPr/>
          </p:nvGrpSpPr>
          <p:grpSpPr>
            <a:xfrm>
              <a:off x="1196" y="19"/>
              <a:ext cx="385" cy="440"/>
              <a:chOff x="0" y="0"/>
              <a:chExt cx="385" cy="440"/>
            </a:xfrm>
          </p:grpSpPr>
          <p:sp>
            <p:nvSpPr>
              <p:cNvPr id="748549" name="矩形 794629"/>
              <p:cNvSpPr/>
              <p:nvPr/>
            </p:nvSpPr>
            <p:spPr>
              <a:xfrm>
                <a:off x="96" y="213"/>
                <a:ext cx="204"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2</a:t>
                </a:r>
                <a:endParaRPr lang="en-US" altLang="x-none" sz="2400" b="1" dirty="0">
                  <a:latin typeface="Times New Roman" panose="02020603050405020304" pitchFamily="2" charset="0"/>
                  <a:ea typeface="宋体" panose="02010600030101010101" pitchFamily="2" charset="-122"/>
                </a:endParaRPr>
              </a:p>
            </p:txBody>
          </p:sp>
          <p:sp>
            <p:nvSpPr>
              <p:cNvPr id="748550" name="矩形 794630"/>
              <p:cNvSpPr/>
              <p:nvPr/>
            </p:nvSpPr>
            <p:spPr>
              <a:xfrm>
                <a:off x="56" y="0"/>
                <a:ext cx="272"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n+1</a:t>
                </a:r>
                <a:endParaRPr lang="en-US" altLang="x-none" sz="2400" b="1" dirty="0">
                  <a:latin typeface="Times New Roman" panose="02020603050405020304" pitchFamily="2" charset="0"/>
                  <a:ea typeface="宋体" panose="02010600030101010101" pitchFamily="2" charset="-122"/>
                </a:endParaRPr>
              </a:p>
            </p:txBody>
          </p:sp>
          <p:sp>
            <p:nvSpPr>
              <p:cNvPr id="748551" name="直接连接符 794631"/>
              <p:cNvSpPr/>
              <p:nvPr/>
            </p:nvSpPr>
            <p:spPr>
              <a:xfrm>
                <a:off x="0" y="219"/>
                <a:ext cx="385" cy="0"/>
              </a:xfrm>
              <a:prstGeom prst="line">
                <a:avLst/>
              </a:prstGeom>
              <a:ln w="19050" cap="flat" cmpd="sng">
                <a:solidFill>
                  <a:schemeClr val="tx1"/>
                </a:solidFill>
                <a:prstDash val="solid"/>
                <a:round/>
                <a:headEnd type="none" w="med" len="med"/>
                <a:tailEnd type="none" w="med" len="med"/>
              </a:ln>
            </p:spPr>
          </p:sp>
        </p:grpSp>
        <p:grpSp>
          <p:nvGrpSpPr>
            <p:cNvPr id="748552" name="组合 794632"/>
            <p:cNvGrpSpPr/>
            <p:nvPr/>
          </p:nvGrpSpPr>
          <p:grpSpPr>
            <a:xfrm>
              <a:off x="3475" y="0"/>
              <a:ext cx="2020" cy="467"/>
              <a:chOff x="0" y="0"/>
              <a:chExt cx="2020" cy="467"/>
            </a:xfrm>
          </p:grpSpPr>
          <p:grpSp>
            <p:nvGrpSpPr>
              <p:cNvPr id="748553" name="组合 794633"/>
              <p:cNvGrpSpPr/>
              <p:nvPr/>
            </p:nvGrpSpPr>
            <p:grpSpPr>
              <a:xfrm>
                <a:off x="0" y="21"/>
                <a:ext cx="204" cy="419"/>
                <a:chOff x="0" y="0"/>
                <a:chExt cx="204" cy="419"/>
              </a:xfrm>
            </p:grpSpPr>
            <p:sp>
              <p:nvSpPr>
                <p:cNvPr id="748554" name="矩形 794634"/>
                <p:cNvSpPr/>
                <p:nvPr/>
              </p:nvSpPr>
              <p:spPr>
                <a:xfrm>
                  <a:off x="0" y="192"/>
                  <a:ext cx="204"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3</a:t>
                  </a:r>
                  <a:endParaRPr lang="en-US" altLang="x-none" sz="2400" b="1" dirty="0">
                    <a:latin typeface="Times New Roman" panose="02020603050405020304" pitchFamily="2" charset="0"/>
                    <a:ea typeface="宋体" panose="02010600030101010101" pitchFamily="2" charset="-122"/>
                  </a:endParaRPr>
                </a:p>
              </p:txBody>
            </p:sp>
            <p:sp>
              <p:nvSpPr>
                <p:cNvPr id="748555" name="矩形 794635"/>
                <p:cNvSpPr/>
                <p:nvPr/>
              </p:nvSpPr>
              <p:spPr>
                <a:xfrm>
                  <a:off x="0" y="0"/>
                  <a:ext cx="204"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1</a:t>
                  </a:r>
                  <a:endParaRPr lang="en-US" altLang="x-none" sz="2400" b="1" dirty="0">
                    <a:latin typeface="Times New Roman" panose="02020603050405020304" pitchFamily="2" charset="0"/>
                    <a:ea typeface="宋体" panose="02010600030101010101" pitchFamily="2" charset="-122"/>
                  </a:endParaRPr>
                </a:p>
              </p:txBody>
            </p:sp>
            <p:sp>
              <p:nvSpPr>
                <p:cNvPr id="748556" name="直接连接符 794636"/>
                <p:cNvSpPr/>
                <p:nvPr/>
              </p:nvSpPr>
              <p:spPr>
                <a:xfrm>
                  <a:off x="0" y="216"/>
                  <a:ext cx="192" cy="0"/>
                </a:xfrm>
                <a:prstGeom prst="line">
                  <a:avLst/>
                </a:prstGeom>
                <a:ln w="19050" cap="flat" cmpd="sng">
                  <a:solidFill>
                    <a:schemeClr val="tx1"/>
                  </a:solidFill>
                  <a:prstDash val="solid"/>
                  <a:round/>
                  <a:headEnd type="none" w="med" len="med"/>
                  <a:tailEnd type="none" w="med" len="med"/>
                </a:ln>
              </p:spPr>
            </p:sp>
          </p:grpSp>
          <p:grpSp>
            <p:nvGrpSpPr>
              <p:cNvPr id="748557" name="组合 794637"/>
              <p:cNvGrpSpPr/>
              <p:nvPr/>
            </p:nvGrpSpPr>
            <p:grpSpPr>
              <a:xfrm>
                <a:off x="192" y="32"/>
                <a:ext cx="404" cy="419"/>
                <a:chOff x="0" y="0"/>
                <a:chExt cx="404" cy="419"/>
              </a:xfrm>
            </p:grpSpPr>
            <p:grpSp>
              <p:nvGrpSpPr>
                <p:cNvPr id="748558" name="组合 794638"/>
                <p:cNvGrpSpPr/>
                <p:nvPr/>
              </p:nvGrpSpPr>
              <p:grpSpPr>
                <a:xfrm>
                  <a:off x="200" y="0"/>
                  <a:ext cx="204" cy="419"/>
                  <a:chOff x="0" y="0"/>
                  <a:chExt cx="204" cy="419"/>
                </a:xfrm>
              </p:grpSpPr>
              <p:sp>
                <p:nvSpPr>
                  <p:cNvPr id="748559" name="矩形 794639"/>
                  <p:cNvSpPr/>
                  <p:nvPr/>
                </p:nvSpPr>
                <p:spPr>
                  <a:xfrm>
                    <a:off x="0" y="192"/>
                    <a:ext cx="204"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4</a:t>
                    </a:r>
                    <a:endParaRPr lang="en-US" altLang="x-none" sz="2400" b="1" dirty="0">
                      <a:latin typeface="Times New Roman" panose="02020603050405020304" pitchFamily="2" charset="0"/>
                      <a:ea typeface="宋体" panose="02010600030101010101" pitchFamily="2" charset="-122"/>
                    </a:endParaRPr>
                  </a:p>
                </p:txBody>
              </p:sp>
              <p:sp>
                <p:nvSpPr>
                  <p:cNvPr id="748560" name="矩形 794640"/>
                  <p:cNvSpPr/>
                  <p:nvPr/>
                </p:nvSpPr>
                <p:spPr>
                  <a:xfrm>
                    <a:off x="0" y="0"/>
                    <a:ext cx="204"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1</a:t>
                    </a:r>
                    <a:endParaRPr lang="en-US" altLang="x-none" sz="2400" b="1" dirty="0">
                      <a:latin typeface="Times New Roman" panose="02020603050405020304" pitchFamily="2" charset="0"/>
                      <a:ea typeface="宋体" panose="02010600030101010101" pitchFamily="2" charset="-122"/>
                    </a:endParaRPr>
                  </a:p>
                </p:txBody>
              </p:sp>
              <p:sp>
                <p:nvSpPr>
                  <p:cNvPr id="748561" name="直接连接符 794641"/>
                  <p:cNvSpPr/>
                  <p:nvPr/>
                </p:nvSpPr>
                <p:spPr>
                  <a:xfrm>
                    <a:off x="0" y="216"/>
                    <a:ext cx="192" cy="0"/>
                  </a:xfrm>
                  <a:prstGeom prst="line">
                    <a:avLst/>
                  </a:prstGeom>
                  <a:ln w="19050" cap="flat" cmpd="sng">
                    <a:solidFill>
                      <a:schemeClr val="tx1"/>
                    </a:solidFill>
                    <a:prstDash val="solid"/>
                    <a:round/>
                    <a:headEnd type="none" w="med" len="med"/>
                    <a:tailEnd type="none" w="med" len="med"/>
                  </a:ln>
                </p:spPr>
              </p:sp>
            </p:grpSp>
            <p:sp>
              <p:nvSpPr>
                <p:cNvPr id="748562" name="矩形 794642"/>
                <p:cNvSpPr/>
                <p:nvPr/>
              </p:nvSpPr>
              <p:spPr>
                <a:xfrm>
                  <a:off x="0" y="128"/>
                  <a:ext cx="204" cy="204"/>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p:txBody>
            </p:sp>
          </p:grpSp>
          <p:grpSp>
            <p:nvGrpSpPr>
              <p:cNvPr id="748563" name="组合 794643"/>
              <p:cNvGrpSpPr/>
              <p:nvPr/>
            </p:nvGrpSpPr>
            <p:grpSpPr>
              <a:xfrm>
                <a:off x="1464" y="0"/>
                <a:ext cx="385" cy="467"/>
                <a:chOff x="0" y="0"/>
                <a:chExt cx="385" cy="467"/>
              </a:xfrm>
            </p:grpSpPr>
            <p:sp>
              <p:nvSpPr>
                <p:cNvPr id="748564" name="矩形 794644"/>
                <p:cNvSpPr/>
                <p:nvPr/>
              </p:nvSpPr>
              <p:spPr>
                <a:xfrm>
                  <a:off x="96" y="0"/>
                  <a:ext cx="204"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1</a:t>
                  </a:r>
                  <a:endParaRPr lang="en-US" altLang="x-none" sz="2400" b="1" dirty="0">
                    <a:latin typeface="Times New Roman" panose="02020603050405020304" pitchFamily="2" charset="0"/>
                    <a:ea typeface="宋体" panose="02010600030101010101" pitchFamily="2" charset="-122"/>
                  </a:endParaRPr>
                </a:p>
              </p:txBody>
            </p:sp>
            <p:sp>
              <p:nvSpPr>
                <p:cNvPr id="748565" name="矩形 794645"/>
                <p:cNvSpPr/>
                <p:nvPr/>
              </p:nvSpPr>
              <p:spPr>
                <a:xfrm>
                  <a:off x="80" y="240"/>
                  <a:ext cx="272"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n+1</a:t>
                  </a:r>
                  <a:endParaRPr lang="en-US" altLang="x-none" sz="2400" b="1" dirty="0">
                    <a:latin typeface="Times New Roman" panose="02020603050405020304" pitchFamily="2" charset="0"/>
                    <a:ea typeface="宋体" panose="02010600030101010101" pitchFamily="2" charset="-122"/>
                  </a:endParaRPr>
                </a:p>
              </p:txBody>
            </p:sp>
            <p:sp>
              <p:nvSpPr>
                <p:cNvPr id="748566" name="直接连接符 794646"/>
                <p:cNvSpPr/>
                <p:nvPr/>
              </p:nvSpPr>
              <p:spPr>
                <a:xfrm>
                  <a:off x="0" y="259"/>
                  <a:ext cx="385" cy="0"/>
                </a:xfrm>
                <a:prstGeom prst="line">
                  <a:avLst/>
                </a:prstGeom>
                <a:ln w="19050" cap="flat" cmpd="sng">
                  <a:solidFill>
                    <a:schemeClr val="tx1"/>
                  </a:solidFill>
                  <a:prstDash val="solid"/>
                  <a:round/>
                  <a:headEnd type="none" w="med" len="med"/>
                  <a:tailEnd type="none" w="med" len="med"/>
                </a:ln>
              </p:spPr>
            </p:sp>
          </p:grpSp>
          <p:grpSp>
            <p:nvGrpSpPr>
              <p:cNvPr id="748567" name="组合 794647"/>
              <p:cNvGrpSpPr/>
              <p:nvPr/>
            </p:nvGrpSpPr>
            <p:grpSpPr>
              <a:xfrm>
                <a:off x="624" y="32"/>
                <a:ext cx="680" cy="419"/>
                <a:chOff x="0" y="0"/>
                <a:chExt cx="680" cy="419"/>
              </a:xfrm>
            </p:grpSpPr>
            <p:grpSp>
              <p:nvGrpSpPr>
                <p:cNvPr id="748568" name="组合 794648"/>
                <p:cNvGrpSpPr/>
                <p:nvPr/>
              </p:nvGrpSpPr>
              <p:grpSpPr>
                <a:xfrm>
                  <a:off x="476" y="0"/>
                  <a:ext cx="204" cy="419"/>
                  <a:chOff x="0" y="0"/>
                  <a:chExt cx="204" cy="419"/>
                </a:xfrm>
              </p:grpSpPr>
              <p:sp>
                <p:nvSpPr>
                  <p:cNvPr id="748569" name="矩形 794649"/>
                  <p:cNvSpPr/>
                  <p:nvPr/>
                </p:nvSpPr>
                <p:spPr>
                  <a:xfrm>
                    <a:off x="0" y="192"/>
                    <a:ext cx="204"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n</a:t>
                    </a:r>
                    <a:endParaRPr lang="en-US" altLang="x-none" sz="2400" b="1" dirty="0">
                      <a:latin typeface="Times New Roman" panose="02020603050405020304" pitchFamily="2" charset="0"/>
                      <a:ea typeface="宋体" panose="02010600030101010101" pitchFamily="2" charset="-122"/>
                    </a:endParaRPr>
                  </a:p>
                </p:txBody>
              </p:sp>
              <p:sp>
                <p:nvSpPr>
                  <p:cNvPr id="748570" name="矩形 794650"/>
                  <p:cNvSpPr/>
                  <p:nvPr/>
                </p:nvSpPr>
                <p:spPr>
                  <a:xfrm>
                    <a:off x="0" y="0"/>
                    <a:ext cx="204"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1</a:t>
                    </a:r>
                    <a:endParaRPr lang="en-US" altLang="x-none" sz="2400" b="1" dirty="0">
                      <a:latin typeface="Times New Roman" panose="02020603050405020304" pitchFamily="2" charset="0"/>
                      <a:ea typeface="宋体" panose="02010600030101010101" pitchFamily="2" charset="-122"/>
                    </a:endParaRPr>
                  </a:p>
                </p:txBody>
              </p:sp>
              <p:sp>
                <p:nvSpPr>
                  <p:cNvPr id="748571" name="直接连接符 794651"/>
                  <p:cNvSpPr/>
                  <p:nvPr/>
                </p:nvSpPr>
                <p:spPr>
                  <a:xfrm>
                    <a:off x="0" y="216"/>
                    <a:ext cx="192" cy="0"/>
                  </a:xfrm>
                  <a:prstGeom prst="line">
                    <a:avLst/>
                  </a:prstGeom>
                  <a:ln w="19050" cap="flat" cmpd="sng">
                    <a:solidFill>
                      <a:schemeClr val="tx1"/>
                    </a:solidFill>
                    <a:prstDash val="solid"/>
                    <a:round/>
                    <a:headEnd type="none" w="med" len="med"/>
                    <a:tailEnd type="none" w="med" len="med"/>
                  </a:ln>
                </p:spPr>
              </p:sp>
            </p:grpSp>
            <p:sp>
              <p:nvSpPr>
                <p:cNvPr id="748572" name="矩形 794652"/>
                <p:cNvSpPr/>
                <p:nvPr/>
              </p:nvSpPr>
              <p:spPr>
                <a:xfrm>
                  <a:off x="0" y="112"/>
                  <a:ext cx="431"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Times New Roman" panose="02020603050405020304" pitchFamily="2" charset="0"/>
                    </a:rPr>
                    <a:t>…</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p:txBody>
            </p:sp>
          </p:grpSp>
          <p:sp>
            <p:nvSpPr>
              <p:cNvPr id="748573" name="矩形 794653"/>
              <p:cNvSpPr/>
              <p:nvPr/>
            </p:nvSpPr>
            <p:spPr>
              <a:xfrm>
                <a:off x="1280" y="144"/>
                <a:ext cx="204"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p:txBody>
          </p:sp>
          <p:sp>
            <p:nvSpPr>
              <p:cNvPr id="748574" name="矩形 794654"/>
              <p:cNvSpPr/>
              <p:nvPr/>
            </p:nvSpPr>
            <p:spPr>
              <a:xfrm>
                <a:off x="1816" y="128"/>
                <a:ext cx="204"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p:txBody>
          </p:sp>
        </p:grpSp>
        <p:sp>
          <p:nvSpPr>
            <p:cNvPr id="748575" name="矩形 794655"/>
            <p:cNvSpPr/>
            <p:nvPr/>
          </p:nvSpPr>
          <p:spPr>
            <a:xfrm>
              <a:off x="0" y="103"/>
              <a:ext cx="1152" cy="272"/>
            </a:xfrm>
            <a:prstGeom prst="rect">
              <a:avLst/>
            </a:prstGeom>
            <a:noFill/>
            <a:ln w="9525">
              <a:noFill/>
            </a:ln>
          </p:spPr>
          <p:txBody>
            <a:bodyPr wrap="none" anchor="ctr"/>
            <a:p>
              <a:pPr algn="ctr"/>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T</a:t>
              </a:r>
              <a:r>
                <a:rPr lang="en-US" altLang="x-none" sz="2800" b="1" baseline="-22000" dirty="0">
                  <a:latin typeface="Times New Roman" panose="02020603050405020304" pitchFamily="2" charset="0"/>
                  <a:ea typeface="宋体" panose="02010600030101010101" pitchFamily="2" charset="-122"/>
                </a:rPr>
                <a:t>avg</a:t>
              </a:r>
              <a:r>
                <a:rPr lang="en-US" altLang="x-none" sz="2800" b="1" dirty="0">
                  <a:latin typeface="Times New Roman" panose="02020603050405020304" pitchFamily="2" charset="0"/>
                  <a:ea typeface="宋体" panose="02010600030101010101" pitchFamily="2" charset="-122"/>
                </a:rPr>
                <a:t>(n)&lt;</a:t>
              </a:r>
              <a:endParaRPr lang="en-US" altLang="x-none" sz="2800" b="1" dirty="0">
                <a:latin typeface="Times New Roman" panose="02020603050405020304" pitchFamily="2" charset="0"/>
                <a:ea typeface="Times New Roman" panose="02020603050405020304" pitchFamily="2" charset="0"/>
              </a:endParaRPr>
            </a:p>
          </p:txBody>
        </p:sp>
      </p:grpSp>
      <p:sp>
        <p:nvSpPr>
          <p:cNvPr id="748576" name="矩形 794656"/>
          <p:cNvSpPr/>
          <p:nvPr/>
        </p:nvSpPr>
        <p:spPr>
          <a:xfrm>
            <a:off x="1676400" y="1922463"/>
            <a:ext cx="8839200" cy="4027487"/>
          </a:xfrm>
          <a:prstGeom prst="rect">
            <a:avLst/>
          </a:prstGeom>
          <a:noFill/>
          <a:ln w="9525">
            <a:noFill/>
          </a:ln>
        </p:spPr>
        <p:txBody>
          <a:bodyPr anchor="t"/>
          <a:p>
            <a:pPr marL="381000" lvl="1" indent="0" defTabSz="0" eaLnBrk="1" hangingPunct="1">
              <a:lnSpc>
                <a:spcPct val="110000"/>
              </a:lnSpc>
              <a:spcBef>
                <a:spcPct val="20000"/>
              </a:spcBef>
              <a:buClr>
                <a:schemeClr val="tx1"/>
              </a:buClr>
              <a:buSzPct val="90000"/>
              <a:buFont typeface="Arial" panose="020B0604020202020204" pitchFamily="34" charset="0"/>
              <a:buNone/>
              <a:tabLst>
                <a:tab pos="1435100" algn="l"/>
              </a:tabLst>
            </a:pPr>
            <a:r>
              <a:rPr lang="zh-CN" altLang="en-US" sz="2800" b="1" dirty="0">
                <a:latin typeface="Times New Roman" panose="02020603050405020304" pitchFamily="2" charset="0"/>
                <a:ea typeface="宋体" panose="02010600030101010101" pitchFamily="2" charset="-122"/>
              </a:rPr>
              <a:t>只有</a:t>
            </a:r>
            <a:r>
              <a:rPr lang="en-US" altLang="x-none" sz="2800" b="1" dirty="0">
                <a:latin typeface="Times New Roman" panose="02020603050405020304" pitchFamily="2" charset="0"/>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个记录的排序时间是</a:t>
            </a:r>
            <a:r>
              <a:rPr lang="zh-CN" altLang="en-US" sz="2800" b="1" dirty="0">
                <a:latin typeface="Times New Roman" panose="02020603050405020304" pitchFamily="2" charset="0"/>
                <a:ea typeface="宋体" panose="02010600030101010101" pitchFamily="2" charset="-122"/>
              </a:rPr>
              <a:t>一个常数</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marL="381000" lvl="1" indent="0" defTabSz="0" eaLnBrk="1" hangingPunct="1">
              <a:lnSpc>
                <a:spcPct val="110000"/>
              </a:lnSpc>
              <a:spcBef>
                <a:spcPct val="20000"/>
              </a:spcBef>
              <a:buClr>
                <a:schemeClr val="tx1"/>
              </a:buClr>
              <a:buSzPct val="90000"/>
              <a:buFont typeface="Arial" panose="020B0604020202020204" pitchFamily="34" charset="0"/>
              <a:buNone/>
              <a:tabLst>
                <a:tab pos="1435100" algn="l"/>
              </a:tabLst>
            </a:pPr>
            <a:r>
              <a:rPr lang="zh-CN" altLang="en-US" sz="2800" b="1" dirty="0">
                <a:latin typeface="Times New Roman" panose="02020603050405020304" pitchFamily="2"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快速排序的平均时间复杂度是</a:t>
            </a:r>
            <a:r>
              <a:rPr lang="zh-CN" altLang="en-US" sz="3200" b="1" dirty="0">
                <a:latin typeface="Times New Roman" panose="02020603050405020304" pitchFamily="2" charset="0"/>
                <a:ea typeface="宋体" panose="02010600030101010101" pitchFamily="2" charset="-122"/>
              </a:rPr>
              <a:t>：</a:t>
            </a:r>
            <a:r>
              <a:rPr lang="en-US" altLang="x-none" sz="3200" b="1" dirty="0">
                <a:latin typeface="Times New Roman" panose="02020603050405020304" pitchFamily="2" charset="0"/>
                <a:ea typeface="宋体" panose="02010600030101010101" pitchFamily="2" charset="-122"/>
              </a:rPr>
              <a:t>T(n)=</a:t>
            </a:r>
            <a:r>
              <a:rPr lang="en-US" altLang="x-none" sz="3200" b="1" dirty="0">
                <a:solidFill>
                  <a:schemeClr val="folHlink"/>
                </a:solidFill>
                <a:latin typeface="Times New Roman" panose="02020603050405020304" pitchFamily="2" charset="0"/>
                <a:ea typeface="宋体" panose="02010600030101010101" pitchFamily="2" charset="-122"/>
              </a:rPr>
              <a:t>O(n㏒</a:t>
            </a:r>
            <a:r>
              <a:rPr lang="en-US" altLang="x-none" sz="3200" b="1" baseline="-25000" dirty="0">
                <a:solidFill>
                  <a:schemeClr val="folHlink"/>
                </a:solidFill>
                <a:latin typeface="Times New Roman" panose="02020603050405020304" pitchFamily="2" charset="0"/>
                <a:ea typeface="宋体" panose="02010600030101010101" pitchFamily="2" charset="-122"/>
              </a:rPr>
              <a:t>2</a:t>
            </a:r>
            <a:r>
              <a:rPr lang="en-US" altLang="x-none" sz="3200" b="1" dirty="0">
                <a:solidFill>
                  <a:schemeClr val="folHlink"/>
                </a:solidFill>
                <a:latin typeface="Times New Roman" panose="02020603050405020304" pitchFamily="2" charset="0"/>
                <a:ea typeface="宋体" panose="02010600030101010101" pitchFamily="2" charset="-122"/>
              </a:rPr>
              <a:t>n)</a:t>
            </a:r>
            <a:r>
              <a:rPr lang="en-US" altLang="x-none" sz="3600" b="1" dirty="0">
                <a:latin typeface="Times New Roman" panose="02020603050405020304" pitchFamily="2" charset="0"/>
                <a:ea typeface="宋体" panose="02010600030101010101" pitchFamily="2" charset="-122"/>
              </a:rPr>
              <a:t> </a:t>
            </a:r>
            <a:endParaRPr lang="en-US" altLang="x-none" sz="3600" b="1" dirty="0">
              <a:latin typeface="Times New Roman" panose="02020603050405020304" pitchFamily="2" charset="0"/>
              <a:ea typeface="宋体" panose="02010600030101010101" pitchFamily="2" charset="-122"/>
            </a:endParaRPr>
          </a:p>
          <a:p>
            <a:pPr defTabSz="0">
              <a:lnSpc>
                <a:spcPct val="110000"/>
              </a:lnSpc>
              <a:spcBef>
                <a:spcPct val="20000"/>
              </a:spcBef>
              <a:tabLst>
                <a:tab pos="1435100" algn="l"/>
              </a:tabLst>
            </a:pPr>
            <a:r>
              <a:rPr lang="en-US" altLang="x-none" sz="2800" b="1"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从所需要的附加空间来看，快速排序算法是递归调用，系统内用堆栈保存递归参数，当每次划分比较均匀时，栈的最大深度为</a:t>
            </a:r>
            <a:r>
              <a:rPr lang="en-US" altLang="x-none" sz="2800" b="1" dirty="0">
                <a:solidFill>
                  <a:schemeClr val="folHlink"/>
                </a:solidFill>
                <a:latin typeface="Times New Roman" panose="02020603050405020304" pitchFamily="2" charset="0"/>
                <a:ea typeface="宋体" panose="02010600030101010101" pitchFamily="2" charset="-122"/>
              </a:rPr>
              <a:t>[㏒2n]+1</a:t>
            </a:r>
            <a:r>
              <a:rPr lang="en-US" altLang="x-none" sz="2800" b="1" dirty="0">
                <a:solidFill>
                  <a:schemeClr val="hlink"/>
                </a:solidFill>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a:t>
            </a:r>
            <a:endParaRPr lang="zh-CN" altLang="en-US" sz="2800" b="1" dirty="0">
              <a:solidFill>
                <a:schemeClr val="hlink"/>
              </a:solidFill>
              <a:latin typeface="Times New Roman" panose="02020603050405020304" pitchFamily="2" charset="0"/>
              <a:ea typeface="宋体" panose="02010600030101010101" pitchFamily="2" charset="-122"/>
            </a:endParaRPr>
          </a:p>
          <a:p>
            <a:pPr defTabSz="0">
              <a:lnSpc>
                <a:spcPct val="110000"/>
              </a:lnSpc>
              <a:spcBef>
                <a:spcPct val="20000"/>
              </a:spcBef>
              <a:tabLst>
                <a:tab pos="1435100" algn="l"/>
              </a:tabLst>
            </a:pPr>
            <a:r>
              <a:rPr lang="zh-CN" altLang="en-US" sz="2800" b="1" dirty="0">
                <a:latin typeface="Times New Roman" panose="02020603050405020304" pitchFamily="2" charset="0"/>
                <a:ea typeface="宋体" panose="02010600030101010101" pitchFamily="2" charset="-122"/>
              </a:rPr>
              <a:t>      ∴ 快速排序的空间复杂度是：</a:t>
            </a:r>
            <a:r>
              <a:rPr lang="en-US" altLang="x-none" sz="3200" b="1" dirty="0">
                <a:latin typeface="Times New Roman" panose="02020603050405020304" pitchFamily="2" charset="0"/>
                <a:ea typeface="宋体" panose="02010600030101010101" pitchFamily="2" charset="-122"/>
              </a:rPr>
              <a:t>S(n)=</a:t>
            </a:r>
            <a:r>
              <a:rPr lang="en-US" altLang="x-none" sz="3200" b="1" dirty="0">
                <a:solidFill>
                  <a:schemeClr val="folHlink"/>
                </a:solidFill>
                <a:latin typeface="Times New Roman" panose="02020603050405020304" pitchFamily="2" charset="0"/>
                <a:ea typeface="宋体" panose="02010600030101010101" pitchFamily="2" charset="-122"/>
              </a:rPr>
              <a:t>O(㏒2n)</a:t>
            </a:r>
            <a:endParaRPr lang="en-US" altLang="x-none" sz="3200" b="1" dirty="0">
              <a:solidFill>
                <a:schemeClr val="folHlink"/>
              </a:solidFill>
              <a:latin typeface="Times New Roman" panose="02020603050405020304" pitchFamily="2" charset="0"/>
              <a:ea typeface="宋体" panose="02010600030101010101" pitchFamily="2" charset="-122"/>
            </a:endParaRPr>
          </a:p>
          <a:p>
            <a:pPr defTabSz="0">
              <a:lnSpc>
                <a:spcPct val="110000"/>
              </a:lnSpc>
              <a:spcBef>
                <a:spcPct val="20000"/>
              </a:spcBef>
              <a:tabLst>
                <a:tab pos="1435100" algn="l"/>
              </a:tabLst>
            </a:pPr>
            <a:r>
              <a:rPr lang="en-US" altLang="x-none" sz="2800" b="1"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从排序的稳定性来看，快速排序是</a:t>
            </a:r>
            <a:r>
              <a:rPr lang="zh-CN" altLang="en-US" sz="2800" b="1" dirty="0">
                <a:solidFill>
                  <a:schemeClr val="folHlink"/>
                </a:solidFill>
                <a:latin typeface="Times New Roman" panose="02020603050405020304" pitchFamily="2" charset="0"/>
                <a:ea typeface="宋体" panose="02010600030101010101" pitchFamily="2" charset="-122"/>
              </a:rPr>
              <a:t>不稳定</a:t>
            </a:r>
            <a:r>
              <a:rPr lang="zh-CN" altLang="en-US" sz="2800" b="1" dirty="0">
                <a:latin typeface="Times New Roman" panose="02020603050405020304" pitchFamily="2" charset="0"/>
                <a:ea typeface="宋体" panose="02010600030101010101" pitchFamily="2" charset="-122"/>
              </a:rPr>
              <a:t>的。</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5650" name="标题 795649"/>
          <p:cNvSpPr>
            <a:spLocks noGrp="1"/>
          </p:cNvSpPr>
          <p:nvPr>
            <p:ph type="title"/>
          </p:nvPr>
        </p:nvSpPr>
        <p:spPr>
          <a:xfrm>
            <a:off x="2573338" y="152400"/>
            <a:ext cx="5610225" cy="973138"/>
          </a:xfrm>
        </p:spPr>
        <p:txBody>
          <a:bodyPr lIns="92075" tIns="46038" rIns="92075" bIns="46038" anchor="ctr"/>
          <a:p>
            <a:pPr fontAlgn="base"/>
            <a:r>
              <a:rPr lang="en-US" altLang="x-none" sz="5400" b="1" strike="noStrike" noProof="1" dirty="0">
                <a:latin typeface="Times New Roman" panose="02020603050405020304" pitchFamily="2" charset="0"/>
              </a:rPr>
              <a:t>10. 4</a:t>
            </a:r>
            <a:r>
              <a:rPr lang="en-US" altLang="x-none" sz="5400" b="1" strike="noStrike" noProof="1" dirty="0"/>
              <a:t>   </a:t>
            </a:r>
            <a:r>
              <a:rPr lang="zh-CN" altLang="en-US" sz="5400" b="1" strike="noStrike" noProof="1" dirty="0">
                <a:ea typeface="楷体_GB2312" pitchFamily="1" charset="-122"/>
              </a:rPr>
              <a:t>选择排序</a:t>
            </a:r>
            <a:endParaRPr lang="zh-CN" altLang="en-US" sz="5400" b="1" strike="noStrike" noProof="1" dirty="0">
              <a:ea typeface="楷体_GB2312" pitchFamily="1" charset="-122"/>
            </a:endParaRPr>
          </a:p>
        </p:txBody>
      </p:sp>
      <p:sp>
        <p:nvSpPr>
          <p:cNvPr id="749570" name="矩形 795650"/>
          <p:cNvSpPr/>
          <p:nvPr/>
        </p:nvSpPr>
        <p:spPr>
          <a:xfrm>
            <a:off x="1676400" y="1196975"/>
            <a:ext cx="8812213" cy="2053590"/>
          </a:xfrm>
          <a:prstGeom prst="rect">
            <a:avLst/>
          </a:prstGeom>
          <a:noFill/>
          <a:ln w="9525">
            <a:noFill/>
          </a:ln>
        </p:spPr>
        <p:txBody>
          <a:bodyPr lIns="92075" tIns="46038" rIns="92075" bIns="46038" anchor="t">
            <a:spAutoFit/>
          </a:bodyPr>
          <a:p>
            <a:pPr eaLnBrk="0" hangingPunct="0">
              <a:lnSpc>
                <a:spcPct val="110000"/>
              </a:lnSpc>
              <a:spcBef>
                <a:spcPct val="20000"/>
              </a:spcBef>
            </a:pPr>
            <a:r>
              <a:rPr lang="zh-CN" altLang="en-US" sz="3200" b="1" dirty="0">
                <a:solidFill>
                  <a:schemeClr val="hlink"/>
                </a:solidFill>
                <a:latin typeface="Arial" panose="020B0604020202020204" pitchFamily="34" charset="0"/>
                <a:ea typeface="宋体" panose="02010600030101010101" pitchFamily="2" charset="-122"/>
              </a:rPr>
              <a:t>       </a:t>
            </a:r>
            <a:r>
              <a:rPr lang="zh-CN" altLang="en-US" sz="3200" b="1" dirty="0">
                <a:solidFill>
                  <a:schemeClr val="folHlink"/>
                </a:solidFill>
                <a:latin typeface="Arial" panose="020B0604020202020204" pitchFamily="34" charset="0"/>
                <a:ea typeface="宋体" panose="02010600030101010101" pitchFamily="2" charset="-122"/>
              </a:rPr>
              <a:t>选择排序</a:t>
            </a:r>
            <a:r>
              <a:rPr lang="en-US" altLang="x-none" sz="3200" b="1" dirty="0">
                <a:latin typeface="Times New Roman" panose="02020603050405020304" pitchFamily="2" charset="0"/>
                <a:ea typeface="楷体_GB2312" pitchFamily="1" charset="-122"/>
              </a:rPr>
              <a:t>(</a:t>
            </a:r>
            <a:r>
              <a:rPr lang="en-US" altLang="x-none" sz="3200" b="1" dirty="0">
                <a:solidFill>
                  <a:schemeClr val="accent1"/>
                </a:solidFill>
                <a:latin typeface="Times New Roman" panose="02020603050405020304" pitchFamily="2" charset="0"/>
                <a:ea typeface="楷体_GB2312" pitchFamily="1" charset="-122"/>
              </a:rPr>
              <a:t>Selection Sort</a:t>
            </a:r>
            <a:r>
              <a:rPr lang="en-US" altLang="x-none" sz="3200" b="1" dirty="0">
                <a:latin typeface="Times New Roman" panose="02020603050405020304" pitchFamily="2" charset="0"/>
                <a:ea typeface="楷体_GB2312" pitchFamily="1" charset="-122"/>
              </a:rPr>
              <a:t>)</a:t>
            </a:r>
            <a:r>
              <a:rPr lang="zh-CN" altLang="en-US" sz="2800" b="1" dirty="0">
                <a:latin typeface="Times New Roman" panose="02020603050405020304" pitchFamily="2" charset="0"/>
                <a:ea typeface="宋体" panose="02010600030101010101" pitchFamily="2" charset="-122"/>
              </a:rPr>
              <a:t>的基本思想是：每次从当前</a:t>
            </a:r>
            <a:r>
              <a:rPr lang="zh-CN" altLang="en-US" sz="2800" b="1" dirty="0">
                <a:latin typeface="宋体" panose="02010600030101010101" pitchFamily="2" charset="-122"/>
                <a:ea typeface="宋体" panose="02010600030101010101" pitchFamily="2" charset="-122"/>
              </a:rPr>
              <a:t>待排序的记录</a:t>
            </a:r>
            <a:r>
              <a:rPr lang="zh-CN" altLang="en-US" sz="2800" b="1" dirty="0">
                <a:latin typeface="Times New Roman" panose="02020603050405020304" pitchFamily="2" charset="0"/>
                <a:ea typeface="宋体" panose="02010600030101010101" pitchFamily="2" charset="-122"/>
              </a:rPr>
              <a:t>中选取关键字最小的记录表，然后与</a:t>
            </a:r>
            <a:r>
              <a:rPr lang="zh-CN" altLang="en-US" sz="2800" b="1" dirty="0">
                <a:latin typeface="宋体" panose="02010600030101010101" pitchFamily="2" charset="-122"/>
                <a:ea typeface="宋体" panose="02010600030101010101" pitchFamily="2" charset="-122"/>
              </a:rPr>
              <a:t>待排序的记录序列</a:t>
            </a:r>
            <a:r>
              <a:rPr lang="zh-CN" altLang="en-US" sz="2800" b="1" dirty="0">
                <a:latin typeface="Times New Roman" panose="02020603050405020304" pitchFamily="2" charset="0"/>
                <a:ea typeface="宋体" panose="02010600030101010101" pitchFamily="2" charset="-122"/>
              </a:rPr>
              <a:t>中的第一个记录进行交换，直到整个记录序列有序为止</a:t>
            </a:r>
            <a:r>
              <a:rPr lang="zh-CN" altLang="en-US" sz="2800" b="1" dirty="0">
                <a:latin typeface="宋体" panose="02010600030101010101" pitchFamily="2" charset="-122"/>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 </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6674" name="标题 796673"/>
          <p:cNvSpPr>
            <a:spLocks noGrp="1"/>
          </p:cNvSpPr>
          <p:nvPr>
            <p:ph type="title"/>
          </p:nvPr>
        </p:nvSpPr>
        <p:spPr>
          <a:xfrm>
            <a:off x="2286000" y="152400"/>
            <a:ext cx="6186488" cy="828675"/>
          </a:xfrm>
        </p:spPr>
        <p:txBody>
          <a:bodyPr lIns="92075" tIns="46038" rIns="92075" bIns="46038" anchor="ctr"/>
          <a:p>
            <a:pPr fontAlgn="base"/>
            <a:r>
              <a:rPr lang="en-US" altLang="x-none" b="1" strike="noStrike" noProof="1" dirty="0">
                <a:latin typeface="Times New Roman" panose="02020603050405020304" pitchFamily="2" charset="0"/>
              </a:rPr>
              <a:t>10.4.1</a:t>
            </a:r>
            <a:r>
              <a:rPr lang="en-US" altLang="x-none" b="1" strike="noStrike" noProof="1" dirty="0"/>
              <a:t>   </a:t>
            </a:r>
            <a:r>
              <a:rPr lang="zh-CN" altLang="en-US" b="1" strike="noStrike" noProof="1" dirty="0">
                <a:ea typeface="楷体_GB2312" pitchFamily="1" charset="-122"/>
              </a:rPr>
              <a:t>简单选择排序</a:t>
            </a:r>
            <a:endParaRPr lang="zh-CN" altLang="en-US" b="1" strike="noStrike" noProof="1" dirty="0">
              <a:ea typeface="楷体_GB2312" pitchFamily="1" charset="-122"/>
            </a:endParaRPr>
          </a:p>
        </p:txBody>
      </p:sp>
      <p:sp>
        <p:nvSpPr>
          <p:cNvPr id="750594" name="矩形 796674"/>
          <p:cNvSpPr/>
          <p:nvPr/>
        </p:nvSpPr>
        <p:spPr>
          <a:xfrm>
            <a:off x="1676400" y="1268413"/>
            <a:ext cx="8915400" cy="3886835"/>
          </a:xfrm>
          <a:prstGeom prst="rect">
            <a:avLst/>
          </a:prstGeom>
          <a:noFill/>
          <a:ln w="9525">
            <a:noFill/>
          </a:ln>
        </p:spPr>
        <p:txBody>
          <a:bodyPr lIns="92075" tIns="46038" rIns="92075" bIns="46038" anchor="t">
            <a:spAutoFit/>
          </a:bodyPr>
          <a:p>
            <a:pPr eaLnBrk="0" hangingPunct="0">
              <a:lnSpc>
                <a:spcPct val="110000"/>
              </a:lnSpc>
              <a:spcBef>
                <a:spcPct val="20000"/>
              </a:spcBef>
            </a:pPr>
            <a:r>
              <a:rPr lang="zh-CN" altLang="en-US" sz="3200" b="1" dirty="0">
                <a:solidFill>
                  <a:schemeClr val="hlink"/>
                </a:solidFill>
                <a:latin typeface="Arial" panose="020B0604020202020204" pitchFamily="34" charset="0"/>
                <a:ea typeface="宋体" panose="02010600030101010101" pitchFamily="2" charset="-122"/>
              </a:rPr>
              <a:t>       </a:t>
            </a:r>
            <a:r>
              <a:rPr lang="zh-CN" altLang="en-US" sz="3200" b="1" dirty="0">
                <a:solidFill>
                  <a:schemeClr val="folHlink"/>
                </a:solidFill>
                <a:latin typeface="Times New Roman" panose="02020603050405020304" pitchFamily="2" charset="0"/>
                <a:ea typeface="宋体" panose="02010600030101010101" pitchFamily="2" charset="-122"/>
              </a:rPr>
              <a:t>简单选择排序</a:t>
            </a:r>
            <a:r>
              <a:rPr lang="en-US" altLang="x-none" sz="2800" b="1" dirty="0">
                <a:latin typeface="Times New Roman" panose="02020603050405020304" pitchFamily="2" charset="0"/>
                <a:ea typeface="宋体" panose="02010600030101010101" pitchFamily="2" charset="-122"/>
              </a:rPr>
              <a:t>(</a:t>
            </a:r>
            <a:r>
              <a:rPr lang="en-US" altLang="x-none" sz="2800" b="1" dirty="0">
                <a:solidFill>
                  <a:schemeClr val="accent1"/>
                </a:solidFill>
                <a:latin typeface="Times New Roman" panose="02020603050405020304" pitchFamily="2" charset="0"/>
                <a:ea typeface="宋体" panose="02010600030101010101" pitchFamily="2" charset="-122"/>
              </a:rPr>
              <a:t>Simple Selection Sort</a:t>
            </a:r>
            <a:r>
              <a:rPr lang="en-US" altLang="x-none" sz="2800" b="1"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，又称为</a:t>
            </a:r>
            <a:r>
              <a:rPr lang="zh-CN" altLang="en-US" sz="2800" b="1" dirty="0">
                <a:solidFill>
                  <a:schemeClr val="folHlink"/>
                </a:solidFill>
                <a:latin typeface="Times New Roman" panose="02020603050405020304" pitchFamily="2" charset="0"/>
                <a:ea typeface="宋体" panose="02010600030101010101" pitchFamily="2" charset="-122"/>
              </a:rPr>
              <a:t>直接选择排序</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的基本操作是：通过</a:t>
            </a:r>
            <a:r>
              <a:rPr lang="en-US" altLang="x-none" sz="2800" b="1" dirty="0">
                <a:latin typeface="Times New Roman" panose="02020603050405020304" pitchFamily="2" charset="0"/>
                <a:ea typeface="宋体" panose="02010600030101010101" pitchFamily="2" charset="-122"/>
              </a:rPr>
              <a:t>n-i</a:t>
            </a:r>
            <a:r>
              <a:rPr lang="zh-CN" altLang="en-US" sz="2800" b="1" dirty="0">
                <a:latin typeface="Times New Roman" panose="02020603050405020304" pitchFamily="2" charset="0"/>
                <a:ea typeface="宋体" panose="02010600030101010101" pitchFamily="2" charset="-122"/>
              </a:rPr>
              <a:t>次关键字间的比较，从</a:t>
            </a:r>
            <a:r>
              <a:rPr lang="en-US" altLang="x-none" sz="2800" b="1" dirty="0">
                <a:latin typeface="Times New Roman" panose="02020603050405020304" pitchFamily="2" charset="0"/>
                <a:ea typeface="宋体" panose="02010600030101010101" pitchFamily="2" charset="-122"/>
              </a:rPr>
              <a:t>n-i+1</a:t>
            </a:r>
            <a:r>
              <a:rPr lang="zh-CN" altLang="en-US" sz="2800" b="1" dirty="0">
                <a:latin typeface="Times New Roman" panose="02020603050405020304" pitchFamily="2" charset="0"/>
                <a:ea typeface="宋体" panose="02010600030101010101" pitchFamily="2" charset="-122"/>
              </a:rPr>
              <a:t>个记录中选取关键字最小的记录，然后和第</a:t>
            </a:r>
            <a:r>
              <a:rPr lang="en-US" altLang="x-none" sz="2800" b="1" dirty="0">
                <a:latin typeface="Times New Roman" panose="02020603050405020304" pitchFamily="2" charset="0"/>
                <a:ea typeface="宋体" panose="02010600030101010101" pitchFamily="2" charset="-122"/>
              </a:rPr>
              <a:t>i</a:t>
            </a:r>
            <a:r>
              <a:rPr lang="zh-CN" altLang="en-US" sz="2800" b="1" dirty="0">
                <a:latin typeface="Times New Roman" panose="02020603050405020304" pitchFamily="2" charset="0"/>
                <a:ea typeface="宋体" panose="02010600030101010101" pitchFamily="2" charset="-122"/>
              </a:rPr>
              <a:t>个记录进行交换，</a:t>
            </a:r>
            <a:r>
              <a:rPr lang="en-US" altLang="x-none" sz="2800" b="1" dirty="0">
                <a:latin typeface="Times New Roman" panose="02020603050405020304" pitchFamily="2" charset="0"/>
                <a:ea typeface="宋体" panose="02010600030101010101" pitchFamily="2" charset="-122"/>
              </a:rPr>
              <a:t>i=1, 2, </a:t>
            </a:r>
            <a:r>
              <a:rPr lang="en-US" altLang="x-none" sz="2800" b="1" dirty="0">
                <a:latin typeface="Times New Roman" panose="02020603050405020304" pitchFamily="2" charset="0"/>
                <a:ea typeface="Times New Roman" panose="02020603050405020304" pitchFamily="2" charset="0"/>
              </a:rPr>
              <a:t>…</a:t>
            </a:r>
            <a:r>
              <a:rPr lang="en-US" altLang="x-none" sz="2800" b="1" dirty="0">
                <a:latin typeface="Times New Roman" panose="02020603050405020304" pitchFamily="2" charset="0"/>
                <a:ea typeface="宋体" panose="02010600030101010101" pitchFamily="2" charset="-122"/>
              </a:rPr>
              <a:t> n-1 </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a:lnSpc>
                <a:spcPct val="110000"/>
              </a:lnSpc>
              <a:spcBef>
                <a:spcPct val="20000"/>
              </a:spcBef>
            </a:pPr>
            <a:r>
              <a:rPr lang="en-US" altLang="x-none" sz="3600" b="1" dirty="0">
                <a:solidFill>
                  <a:schemeClr val="folHlink"/>
                </a:solidFill>
                <a:latin typeface="Times New Roman" panose="02020603050405020304" pitchFamily="2" charset="0"/>
                <a:ea typeface="宋体" panose="02010600030101010101" pitchFamily="2" charset="-122"/>
              </a:rPr>
              <a:t>1  </a:t>
            </a:r>
            <a:r>
              <a:rPr lang="zh-CN" altLang="en-US" sz="3600" b="1" dirty="0">
                <a:solidFill>
                  <a:schemeClr val="folHlink"/>
                </a:solidFill>
                <a:latin typeface="Times New Roman" panose="02020603050405020304" pitchFamily="2" charset="0"/>
                <a:ea typeface="楷体_GB2312" pitchFamily="1" charset="-122"/>
              </a:rPr>
              <a:t>排序示例</a:t>
            </a:r>
            <a:endParaRPr lang="zh-CN" altLang="en-US" sz="3600" b="1" dirty="0">
              <a:solidFill>
                <a:schemeClr val="folHlink"/>
              </a:solidFill>
              <a:latin typeface="Times New Roman" panose="02020603050405020304" pitchFamily="2" charset="0"/>
              <a:ea typeface="楷体_GB2312" pitchFamily="1" charset="-122"/>
            </a:endParaRPr>
          </a:p>
          <a:p>
            <a:pPr>
              <a:lnSpc>
                <a:spcPct val="110000"/>
              </a:lnSpc>
              <a:spcBef>
                <a:spcPct val="20000"/>
              </a:spcBef>
            </a:pPr>
            <a:r>
              <a:rPr lang="zh-CN" altLang="en-US" sz="2800" b="1" dirty="0">
                <a:latin typeface="Times New Roman" panose="02020603050405020304" pitchFamily="2" charset="0"/>
                <a:ea typeface="宋体" panose="02010600030101010101" pitchFamily="2" charset="-122"/>
              </a:rPr>
              <a:t>       </a:t>
            </a:r>
            <a:r>
              <a:rPr lang="zh-CN" altLang="en-US" sz="3200" b="1" dirty="0">
                <a:latin typeface="Times New Roman" panose="02020603050405020304" pitchFamily="2" charset="0"/>
                <a:ea typeface="宋体" panose="02010600030101010101" pitchFamily="2" charset="-122"/>
              </a:rPr>
              <a:t>例：</a:t>
            </a:r>
            <a:r>
              <a:rPr lang="zh-CN" altLang="en-US" sz="2800" b="1" dirty="0">
                <a:latin typeface="Times New Roman" panose="02020603050405020304" pitchFamily="2" charset="0"/>
                <a:ea typeface="宋体" panose="02010600030101010101" pitchFamily="2" charset="-122"/>
              </a:rPr>
              <a:t>设有关键字序列为：</a:t>
            </a:r>
            <a:r>
              <a:rPr lang="en-US" altLang="x-none" sz="2800" b="1" dirty="0">
                <a:latin typeface="Times New Roman" panose="02020603050405020304" pitchFamily="2" charset="0"/>
                <a:ea typeface="宋体" panose="02010600030101010101" pitchFamily="2" charset="-122"/>
              </a:rPr>
              <a:t>7, 4, -2, 19, 13, 6</a:t>
            </a:r>
            <a:r>
              <a:rPr lang="zh-CN" altLang="en-US" sz="2800" b="1" dirty="0">
                <a:latin typeface="Times New Roman" panose="02020603050405020304" pitchFamily="2" charset="0"/>
                <a:ea typeface="宋体" panose="02010600030101010101" pitchFamily="2" charset="-122"/>
              </a:rPr>
              <a:t>，直接选择排序的过程如下图</a:t>
            </a:r>
            <a:r>
              <a:rPr lang="en-US" altLang="x-none" sz="2800" b="1" dirty="0">
                <a:latin typeface="Times New Roman" panose="02020603050405020304" pitchFamily="2" charset="0"/>
                <a:ea typeface="宋体" panose="02010600030101010101" pitchFamily="2" charset="-122"/>
              </a:rPr>
              <a:t>10-8</a:t>
            </a:r>
            <a:r>
              <a:rPr lang="zh-CN" altLang="en-US" sz="2800" b="1" dirty="0">
                <a:latin typeface="Times New Roman" panose="02020603050405020304" pitchFamily="2" charset="0"/>
                <a:ea typeface="宋体" panose="02010600030101010101" pitchFamily="2" charset="-122"/>
              </a:rPr>
              <a:t>所示。</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5537" name="文本占位符 751617"/>
          <p:cNvSpPr>
            <a:spLocks noGrp="1"/>
          </p:cNvSpPr>
          <p:nvPr>
            <p:ph idx="1"/>
          </p:nvPr>
        </p:nvSpPr>
        <p:spPr>
          <a:xfrm>
            <a:off x="1676400" y="152400"/>
            <a:ext cx="8812213" cy="6400800"/>
          </a:xfrm>
        </p:spPr>
        <p:txBody>
          <a:bodyPr anchor="t"/>
          <a:p>
            <a:pPr marL="0" indent="0">
              <a:lnSpc>
                <a:spcPct val="110000"/>
              </a:lnSpc>
              <a:buNone/>
            </a:pPr>
            <a:r>
              <a:rPr lang="zh-CN" altLang="en-US" b="1" dirty="0">
                <a:solidFill>
                  <a:schemeClr val="folHlink"/>
                </a:solidFill>
                <a:latin typeface="宋体" panose="02010600030101010101" pitchFamily="2" charset="-122"/>
              </a:rPr>
              <a:t>⑷ </a:t>
            </a:r>
            <a:r>
              <a:rPr lang="zh-CN" altLang="en-US" b="1" dirty="0">
                <a:solidFill>
                  <a:schemeClr val="folHlink"/>
                </a:solidFill>
              </a:rPr>
              <a:t>内部排序的基本操作</a:t>
            </a:r>
            <a:endParaRPr lang="zh-CN" altLang="en-US" b="1" dirty="0">
              <a:solidFill>
                <a:schemeClr val="folHlink"/>
              </a:solidFill>
            </a:endParaRPr>
          </a:p>
          <a:p>
            <a:pPr marL="0" indent="0">
              <a:lnSpc>
                <a:spcPct val="110000"/>
              </a:lnSpc>
              <a:buNone/>
            </a:pPr>
            <a:r>
              <a:rPr lang="zh-CN" altLang="en-US" sz="2800" b="1" dirty="0"/>
              <a:t>        对内部排序地而言，其基本操作有两种：</a:t>
            </a:r>
            <a:endParaRPr lang="zh-CN" altLang="en-US" sz="2800" b="1" dirty="0"/>
          </a:p>
          <a:p>
            <a:pPr marL="444500" lvl="1" indent="0">
              <a:lnSpc>
                <a:spcPct val="110000"/>
              </a:lnSpc>
              <a:buNone/>
            </a:pPr>
            <a:r>
              <a:rPr lang="zh-CN" altLang="en-US" b="1" dirty="0">
                <a:solidFill>
                  <a:schemeClr val="folHlink"/>
                </a:solidFill>
                <a:latin typeface="宋体" panose="02010600030101010101" pitchFamily="2" charset="-122"/>
              </a:rPr>
              <a:t>◆</a:t>
            </a:r>
            <a:r>
              <a:rPr lang="zh-CN" altLang="en-US" b="1" dirty="0">
                <a:solidFill>
                  <a:schemeClr val="hlink"/>
                </a:solidFill>
              </a:rPr>
              <a:t>  </a:t>
            </a:r>
            <a:r>
              <a:rPr lang="zh-CN" altLang="en-US" b="1" dirty="0"/>
              <a:t>比较两个关键字的大小；</a:t>
            </a:r>
            <a:endParaRPr lang="zh-CN" altLang="en-US" b="1" dirty="0"/>
          </a:p>
          <a:p>
            <a:pPr marL="444500" lvl="1" indent="0">
              <a:lnSpc>
                <a:spcPct val="110000"/>
              </a:lnSpc>
              <a:buNone/>
            </a:pPr>
            <a:r>
              <a:rPr lang="zh-CN" altLang="en-US" b="1" dirty="0">
                <a:solidFill>
                  <a:schemeClr val="folHlink"/>
                </a:solidFill>
                <a:latin typeface="宋体" panose="02010600030101010101" pitchFamily="2" charset="-122"/>
              </a:rPr>
              <a:t>◆</a:t>
            </a:r>
            <a:r>
              <a:rPr lang="zh-CN" altLang="en-US" b="1" dirty="0">
                <a:solidFill>
                  <a:schemeClr val="hlink"/>
                </a:solidFill>
              </a:rPr>
              <a:t> </a:t>
            </a:r>
            <a:r>
              <a:rPr lang="zh-CN" altLang="en-US" b="1" dirty="0"/>
              <a:t>存储位置的移动：从一个位置移到另一个位置。</a:t>
            </a:r>
            <a:endParaRPr lang="zh-CN" altLang="en-US" b="1" dirty="0"/>
          </a:p>
          <a:p>
            <a:pPr marL="0" indent="0">
              <a:lnSpc>
                <a:spcPct val="110000"/>
              </a:lnSpc>
              <a:buNone/>
            </a:pPr>
            <a:r>
              <a:rPr lang="zh-CN" altLang="en-US" sz="2800" b="1" dirty="0"/>
              <a:t>       第一种操作是必不可少的；而第二种操作却不是必须的，取决于记录的存储方式，具体情况是：</a:t>
            </a:r>
            <a:endParaRPr lang="zh-CN" altLang="en-US" sz="2800" b="1" dirty="0"/>
          </a:p>
          <a:p>
            <a:pPr marL="444500" lvl="1" indent="0">
              <a:lnSpc>
                <a:spcPct val="110000"/>
              </a:lnSpc>
              <a:buNone/>
            </a:pPr>
            <a:r>
              <a:rPr lang="zh-CN" altLang="en-US" b="1" dirty="0">
                <a:latin typeface="宋体" panose="02010600030101010101" pitchFamily="2" charset="-122"/>
              </a:rPr>
              <a:t>①</a:t>
            </a:r>
            <a:r>
              <a:rPr lang="zh-CN" altLang="en-US" b="1" dirty="0">
                <a:solidFill>
                  <a:schemeClr val="hlink"/>
                </a:solidFill>
                <a:latin typeface="宋体" panose="02010600030101010101" pitchFamily="2" charset="-122"/>
              </a:rPr>
              <a:t> </a:t>
            </a:r>
            <a:r>
              <a:rPr lang="zh-CN" altLang="en-US" b="1" dirty="0">
                <a:solidFill>
                  <a:schemeClr val="folHlink"/>
                </a:solidFill>
              </a:rPr>
              <a:t>记录存储在一组连续地址的存储空间</a:t>
            </a:r>
            <a:r>
              <a:rPr lang="zh-CN" altLang="en-US" b="1" dirty="0"/>
              <a:t>：记录之间的逻辑顺序关系是通过其物理存储位置的相邻来体现，</a:t>
            </a:r>
            <a:r>
              <a:rPr lang="zh-CN" altLang="en-US" b="1" dirty="0">
                <a:solidFill>
                  <a:schemeClr val="tx2"/>
                </a:solidFill>
              </a:rPr>
              <a:t>记录的移动是必不可少的</a:t>
            </a:r>
            <a:r>
              <a:rPr lang="zh-CN" altLang="en-US" b="1" dirty="0"/>
              <a:t>；</a:t>
            </a:r>
            <a:endParaRPr lang="zh-CN" altLang="en-US" b="1" dirty="0"/>
          </a:p>
          <a:p>
            <a:pPr marL="444500" lvl="1" indent="0">
              <a:lnSpc>
                <a:spcPct val="110000"/>
              </a:lnSpc>
              <a:buNone/>
            </a:pPr>
            <a:r>
              <a:rPr lang="zh-CN" altLang="en-US" b="1" dirty="0"/>
              <a:t>②</a:t>
            </a:r>
            <a:r>
              <a:rPr lang="zh-CN" altLang="en-US" b="1" dirty="0">
                <a:solidFill>
                  <a:schemeClr val="hlink"/>
                </a:solidFill>
              </a:rPr>
              <a:t>  </a:t>
            </a:r>
            <a:r>
              <a:rPr lang="zh-CN" altLang="en-US" b="1" dirty="0">
                <a:solidFill>
                  <a:schemeClr val="folHlink"/>
                </a:solidFill>
              </a:rPr>
              <a:t>记录采用链式存储方式</a:t>
            </a:r>
            <a:r>
              <a:rPr lang="zh-CN" altLang="en-US" b="1" dirty="0"/>
              <a:t>：记录之间的逻辑顺序关系是通过结点中的指针来体现，排序过程</a:t>
            </a:r>
            <a:r>
              <a:rPr lang="zh-CN" altLang="en-US" b="1" dirty="0">
                <a:solidFill>
                  <a:schemeClr val="tx2"/>
                </a:solidFill>
              </a:rPr>
              <a:t>仅需修改结点的指针</a:t>
            </a:r>
            <a:r>
              <a:rPr lang="zh-CN" altLang="en-US" b="1" dirty="0"/>
              <a:t>，而</a:t>
            </a:r>
            <a:r>
              <a:rPr lang="zh-CN" altLang="en-US" b="1" dirty="0">
                <a:solidFill>
                  <a:schemeClr val="accent1"/>
                </a:solidFill>
              </a:rPr>
              <a:t>不需要移动记录</a:t>
            </a:r>
            <a:r>
              <a:rPr lang="zh-CN" altLang="en-US" b="1" dirty="0"/>
              <a:t>；</a:t>
            </a:r>
            <a:endParaRPr lang="zh-CN" altLang="en-US" b="1"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51617" name="组合 797697"/>
          <p:cNvGrpSpPr/>
          <p:nvPr/>
        </p:nvGrpSpPr>
        <p:grpSpPr>
          <a:xfrm>
            <a:off x="2133600" y="260350"/>
            <a:ext cx="6362700" cy="4648200"/>
            <a:chOff x="0" y="0"/>
            <a:chExt cx="4008" cy="2928"/>
          </a:xfrm>
        </p:grpSpPr>
        <p:sp>
          <p:nvSpPr>
            <p:cNvPr id="751618" name="矩形 797698"/>
            <p:cNvSpPr/>
            <p:nvPr/>
          </p:nvSpPr>
          <p:spPr>
            <a:xfrm>
              <a:off x="1296" y="2701"/>
              <a:ext cx="2112" cy="227"/>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10-8  </a:t>
              </a:r>
              <a:r>
                <a:rPr lang="zh-CN" altLang="en-US" sz="2000" b="1" dirty="0">
                  <a:latin typeface="Times New Roman" panose="02020603050405020304" pitchFamily="2" charset="0"/>
                  <a:ea typeface="宋体" panose="02010600030101010101" pitchFamily="2" charset="-122"/>
                </a:rPr>
                <a:t>直接选择排序的过程</a:t>
              </a:r>
              <a:endParaRPr lang="zh-CN" altLang="en-US" sz="2000" b="1" dirty="0">
                <a:latin typeface="Times New Roman" panose="02020603050405020304" pitchFamily="2" charset="0"/>
                <a:ea typeface="宋体" panose="02010600030101010101" pitchFamily="2" charset="-122"/>
              </a:endParaRPr>
            </a:p>
          </p:txBody>
        </p:sp>
        <p:grpSp>
          <p:nvGrpSpPr>
            <p:cNvPr id="751619" name="组合 797699"/>
            <p:cNvGrpSpPr/>
            <p:nvPr/>
          </p:nvGrpSpPr>
          <p:grpSpPr>
            <a:xfrm>
              <a:off x="0" y="0"/>
              <a:ext cx="4008" cy="2624"/>
              <a:chOff x="0" y="0"/>
              <a:chExt cx="4008" cy="2624"/>
            </a:xfrm>
          </p:grpSpPr>
          <p:sp>
            <p:nvSpPr>
              <p:cNvPr id="751620" name="矩形 797700"/>
              <p:cNvSpPr/>
              <p:nvPr/>
            </p:nvSpPr>
            <p:spPr>
              <a:xfrm>
                <a:off x="0" y="0"/>
                <a:ext cx="3792" cy="249"/>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rPr>
                  <a:t>初始记录的关键字：  </a:t>
                </a:r>
                <a:r>
                  <a:rPr lang="en-US" altLang="x-none" sz="2400" b="1" dirty="0">
                    <a:latin typeface="Times New Roman" panose="02020603050405020304" pitchFamily="2" charset="0"/>
                    <a:ea typeface="宋体" panose="02010600030101010101" pitchFamily="2" charset="-122"/>
                  </a:rPr>
                  <a:t>7     4    -2    19    13    6</a:t>
                </a:r>
                <a:endParaRPr lang="en-US" altLang="x-none" sz="2400" b="1" dirty="0">
                  <a:latin typeface="Times New Roman" panose="02020603050405020304" pitchFamily="2" charset="0"/>
                  <a:ea typeface="宋体" panose="02010600030101010101" pitchFamily="2" charset="-122"/>
                </a:endParaRPr>
              </a:p>
            </p:txBody>
          </p:sp>
          <p:sp>
            <p:nvSpPr>
              <p:cNvPr id="751621" name="矩形 797701"/>
              <p:cNvSpPr/>
              <p:nvPr/>
            </p:nvSpPr>
            <p:spPr>
              <a:xfrm>
                <a:off x="571" y="416"/>
                <a:ext cx="3221" cy="249"/>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rPr>
                  <a:t>第一趟排序：</a:t>
                </a:r>
                <a:r>
                  <a:rPr lang="en-US" altLang="x-none" sz="2400" b="1" dirty="0">
                    <a:solidFill>
                      <a:schemeClr val="folHlink"/>
                    </a:solidFill>
                    <a:latin typeface="Times New Roman" panose="02020603050405020304" pitchFamily="2" charset="0"/>
                    <a:ea typeface="宋体" panose="02010600030101010101" pitchFamily="2" charset="-122"/>
                  </a:rPr>
                  <a:t>-2  </a:t>
                </a:r>
                <a:r>
                  <a:rPr lang="en-US" altLang="x-none" sz="2400" b="1" dirty="0">
                    <a:latin typeface="Times New Roman" panose="02020603050405020304" pitchFamily="2" charset="0"/>
                    <a:ea typeface="宋体" panose="02010600030101010101" pitchFamily="2" charset="-122"/>
                  </a:rPr>
                  <a:t>    4     7     19     13    6</a:t>
                </a:r>
                <a:endParaRPr lang="en-US" altLang="x-none" sz="2400" b="1" dirty="0">
                  <a:latin typeface="Times New Roman" panose="02020603050405020304" pitchFamily="2" charset="0"/>
                  <a:ea typeface="宋体" panose="02010600030101010101" pitchFamily="2" charset="-122"/>
                </a:endParaRPr>
              </a:p>
            </p:txBody>
          </p:sp>
          <p:sp>
            <p:nvSpPr>
              <p:cNvPr id="751622" name="矩形 797702"/>
              <p:cNvSpPr/>
              <p:nvPr/>
            </p:nvSpPr>
            <p:spPr>
              <a:xfrm>
                <a:off x="576" y="824"/>
                <a:ext cx="3312" cy="249"/>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rPr>
                  <a:t>第二趟排序： </a:t>
                </a:r>
                <a:r>
                  <a:rPr lang="en-US" altLang="x-none" sz="2400" b="1" dirty="0">
                    <a:solidFill>
                      <a:schemeClr val="folHlink"/>
                    </a:solidFill>
                    <a:latin typeface="Times New Roman" panose="02020603050405020304" pitchFamily="2" charset="0"/>
                    <a:ea typeface="宋体" panose="02010600030101010101" pitchFamily="2" charset="-122"/>
                  </a:rPr>
                  <a:t>-2     4</a:t>
                </a:r>
                <a:r>
                  <a:rPr lang="en-US" altLang="x-none" sz="2400" b="1" dirty="0">
                    <a:latin typeface="Times New Roman" panose="02020603050405020304" pitchFamily="2" charset="0"/>
                    <a:ea typeface="宋体" panose="02010600030101010101" pitchFamily="2" charset="-122"/>
                  </a:rPr>
                  <a:t>     7     19    13    6</a:t>
                </a:r>
                <a:endParaRPr lang="en-US" altLang="x-none" sz="2400" b="1" dirty="0">
                  <a:latin typeface="Times New Roman" panose="02020603050405020304" pitchFamily="2" charset="0"/>
                  <a:ea typeface="宋体" panose="02010600030101010101" pitchFamily="2" charset="-122"/>
                </a:endParaRPr>
              </a:p>
            </p:txBody>
          </p:sp>
          <p:sp>
            <p:nvSpPr>
              <p:cNvPr id="751623" name="矩形 797703"/>
              <p:cNvSpPr/>
              <p:nvPr/>
            </p:nvSpPr>
            <p:spPr>
              <a:xfrm>
                <a:off x="568" y="1200"/>
                <a:ext cx="3312" cy="249"/>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rPr>
                  <a:t>第三趟排序： </a:t>
                </a:r>
                <a:r>
                  <a:rPr lang="en-US" altLang="x-none" sz="2400" b="1" dirty="0">
                    <a:solidFill>
                      <a:schemeClr val="folHlink"/>
                    </a:solidFill>
                    <a:latin typeface="Times New Roman" panose="02020603050405020304" pitchFamily="2" charset="0"/>
                    <a:ea typeface="宋体" panose="02010600030101010101" pitchFamily="2" charset="-122"/>
                  </a:rPr>
                  <a:t>-2     4     6</a:t>
                </a:r>
                <a:r>
                  <a:rPr lang="en-US" altLang="x-none" sz="2400" b="1" dirty="0">
                    <a:latin typeface="Times New Roman" panose="02020603050405020304" pitchFamily="2" charset="0"/>
                    <a:ea typeface="宋体" panose="02010600030101010101" pitchFamily="2" charset="-122"/>
                  </a:rPr>
                  <a:t>     19    13    7</a:t>
                </a:r>
                <a:endParaRPr lang="en-US" altLang="x-none" sz="2400" b="1" dirty="0">
                  <a:latin typeface="Times New Roman" panose="02020603050405020304" pitchFamily="2" charset="0"/>
                  <a:ea typeface="宋体" panose="02010600030101010101" pitchFamily="2" charset="-122"/>
                </a:endParaRPr>
              </a:p>
            </p:txBody>
          </p:sp>
          <p:sp>
            <p:nvSpPr>
              <p:cNvPr id="751624" name="矩形 797704"/>
              <p:cNvSpPr/>
              <p:nvPr/>
            </p:nvSpPr>
            <p:spPr>
              <a:xfrm>
                <a:off x="597" y="1616"/>
                <a:ext cx="3331" cy="249"/>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rPr>
                  <a:t>第四趟排序： </a:t>
                </a:r>
                <a:r>
                  <a:rPr lang="en-US" altLang="x-none" sz="2400" b="1" dirty="0">
                    <a:solidFill>
                      <a:schemeClr val="folHlink"/>
                    </a:solidFill>
                    <a:latin typeface="Times New Roman" panose="02020603050405020304" pitchFamily="2" charset="0"/>
                    <a:ea typeface="宋体" panose="02010600030101010101" pitchFamily="2" charset="-122"/>
                  </a:rPr>
                  <a:t>-2    4     6     7</a:t>
                </a:r>
                <a:r>
                  <a:rPr lang="en-US" altLang="x-none" sz="2400" b="1" dirty="0">
                    <a:latin typeface="Times New Roman" panose="02020603050405020304" pitchFamily="2" charset="0"/>
                    <a:ea typeface="宋体" panose="02010600030101010101" pitchFamily="2" charset="-122"/>
                  </a:rPr>
                  <a:t>     13     19</a:t>
                </a:r>
                <a:endParaRPr lang="en-US" altLang="x-none" sz="2400" b="1" dirty="0">
                  <a:latin typeface="Times New Roman" panose="02020603050405020304" pitchFamily="2" charset="0"/>
                  <a:ea typeface="宋体" panose="02010600030101010101" pitchFamily="2" charset="-122"/>
                </a:endParaRPr>
              </a:p>
            </p:txBody>
          </p:sp>
          <p:sp>
            <p:nvSpPr>
              <p:cNvPr id="751625" name="矩形 797705"/>
              <p:cNvSpPr/>
              <p:nvPr/>
            </p:nvSpPr>
            <p:spPr>
              <a:xfrm>
                <a:off x="600" y="2024"/>
                <a:ext cx="3408" cy="249"/>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rPr>
                  <a:t>第五趟排序： </a:t>
                </a:r>
                <a:r>
                  <a:rPr lang="en-US" altLang="x-none" sz="2400" b="1" dirty="0">
                    <a:solidFill>
                      <a:schemeClr val="folHlink"/>
                    </a:solidFill>
                    <a:latin typeface="Times New Roman" panose="02020603050405020304" pitchFamily="2" charset="0"/>
                    <a:ea typeface="宋体" panose="02010600030101010101" pitchFamily="2" charset="-122"/>
                  </a:rPr>
                  <a:t>-2    4     6    7     13</a:t>
                </a:r>
                <a:r>
                  <a:rPr lang="en-US" altLang="x-none" sz="2400" b="1" dirty="0">
                    <a:latin typeface="Times New Roman" panose="02020603050405020304" pitchFamily="2" charset="0"/>
                    <a:ea typeface="宋体" panose="02010600030101010101" pitchFamily="2" charset="-122"/>
                  </a:rPr>
                  <a:t>     19</a:t>
                </a:r>
                <a:endParaRPr lang="en-US" altLang="x-none" sz="2400" b="1" dirty="0">
                  <a:latin typeface="Times New Roman" panose="02020603050405020304" pitchFamily="2" charset="0"/>
                  <a:ea typeface="宋体" panose="02010600030101010101" pitchFamily="2" charset="-122"/>
                </a:endParaRPr>
              </a:p>
            </p:txBody>
          </p:sp>
          <p:sp>
            <p:nvSpPr>
              <p:cNvPr id="751626" name="矩形 797706"/>
              <p:cNvSpPr/>
              <p:nvPr/>
            </p:nvSpPr>
            <p:spPr>
              <a:xfrm>
                <a:off x="600" y="2375"/>
                <a:ext cx="3408" cy="249"/>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rPr>
                  <a:t>第六趟排序： </a:t>
                </a:r>
                <a:r>
                  <a:rPr lang="en-US" altLang="x-none" sz="2400" b="1" dirty="0">
                    <a:solidFill>
                      <a:schemeClr val="folHlink"/>
                    </a:solidFill>
                    <a:latin typeface="Times New Roman" panose="02020603050405020304" pitchFamily="2" charset="0"/>
                    <a:ea typeface="宋体" panose="02010600030101010101" pitchFamily="2" charset="-122"/>
                  </a:rPr>
                  <a:t>-2    4     6    7     13</a:t>
                </a:r>
                <a:r>
                  <a:rPr lang="en-US" altLang="x-none" sz="2400" b="1" dirty="0">
                    <a:latin typeface="Times New Roman" panose="02020603050405020304" pitchFamily="2" charset="0"/>
                    <a:ea typeface="宋体" panose="02010600030101010101" pitchFamily="2" charset="-122"/>
                  </a:rPr>
                  <a:t>     </a:t>
                </a:r>
                <a:r>
                  <a:rPr lang="en-US" altLang="x-none" sz="2400" b="1" dirty="0">
                    <a:solidFill>
                      <a:schemeClr val="folHlink"/>
                    </a:solidFill>
                    <a:latin typeface="Times New Roman" panose="02020603050405020304" pitchFamily="2" charset="0"/>
                    <a:ea typeface="宋体" panose="02010600030101010101" pitchFamily="2" charset="-122"/>
                  </a:rPr>
                  <a:t>19</a:t>
                </a:r>
                <a:endParaRPr lang="en-US" altLang="x-none" sz="2400" b="1" dirty="0">
                  <a:solidFill>
                    <a:schemeClr val="folHlink"/>
                  </a:solidFill>
                  <a:latin typeface="Times New Roman" panose="02020603050405020304" pitchFamily="2" charset="0"/>
                  <a:ea typeface="宋体" panose="02010600030101010101" pitchFamily="2" charset="-122"/>
                </a:endParaRPr>
              </a:p>
            </p:txBody>
          </p:sp>
        </p:gr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2641" name="矩形 798721"/>
          <p:cNvSpPr/>
          <p:nvPr/>
        </p:nvSpPr>
        <p:spPr>
          <a:xfrm>
            <a:off x="1676400" y="152400"/>
            <a:ext cx="8812213" cy="6963410"/>
          </a:xfrm>
          <a:prstGeom prst="rect">
            <a:avLst/>
          </a:prstGeom>
          <a:noFill/>
          <a:ln w="9525">
            <a:noFill/>
          </a:ln>
        </p:spPr>
        <p:txBody>
          <a:bodyPr lIns="92075" tIns="46038" rIns="92075" bIns="46038" anchor="t">
            <a:spAutoFit/>
          </a:bodyPr>
          <a:p>
            <a:pPr eaLnBrk="0" hangingPunct="0">
              <a:lnSpc>
                <a:spcPct val="110000"/>
              </a:lnSpc>
              <a:spcBef>
                <a:spcPct val="10000"/>
              </a:spcBef>
              <a:spcAft>
                <a:spcPct val="10000"/>
              </a:spcAft>
            </a:pPr>
            <a:r>
              <a:rPr lang="en-US" altLang="x-none" sz="3600" b="1" dirty="0">
                <a:solidFill>
                  <a:schemeClr val="folHlink"/>
                </a:solidFill>
                <a:latin typeface="Times New Roman" panose="02020603050405020304" pitchFamily="2" charset="0"/>
                <a:ea typeface="宋体" panose="02010600030101010101" pitchFamily="2" charset="-122"/>
              </a:rPr>
              <a:t>2  </a:t>
            </a:r>
            <a:r>
              <a:rPr lang="zh-CN" altLang="en-US" sz="3600" b="1" dirty="0">
                <a:solidFill>
                  <a:schemeClr val="folHlink"/>
                </a:solidFill>
                <a:latin typeface="Times New Roman" panose="02020603050405020304" pitchFamily="2" charset="0"/>
                <a:ea typeface="楷体_GB2312" pitchFamily="1" charset="-122"/>
              </a:rPr>
              <a:t>算法实现</a:t>
            </a:r>
            <a:endParaRPr lang="zh-CN" altLang="en-US" sz="3600" b="1" dirty="0">
              <a:solidFill>
                <a:schemeClr val="folHlink"/>
              </a:solidFill>
              <a:latin typeface="Times New Roman" panose="02020603050405020304" pitchFamily="2" charset="0"/>
              <a:ea typeface="楷体_GB2312" pitchFamily="1" charset="-122"/>
            </a:endParaRPr>
          </a:p>
          <a:p>
            <a:pPr eaLnBrk="0" hangingPunct="0">
              <a:lnSpc>
                <a:spcPct val="110000"/>
              </a:lnSpc>
              <a:spcBef>
                <a:spcPct val="10000"/>
              </a:spcBef>
            </a:pPr>
            <a:r>
              <a:rPr lang="en-US" altLang="x-none" sz="2800" b="1" dirty="0">
                <a:latin typeface="Times New Roman" panose="02020603050405020304" pitchFamily="2" charset="0"/>
                <a:ea typeface="宋体" panose="02010600030101010101" pitchFamily="2" charset="-122"/>
              </a:rPr>
              <a:t>void simple_selection_sort(Sqlist *L)</a:t>
            </a:r>
            <a:endParaRPr lang="en-US" altLang="x-none" sz="2800" b="1" dirty="0">
              <a:latin typeface="Times New Roman" panose="02020603050405020304" pitchFamily="2" charset="0"/>
              <a:ea typeface="宋体" panose="02010600030101010101" pitchFamily="2" charset="-122"/>
            </a:endParaRPr>
          </a:p>
          <a:p>
            <a:pPr marL="355600" lvl="1" indent="0" eaLnBrk="0" hangingPunct="0">
              <a:lnSpc>
                <a:spcPct val="110000"/>
              </a:lnSpc>
              <a:spcBef>
                <a:spcPct val="10000"/>
              </a:spcBef>
            </a:pPr>
            <a:r>
              <a:rPr lang="en-US" altLang="x-none" sz="2800" b="1" dirty="0">
                <a:latin typeface="Times New Roman" panose="02020603050405020304" pitchFamily="2" charset="0"/>
                <a:ea typeface="宋体" panose="02010600030101010101" pitchFamily="2" charset="-122"/>
              </a:rPr>
              <a:t>{  int m, n , k;</a:t>
            </a:r>
            <a:endParaRPr lang="en-US" altLang="x-none" sz="2800" b="1" dirty="0">
              <a:latin typeface="Times New Roman" panose="02020603050405020304" pitchFamily="2" charset="0"/>
              <a:ea typeface="宋体" panose="02010600030101010101" pitchFamily="2" charset="-122"/>
            </a:endParaRPr>
          </a:p>
          <a:p>
            <a:pPr marL="723900" lvl="2" indent="0" eaLnBrk="0" hangingPunct="0">
              <a:lnSpc>
                <a:spcPct val="110000"/>
              </a:lnSpc>
              <a:spcBef>
                <a:spcPct val="10000"/>
              </a:spcBef>
            </a:pPr>
            <a:r>
              <a:rPr lang="en-US" altLang="x-none" sz="2800" b="1" dirty="0">
                <a:latin typeface="Times New Roman" panose="02020603050405020304" pitchFamily="2" charset="0"/>
                <a:ea typeface="宋体" panose="02010600030101010101" pitchFamily="2" charset="-122"/>
              </a:rPr>
              <a:t>for (m=1; m&lt;L-&gt;length; m++)</a:t>
            </a:r>
            <a:endParaRPr lang="en-US" altLang="x-none" sz="2800" b="1" dirty="0">
              <a:latin typeface="Times New Roman" panose="02020603050405020304" pitchFamily="2" charset="0"/>
              <a:ea typeface="宋体" panose="02010600030101010101" pitchFamily="2" charset="-122"/>
            </a:endParaRPr>
          </a:p>
          <a:p>
            <a:pPr marL="1079500" lvl="3" indent="0" eaLnBrk="0" hangingPunct="0">
              <a:lnSpc>
                <a:spcPct val="110000"/>
              </a:lnSpc>
              <a:spcBef>
                <a:spcPct val="10000"/>
              </a:spcBef>
            </a:pPr>
            <a:r>
              <a:rPr lang="en-US" altLang="x-none" sz="2800" b="1" dirty="0">
                <a:latin typeface="Times New Roman" panose="02020603050405020304" pitchFamily="2" charset="0"/>
                <a:ea typeface="宋体" panose="02010600030101010101" pitchFamily="2" charset="-122"/>
              </a:rPr>
              <a:t>{  k=m ; </a:t>
            </a:r>
            <a:endParaRPr lang="en-US" altLang="x-none" sz="2800" b="1" dirty="0">
              <a:latin typeface="Times New Roman" panose="02020603050405020304" pitchFamily="2" charset="0"/>
              <a:ea typeface="宋体" panose="02010600030101010101" pitchFamily="2" charset="-122"/>
            </a:endParaRPr>
          </a:p>
          <a:p>
            <a:pPr marL="1435100" lvl="4" indent="0" eaLnBrk="0" hangingPunct="0">
              <a:lnSpc>
                <a:spcPct val="110000"/>
              </a:lnSpc>
              <a:spcBef>
                <a:spcPct val="10000"/>
              </a:spcBef>
            </a:pPr>
            <a:r>
              <a:rPr lang="en-US" altLang="x-none" sz="2800" b="1" dirty="0">
                <a:latin typeface="Times New Roman" panose="02020603050405020304" pitchFamily="2" charset="0"/>
                <a:ea typeface="宋体" panose="02010600030101010101" pitchFamily="2" charset="-122"/>
              </a:rPr>
              <a:t>for  (n=m+1; n&lt;=L-&gt;length; n++)</a:t>
            </a:r>
            <a:endParaRPr lang="en-US" altLang="x-none" sz="2800" b="1" dirty="0">
              <a:latin typeface="Times New Roman" panose="02020603050405020304" pitchFamily="2" charset="0"/>
              <a:ea typeface="宋体" panose="02010600030101010101" pitchFamily="2" charset="-122"/>
            </a:endParaRPr>
          </a:p>
          <a:p>
            <a:pPr marL="1435100" lvl="4" indent="0" eaLnBrk="0" hangingPunct="0">
              <a:lnSpc>
                <a:spcPct val="110000"/>
              </a:lnSpc>
              <a:spcBef>
                <a:spcPct val="10000"/>
              </a:spcBef>
            </a:pPr>
            <a:r>
              <a:rPr lang="en-US" altLang="x-none" sz="2800" b="1" dirty="0">
                <a:latin typeface="Times New Roman" panose="02020603050405020304" pitchFamily="2" charset="0"/>
                <a:ea typeface="宋体" panose="02010600030101010101" pitchFamily="2" charset="-122"/>
              </a:rPr>
              <a:t>    if  ( LT(L-&gt;R[n].key, L-&gt;R[k].key) )  k=n ;</a:t>
            </a:r>
            <a:endParaRPr lang="en-US" altLang="x-none" sz="2800" b="1" dirty="0">
              <a:latin typeface="Times New Roman" panose="02020603050405020304" pitchFamily="2" charset="0"/>
              <a:ea typeface="宋体" panose="02010600030101010101" pitchFamily="2" charset="-122"/>
            </a:endParaRPr>
          </a:p>
          <a:p>
            <a:pPr marL="1435100" lvl="4" indent="0" eaLnBrk="0" hangingPunct="0">
              <a:lnSpc>
                <a:spcPct val="110000"/>
              </a:lnSpc>
              <a:spcBef>
                <a:spcPct val="10000"/>
              </a:spcBef>
            </a:pPr>
            <a:r>
              <a:rPr lang="en-US" altLang="x-none" sz="2800" b="1" dirty="0">
                <a:latin typeface="Times New Roman" panose="02020603050405020304" pitchFamily="2" charset="0"/>
                <a:ea typeface="宋体" panose="02010600030101010101" pitchFamily="2" charset="-122"/>
              </a:rPr>
              <a:t>if  (k!=m)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记录交换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435100" lvl="4" indent="0" eaLnBrk="0" hangingPunct="0">
              <a:lnSpc>
                <a:spcPct val="110000"/>
              </a:lnSpc>
              <a:spcBef>
                <a:spcPct val="10000"/>
              </a:spcBef>
            </a:pPr>
            <a:r>
              <a:rPr lang="en-US" altLang="x-none" sz="2800" b="1" dirty="0">
                <a:latin typeface="Times New Roman" panose="02020603050405020304" pitchFamily="2" charset="0"/>
                <a:ea typeface="宋体" panose="02010600030101010101" pitchFamily="2" charset="-122"/>
              </a:rPr>
              <a:t>    {  L-&gt;R[0]=L-&gt;R[m]; L-&gt;R[m]=L-&gt;R[k];</a:t>
            </a:r>
            <a:endParaRPr lang="en-US" altLang="x-none" sz="2800" b="1" dirty="0">
              <a:latin typeface="Times New Roman" panose="02020603050405020304" pitchFamily="2" charset="0"/>
              <a:ea typeface="宋体" panose="02010600030101010101" pitchFamily="2" charset="-122"/>
            </a:endParaRPr>
          </a:p>
          <a:p>
            <a:pPr marL="1435100" lvl="4" indent="0" eaLnBrk="0" hangingPunct="0">
              <a:lnSpc>
                <a:spcPct val="110000"/>
              </a:lnSpc>
              <a:spcBef>
                <a:spcPct val="10000"/>
              </a:spcBef>
            </a:pPr>
            <a:r>
              <a:rPr lang="en-US" altLang="x-none" sz="2800" b="1" dirty="0">
                <a:latin typeface="Times New Roman" panose="02020603050405020304" pitchFamily="2" charset="0"/>
                <a:ea typeface="宋体" panose="02010600030101010101" pitchFamily="2" charset="-122"/>
              </a:rPr>
              <a:t>        L-&gt;R[k]=L-&gt;R[0];</a:t>
            </a:r>
            <a:endParaRPr lang="en-US" altLang="x-none" sz="2800" b="1" dirty="0">
              <a:latin typeface="Times New Roman" panose="02020603050405020304" pitchFamily="2" charset="0"/>
              <a:ea typeface="宋体" panose="02010600030101010101" pitchFamily="2" charset="-122"/>
            </a:endParaRPr>
          </a:p>
          <a:p>
            <a:pPr marL="1435100" lvl="4" indent="0" eaLnBrk="0" hangingPunct="0">
              <a:lnSpc>
                <a:spcPct val="110000"/>
              </a:lnSpc>
              <a:spcBef>
                <a:spcPct val="10000"/>
              </a:spcBef>
            </a:pPr>
            <a:r>
              <a:rPr lang="en-US" altLang="x-none" sz="2800" b="1" dirty="0">
                <a:latin typeface="Times New Roman" panose="02020603050405020304" pitchFamily="2" charset="0"/>
                <a:ea typeface="宋体" panose="02010600030101010101" pitchFamily="2" charset="-122"/>
              </a:rPr>
              <a:t>     } </a:t>
            </a:r>
            <a:endParaRPr lang="en-US" altLang="x-none" sz="2800" b="1" dirty="0">
              <a:latin typeface="Times New Roman" panose="02020603050405020304" pitchFamily="2" charset="0"/>
              <a:ea typeface="宋体" panose="02010600030101010101" pitchFamily="2" charset="-122"/>
            </a:endParaRPr>
          </a:p>
          <a:p>
            <a:pPr marL="1079500" lvl="3" indent="0" eaLnBrk="0" hangingPunct="0">
              <a:lnSpc>
                <a:spcPct val="110000"/>
              </a:lnSpc>
              <a:spcBef>
                <a:spcPct val="10000"/>
              </a:spcBef>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marL="355600" lvl="1" indent="0" eaLnBrk="0" hangingPunct="0">
              <a:lnSpc>
                <a:spcPct val="110000"/>
              </a:lnSpc>
              <a:spcBef>
                <a:spcPct val="10000"/>
              </a:spcBef>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3665" name="矩形 799745"/>
          <p:cNvSpPr/>
          <p:nvPr/>
        </p:nvSpPr>
        <p:spPr>
          <a:xfrm>
            <a:off x="1676400" y="152400"/>
            <a:ext cx="8915400" cy="2828290"/>
          </a:xfrm>
          <a:prstGeom prst="rect">
            <a:avLst/>
          </a:prstGeom>
          <a:noFill/>
          <a:ln w="9525">
            <a:noFill/>
          </a:ln>
        </p:spPr>
        <p:txBody>
          <a:bodyPr lIns="92075" tIns="46038" rIns="92075" bIns="46038" anchor="t">
            <a:spAutoFit/>
          </a:bodyPr>
          <a:p>
            <a:pPr eaLnBrk="0" hangingPunct="0">
              <a:lnSpc>
                <a:spcPct val="110000"/>
              </a:lnSpc>
              <a:spcBef>
                <a:spcPct val="20000"/>
              </a:spcBef>
              <a:spcAft>
                <a:spcPct val="10000"/>
              </a:spcAft>
            </a:pPr>
            <a:r>
              <a:rPr lang="en-US" altLang="x-none" sz="3600" b="1" dirty="0">
                <a:solidFill>
                  <a:schemeClr val="folHlink"/>
                </a:solidFill>
                <a:latin typeface="Times New Roman" panose="02020603050405020304" pitchFamily="2" charset="0"/>
                <a:ea typeface="宋体" panose="02010600030101010101" pitchFamily="2" charset="-122"/>
              </a:rPr>
              <a:t>3  </a:t>
            </a:r>
            <a:r>
              <a:rPr lang="zh-CN" altLang="en-US" sz="3600" b="1" dirty="0">
                <a:solidFill>
                  <a:schemeClr val="folHlink"/>
                </a:solidFill>
                <a:latin typeface="Times New Roman" panose="02020603050405020304" pitchFamily="2" charset="0"/>
                <a:ea typeface="楷体_GB2312" pitchFamily="1" charset="-122"/>
              </a:rPr>
              <a:t>算法分析</a:t>
            </a:r>
            <a:endParaRPr lang="zh-CN" altLang="en-US" sz="3600" b="1" dirty="0">
              <a:solidFill>
                <a:schemeClr val="folHlink"/>
              </a:solidFill>
              <a:latin typeface="Times New Roman" panose="02020603050405020304" pitchFamily="2" charset="0"/>
              <a:ea typeface="楷体_GB2312" pitchFamily="1" charset="-122"/>
            </a:endParaRPr>
          </a:p>
          <a:p>
            <a:pPr eaLnBrk="0" hangingPunct="0">
              <a:lnSpc>
                <a:spcPct val="110000"/>
              </a:lnSpc>
              <a:spcBef>
                <a:spcPct val="20000"/>
              </a:spcBef>
            </a:pPr>
            <a:r>
              <a:rPr lang="zh-CN" altLang="en-US" sz="2800" b="1" dirty="0">
                <a:latin typeface="宋体" panose="02010600030101010101" pitchFamily="2" charset="-122"/>
                <a:ea typeface="宋体" panose="02010600030101010101" pitchFamily="2" charset="-122"/>
              </a:rPr>
              <a:t>    整个算法是二重循环</a:t>
            </a:r>
            <a:r>
              <a:rPr lang="zh-CN" altLang="en-US" sz="2800" b="1" dirty="0">
                <a:latin typeface="Times New Roman" panose="02020603050405020304" pitchFamily="2" charset="0"/>
                <a:ea typeface="宋体" panose="02010600030101010101" pitchFamily="2" charset="-122"/>
              </a:rPr>
              <a:t>：外循环控制排序的趟数，对</a:t>
            </a:r>
            <a:r>
              <a:rPr lang="en-US" altLang="x-none" sz="2800" b="1" dirty="0">
                <a:latin typeface="Times New Roman" panose="02020603050405020304" pitchFamily="2" charset="0"/>
                <a:ea typeface="宋体" panose="02010600030101010101" pitchFamily="2" charset="-122"/>
              </a:rPr>
              <a:t>n</a:t>
            </a:r>
            <a:r>
              <a:rPr lang="zh-CN" altLang="en-US" sz="2800" b="1" dirty="0">
                <a:latin typeface="Times New Roman" panose="02020603050405020304" pitchFamily="2" charset="0"/>
                <a:ea typeface="宋体" panose="02010600030101010101" pitchFamily="2" charset="-122"/>
              </a:rPr>
              <a:t>个记录进行排序的趟数为</a:t>
            </a:r>
            <a:r>
              <a:rPr lang="en-US" altLang="x-none" sz="2800" b="1" dirty="0">
                <a:latin typeface="Times New Roman" panose="02020603050405020304" pitchFamily="2" charset="0"/>
                <a:ea typeface="宋体" panose="02010600030101010101" pitchFamily="2" charset="-122"/>
              </a:rPr>
              <a:t>n-1</a:t>
            </a:r>
            <a:r>
              <a:rPr lang="zh-CN" altLang="en-US" sz="2800" b="1" dirty="0">
                <a:latin typeface="Times New Roman" panose="02020603050405020304" pitchFamily="2" charset="0"/>
                <a:ea typeface="宋体" panose="02010600030101010101" pitchFamily="2" charset="-122"/>
              </a:rPr>
              <a:t>趟；内循环控制每一趟的排序</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eaLnBrk="0" hangingPunct="0">
              <a:lnSpc>
                <a:spcPct val="110000"/>
              </a:lnSpc>
              <a:spcBef>
                <a:spcPct val="20000"/>
              </a:spcBef>
            </a:pPr>
            <a:r>
              <a:rPr lang="zh-CN" altLang="en-US" sz="2800" b="1" dirty="0">
                <a:latin typeface="宋体" panose="02010600030101010101" pitchFamily="2" charset="-122"/>
                <a:ea typeface="宋体" panose="02010600030101010101" pitchFamily="2" charset="-122"/>
              </a:rPr>
              <a:t>    进行第</a:t>
            </a:r>
            <a:r>
              <a:rPr lang="en-US" altLang="x-none" sz="2800" b="1" dirty="0">
                <a:latin typeface="Times New Roman" panose="02020603050405020304" pitchFamily="2" charset="0"/>
                <a:ea typeface="宋体" panose="02010600030101010101" pitchFamily="2" charset="-122"/>
              </a:rPr>
              <a:t>i</a:t>
            </a:r>
            <a:r>
              <a:rPr lang="zh-CN" altLang="en-US" sz="2800" b="1" dirty="0">
                <a:latin typeface="宋体" panose="02010600030101010101" pitchFamily="2" charset="-122"/>
                <a:ea typeface="宋体" panose="02010600030101010101" pitchFamily="2" charset="-122"/>
              </a:rPr>
              <a:t>趟排序时</a:t>
            </a:r>
            <a:r>
              <a:rPr lang="zh-CN" altLang="en-US" sz="2800" b="1" dirty="0">
                <a:latin typeface="Times New Roman" panose="02020603050405020304" pitchFamily="2" charset="0"/>
                <a:ea typeface="宋体" panose="02010600030101010101" pitchFamily="2" charset="-122"/>
              </a:rPr>
              <a:t>，关键字的比较次数为</a:t>
            </a:r>
            <a:r>
              <a:rPr lang="en-US" altLang="x-none" sz="2800" b="1" dirty="0">
                <a:latin typeface="Times New Roman" panose="02020603050405020304" pitchFamily="2" charset="0"/>
                <a:ea typeface="宋体" panose="02010600030101010101" pitchFamily="2" charset="-122"/>
              </a:rPr>
              <a:t>n-i</a:t>
            </a:r>
            <a:r>
              <a:rPr lang="zh-CN" altLang="en-US" sz="2800" b="1" dirty="0">
                <a:latin typeface="Times New Roman" panose="02020603050405020304" pitchFamily="2" charset="0"/>
                <a:ea typeface="宋体" panose="02010600030101010101" pitchFamily="2" charset="-122"/>
              </a:rPr>
              <a:t>，则：</a:t>
            </a:r>
            <a:endParaRPr lang="zh-CN" altLang="en-US" sz="2800" b="1" dirty="0">
              <a:latin typeface="Times New Roman" panose="02020603050405020304" pitchFamily="2" charset="0"/>
              <a:ea typeface="宋体" panose="02010600030101010101" pitchFamily="2" charset="-122"/>
            </a:endParaRPr>
          </a:p>
        </p:txBody>
      </p:sp>
      <p:grpSp>
        <p:nvGrpSpPr>
          <p:cNvPr id="753666" name="组合 799746"/>
          <p:cNvGrpSpPr/>
          <p:nvPr/>
        </p:nvGrpSpPr>
        <p:grpSpPr>
          <a:xfrm>
            <a:off x="2438400" y="2997200"/>
            <a:ext cx="4610100" cy="908050"/>
            <a:chOff x="0" y="0"/>
            <a:chExt cx="2904" cy="572"/>
          </a:xfrm>
        </p:grpSpPr>
        <p:sp>
          <p:nvSpPr>
            <p:cNvPr id="753667" name="矩形 799747"/>
            <p:cNvSpPr/>
            <p:nvPr/>
          </p:nvSpPr>
          <p:spPr>
            <a:xfrm>
              <a:off x="0" y="152"/>
              <a:ext cx="1134" cy="272"/>
            </a:xfrm>
            <a:prstGeom prst="rect">
              <a:avLst/>
            </a:prstGeom>
            <a:noFill/>
            <a:ln w="9525">
              <a:noFill/>
            </a:ln>
          </p:spPr>
          <p:txBody>
            <a:bodyPr wrap="none" anchor="ctr"/>
            <a:p>
              <a:r>
                <a:rPr lang="zh-CN" altLang="en-US" sz="2800" b="1" dirty="0">
                  <a:latin typeface="Times New Roman" panose="02020603050405020304" pitchFamily="2" charset="0"/>
                  <a:ea typeface="宋体" panose="02010600030101010101" pitchFamily="2" charset="-122"/>
                </a:rPr>
                <a:t>比较次数</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sp>
          <p:nvSpPr>
            <p:cNvPr id="753668" name="矩形 799748"/>
            <p:cNvSpPr/>
            <p:nvPr/>
          </p:nvSpPr>
          <p:spPr>
            <a:xfrm>
              <a:off x="1216" y="144"/>
              <a:ext cx="848" cy="249"/>
            </a:xfrm>
            <a:prstGeom prst="rect">
              <a:avLst/>
            </a:prstGeom>
            <a:noFill/>
            <a:ln w="9525">
              <a:noFill/>
            </a:ln>
          </p:spPr>
          <p:txBody>
            <a:bodyPr wrap="none" anchor="ctr"/>
            <a:p>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(n-i)=</a:t>
              </a:r>
              <a:endParaRPr lang="en-US" altLang="x-none" sz="2800" b="1" dirty="0">
                <a:latin typeface="Times New Roman" panose="02020603050405020304" pitchFamily="2" charset="0"/>
                <a:ea typeface="宋体" panose="02010600030101010101" pitchFamily="2" charset="-122"/>
              </a:endParaRPr>
            </a:p>
          </p:txBody>
        </p:sp>
        <p:sp>
          <p:nvSpPr>
            <p:cNvPr id="753669" name="矩形 799749"/>
            <p:cNvSpPr/>
            <p:nvPr/>
          </p:nvSpPr>
          <p:spPr>
            <a:xfrm>
              <a:off x="1248" y="0"/>
              <a:ext cx="272"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n-1</a:t>
              </a:r>
              <a:endParaRPr lang="en-US" altLang="x-none" sz="2400" b="1" dirty="0">
                <a:latin typeface="Times New Roman" panose="02020603050405020304" pitchFamily="2" charset="0"/>
                <a:ea typeface="宋体" panose="02010600030101010101" pitchFamily="2" charset="-122"/>
              </a:endParaRPr>
            </a:p>
          </p:txBody>
        </p:sp>
        <p:sp>
          <p:nvSpPr>
            <p:cNvPr id="753670" name="矩形 799750"/>
            <p:cNvSpPr/>
            <p:nvPr/>
          </p:nvSpPr>
          <p:spPr>
            <a:xfrm>
              <a:off x="1168" y="368"/>
              <a:ext cx="317" cy="204"/>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i=1</a:t>
              </a:r>
              <a:endParaRPr lang="en-US" altLang="x-none" sz="2400" b="1" dirty="0">
                <a:latin typeface="Times New Roman" panose="02020603050405020304" pitchFamily="2" charset="0"/>
                <a:ea typeface="宋体" panose="02010600030101010101" pitchFamily="2" charset="-122"/>
              </a:endParaRPr>
            </a:p>
          </p:txBody>
        </p:sp>
        <p:grpSp>
          <p:nvGrpSpPr>
            <p:cNvPr id="753671" name="组合 799751"/>
            <p:cNvGrpSpPr/>
            <p:nvPr/>
          </p:nvGrpSpPr>
          <p:grpSpPr>
            <a:xfrm>
              <a:off x="2133" y="20"/>
              <a:ext cx="771" cy="484"/>
              <a:chOff x="0" y="0"/>
              <a:chExt cx="771" cy="484"/>
            </a:xfrm>
          </p:grpSpPr>
          <p:sp>
            <p:nvSpPr>
              <p:cNvPr id="753672" name="矩形 799752"/>
              <p:cNvSpPr/>
              <p:nvPr/>
            </p:nvSpPr>
            <p:spPr>
              <a:xfrm>
                <a:off x="27" y="0"/>
                <a:ext cx="696" cy="233"/>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n(n-1)</a:t>
                </a:r>
                <a:endParaRPr lang="en-US" altLang="x-none" sz="2800" b="1" dirty="0">
                  <a:latin typeface="Times New Roman" panose="02020603050405020304" pitchFamily="2" charset="0"/>
                  <a:ea typeface="宋体" panose="02010600030101010101" pitchFamily="2" charset="-122"/>
                </a:endParaRPr>
              </a:p>
            </p:txBody>
          </p:sp>
          <p:sp>
            <p:nvSpPr>
              <p:cNvPr id="753673" name="矩形 799753"/>
              <p:cNvSpPr/>
              <p:nvPr/>
            </p:nvSpPr>
            <p:spPr>
              <a:xfrm>
                <a:off x="291" y="293"/>
                <a:ext cx="204" cy="191"/>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2</a:t>
                </a:r>
                <a:endParaRPr lang="en-US" altLang="x-none" sz="2400" b="1" dirty="0">
                  <a:latin typeface="Times New Roman" panose="02020603050405020304" pitchFamily="2" charset="0"/>
                  <a:ea typeface="宋体" panose="02010600030101010101" pitchFamily="2" charset="-122"/>
                </a:endParaRPr>
              </a:p>
            </p:txBody>
          </p:sp>
          <p:sp>
            <p:nvSpPr>
              <p:cNvPr id="753674" name="直接连接符 799754"/>
              <p:cNvSpPr/>
              <p:nvPr/>
            </p:nvSpPr>
            <p:spPr>
              <a:xfrm>
                <a:off x="0" y="255"/>
                <a:ext cx="771" cy="0"/>
              </a:xfrm>
              <a:prstGeom prst="line">
                <a:avLst/>
              </a:prstGeom>
              <a:ln w="19050" cap="flat" cmpd="sng">
                <a:solidFill>
                  <a:schemeClr val="tx1"/>
                </a:solidFill>
                <a:prstDash val="solid"/>
                <a:round/>
                <a:headEnd type="none" w="med" len="med"/>
                <a:tailEnd type="none" w="med" len="med"/>
              </a:ln>
            </p:spPr>
          </p:sp>
        </p:grpSp>
      </p:grpSp>
      <p:sp>
        <p:nvSpPr>
          <p:cNvPr id="753675" name="矩形 799755"/>
          <p:cNvSpPr/>
          <p:nvPr/>
        </p:nvSpPr>
        <p:spPr>
          <a:xfrm>
            <a:off x="1676400" y="4005263"/>
            <a:ext cx="8812213" cy="1939290"/>
          </a:xfrm>
          <a:prstGeom prst="rect">
            <a:avLst/>
          </a:prstGeom>
          <a:noFill/>
          <a:ln w="9525">
            <a:noFill/>
          </a:ln>
        </p:spPr>
        <p:txBody>
          <a:bodyPr lIns="92075" tIns="46038" rIns="92075" bIns="46038" anchor="t">
            <a:spAutoFit/>
          </a:bodyPr>
          <a:p>
            <a:pPr eaLnBrk="0" hangingPunct="0">
              <a:lnSpc>
                <a:spcPct val="110000"/>
              </a:lnSpc>
              <a:spcBef>
                <a:spcPct val="20000"/>
              </a:spcBef>
              <a:spcAft>
                <a:spcPct val="10000"/>
              </a:spcAft>
            </a:pPr>
            <a:r>
              <a:rPr lang="zh-CN" altLang="en-US" sz="2800" b="1" dirty="0">
                <a:latin typeface="宋体" panose="02010600030101010101" pitchFamily="2" charset="-122"/>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  时间复杂度</a:t>
            </a:r>
            <a:r>
              <a:rPr lang="zh-CN" altLang="en-US" sz="2800" b="1" dirty="0">
                <a:latin typeface="宋体" panose="02010600030101010101" pitchFamily="2" charset="-122"/>
                <a:ea typeface="宋体" panose="02010600030101010101" pitchFamily="2" charset="-122"/>
              </a:rPr>
              <a:t>是</a:t>
            </a:r>
            <a:r>
              <a:rPr lang="zh-CN" altLang="en-US" sz="2800" b="1" dirty="0">
                <a:latin typeface="Times New Roman" panose="02020603050405020304" pitchFamily="2" charset="0"/>
                <a:ea typeface="宋体" panose="02010600030101010101" pitchFamily="2" charset="-122"/>
              </a:rPr>
              <a:t>：</a:t>
            </a:r>
            <a:r>
              <a:rPr lang="en-US" altLang="x-none" sz="3200" b="1" dirty="0">
                <a:latin typeface="Times New Roman" panose="02020603050405020304" pitchFamily="2" charset="0"/>
                <a:ea typeface="宋体" panose="02010600030101010101" pitchFamily="2" charset="-122"/>
              </a:rPr>
              <a:t>T(n)=</a:t>
            </a:r>
            <a:r>
              <a:rPr lang="en-US" altLang="x-none" sz="3200" b="1" dirty="0">
                <a:solidFill>
                  <a:schemeClr val="folHlink"/>
                </a:solidFill>
                <a:latin typeface="Times New Roman" panose="02020603050405020304" pitchFamily="2" charset="0"/>
                <a:ea typeface="宋体" panose="02010600030101010101" pitchFamily="2" charset="-122"/>
              </a:rPr>
              <a:t>O(n</a:t>
            </a:r>
            <a:r>
              <a:rPr lang="en-US" altLang="x-none" sz="3200" b="1" baseline="30000" dirty="0">
                <a:solidFill>
                  <a:schemeClr val="folHlink"/>
                </a:solidFill>
                <a:latin typeface="Times New Roman" panose="02020603050405020304" pitchFamily="2" charset="0"/>
                <a:ea typeface="宋体" panose="02010600030101010101" pitchFamily="2" charset="-122"/>
              </a:rPr>
              <a:t>2</a:t>
            </a:r>
            <a:r>
              <a:rPr lang="en-US" altLang="x-none" sz="3200" b="1" dirty="0">
                <a:solidFill>
                  <a:schemeClr val="folHlink"/>
                </a:solidFill>
                <a:latin typeface="Times New Roman" panose="02020603050405020304" pitchFamily="2" charset="0"/>
                <a:ea typeface="宋体" panose="02010600030101010101" pitchFamily="2" charset="-122"/>
              </a:rPr>
              <a:t>)</a:t>
            </a:r>
            <a:endParaRPr lang="en-US" altLang="x-none" sz="3200" b="1" dirty="0">
              <a:solidFill>
                <a:schemeClr val="folHlink"/>
              </a:solidFill>
              <a:latin typeface="Times New Roman" panose="02020603050405020304" pitchFamily="2" charset="0"/>
              <a:ea typeface="宋体" panose="02010600030101010101" pitchFamily="2" charset="-122"/>
            </a:endParaRPr>
          </a:p>
          <a:p>
            <a:pPr eaLnBrk="0" hangingPunct="0">
              <a:lnSpc>
                <a:spcPct val="110000"/>
              </a:lnSpc>
              <a:spcBef>
                <a:spcPct val="20000"/>
              </a:spcBef>
              <a:spcAft>
                <a:spcPct val="10000"/>
              </a:spcAft>
            </a:pPr>
            <a:r>
              <a:rPr lang="en-US" altLang="x-none"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空间复杂度是</a:t>
            </a:r>
            <a:r>
              <a:rPr lang="zh-CN" altLang="en-US" sz="2800" b="1" dirty="0">
                <a:latin typeface="Times New Roman" panose="02020603050405020304" pitchFamily="2" charset="0"/>
                <a:ea typeface="宋体" panose="02010600030101010101" pitchFamily="2" charset="-122"/>
              </a:rPr>
              <a:t>：</a:t>
            </a:r>
            <a:r>
              <a:rPr lang="en-US" altLang="x-none" sz="3200" b="1" dirty="0">
                <a:latin typeface="Times New Roman" panose="02020603050405020304" pitchFamily="2" charset="0"/>
                <a:ea typeface="宋体" panose="02010600030101010101" pitchFamily="2" charset="-122"/>
              </a:rPr>
              <a:t>S(n)=</a:t>
            </a:r>
            <a:r>
              <a:rPr lang="en-US" altLang="x-none" sz="3200" b="1" dirty="0">
                <a:solidFill>
                  <a:schemeClr val="folHlink"/>
                </a:solidFill>
                <a:latin typeface="Times New Roman" panose="02020603050405020304" pitchFamily="2" charset="0"/>
                <a:ea typeface="宋体" panose="02010600030101010101" pitchFamily="2" charset="-122"/>
              </a:rPr>
              <a:t>O(1)</a:t>
            </a:r>
            <a:endParaRPr lang="en-US" altLang="x-none" sz="3200" b="1" dirty="0">
              <a:solidFill>
                <a:schemeClr val="folHlink"/>
              </a:solidFill>
              <a:latin typeface="Times New Roman" panose="02020603050405020304" pitchFamily="2" charset="0"/>
              <a:ea typeface="宋体" panose="02010600030101010101" pitchFamily="2" charset="-122"/>
            </a:endParaRPr>
          </a:p>
          <a:p>
            <a:pPr>
              <a:lnSpc>
                <a:spcPct val="110000"/>
              </a:lnSpc>
              <a:spcBef>
                <a:spcPct val="20000"/>
              </a:spcBef>
              <a:buClr>
                <a:schemeClr val="tx1"/>
              </a:buClr>
              <a:buSzPct val="90000"/>
            </a:pPr>
            <a:r>
              <a:rPr lang="en-US" altLang="x-none" sz="2800" b="1"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从排序的稳定性来看</a:t>
            </a:r>
            <a:r>
              <a:rPr lang="zh-CN" altLang="en-US" sz="2800" b="1" dirty="0">
                <a:latin typeface="宋体" panose="02010600030101010101" pitchFamily="2" charset="-122"/>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直接选择排序是</a:t>
            </a:r>
            <a:r>
              <a:rPr lang="zh-CN" altLang="en-US" sz="2800" b="1" dirty="0">
                <a:solidFill>
                  <a:schemeClr val="folHlink"/>
                </a:solidFill>
                <a:latin typeface="Times New Roman" panose="02020603050405020304" pitchFamily="2" charset="0"/>
                <a:ea typeface="宋体" panose="02010600030101010101" pitchFamily="2" charset="-122"/>
              </a:rPr>
              <a:t>不稳定</a:t>
            </a:r>
            <a:r>
              <a:rPr lang="zh-CN" altLang="en-US" sz="2800" b="1" dirty="0">
                <a:latin typeface="Times New Roman" panose="02020603050405020304" pitchFamily="2" charset="0"/>
                <a:ea typeface="宋体" panose="02010600030101010101" pitchFamily="2" charset="-122"/>
              </a:rPr>
              <a:t>的。</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0770" name="标题 800769"/>
          <p:cNvSpPr>
            <a:spLocks noGrp="1"/>
          </p:cNvSpPr>
          <p:nvPr>
            <p:ph type="title"/>
          </p:nvPr>
        </p:nvSpPr>
        <p:spPr>
          <a:xfrm>
            <a:off x="2400300" y="152400"/>
            <a:ext cx="6359525" cy="762000"/>
          </a:xfrm>
        </p:spPr>
        <p:txBody>
          <a:bodyPr lIns="92075" tIns="46038" rIns="92075" bIns="46038" anchor="ctr"/>
          <a:p>
            <a:pPr fontAlgn="base"/>
            <a:r>
              <a:rPr lang="en-US" altLang="x-none" b="1" strike="noStrike" noProof="1" dirty="0">
                <a:latin typeface="Times New Roman" panose="02020603050405020304" pitchFamily="2" charset="0"/>
              </a:rPr>
              <a:t>10.4.2   </a:t>
            </a:r>
            <a:r>
              <a:rPr lang="zh-CN" altLang="en-US" b="1" strike="noStrike" noProof="1" dirty="0">
                <a:ea typeface="楷体_GB2312" pitchFamily="1" charset="-122"/>
              </a:rPr>
              <a:t>树形选择排序</a:t>
            </a:r>
            <a:endParaRPr lang="zh-CN" altLang="en-US" b="1" strike="noStrike" noProof="1" dirty="0">
              <a:latin typeface="Times New Roman" panose="02020603050405020304" pitchFamily="2" charset="0"/>
              <a:ea typeface="楷体_GB2312" pitchFamily="1" charset="-122"/>
            </a:endParaRPr>
          </a:p>
        </p:txBody>
      </p:sp>
      <p:sp>
        <p:nvSpPr>
          <p:cNvPr id="754690" name="文本占位符 800770"/>
          <p:cNvSpPr>
            <a:spLocks noGrp="1"/>
          </p:cNvSpPr>
          <p:nvPr>
            <p:ph idx="1"/>
          </p:nvPr>
        </p:nvSpPr>
        <p:spPr>
          <a:xfrm>
            <a:off x="1676400" y="1139825"/>
            <a:ext cx="8812213" cy="4594225"/>
          </a:xfrm>
        </p:spPr>
        <p:txBody>
          <a:bodyPr anchor="t"/>
          <a:p>
            <a:pPr marL="0" indent="0">
              <a:lnSpc>
                <a:spcPct val="110000"/>
              </a:lnSpc>
              <a:buNone/>
            </a:pPr>
            <a:r>
              <a:rPr lang="zh-CN" altLang="en-US" sz="2400" b="1" dirty="0">
                <a:latin typeface="宋体" panose="02010600030101010101" pitchFamily="2" charset="-122"/>
              </a:rPr>
              <a:t>    </a:t>
            </a:r>
            <a:r>
              <a:rPr lang="zh-CN" altLang="en-US" sz="2800" b="1" dirty="0">
                <a:latin typeface="宋体" panose="02010600030101010101" pitchFamily="2" charset="-122"/>
              </a:rPr>
              <a:t>借助“</a:t>
            </a:r>
            <a:r>
              <a:rPr lang="zh-CN" altLang="en-US" sz="2800" b="1" dirty="0">
                <a:solidFill>
                  <a:schemeClr val="tx2"/>
                </a:solidFill>
                <a:latin typeface="宋体" panose="02010600030101010101" pitchFamily="2" charset="-122"/>
              </a:rPr>
              <a:t>淘汰赛</a:t>
            </a:r>
            <a:r>
              <a:rPr lang="zh-CN" altLang="en-US" sz="2800" b="1" dirty="0">
                <a:latin typeface="宋体" panose="02010600030101010101" pitchFamily="2" charset="-122"/>
              </a:rPr>
              <a:t>”中的对垒就很容易理解树形选择排序的思想。</a:t>
            </a:r>
            <a:endParaRPr lang="zh-CN" altLang="en-US" sz="2800" b="1" dirty="0">
              <a:latin typeface="宋体" panose="02010600030101010101" pitchFamily="2" charset="-122"/>
            </a:endParaRPr>
          </a:p>
          <a:p>
            <a:pPr marL="0" indent="0">
              <a:lnSpc>
                <a:spcPct val="110000"/>
              </a:lnSpc>
              <a:buNone/>
            </a:pPr>
            <a:r>
              <a:rPr lang="zh-CN" altLang="en-US" sz="2800" b="1" dirty="0">
                <a:latin typeface="宋体" panose="02010600030101010101" pitchFamily="2" charset="-122"/>
              </a:rPr>
              <a:t>    首先对</a:t>
            </a:r>
            <a:r>
              <a:rPr lang="en-US" altLang="x-none" sz="2800" b="1" dirty="0"/>
              <a:t>n</a:t>
            </a:r>
            <a:r>
              <a:rPr lang="zh-CN" altLang="en-US" sz="2800" b="1" dirty="0">
                <a:latin typeface="宋体" panose="02010600030101010101" pitchFamily="2" charset="-122"/>
              </a:rPr>
              <a:t>个记录的关键字两两进行比较</a:t>
            </a:r>
            <a:r>
              <a:rPr lang="zh-CN" altLang="en-US" sz="2800" b="1" dirty="0"/>
              <a:t>，选取</a:t>
            </a:r>
            <a:r>
              <a:rPr lang="zh-CN" altLang="en-US" sz="2800" b="1" dirty="0">
                <a:ea typeface="Arial Unicode MS" panose="020B0604020202020204" charset="-122"/>
                <a:sym typeface="Symbol" panose="05050102010706020507" pitchFamily="2" charset="2"/>
              </a:rPr>
              <a:t></a:t>
            </a:r>
            <a:r>
              <a:rPr lang="en-US" altLang="x-none" sz="2800" b="1" dirty="0"/>
              <a:t>n/2</a:t>
            </a:r>
            <a:r>
              <a:rPr lang="en-US" altLang="x-none" sz="2800" b="1" dirty="0">
                <a:ea typeface="Arial Unicode MS" panose="020B0604020202020204" charset="-122"/>
                <a:sym typeface="Symbol" panose="05050102010706020507" pitchFamily="2" charset="2"/>
              </a:rPr>
              <a:t></a:t>
            </a:r>
            <a:r>
              <a:rPr lang="zh-CN" altLang="en-US" sz="2800" b="1" dirty="0"/>
              <a:t>个较小者；然后这</a:t>
            </a:r>
            <a:r>
              <a:rPr lang="zh-CN" altLang="en-US" sz="2800" b="1" dirty="0">
                <a:ea typeface="Arial Unicode MS" panose="020B0604020202020204" charset="-122"/>
                <a:sym typeface="Symbol" panose="05050102010706020507" pitchFamily="2" charset="2"/>
              </a:rPr>
              <a:t></a:t>
            </a:r>
            <a:r>
              <a:rPr lang="en-US" altLang="x-none" sz="2800" b="1" dirty="0"/>
              <a:t>n/2</a:t>
            </a:r>
            <a:r>
              <a:rPr lang="en-US" altLang="x-none" sz="2800" b="1" dirty="0">
                <a:ea typeface="Arial Unicode MS" panose="020B0604020202020204" charset="-122"/>
                <a:sym typeface="Symbol" panose="05050102010706020507" pitchFamily="2" charset="2"/>
              </a:rPr>
              <a:t></a:t>
            </a:r>
            <a:r>
              <a:rPr lang="zh-CN" altLang="en-US" sz="2800" b="1" dirty="0"/>
              <a:t>个较小者</a:t>
            </a:r>
            <a:r>
              <a:rPr lang="zh-CN" altLang="en-US" sz="2800" b="1" dirty="0">
                <a:latin typeface="宋体" panose="02010600030101010101" pitchFamily="2" charset="-122"/>
              </a:rPr>
              <a:t>两两进行比较</a:t>
            </a:r>
            <a:r>
              <a:rPr lang="zh-CN" altLang="en-US" sz="2800" b="1" dirty="0"/>
              <a:t>，选取</a:t>
            </a:r>
            <a:r>
              <a:rPr lang="zh-CN" altLang="en-US" sz="2800" b="1" dirty="0">
                <a:ea typeface="Arial Unicode MS" panose="020B0604020202020204" charset="-122"/>
                <a:sym typeface="Symbol" panose="05050102010706020507" pitchFamily="2" charset="2"/>
              </a:rPr>
              <a:t></a:t>
            </a:r>
            <a:r>
              <a:rPr lang="en-US" altLang="x-none" sz="2800" b="1" dirty="0"/>
              <a:t>n/4</a:t>
            </a:r>
            <a:r>
              <a:rPr lang="en-US" altLang="x-none" sz="2800" b="1" dirty="0">
                <a:ea typeface="Arial Unicode MS" panose="020B0604020202020204" charset="-122"/>
                <a:sym typeface="Symbol" panose="05050102010706020507" pitchFamily="2" charset="2"/>
              </a:rPr>
              <a:t></a:t>
            </a:r>
            <a:r>
              <a:rPr lang="zh-CN" altLang="en-US" sz="2800" b="1" dirty="0"/>
              <a:t>个较小者</a:t>
            </a:r>
            <a:r>
              <a:rPr lang="en-US" altLang="x-none" sz="2800" b="1" dirty="0"/>
              <a:t>… </a:t>
            </a:r>
            <a:r>
              <a:rPr lang="zh-CN" altLang="en-US" sz="2800" b="1" dirty="0"/>
              <a:t>如此重复，直到只剩</a:t>
            </a:r>
            <a:r>
              <a:rPr lang="en-US" altLang="x-none" sz="2800" b="1" dirty="0"/>
              <a:t>1</a:t>
            </a:r>
            <a:r>
              <a:rPr lang="zh-CN" altLang="en-US" sz="2800" b="1" dirty="0"/>
              <a:t>个关键字为止</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buNone/>
            </a:pPr>
            <a:r>
              <a:rPr lang="zh-CN" altLang="en-US" sz="2800" b="1" dirty="0"/>
              <a:t>该过程可用一棵有</a:t>
            </a:r>
            <a:r>
              <a:rPr lang="en-US" altLang="x-none" sz="2800" b="1" dirty="0"/>
              <a:t>n</a:t>
            </a:r>
            <a:r>
              <a:rPr lang="zh-CN" altLang="en-US" sz="2800" b="1" dirty="0"/>
              <a:t>个叶子结点的完全二叉树表示，如图</a:t>
            </a:r>
            <a:r>
              <a:rPr lang="en-US" altLang="x-none" sz="2800" b="1" dirty="0"/>
              <a:t>10-9</a:t>
            </a:r>
            <a:r>
              <a:rPr lang="zh-CN" altLang="en-US" sz="2800" b="1" dirty="0"/>
              <a:t>所示。</a:t>
            </a:r>
            <a:endParaRPr lang="zh-CN" altLang="en-US" sz="2800" b="1" dirty="0"/>
          </a:p>
          <a:p>
            <a:pPr marL="0" indent="0">
              <a:lnSpc>
                <a:spcPct val="110000"/>
              </a:lnSpc>
              <a:buNone/>
            </a:pPr>
            <a:r>
              <a:rPr lang="zh-CN" altLang="en-US" sz="2800" b="1" dirty="0"/>
              <a:t>        每个枝结点的关键字都等于其左、右孩子结点中较小的关键字，</a:t>
            </a:r>
            <a:r>
              <a:rPr lang="zh-CN" altLang="en-US" sz="2800" b="1" dirty="0">
                <a:solidFill>
                  <a:schemeClr val="folHlink"/>
                </a:solidFill>
              </a:rPr>
              <a:t>根结点的关键字就是最小的关键字</a:t>
            </a:r>
            <a:r>
              <a:rPr lang="zh-CN" altLang="en-US" sz="2800" b="1" dirty="0"/>
              <a:t>。</a:t>
            </a:r>
            <a:endParaRPr lang="zh-CN" altLang="en-US" sz="2800" b="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5713" name="矩形 801793"/>
          <p:cNvSpPr/>
          <p:nvPr/>
        </p:nvSpPr>
        <p:spPr>
          <a:xfrm>
            <a:off x="1676400" y="152400"/>
            <a:ext cx="8915400" cy="2555875"/>
          </a:xfrm>
          <a:prstGeom prst="rect">
            <a:avLst/>
          </a:prstGeom>
          <a:noFill/>
          <a:ln w="9525">
            <a:noFill/>
          </a:ln>
        </p:spPr>
        <p:txBody>
          <a:bodyPr anchor="t"/>
          <a:p>
            <a:pPr>
              <a:lnSpc>
                <a:spcPct val="110000"/>
              </a:lnSpc>
              <a:spcBef>
                <a:spcPct val="20000"/>
              </a:spcBef>
              <a:buClr>
                <a:schemeClr val="accent2"/>
              </a:buClr>
              <a:buSzPct val="80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    输出最小关键字后</a:t>
            </a:r>
            <a:r>
              <a:rPr lang="zh-CN" altLang="en-US" sz="2800" b="1" dirty="0">
                <a:latin typeface="Times New Roman" panose="02020603050405020304" pitchFamily="2" charset="0"/>
                <a:ea typeface="宋体" panose="02010600030101010101" pitchFamily="2" charset="-122"/>
              </a:rPr>
              <a:t>，根据</a:t>
            </a:r>
            <a:r>
              <a:rPr lang="zh-CN" altLang="en-US" sz="2800" b="1" dirty="0">
                <a:solidFill>
                  <a:schemeClr val="tx2"/>
                </a:solidFill>
                <a:latin typeface="Times New Roman" panose="02020603050405020304" pitchFamily="2" charset="0"/>
                <a:ea typeface="宋体" panose="02010600030101010101" pitchFamily="2" charset="-122"/>
              </a:rPr>
              <a:t>关系的可传递性</a:t>
            </a:r>
            <a:r>
              <a:rPr lang="zh-CN" altLang="en-US" sz="2800" b="1" dirty="0">
                <a:latin typeface="Times New Roman" panose="02020603050405020304" pitchFamily="2" charset="0"/>
                <a:ea typeface="宋体" panose="02010600030101010101" pitchFamily="2" charset="-122"/>
              </a:rPr>
              <a:t>，欲选取次小关键字，只需将叶子结点中的最小关键字改为“</a:t>
            </a:r>
            <a:r>
              <a:rPr lang="zh-CN" altLang="en-US" sz="2800" b="1" dirty="0">
                <a:solidFill>
                  <a:schemeClr val="folHlink"/>
                </a:solidFill>
                <a:latin typeface="Times New Roman" panose="02020603050405020304" pitchFamily="2" charset="0"/>
                <a:ea typeface="宋体" panose="02010600030101010101" pitchFamily="2" charset="-122"/>
              </a:rPr>
              <a:t>最大值</a:t>
            </a:r>
            <a:r>
              <a:rPr lang="zh-CN" altLang="en-US" sz="2800" b="1" dirty="0">
                <a:latin typeface="Times New Roman" panose="02020603050405020304" pitchFamily="2" charset="0"/>
                <a:ea typeface="宋体" panose="02010600030101010101" pitchFamily="2" charset="-122"/>
              </a:rPr>
              <a:t>” ，然后重复上述步骤即可</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    含有</a:t>
            </a:r>
            <a:r>
              <a:rPr lang="en-US" altLang="x-none" sz="2800" b="1" dirty="0">
                <a:latin typeface="Times New Roman" panose="02020603050405020304" pitchFamily="2" charset="0"/>
                <a:ea typeface="宋体" panose="02010600030101010101" pitchFamily="2" charset="-122"/>
              </a:rPr>
              <a:t>n</a:t>
            </a:r>
            <a:r>
              <a:rPr lang="zh-CN" altLang="en-US" sz="2800" b="1" dirty="0">
                <a:latin typeface="宋体" panose="02010600030101010101" pitchFamily="2" charset="-122"/>
                <a:ea typeface="宋体" panose="02010600030101010101" pitchFamily="2" charset="-122"/>
              </a:rPr>
              <a:t>个叶子结点的完全二叉树的深度为</a:t>
            </a:r>
            <a:r>
              <a:rPr lang="zh-CN" altLang="en-US" sz="2800" b="1" dirty="0">
                <a:latin typeface="Times New Roman" panose="02020603050405020304" pitchFamily="2" charset="0"/>
                <a:ea typeface="Arial Unicode MS" panose="020B0604020202020204" charset="-122"/>
                <a:sym typeface="Symbol" panose="05050102010706020507" pitchFamily="2" charset="2"/>
              </a:rPr>
              <a:t></a:t>
            </a:r>
            <a:r>
              <a:rPr lang="zh-CN" altLang="en-US" sz="2800" b="1" dirty="0">
                <a:latin typeface="Times New Roman" panose="02020603050405020304" pitchFamily="2" charset="0"/>
                <a:ea typeface="宋体" panose="02010600030101010101" pitchFamily="2" charset="-122"/>
              </a:rPr>
              <a:t>㏒</a:t>
            </a:r>
            <a:r>
              <a:rPr lang="en-US" altLang="x-none" sz="2800" b="1" baseline="-25000" dirty="0">
                <a:latin typeface="Times New Roman" panose="02020603050405020304" pitchFamily="2" charset="0"/>
                <a:ea typeface="宋体" panose="02010600030101010101" pitchFamily="2" charset="-122"/>
              </a:rPr>
              <a:t>2</a:t>
            </a:r>
            <a:r>
              <a:rPr lang="en-US" altLang="x-none" sz="2800" b="1" dirty="0">
                <a:latin typeface="Times New Roman" panose="02020603050405020304" pitchFamily="2" charset="0"/>
                <a:ea typeface="宋体" panose="02010600030101010101" pitchFamily="2" charset="-122"/>
              </a:rPr>
              <a:t>n</a:t>
            </a:r>
            <a:r>
              <a:rPr lang="en-US" altLang="x-none" sz="2800" b="1" dirty="0">
                <a:latin typeface="Times New Roman" panose="02020603050405020304" pitchFamily="2" charset="0"/>
                <a:ea typeface="Arial Unicode MS" panose="020B0604020202020204" charset="-122"/>
                <a:sym typeface="Symbol" panose="05050102010706020507" pitchFamily="2" charset="2"/>
              </a:rPr>
              <a:t></a:t>
            </a:r>
            <a:r>
              <a:rPr lang="en-US" altLang="x-none" sz="2800" b="1" dirty="0">
                <a:latin typeface="Times New Roman" panose="02020603050405020304" pitchFamily="2" charset="0"/>
                <a:ea typeface="Arial Unicode MS" panose="020B0604020202020204" charset="-122"/>
              </a:rPr>
              <a:t>+1</a:t>
            </a:r>
            <a:r>
              <a:rPr lang="zh-CN" altLang="en-US" sz="2800" b="1" dirty="0">
                <a:latin typeface="Times New Roman" panose="02020603050405020304" pitchFamily="2" charset="0"/>
                <a:ea typeface="宋体" panose="02010600030101010101" pitchFamily="2" charset="-122"/>
              </a:rPr>
              <a:t>，则总的时间复杂度为</a:t>
            </a:r>
            <a:r>
              <a:rPr lang="en-US" altLang="x-none" sz="2800" b="1" dirty="0">
                <a:solidFill>
                  <a:schemeClr val="tx2"/>
                </a:solidFill>
                <a:latin typeface="Times New Roman" panose="02020603050405020304" pitchFamily="2" charset="0"/>
                <a:ea typeface="宋体" panose="02010600030101010101" pitchFamily="2" charset="-122"/>
              </a:rPr>
              <a:t>O(n㏒</a:t>
            </a:r>
            <a:r>
              <a:rPr lang="en-US" altLang="x-none" sz="2800" b="1" baseline="-25000" dirty="0">
                <a:solidFill>
                  <a:schemeClr val="tx2"/>
                </a:solidFill>
                <a:latin typeface="Times New Roman" panose="02020603050405020304" pitchFamily="2" charset="0"/>
                <a:ea typeface="宋体" panose="02010600030101010101" pitchFamily="2" charset="-122"/>
              </a:rPr>
              <a:t>2</a:t>
            </a:r>
            <a:r>
              <a:rPr lang="en-US" altLang="x-none" sz="2800" b="1" dirty="0">
                <a:solidFill>
                  <a:schemeClr val="tx2"/>
                </a:solidFill>
                <a:latin typeface="Times New Roman" panose="02020603050405020304" pitchFamily="2" charset="0"/>
                <a:ea typeface="宋体" panose="02010600030101010101" pitchFamily="2" charset="-122"/>
              </a:rPr>
              <a:t>n)</a:t>
            </a:r>
            <a:r>
              <a:rPr lang="en-US" altLang="x-none" sz="2800" b="1" dirty="0">
                <a:solidFill>
                  <a:schemeClr val="hlink"/>
                </a:solidFill>
                <a:latin typeface="Times New Roman" panose="02020603050405020304" pitchFamily="2"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a:t>
            </a:r>
            <a:endParaRPr lang="zh-CN" altLang="en-US" sz="3600" b="1" dirty="0">
              <a:latin typeface="Times New Roman" panose="02020603050405020304" pitchFamily="2" charset="0"/>
              <a:ea typeface="宋体" panose="02010600030101010101" pitchFamily="2" charset="-122"/>
            </a:endParaRPr>
          </a:p>
        </p:txBody>
      </p:sp>
      <p:grpSp>
        <p:nvGrpSpPr>
          <p:cNvPr id="755714" name="组合 801794"/>
          <p:cNvGrpSpPr/>
          <p:nvPr/>
        </p:nvGrpSpPr>
        <p:grpSpPr>
          <a:xfrm>
            <a:off x="3719513" y="2997200"/>
            <a:ext cx="5334000" cy="3468688"/>
            <a:chOff x="0" y="0"/>
            <a:chExt cx="3360" cy="2185"/>
          </a:xfrm>
        </p:grpSpPr>
        <p:grpSp>
          <p:nvGrpSpPr>
            <p:cNvPr id="755715" name="组合 801795"/>
            <p:cNvGrpSpPr/>
            <p:nvPr/>
          </p:nvGrpSpPr>
          <p:grpSpPr>
            <a:xfrm>
              <a:off x="0" y="0"/>
              <a:ext cx="3360" cy="1849"/>
              <a:chOff x="0" y="0"/>
              <a:chExt cx="3360" cy="1849"/>
            </a:xfrm>
          </p:grpSpPr>
          <p:grpSp>
            <p:nvGrpSpPr>
              <p:cNvPr id="755716" name="组合 801796"/>
              <p:cNvGrpSpPr/>
              <p:nvPr/>
            </p:nvGrpSpPr>
            <p:grpSpPr>
              <a:xfrm>
                <a:off x="0" y="1129"/>
                <a:ext cx="768" cy="720"/>
                <a:chOff x="0" y="0"/>
                <a:chExt cx="768" cy="720"/>
              </a:xfrm>
            </p:grpSpPr>
            <p:sp>
              <p:nvSpPr>
                <p:cNvPr id="755717" name="椭圆 801797"/>
                <p:cNvSpPr/>
                <p:nvPr/>
              </p:nvSpPr>
              <p:spPr>
                <a:xfrm>
                  <a:off x="0" y="432"/>
                  <a:ext cx="288" cy="288"/>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49</a:t>
                  </a:r>
                  <a:endParaRPr lang="en-US" altLang="x-none" sz="2400" b="1" dirty="0">
                    <a:latin typeface="Times New Roman" panose="02020603050405020304" pitchFamily="2" charset="0"/>
                    <a:ea typeface="宋体" panose="02010600030101010101" pitchFamily="2" charset="-122"/>
                  </a:endParaRPr>
                </a:p>
              </p:txBody>
            </p:sp>
            <p:sp>
              <p:nvSpPr>
                <p:cNvPr id="755718" name="椭圆 801798"/>
                <p:cNvSpPr/>
                <p:nvPr/>
              </p:nvSpPr>
              <p:spPr>
                <a:xfrm>
                  <a:off x="480" y="432"/>
                  <a:ext cx="288" cy="288"/>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25</a:t>
                  </a:r>
                  <a:endParaRPr lang="en-US" altLang="x-none" sz="2400" b="1" dirty="0">
                    <a:latin typeface="Times New Roman" panose="02020603050405020304" pitchFamily="2" charset="0"/>
                    <a:ea typeface="宋体" panose="02010600030101010101" pitchFamily="2" charset="-122"/>
                  </a:endParaRPr>
                </a:p>
              </p:txBody>
            </p:sp>
            <p:sp>
              <p:nvSpPr>
                <p:cNvPr id="755719" name="矩形 801799"/>
                <p:cNvSpPr/>
                <p:nvPr/>
              </p:nvSpPr>
              <p:spPr>
                <a:xfrm>
                  <a:off x="240" y="0"/>
                  <a:ext cx="295" cy="249"/>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25</a:t>
                  </a:r>
                  <a:endParaRPr lang="en-US" altLang="x-none" sz="2400" b="1" dirty="0">
                    <a:latin typeface="Times New Roman" panose="02020603050405020304" pitchFamily="2" charset="0"/>
                    <a:ea typeface="宋体" panose="02010600030101010101" pitchFamily="2" charset="-122"/>
                  </a:endParaRPr>
                </a:p>
              </p:txBody>
            </p:sp>
            <p:sp>
              <p:nvSpPr>
                <p:cNvPr id="755720" name="直接连接符 801800"/>
                <p:cNvSpPr/>
                <p:nvPr/>
              </p:nvSpPr>
              <p:spPr>
                <a:xfrm flipH="1">
                  <a:off x="192" y="248"/>
                  <a:ext cx="136" cy="204"/>
                </a:xfrm>
                <a:prstGeom prst="line">
                  <a:avLst/>
                </a:prstGeom>
                <a:ln w="19050" cap="flat" cmpd="sng">
                  <a:solidFill>
                    <a:schemeClr val="tx1"/>
                  </a:solidFill>
                  <a:prstDash val="solid"/>
                  <a:round/>
                  <a:headEnd type="none" w="med" len="med"/>
                  <a:tailEnd type="none" w="med" len="med"/>
                </a:ln>
              </p:spPr>
            </p:sp>
            <p:sp>
              <p:nvSpPr>
                <p:cNvPr id="755721" name="直接连接符 801801"/>
                <p:cNvSpPr/>
                <p:nvPr/>
              </p:nvSpPr>
              <p:spPr>
                <a:xfrm>
                  <a:off x="432" y="248"/>
                  <a:ext cx="144" cy="192"/>
                </a:xfrm>
                <a:prstGeom prst="line">
                  <a:avLst/>
                </a:prstGeom>
                <a:ln w="19050" cap="flat" cmpd="sng">
                  <a:solidFill>
                    <a:schemeClr val="tx1"/>
                  </a:solidFill>
                  <a:prstDash val="solid"/>
                  <a:round/>
                  <a:headEnd type="none" w="med" len="med"/>
                  <a:tailEnd type="none" w="med" len="med"/>
                </a:ln>
              </p:spPr>
            </p:sp>
          </p:grpSp>
          <p:grpSp>
            <p:nvGrpSpPr>
              <p:cNvPr id="755722" name="组合 801802"/>
              <p:cNvGrpSpPr/>
              <p:nvPr/>
            </p:nvGrpSpPr>
            <p:grpSpPr>
              <a:xfrm>
                <a:off x="864" y="1129"/>
                <a:ext cx="768" cy="720"/>
                <a:chOff x="0" y="0"/>
                <a:chExt cx="768" cy="720"/>
              </a:xfrm>
            </p:grpSpPr>
            <p:sp>
              <p:nvSpPr>
                <p:cNvPr id="755723" name="椭圆 801803"/>
                <p:cNvSpPr/>
                <p:nvPr/>
              </p:nvSpPr>
              <p:spPr>
                <a:xfrm>
                  <a:off x="0" y="432"/>
                  <a:ext cx="288" cy="288"/>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37</a:t>
                  </a:r>
                  <a:endParaRPr lang="en-US" altLang="x-none" sz="2400" b="1" dirty="0">
                    <a:latin typeface="Times New Roman" panose="02020603050405020304" pitchFamily="2" charset="0"/>
                    <a:ea typeface="宋体" panose="02010600030101010101" pitchFamily="2" charset="-122"/>
                  </a:endParaRPr>
                </a:p>
              </p:txBody>
            </p:sp>
            <p:sp>
              <p:nvSpPr>
                <p:cNvPr id="755724" name="椭圆 801804"/>
                <p:cNvSpPr/>
                <p:nvPr/>
              </p:nvSpPr>
              <p:spPr>
                <a:xfrm>
                  <a:off x="480" y="432"/>
                  <a:ext cx="288" cy="288"/>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28</a:t>
                  </a:r>
                  <a:endParaRPr lang="en-US" altLang="x-none" sz="2400" b="1" dirty="0">
                    <a:latin typeface="Times New Roman" panose="02020603050405020304" pitchFamily="2" charset="0"/>
                    <a:ea typeface="宋体" panose="02010600030101010101" pitchFamily="2" charset="-122"/>
                  </a:endParaRPr>
                </a:p>
              </p:txBody>
            </p:sp>
            <p:sp>
              <p:nvSpPr>
                <p:cNvPr id="755725" name="矩形 801805"/>
                <p:cNvSpPr/>
                <p:nvPr/>
              </p:nvSpPr>
              <p:spPr>
                <a:xfrm>
                  <a:off x="240" y="0"/>
                  <a:ext cx="295" cy="249"/>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28</a:t>
                  </a:r>
                  <a:endParaRPr lang="en-US" altLang="x-none" sz="2400" b="1" dirty="0">
                    <a:latin typeface="Times New Roman" panose="02020603050405020304" pitchFamily="2" charset="0"/>
                    <a:ea typeface="宋体" panose="02010600030101010101" pitchFamily="2" charset="-122"/>
                  </a:endParaRPr>
                </a:p>
              </p:txBody>
            </p:sp>
            <p:sp>
              <p:nvSpPr>
                <p:cNvPr id="755726" name="直接连接符 801806"/>
                <p:cNvSpPr/>
                <p:nvPr/>
              </p:nvSpPr>
              <p:spPr>
                <a:xfrm flipH="1">
                  <a:off x="192" y="248"/>
                  <a:ext cx="136" cy="204"/>
                </a:xfrm>
                <a:prstGeom prst="line">
                  <a:avLst/>
                </a:prstGeom>
                <a:ln w="19050" cap="flat" cmpd="sng">
                  <a:solidFill>
                    <a:schemeClr val="tx1"/>
                  </a:solidFill>
                  <a:prstDash val="solid"/>
                  <a:round/>
                  <a:headEnd type="none" w="med" len="med"/>
                  <a:tailEnd type="none" w="med" len="med"/>
                </a:ln>
              </p:spPr>
            </p:sp>
            <p:sp>
              <p:nvSpPr>
                <p:cNvPr id="755727" name="直接连接符 801807"/>
                <p:cNvSpPr/>
                <p:nvPr/>
              </p:nvSpPr>
              <p:spPr>
                <a:xfrm>
                  <a:off x="432" y="248"/>
                  <a:ext cx="144" cy="192"/>
                </a:xfrm>
                <a:prstGeom prst="line">
                  <a:avLst/>
                </a:prstGeom>
                <a:ln w="19050" cap="flat" cmpd="sng">
                  <a:solidFill>
                    <a:schemeClr val="tx1"/>
                  </a:solidFill>
                  <a:prstDash val="solid"/>
                  <a:round/>
                  <a:headEnd type="none" w="med" len="med"/>
                  <a:tailEnd type="none" w="med" len="med"/>
                </a:ln>
              </p:spPr>
            </p:sp>
          </p:grpSp>
          <p:grpSp>
            <p:nvGrpSpPr>
              <p:cNvPr id="755728" name="组合 801808"/>
              <p:cNvGrpSpPr/>
              <p:nvPr/>
            </p:nvGrpSpPr>
            <p:grpSpPr>
              <a:xfrm>
                <a:off x="1728" y="1129"/>
                <a:ext cx="768" cy="720"/>
                <a:chOff x="0" y="0"/>
                <a:chExt cx="768" cy="720"/>
              </a:xfrm>
            </p:grpSpPr>
            <p:sp>
              <p:nvSpPr>
                <p:cNvPr id="755729" name="椭圆 801809"/>
                <p:cNvSpPr/>
                <p:nvPr/>
              </p:nvSpPr>
              <p:spPr>
                <a:xfrm>
                  <a:off x="0" y="432"/>
                  <a:ext cx="288" cy="288"/>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19</a:t>
                  </a:r>
                  <a:endParaRPr lang="en-US" altLang="x-none" sz="2400" b="1" dirty="0">
                    <a:latin typeface="Times New Roman" panose="02020603050405020304" pitchFamily="2" charset="0"/>
                    <a:ea typeface="宋体" panose="02010600030101010101" pitchFamily="2" charset="-122"/>
                  </a:endParaRPr>
                </a:p>
              </p:txBody>
            </p:sp>
            <p:sp>
              <p:nvSpPr>
                <p:cNvPr id="755730" name="椭圆 801810"/>
                <p:cNvSpPr/>
                <p:nvPr/>
              </p:nvSpPr>
              <p:spPr>
                <a:xfrm>
                  <a:off x="480" y="432"/>
                  <a:ext cx="288" cy="288"/>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65</a:t>
                  </a:r>
                  <a:endParaRPr lang="en-US" altLang="x-none" sz="2400" b="1" dirty="0">
                    <a:latin typeface="Times New Roman" panose="02020603050405020304" pitchFamily="2" charset="0"/>
                    <a:ea typeface="宋体" panose="02010600030101010101" pitchFamily="2" charset="-122"/>
                  </a:endParaRPr>
                </a:p>
              </p:txBody>
            </p:sp>
            <p:sp>
              <p:nvSpPr>
                <p:cNvPr id="755731" name="矩形 801811"/>
                <p:cNvSpPr/>
                <p:nvPr/>
              </p:nvSpPr>
              <p:spPr>
                <a:xfrm>
                  <a:off x="240" y="0"/>
                  <a:ext cx="295" cy="249"/>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19</a:t>
                  </a:r>
                  <a:endParaRPr lang="en-US" altLang="x-none" sz="2400" b="1" dirty="0">
                    <a:latin typeface="Times New Roman" panose="02020603050405020304" pitchFamily="2" charset="0"/>
                    <a:ea typeface="宋体" panose="02010600030101010101" pitchFamily="2" charset="-122"/>
                  </a:endParaRPr>
                </a:p>
              </p:txBody>
            </p:sp>
            <p:sp>
              <p:nvSpPr>
                <p:cNvPr id="755732" name="直接连接符 801812"/>
                <p:cNvSpPr/>
                <p:nvPr/>
              </p:nvSpPr>
              <p:spPr>
                <a:xfrm flipH="1">
                  <a:off x="192" y="248"/>
                  <a:ext cx="136" cy="204"/>
                </a:xfrm>
                <a:prstGeom prst="line">
                  <a:avLst/>
                </a:prstGeom>
                <a:ln w="19050" cap="flat" cmpd="sng">
                  <a:solidFill>
                    <a:schemeClr val="tx1"/>
                  </a:solidFill>
                  <a:prstDash val="solid"/>
                  <a:round/>
                  <a:headEnd type="none" w="med" len="med"/>
                  <a:tailEnd type="none" w="med" len="med"/>
                </a:ln>
              </p:spPr>
            </p:sp>
            <p:sp>
              <p:nvSpPr>
                <p:cNvPr id="755733" name="直接连接符 801813"/>
                <p:cNvSpPr/>
                <p:nvPr/>
              </p:nvSpPr>
              <p:spPr>
                <a:xfrm>
                  <a:off x="432" y="248"/>
                  <a:ext cx="144" cy="192"/>
                </a:xfrm>
                <a:prstGeom prst="line">
                  <a:avLst/>
                </a:prstGeom>
                <a:ln w="19050" cap="flat" cmpd="sng">
                  <a:solidFill>
                    <a:schemeClr val="tx1"/>
                  </a:solidFill>
                  <a:prstDash val="solid"/>
                  <a:round/>
                  <a:headEnd type="none" w="med" len="med"/>
                  <a:tailEnd type="none" w="med" len="med"/>
                </a:ln>
              </p:spPr>
            </p:sp>
          </p:grpSp>
          <p:grpSp>
            <p:nvGrpSpPr>
              <p:cNvPr id="755734" name="组合 801814"/>
              <p:cNvGrpSpPr/>
              <p:nvPr/>
            </p:nvGrpSpPr>
            <p:grpSpPr>
              <a:xfrm>
                <a:off x="2592" y="1129"/>
                <a:ext cx="768" cy="720"/>
                <a:chOff x="0" y="0"/>
                <a:chExt cx="768" cy="720"/>
              </a:xfrm>
            </p:grpSpPr>
            <p:sp>
              <p:nvSpPr>
                <p:cNvPr id="755735" name="椭圆 801815"/>
                <p:cNvSpPr/>
                <p:nvPr/>
              </p:nvSpPr>
              <p:spPr>
                <a:xfrm>
                  <a:off x="0" y="432"/>
                  <a:ext cx="288" cy="288"/>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15</a:t>
                  </a:r>
                  <a:endParaRPr lang="en-US" altLang="x-none" sz="2400" b="1" dirty="0">
                    <a:latin typeface="Times New Roman" panose="02020603050405020304" pitchFamily="2" charset="0"/>
                    <a:ea typeface="宋体" panose="02010600030101010101" pitchFamily="2" charset="-122"/>
                  </a:endParaRPr>
                </a:p>
              </p:txBody>
            </p:sp>
            <p:sp>
              <p:nvSpPr>
                <p:cNvPr id="755736" name="椭圆 801816"/>
                <p:cNvSpPr/>
                <p:nvPr/>
              </p:nvSpPr>
              <p:spPr>
                <a:xfrm>
                  <a:off x="480" y="432"/>
                  <a:ext cx="288" cy="288"/>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34</a:t>
                  </a:r>
                  <a:endParaRPr lang="en-US" altLang="x-none" sz="2400" b="1" dirty="0">
                    <a:latin typeface="Times New Roman" panose="02020603050405020304" pitchFamily="2" charset="0"/>
                    <a:ea typeface="宋体" panose="02010600030101010101" pitchFamily="2" charset="-122"/>
                  </a:endParaRPr>
                </a:p>
              </p:txBody>
            </p:sp>
            <p:sp>
              <p:nvSpPr>
                <p:cNvPr id="755737" name="矩形 801817"/>
                <p:cNvSpPr/>
                <p:nvPr/>
              </p:nvSpPr>
              <p:spPr>
                <a:xfrm>
                  <a:off x="240" y="0"/>
                  <a:ext cx="295" cy="249"/>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15</a:t>
                  </a:r>
                  <a:endParaRPr lang="en-US" altLang="x-none" sz="2400" b="1" dirty="0">
                    <a:latin typeface="Times New Roman" panose="02020603050405020304" pitchFamily="2" charset="0"/>
                    <a:ea typeface="宋体" panose="02010600030101010101" pitchFamily="2" charset="-122"/>
                  </a:endParaRPr>
                </a:p>
              </p:txBody>
            </p:sp>
            <p:sp>
              <p:nvSpPr>
                <p:cNvPr id="755738" name="直接连接符 801818"/>
                <p:cNvSpPr/>
                <p:nvPr/>
              </p:nvSpPr>
              <p:spPr>
                <a:xfrm flipH="1">
                  <a:off x="192" y="248"/>
                  <a:ext cx="136" cy="204"/>
                </a:xfrm>
                <a:prstGeom prst="line">
                  <a:avLst/>
                </a:prstGeom>
                <a:ln w="19050" cap="flat" cmpd="sng">
                  <a:solidFill>
                    <a:schemeClr val="tx1"/>
                  </a:solidFill>
                  <a:prstDash val="solid"/>
                  <a:round/>
                  <a:headEnd type="none" w="med" len="med"/>
                  <a:tailEnd type="none" w="med" len="med"/>
                </a:ln>
              </p:spPr>
            </p:sp>
            <p:sp>
              <p:nvSpPr>
                <p:cNvPr id="755739" name="直接连接符 801819"/>
                <p:cNvSpPr/>
                <p:nvPr/>
              </p:nvSpPr>
              <p:spPr>
                <a:xfrm>
                  <a:off x="432" y="248"/>
                  <a:ext cx="144" cy="192"/>
                </a:xfrm>
                <a:prstGeom prst="line">
                  <a:avLst/>
                </a:prstGeom>
                <a:ln w="19050" cap="flat" cmpd="sng">
                  <a:solidFill>
                    <a:schemeClr val="tx1"/>
                  </a:solidFill>
                  <a:prstDash val="solid"/>
                  <a:round/>
                  <a:headEnd type="none" w="med" len="med"/>
                  <a:tailEnd type="none" w="med" len="med"/>
                </a:ln>
              </p:spPr>
            </p:sp>
          </p:grpSp>
          <p:sp>
            <p:nvSpPr>
              <p:cNvPr id="755740" name="矩形 801820"/>
              <p:cNvSpPr/>
              <p:nvPr/>
            </p:nvSpPr>
            <p:spPr>
              <a:xfrm>
                <a:off x="720" y="593"/>
                <a:ext cx="272" cy="249"/>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25</a:t>
                </a:r>
                <a:endParaRPr lang="en-US" altLang="x-none" sz="2400" b="1" dirty="0">
                  <a:latin typeface="Times New Roman" panose="02020603050405020304" pitchFamily="2" charset="0"/>
                  <a:ea typeface="宋体" panose="02010600030101010101" pitchFamily="2" charset="-122"/>
                </a:endParaRPr>
              </a:p>
            </p:txBody>
          </p:sp>
          <p:sp>
            <p:nvSpPr>
              <p:cNvPr id="755741" name="矩形 801821"/>
              <p:cNvSpPr/>
              <p:nvPr/>
            </p:nvSpPr>
            <p:spPr>
              <a:xfrm>
                <a:off x="2400" y="592"/>
                <a:ext cx="272" cy="249"/>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15</a:t>
                </a:r>
                <a:endParaRPr lang="en-US" altLang="x-none" sz="2400" b="1" dirty="0">
                  <a:latin typeface="Times New Roman" panose="02020603050405020304" pitchFamily="2" charset="0"/>
                  <a:ea typeface="宋体" panose="02010600030101010101" pitchFamily="2" charset="-122"/>
                </a:endParaRPr>
              </a:p>
            </p:txBody>
          </p:sp>
          <p:sp>
            <p:nvSpPr>
              <p:cNvPr id="755742" name="矩形 801822"/>
              <p:cNvSpPr/>
              <p:nvPr/>
            </p:nvSpPr>
            <p:spPr>
              <a:xfrm>
                <a:off x="1536" y="0"/>
                <a:ext cx="272" cy="249"/>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15</a:t>
                </a:r>
                <a:endParaRPr lang="en-US" altLang="x-none" sz="2400" b="1" dirty="0">
                  <a:latin typeface="Times New Roman" panose="02020603050405020304" pitchFamily="2" charset="0"/>
                  <a:ea typeface="宋体" panose="02010600030101010101" pitchFamily="2" charset="-122"/>
                </a:endParaRPr>
              </a:p>
            </p:txBody>
          </p:sp>
          <p:sp>
            <p:nvSpPr>
              <p:cNvPr id="755743" name="直接连接符 801823"/>
              <p:cNvSpPr/>
              <p:nvPr/>
            </p:nvSpPr>
            <p:spPr>
              <a:xfrm flipH="1">
                <a:off x="432" y="841"/>
                <a:ext cx="384" cy="288"/>
              </a:xfrm>
              <a:prstGeom prst="line">
                <a:avLst/>
              </a:prstGeom>
              <a:ln w="19050" cap="flat" cmpd="sng">
                <a:solidFill>
                  <a:schemeClr val="tx1"/>
                </a:solidFill>
                <a:prstDash val="solid"/>
                <a:round/>
                <a:headEnd type="none" w="med" len="med"/>
                <a:tailEnd type="none" w="med" len="med"/>
              </a:ln>
            </p:spPr>
          </p:sp>
          <p:sp>
            <p:nvSpPr>
              <p:cNvPr id="755744" name="直接连接符 801824"/>
              <p:cNvSpPr/>
              <p:nvPr/>
            </p:nvSpPr>
            <p:spPr>
              <a:xfrm>
                <a:off x="912" y="841"/>
                <a:ext cx="336" cy="288"/>
              </a:xfrm>
              <a:prstGeom prst="line">
                <a:avLst/>
              </a:prstGeom>
              <a:ln w="19050" cap="flat" cmpd="sng">
                <a:solidFill>
                  <a:schemeClr val="tx1"/>
                </a:solidFill>
                <a:prstDash val="solid"/>
                <a:round/>
                <a:headEnd type="none" w="med" len="med"/>
                <a:tailEnd type="none" w="med" len="med"/>
              </a:ln>
            </p:spPr>
          </p:sp>
          <p:sp>
            <p:nvSpPr>
              <p:cNvPr id="755745" name="直接连接符 801825"/>
              <p:cNvSpPr/>
              <p:nvPr/>
            </p:nvSpPr>
            <p:spPr>
              <a:xfrm flipH="1">
                <a:off x="2112" y="841"/>
                <a:ext cx="384" cy="288"/>
              </a:xfrm>
              <a:prstGeom prst="line">
                <a:avLst/>
              </a:prstGeom>
              <a:ln w="19050" cap="flat" cmpd="sng">
                <a:solidFill>
                  <a:schemeClr val="tx1"/>
                </a:solidFill>
                <a:prstDash val="solid"/>
                <a:round/>
                <a:headEnd type="none" w="med" len="med"/>
                <a:tailEnd type="none" w="med" len="med"/>
              </a:ln>
            </p:spPr>
          </p:sp>
          <p:sp>
            <p:nvSpPr>
              <p:cNvPr id="755746" name="直接连接符 801826"/>
              <p:cNvSpPr/>
              <p:nvPr/>
            </p:nvSpPr>
            <p:spPr>
              <a:xfrm>
                <a:off x="2592" y="841"/>
                <a:ext cx="336" cy="288"/>
              </a:xfrm>
              <a:prstGeom prst="line">
                <a:avLst/>
              </a:prstGeom>
              <a:ln w="19050" cap="flat" cmpd="sng">
                <a:solidFill>
                  <a:schemeClr val="tx1"/>
                </a:solidFill>
                <a:prstDash val="solid"/>
                <a:round/>
                <a:headEnd type="none" w="med" len="med"/>
                <a:tailEnd type="none" w="med" len="med"/>
              </a:ln>
            </p:spPr>
          </p:sp>
          <p:sp>
            <p:nvSpPr>
              <p:cNvPr id="755747" name="直接连接符 801827"/>
              <p:cNvSpPr/>
              <p:nvPr/>
            </p:nvSpPr>
            <p:spPr>
              <a:xfrm flipH="1">
                <a:off x="912" y="257"/>
                <a:ext cx="720" cy="336"/>
              </a:xfrm>
              <a:prstGeom prst="line">
                <a:avLst/>
              </a:prstGeom>
              <a:ln w="19050" cap="flat" cmpd="sng">
                <a:solidFill>
                  <a:schemeClr val="tx1"/>
                </a:solidFill>
                <a:prstDash val="solid"/>
                <a:round/>
                <a:headEnd type="none" w="med" len="med"/>
                <a:tailEnd type="none" w="med" len="med"/>
              </a:ln>
            </p:spPr>
          </p:sp>
          <p:sp>
            <p:nvSpPr>
              <p:cNvPr id="755748" name="直接连接符 801828"/>
              <p:cNvSpPr/>
              <p:nvPr/>
            </p:nvSpPr>
            <p:spPr>
              <a:xfrm>
                <a:off x="1720" y="249"/>
                <a:ext cx="768" cy="340"/>
              </a:xfrm>
              <a:prstGeom prst="line">
                <a:avLst/>
              </a:prstGeom>
              <a:ln w="19050" cap="flat" cmpd="sng">
                <a:solidFill>
                  <a:schemeClr val="tx1"/>
                </a:solidFill>
                <a:prstDash val="solid"/>
                <a:round/>
                <a:headEnd type="none" w="med" len="med"/>
                <a:tailEnd type="none" w="med" len="med"/>
              </a:ln>
            </p:spPr>
          </p:sp>
        </p:grpSp>
        <p:sp>
          <p:nvSpPr>
            <p:cNvPr id="755749" name="矩形 801829"/>
            <p:cNvSpPr/>
            <p:nvPr/>
          </p:nvSpPr>
          <p:spPr>
            <a:xfrm>
              <a:off x="554" y="1958"/>
              <a:ext cx="2086" cy="227"/>
            </a:xfrm>
            <a:prstGeom prst="rect">
              <a:avLst/>
            </a:prstGeom>
            <a:noFill/>
            <a:ln w="9525">
              <a:noFill/>
            </a:ln>
          </p:spPr>
          <p:txBody>
            <a:bodyPr wrap="none" anchor="ctr"/>
            <a:p>
              <a:pPr algn="ctr"/>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10-</a:t>
              </a:r>
              <a:r>
                <a:rPr lang="zh-CN" altLang="en-US" sz="2000" b="1" dirty="0">
                  <a:latin typeface="Times New Roman" panose="02020603050405020304" pitchFamily="2" charset="0"/>
                  <a:ea typeface="宋体" panose="02010600030101010101" pitchFamily="2" charset="-122"/>
                </a:rPr>
                <a:t>９  “淘汰赛”过程示意图</a:t>
              </a:r>
              <a:endParaRPr lang="zh-CN" altLang="en-US" sz="2400" dirty="0">
                <a:latin typeface="Times New Roman" panose="02020603050405020304" pitchFamily="2" charset="0"/>
                <a:ea typeface="宋体" panose="02010600030101010101" pitchFamily="2" charset="-122"/>
              </a:endParaRPr>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2818" name="标题 802817"/>
          <p:cNvSpPr>
            <a:spLocks noGrp="1"/>
          </p:cNvSpPr>
          <p:nvPr>
            <p:ph type="title"/>
          </p:nvPr>
        </p:nvSpPr>
        <p:spPr>
          <a:xfrm>
            <a:off x="3695700" y="188913"/>
            <a:ext cx="5064125" cy="762000"/>
          </a:xfrm>
        </p:spPr>
        <p:txBody>
          <a:bodyPr lIns="92075" tIns="46038" rIns="92075" bIns="46038" anchor="ctr"/>
          <a:p>
            <a:pPr fontAlgn="base"/>
            <a:r>
              <a:rPr lang="en-US" altLang="x-none" b="1" strike="noStrike" noProof="1" dirty="0">
                <a:latin typeface="Times New Roman" panose="02020603050405020304" pitchFamily="2" charset="0"/>
              </a:rPr>
              <a:t>10.4.3    </a:t>
            </a:r>
            <a:r>
              <a:rPr lang="zh-CN" altLang="en-US" b="1" strike="noStrike" noProof="1" dirty="0">
                <a:ea typeface="楷体_GB2312" pitchFamily="1" charset="-122"/>
              </a:rPr>
              <a:t>堆排序</a:t>
            </a:r>
            <a:endParaRPr lang="zh-CN" altLang="en-US" b="1" strike="noStrike" noProof="1" dirty="0">
              <a:latin typeface="Times New Roman" panose="02020603050405020304" pitchFamily="2" charset="0"/>
              <a:ea typeface="楷体_GB2312" pitchFamily="1" charset="-122"/>
            </a:endParaRPr>
          </a:p>
        </p:txBody>
      </p:sp>
      <p:sp>
        <p:nvSpPr>
          <p:cNvPr id="756738" name="文本占位符 802818"/>
          <p:cNvSpPr>
            <a:spLocks noGrp="1"/>
          </p:cNvSpPr>
          <p:nvPr>
            <p:ph idx="1"/>
          </p:nvPr>
        </p:nvSpPr>
        <p:spPr>
          <a:xfrm>
            <a:off x="1676400" y="1052513"/>
            <a:ext cx="8812213" cy="1371600"/>
          </a:xfrm>
        </p:spPr>
        <p:txBody>
          <a:bodyPr anchor="t"/>
          <a:p>
            <a:pPr marL="0" indent="0">
              <a:lnSpc>
                <a:spcPct val="110000"/>
              </a:lnSpc>
              <a:spcAft>
                <a:spcPct val="10000"/>
              </a:spcAft>
              <a:buNone/>
            </a:pPr>
            <a:r>
              <a:rPr lang="en-US" altLang="x-none" sz="3600" b="1" dirty="0">
                <a:solidFill>
                  <a:schemeClr val="folHlink"/>
                </a:solidFill>
              </a:rPr>
              <a:t>1  </a:t>
            </a:r>
            <a:r>
              <a:rPr lang="zh-CN" altLang="en-US" sz="3600" b="1" dirty="0">
                <a:solidFill>
                  <a:schemeClr val="folHlink"/>
                </a:solidFill>
                <a:ea typeface="楷体_GB2312" pitchFamily="1" charset="-122"/>
              </a:rPr>
              <a:t>堆的定义</a:t>
            </a:r>
            <a:endParaRPr lang="zh-CN" altLang="en-US" sz="3600" b="1" dirty="0">
              <a:solidFill>
                <a:schemeClr val="folHlink"/>
              </a:solidFill>
              <a:ea typeface="楷体_GB2312" pitchFamily="1" charset="-122"/>
            </a:endParaRPr>
          </a:p>
          <a:p>
            <a:pPr marL="0" indent="0">
              <a:lnSpc>
                <a:spcPct val="110000"/>
              </a:lnSpc>
              <a:spcAft>
                <a:spcPct val="10000"/>
              </a:spcAft>
              <a:buNone/>
            </a:pPr>
            <a:r>
              <a:rPr lang="zh-CN" altLang="en-US" b="1" dirty="0"/>
              <a:t>        </a:t>
            </a:r>
            <a:r>
              <a:rPr lang="zh-CN" altLang="en-US" sz="2800" b="1" dirty="0"/>
              <a:t>是</a:t>
            </a:r>
            <a:r>
              <a:rPr lang="en-US" altLang="x-none" sz="2800" b="1" dirty="0"/>
              <a:t>n</a:t>
            </a:r>
            <a:r>
              <a:rPr lang="zh-CN" altLang="en-US" sz="2800" b="1" dirty="0"/>
              <a:t>个元素的序列</a:t>
            </a:r>
            <a:r>
              <a:rPr lang="en-US" altLang="x-none" sz="2800" b="1" dirty="0"/>
              <a:t>H={k</a:t>
            </a:r>
            <a:r>
              <a:rPr lang="en-US" altLang="x-none" sz="2800" b="1" baseline="-22000" dirty="0"/>
              <a:t>1</a:t>
            </a:r>
            <a:r>
              <a:rPr lang="en-US" altLang="x-none" sz="2800" b="1" dirty="0"/>
              <a:t>, k</a:t>
            </a:r>
            <a:r>
              <a:rPr lang="en-US" altLang="x-none" sz="2800" b="1" baseline="-22000" dirty="0"/>
              <a:t>2 </a:t>
            </a:r>
            <a:r>
              <a:rPr lang="en-US" altLang="x-none" sz="2800" b="1" dirty="0"/>
              <a:t>, … k</a:t>
            </a:r>
            <a:r>
              <a:rPr lang="en-US" altLang="x-none" sz="2800" b="1" baseline="-22000" dirty="0"/>
              <a:t>n</a:t>
            </a:r>
            <a:r>
              <a:rPr lang="en-US" altLang="x-none" sz="2800" b="1" dirty="0"/>
              <a:t>} </a:t>
            </a:r>
            <a:r>
              <a:rPr lang="zh-CN" altLang="en-US" sz="2800" b="1" dirty="0"/>
              <a:t>，满足</a:t>
            </a:r>
            <a:r>
              <a:rPr lang="zh-CN" altLang="en-US" sz="2800" b="1" dirty="0">
                <a:latin typeface="宋体" panose="02010600030101010101" pitchFamily="2" charset="-122"/>
              </a:rPr>
              <a:t>：</a:t>
            </a:r>
            <a:endParaRPr lang="zh-CN" altLang="en-US" sz="2800" b="1" dirty="0"/>
          </a:p>
        </p:txBody>
      </p:sp>
      <p:grpSp>
        <p:nvGrpSpPr>
          <p:cNvPr id="756739" name="组合 802819"/>
          <p:cNvGrpSpPr/>
          <p:nvPr/>
        </p:nvGrpSpPr>
        <p:grpSpPr>
          <a:xfrm>
            <a:off x="1703388" y="2492375"/>
            <a:ext cx="8496300" cy="1598613"/>
            <a:chOff x="0" y="0"/>
            <a:chExt cx="5352" cy="1007"/>
          </a:xfrm>
        </p:grpSpPr>
        <p:grpSp>
          <p:nvGrpSpPr>
            <p:cNvPr id="756740" name="组合 802820"/>
            <p:cNvGrpSpPr/>
            <p:nvPr/>
          </p:nvGrpSpPr>
          <p:grpSpPr>
            <a:xfrm>
              <a:off x="0" y="0"/>
              <a:ext cx="5352" cy="687"/>
              <a:chOff x="0" y="0"/>
              <a:chExt cx="5352" cy="687"/>
            </a:xfrm>
          </p:grpSpPr>
          <p:grpSp>
            <p:nvGrpSpPr>
              <p:cNvPr id="756741" name="组合 802821"/>
              <p:cNvGrpSpPr/>
              <p:nvPr/>
            </p:nvGrpSpPr>
            <p:grpSpPr>
              <a:xfrm>
                <a:off x="0" y="8"/>
                <a:ext cx="2792" cy="679"/>
                <a:chOff x="0" y="0"/>
                <a:chExt cx="2792" cy="679"/>
              </a:xfrm>
            </p:grpSpPr>
            <p:sp>
              <p:nvSpPr>
                <p:cNvPr id="756742" name="矩形 802822"/>
                <p:cNvSpPr/>
                <p:nvPr/>
              </p:nvSpPr>
              <p:spPr>
                <a:xfrm>
                  <a:off x="72" y="0"/>
                  <a:ext cx="2064" cy="295"/>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k</a:t>
                  </a:r>
                  <a:r>
                    <a:rPr lang="en-US" altLang="x-none" sz="2800" b="1" baseline="-22000" dirty="0">
                      <a:latin typeface="Times New Roman" panose="02020603050405020304" pitchFamily="2" charset="0"/>
                      <a:ea typeface="宋体" panose="02010600030101010101" pitchFamily="2" charset="-122"/>
                    </a:rPr>
                    <a:t>i</a:t>
                  </a:r>
                  <a:r>
                    <a:rPr lang="en-US" altLang="x-none" sz="2800" b="1" dirty="0">
                      <a:latin typeface="Times New Roman" panose="02020603050405020304" pitchFamily="2" charset="0"/>
                      <a:ea typeface="宋体" panose="02010600030101010101" pitchFamily="2" charset="-122"/>
                    </a:rPr>
                    <a:t>≤k</a:t>
                  </a:r>
                  <a:r>
                    <a:rPr lang="en-US" altLang="x-none" sz="2800" b="1" baseline="-22000" dirty="0">
                      <a:latin typeface="Times New Roman" panose="02020603050405020304" pitchFamily="2" charset="0"/>
                      <a:ea typeface="宋体" panose="02010600030101010101" pitchFamily="2" charset="-122"/>
                    </a:rPr>
                    <a:t>2i       </a:t>
                  </a:r>
                  <a:r>
                    <a:rPr lang="zh-CN" altLang="en-US" sz="2800" b="1" dirty="0">
                      <a:latin typeface="Times New Roman" panose="02020603050405020304" pitchFamily="2" charset="0"/>
                      <a:ea typeface="宋体" panose="02010600030101010101" pitchFamily="2" charset="-122"/>
                    </a:rPr>
                    <a:t>当</a:t>
                  </a:r>
                  <a:r>
                    <a:rPr lang="en-US" altLang="x-none" sz="2800" b="1" dirty="0">
                      <a:latin typeface="Times New Roman" panose="02020603050405020304" pitchFamily="2" charset="0"/>
                      <a:ea typeface="宋体" panose="02010600030101010101" pitchFamily="2" charset="-122"/>
                    </a:rPr>
                    <a:t>2i≤n</a:t>
                  </a:r>
                  <a:r>
                    <a:rPr lang="zh-CN" altLang="en-US" sz="2800" b="1" dirty="0">
                      <a:latin typeface="Times New Roman" panose="02020603050405020304" pitchFamily="2" charset="0"/>
                      <a:ea typeface="宋体" panose="02010600030101010101" pitchFamily="2" charset="-122"/>
                    </a:rPr>
                    <a:t>时</a:t>
                  </a:r>
                  <a:endParaRPr lang="zh-CN" altLang="en-US" sz="2800" b="1" dirty="0">
                    <a:latin typeface="Times New Roman" panose="02020603050405020304" pitchFamily="2" charset="0"/>
                    <a:ea typeface="宋体" panose="02010600030101010101" pitchFamily="2" charset="-122"/>
                  </a:endParaRPr>
                </a:p>
              </p:txBody>
            </p:sp>
            <p:sp>
              <p:nvSpPr>
                <p:cNvPr id="756743" name="矩形 802823"/>
                <p:cNvSpPr/>
                <p:nvPr/>
              </p:nvSpPr>
              <p:spPr>
                <a:xfrm>
                  <a:off x="72" y="384"/>
                  <a:ext cx="2352" cy="295"/>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k</a:t>
                  </a:r>
                  <a:r>
                    <a:rPr lang="en-US" altLang="x-none" sz="2800" b="1" baseline="-22000" dirty="0">
                      <a:latin typeface="Times New Roman" panose="02020603050405020304" pitchFamily="2" charset="0"/>
                      <a:ea typeface="宋体" panose="02010600030101010101" pitchFamily="2" charset="-122"/>
                    </a:rPr>
                    <a:t>i</a:t>
                  </a:r>
                  <a:r>
                    <a:rPr lang="en-US" altLang="x-none" sz="2800" b="1" dirty="0">
                      <a:latin typeface="Times New Roman" panose="02020603050405020304" pitchFamily="2" charset="0"/>
                      <a:ea typeface="宋体" panose="02010600030101010101" pitchFamily="2" charset="-122"/>
                    </a:rPr>
                    <a:t>≤k</a:t>
                  </a:r>
                  <a:r>
                    <a:rPr lang="en-US" altLang="x-none" sz="2800" b="1" baseline="-22000" dirty="0">
                      <a:latin typeface="Times New Roman" panose="02020603050405020304" pitchFamily="2" charset="0"/>
                      <a:ea typeface="宋体" panose="02010600030101010101" pitchFamily="2" charset="-122"/>
                    </a:rPr>
                    <a:t>2i+1   </a:t>
                  </a:r>
                  <a:r>
                    <a:rPr lang="zh-CN" altLang="en-US" sz="2800" b="1" dirty="0">
                      <a:latin typeface="Times New Roman" panose="02020603050405020304" pitchFamily="2" charset="0"/>
                      <a:ea typeface="宋体" panose="02010600030101010101" pitchFamily="2" charset="-122"/>
                    </a:rPr>
                    <a:t>当</a:t>
                  </a:r>
                  <a:r>
                    <a:rPr lang="en-US" altLang="x-none" sz="2800" b="1" dirty="0">
                      <a:latin typeface="Times New Roman" panose="02020603050405020304" pitchFamily="2" charset="0"/>
                      <a:ea typeface="宋体" panose="02010600030101010101" pitchFamily="2" charset="-122"/>
                    </a:rPr>
                    <a:t>2i+1≤n</a:t>
                  </a:r>
                  <a:r>
                    <a:rPr lang="zh-CN" altLang="en-US" sz="2800" b="1" dirty="0">
                      <a:latin typeface="Times New Roman" panose="02020603050405020304" pitchFamily="2" charset="0"/>
                      <a:ea typeface="宋体" panose="02010600030101010101" pitchFamily="2" charset="-122"/>
                    </a:rPr>
                    <a:t>时</a:t>
                  </a:r>
                  <a:endParaRPr lang="zh-CN" altLang="en-US" sz="2800" b="1" dirty="0">
                    <a:latin typeface="Times New Roman" panose="02020603050405020304" pitchFamily="2" charset="0"/>
                    <a:ea typeface="宋体" panose="02010600030101010101" pitchFamily="2" charset="-122"/>
                  </a:endParaRPr>
                </a:p>
              </p:txBody>
            </p:sp>
            <p:sp>
              <p:nvSpPr>
                <p:cNvPr id="756744" name="矩形 802824"/>
                <p:cNvSpPr/>
                <p:nvPr/>
              </p:nvSpPr>
              <p:spPr>
                <a:xfrm>
                  <a:off x="2520" y="144"/>
                  <a:ext cx="272" cy="272"/>
                </a:xfrm>
                <a:prstGeom prst="rect">
                  <a:avLst/>
                </a:prstGeom>
                <a:noFill/>
                <a:ln w="9525">
                  <a:noFill/>
                </a:ln>
              </p:spPr>
              <p:txBody>
                <a:bodyPr wrap="none" anchor="ctr"/>
                <a:p>
                  <a:pPr algn="ctr"/>
                  <a:r>
                    <a:rPr lang="zh-CN" altLang="en-US" sz="2800" b="1" dirty="0">
                      <a:latin typeface="Times New Roman" panose="02020603050405020304" pitchFamily="2" charset="0"/>
                      <a:ea typeface="宋体" panose="02010600030101010101" pitchFamily="2" charset="-122"/>
                    </a:rPr>
                    <a:t>或</a:t>
                  </a:r>
                  <a:endParaRPr lang="zh-CN" altLang="en-US" sz="2800" b="1" dirty="0">
                    <a:latin typeface="Times New Roman" panose="02020603050405020304" pitchFamily="2" charset="0"/>
                    <a:ea typeface="宋体" panose="02010600030101010101" pitchFamily="2" charset="-122"/>
                  </a:endParaRPr>
                </a:p>
              </p:txBody>
            </p:sp>
            <p:sp>
              <p:nvSpPr>
                <p:cNvPr id="756745" name="左大括号 802825"/>
                <p:cNvSpPr/>
                <p:nvPr/>
              </p:nvSpPr>
              <p:spPr>
                <a:xfrm>
                  <a:off x="0" y="144"/>
                  <a:ext cx="91" cy="431"/>
                </a:xfrm>
                <a:prstGeom prst="leftBrace">
                  <a:avLst>
                    <a:gd name="adj1" fmla="val 39446"/>
                    <a:gd name="adj2" fmla="val 50000"/>
                  </a:avLst>
                </a:prstGeom>
                <a:noFill/>
                <a:ln w="2857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grpSp>
            <p:nvGrpSpPr>
              <p:cNvPr id="756746" name="组合 802826"/>
              <p:cNvGrpSpPr/>
              <p:nvPr/>
            </p:nvGrpSpPr>
            <p:grpSpPr>
              <a:xfrm>
                <a:off x="2928" y="0"/>
                <a:ext cx="2424" cy="679"/>
                <a:chOff x="0" y="0"/>
                <a:chExt cx="2424" cy="679"/>
              </a:xfrm>
            </p:grpSpPr>
            <p:sp>
              <p:nvSpPr>
                <p:cNvPr id="756747" name="矩形 802827"/>
                <p:cNvSpPr/>
                <p:nvPr/>
              </p:nvSpPr>
              <p:spPr>
                <a:xfrm>
                  <a:off x="72" y="0"/>
                  <a:ext cx="2064" cy="295"/>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k</a:t>
                  </a:r>
                  <a:r>
                    <a:rPr lang="en-US" altLang="x-none" sz="2800" b="1" baseline="-22000" dirty="0">
                      <a:latin typeface="Times New Roman" panose="02020603050405020304" pitchFamily="2" charset="0"/>
                      <a:ea typeface="宋体" panose="02010600030101010101" pitchFamily="2" charset="-122"/>
                    </a:rPr>
                    <a:t>i</a:t>
                  </a:r>
                  <a:r>
                    <a:rPr lang="en-US" altLang="x-none" sz="2800" b="1" dirty="0">
                      <a:latin typeface="Times New Roman" panose="02020603050405020304" pitchFamily="2" charset="0"/>
                      <a:ea typeface="宋体" panose="02010600030101010101" pitchFamily="2" charset="-122"/>
                    </a:rPr>
                    <a:t>≥k</a:t>
                  </a:r>
                  <a:r>
                    <a:rPr lang="en-US" altLang="x-none" sz="2800" b="1" baseline="-22000" dirty="0">
                      <a:latin typeface="Times New Roman" panose="02020603050405020304" pitchFamily="2" charset="0"/>
                      <a:ea typeface="宋体" panose="02010600030101010101" pitchFamily="2" charset="-122"/>
                    </a:rPr>
                    <a:t>2i        </a:t>
                  </a:r>
                  <a:r>
                    <a:rPr lang="zh-CN" altLang="en-US" sz="2800" b="1" dirty="0">
                      <a:latin typeface="Times New Roman" panose="02020603050405020304" pitchFamily="2" charset="0"/>
                      <a:ea typeface="宋体" panose="02010600030101010101" pitchFamily="2" charset="-122"/>
                    </a:rPr>
                    <a:t>当</a:t>
                  </a:r>
                  <a:r>
                    <a:rPr lang="en-US" altLang="x-none" sz="2800" b="1" dirty="0">
                      <a:latin typeface="Times New Roman" panose="02020603050405020304" pitchFamily="2" charset="0"/>
                      <a:ea typeface="宋体" panose="02010600030101010101" pitchFamily="2" charset="-122"/>
                    </a:rPr>
                    <a:t>2i≤n</a:t>
                  </a:r>
                  <a:r>
                    <a:rPr lang="zh-CN" altLang="en-US" sz="2800" b="1" dirty="0">
                      <a:latin typeface="Times New Roman" panose="02020603050405020304" pitchFamily="2" charset="0"/>
                      <a:ea typeface="宋体" panose="02010600030101010101" pitchFamily="2" charset="-122"/>
                    </a:rPr>
                    <a:t>时</a:t>
                  </a:r>
                  <a:endParaRPr lang="zh-CN" altLang="en-US" sz="2800" b="1" dirty="0">
                    <a:latin typeface="Times New Roman" panose="02020603050405020304" pitchFamily="2" charset="0"/>
                    <a:ea typeface="宋体" panose="02010600030101010101" pitchFamily="2" charset="-122"/>
                  </a:endParaRPr>
                </a:p>
              </p:txBody>
            </p:sp>
            <p:sp>
              <p:nvSpPr>
                <p:cNvPr id="756748" name="矩形 802828"/>
                <p:cNvSpPr/>
                <p:nvPr/>
              </p:nvSpPr>
              <p:spPr>
                <a:xfrm>
                  <a:off x="72" y="384"/>
                  <a:ext cx="2352" cy="295"/>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k</a:t>
                  </a:r>
                  <a:r>
                    <a:rPr lang="en-US" altLang="x-none" sz="2800" b="1" baseline="-22000" dirty="0">
                      <a:latin typeface="Times New Roman" panose="02020603050405020304" pitchFamily="2" charset="0"/>
                      <a:ea typeface="宋体" panose="02010600030101010101" pitchFamily="2" charset="-122"/>
                    </a:rPr>
                    <a:t>i </a:t>
                  </a:r>
                  <a:r>
                    <a:rPr lang="en-US" altLang="x-none" sz="2800" b="1" dirty="0">
                      <a:latin typeface="Times New Roman" panose="02020603050405020304" pitchFamily="2" charset="0"/>
                      <a:ea typeface="宋体" panose="02010600030101010101" pitchFamily="2" charset="-122"/>
                    </a:rPr>
                    <a:t>≥k</a:t>
                  </a:r>
                  <a:r>
                    <a:rPr lang="en-US" altLang="x-none" sz="2800" b="1" baseline="-22000" dirty="0">
                      <a:latin typeface="Times New Roman" panose="02020603050405020304" pitchFamily="2" charset="0"/>
                      <a:ea typeface="宋体" panose="02010600030101010101" pitchFamily="2" charset="-122"/>
                    </a:rPr>
                    <a:t>2i+1    </a:t>
                  </a:r>
                  <a:r>
                    <a:rPr lang="zh-CN" altLang="en-US" sz="2800" b="1" dirty="0">
                      <a:latin typeface="Times New Roman" panose="02020603050405020304" pitchFamily="2" charset="0"/>
                      <a:ea typeface="宋体" panose="02010600030101010101" pitchFamily="2" charset="-122"/>
                    </a:rPr>
                    <a:t>当</a:t>
                  </a:r>
                  <a:r>
                    <a:rPr lang="en-US" altLang="x-none" sz="2800" b="1" dirty="0">
                      <a:latin typeface="Times New Roman" panose="02020603050405020304" pitchFamily="2" charset="0"/>
                      <a:ea typeface="宋体" panose="02010600030101010101" pitchFamily="2" charset="-122"/>
                    </a:rPr>
                    <a:t>2i+1≤n</a:t>
                  </a:r>
                  <a:r>
                    <a:rPr lang="zh-CN" altLang="en-US" sz="2800" b="1" dirty="0">
                      <a:latin typeface="Times New Roman" panose="02020603050405020304" pitchFamily="2" charset="0"/>
                      <a:ea typeface="宋体" panose="02010600030101010101" pitchFamily="2" charset="-122"/>
                    </a:rPr>
                    <a:t>时</a:t>
                  </a:r>
                  <a:endParaRPr lang="zh-CN" altLang="en-US" sz="2800" b="1" dirty="0">
                    <a:latin typeface="Times New Roman" panose="02020603050405020304" pitchFamily="2" charset="0"/>
                    <a:ea typeface="宋体" panose="02010600030101010101" pitchFamily="2" charset="-122"/>
                  </a:endParaRPr>
                </a:p>
              </p:txBody>
            </p:sp>
            <p:sp>
              <p:nvSpPr>
                <p:cNvPr id="756749" name="左大括号 802829"/>
                <p:cNvSpPr/>
                <p:nvPr/>
              </p:nvSpPr>
              <p:spPr>
                <a:xfrm>
                  <a:off x="0" y="144"/>
                  <a:ext cx="91" cy="431"/>
                </a:xfrm>
                <a:prstGeom prst="leftBrace">
                  <a:avLst>
                    <a:gd name="adj1" fmla="val 39446"/>
                    <a:gd name="adj2" fmla="val 50000"/>
                  </a:avLst>
                </a:prstGeom>
                <a:noFill/>
                <a:ln w="2857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grpSp>
        <p:sp>
          <p:nvSpPr>
            <p:cNvPr id="756750" name="矩形 802830"/>
            <p:cNvSpPr/>
            <p:nvPr/>
          </p:nvSpPr>
          <p:spPr>
            <a:xfrm>
              <a:off x="0" y="735"/>
              <a:ext cx="2304" cy="272"/>
            </a:xfrm>
            <a:prstGeom prst="rect">
              <a:avLst/>
            </a:prstGeom>
            <a:noFill/>
            <a:ln w="9525">
              <a:noFill/>
            </a:ln>
          </p:spPr>
          <p:txBody>
            <a:bodyPr wrap="none" anchor="ctr"/>
            <a:p>
              <a:r>
                <a:rPr lang="zh-CN" altLang="en-US" sz="2800" b="1" dirty="0">
                  <a:latin typeface="Times New Roman" panose="02020603050405020304" pitchFamily="2" charset="0"/>
                  <a:ea typeface="宋体" panose="02010600030101010101" pitchFamily="2" charset="-122"/>
                </a:rPr>
                <a:t>其中</a:t>
              </a:r>
              <a:r>
                <a:rPr lang="zh-CN" altLang="en-US" sz="2800" b="1" dirty="0">
                  <a:latin typeface="宋体" panose="02010600030101010101" pitchFamily="2" charset="-122"/>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i=1,2 , …, </a:t>
              </a:r>
              <a:r>
                <a:rPr lang="en-US" altLang="x-none" sz="2800" b="1" dirty="0">
                  <a:latin typeface="Times New Roman" panose="02020603050405020304" pitchFamily="2" charset="0"/>
                  <a:ea typeface="Arial Unicode MS" panose="020B0604020202020204" charset="-122"/>
                  <a:sym typeface="Symbol" panose="05050102010706020507" pitchFamily="2" charset="2"/>
                </a:rPr>
                <a:t></a:t>
              </a:r>
              <a:r>
                <a:rPr lang="en-US" altLang="x-none" sz="2800" b="1" dirty="0">
                  <a:latin typeface="Times New Roman" panose="02020603050405020304" pitchFamily="2" charset="0"/>
                  <a:ea typeface="宋体" panose="02010600030101010101" pitchFamily="2" charset="-122"/>
                </a:rPr>
                <a:t>n/2</a:t>
              </a:r>
              <a:r>
                <a:rPr lang="en-US" altLang="x-none" sz="2800" b="1" dirty="0">
                  <a:latin typeface="Times New Roman" panose="02020603050405020304" pitchFamily="2" charset="0"/>
                  <a:ea typeface="Arial Unicode MS" panose="020B0604020202020204" charset="-122"/>
                  <a:sym typeface="Symbol" panose="05050102010706020507" pitchFamily="2" charset="2"/>
                </a:rPr>
                <a:t></a:t>
              </a:r>
              <a:endParaRPr lang="en-US" altLang="x-none" sz="2800" b="1" dirty="0">
                <a:latin typeface="Times New Roman" panose="02020603050405020304" pitchFamily="2" charset="0"/>
                <a:ea typeface="Arial Unicode MS" panose="020B0604020202020204" charset="-122"/>
                <a:sym typeface="Symbol" panose="05050102010706020507" pitchFamily="2" charset="2"/>
              </a:endParaRPr>
            </a:p>
          </p:txBody>
        </p:sp>
      </p:grpSp>
      <p:sp>
        <p:nvSpPr>
          <p:cNvPr id="756751" name="矩形 802831"/>
          <p:cNvSpPr/>
          <p:nvPr/>
        </p:nvSpPr>
        <p:spPr>
          <a:xfrm>
            <a:off x="1676400" y="4257675"/>
            <a:ext cx="8812213" cy="1979613"/>
          </a:xfrm>
          <a:prstGeom prst="rect">
            <a:avLst/>
          </a:prstGeom>
          <a:noFill/>
          <a:ln w="9525">
            <a:noFill/>
          </a:ln>
        </p:spPr>
        <p:txBody>
          <a:bodyPr anchor="t"/>
          <a:p>
            <a:pPr>
              <a:lnSpc>
                <a:spcPct val="110000"/>
              </a:lnSpc>
              <a:spcBef>
                <a:spcPct val="2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       由堆的定义知，堆是一棵以</a:t>
            </a:r>
            <a:r>
              <a:rPr lang="en-US" altLang="x-none" sz="2800" b="1" dirty="0">
                <a:latin typeface="Times New Roman" panose="02020603050405020304" pitchFamily="2" charset="0"/>
                <a:ea typeface="宋体" panose="02010600030101010101" pitchFamily="2" charset="-122"/>
              </a:rPr>
              <a:t>k</a:t>
            </a:r>
            <a:r>
              <a:rPr lang="en-US" altLang="x-none" sz="2800" b="1" baseline="-22000" dirty="0">
                <a:latin typeface="Times New Roman" panose="02020603050405020304" pitchFamily="2" charset="0"/>
                <a:ea typeface="宋体" panose="02010600030101010101" pitchFamily="2" charset="-122"/>
              </a:rPr>
              <a:t>1</a:t>
            </a:r>
            <a:r>
              <a:rPr lang="zh-CN" altLang="en-US" sz="2800" b="1" dirty="0">
                <a:latin typeface="Times New Roman" panose="02020603050405020304" pitchFamily="2" charset="0"/>
                <a:ea typeface="宋体" panose="02010600030101010101" pitchFamily="2" charset="-122"/>
              </a:rPr>
              <a:t>为根的完全二叉树</a:t>
            </a:r>
            <a:r>
              <a:rPr lang="zh-CN" altLang="en-US" sz="2800" b="1" dirty="0">
                <a:latin typeface="宋体" panose="02010600030101010101" pitchFamily="2" charset="-122"/>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若对该二叉树的结点进行编号</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从上到下，从左到右</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，得到的序列就是将二叉树的结点以</a:t>
            </a:r>
            <a:r>
              <a:rPr lang="zh-CN" altLang="en-US" sz="2800" b="1" dirty="0">
                <a:solidFill>
                  <a:schemeClr val="tx2"/>
                </a:solidFill>
                <a:latin typeface="Times New Roman" panose="02020603050405020304" pitchFamily="2" charset="0"/>
                <a:ea typeface="宋体" panose="02010600030101010101" pitchFamily="2" charset="-122"/>
              </a:rPr>
              <a:t>顺序结构存放</a:t>
            </a:r>
            <a:r>
              <a:rPr lang="zh-CN" altLang="en-US" sz="2800" b="1" dirty="0">
                <a:latin typeface="Times New Roman" panose="02020603050405020304" pitchFamily="2" charset="0"/>
                <a:ea typeface="宋体" panose="02010600030101010101" pitchFamily="2" charset="-122"/>
              </a:rPr>
              <a:t>，堆的结构正好和该序列结构完全一致</a:t>
            </a:r>
            <a:r>
              <a:rPr lang="zh-CN" altLang="en-US" sz="2800" b="1" dirty="0">
                <a:latin typeface="宋体" panose="02010600030101010101" pitchFamily="2" charset="-122"/>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61" name="文本占位符 803841"/>
          <p:cNvSpPr>
            <a:spLocks noGrp="1"/>
          </p:cNvSpPr>
          <p:nvPr>
            <p:ph idx="1"/>
          </p:nvPr>
        </p:nvSpPr>
        <p:spPr>
          <a:xfrm>
            <a:off x="1676400" y="179388"/>
            <a:ext cx="8812213" cy="6489700"/>
          </a:xfrm>
        </p:spPr>
        <p:txBody>
          <a:bodyPr anchor="t"/>
          <a:p>
            <a:pPr marL="0" indent="0">
              <a:lnSpc>
                <a:spcPct val="110000"/>
              </a:lnSpc>
              <a:spcAft>
                <a:spcPct val="10000"/>
              </a:spcAft>
              <a:buNone/>
            </a:pPr>
            <a:r>
              <a:rPr lang="en-US" altLang="x-none" sz="3600" b="1" dirty="0">
                <a:solidFill>
                  <a:schemeClr val="folHlink"/>
                </a:solidFill>
              </a:rPr>
              <a:t>2  </a:t>
            </a:r>
            <a:r>
              <a:rPr lang="zh-CN" altLang="en-US" sz="3600" b="1" dirty="0">
                <a:solidFill>
                  <a:schemeClr val="folHlink"/>
                </a:solidFill>
                <a:ea typeface="楷体_GB2312" pitchFamily="1" charset="-122"/>
              </a:rPr>
              <a:t>堆的性质</a:t>
            </a:r>
            <a:endParaRPr lang="zh-CN" altLang="en-US" sz="3600" b="1" dirty="0">
              <a:solidFill>
                <a:schemeClr val="folHlink"/>
              </a:solidFill>
              <a:ea typeface="楷体_GB2312" pitchFamily="1" charset="-122"/>
            </a:endParaRPr>
          </a:p>
          <a:p>
            <a:pPr marL="533400" lvl="1" indent="0">
              <a:lnSpc>
                <a:spcPct val="110000"/>
              </a:lnSpc>
              <a:buNone/>
            </a:pPr>
            <a:r>
              <a:rPr lang="zh-CN" altLang="en-US" b="1" dirty="0"/>
              <a:t>①  堆是一棵采用顺序存储结构的完全二叉树， </a:t>
            </a:r>
            <a:r>
              <a:rPr lang="en-US" altLang="x-none" b="1" dirty="0"/>
              <a:t>k</a:t>
            </a:r>
            <a:r>
              <a:rPr lang="en-US" altLang="x-none" b="1" baseline="-22000" dirty="0"/>
              <a:t>1</a:t>
            </a:r>
            <a:r>
              <a:rPr lang="zh-CN" altLang="en-US" b="1" dirty="0"/>
              <a:t>是根结点；</a:t>
            </a:r>
            <a:endParaRPr lang="zh-CN" altLang="en-US" b="1" dirty="0"/>
          </a:p>
          <a:p>
            <a:pPr marL="533400" lvl="1" indent="0">
              <a:lnSpc>
                <a:spcPct val="110000"/>
              </a:lnSpc>
              <a:buNone/>
            </a:pPr>
            <a:r>
              <a:rPr lang="zh-CN" altLang="en-US" b="1" dirty="0"/>
              <a:t>②  堆的根结点是关键字序列中的最小</a:t>
            </a:r>
            <a:r>
              <a:rPr lang="en-US" altLang="x-none" b="1" dirty="0"/>
              <a:t>(</a:t>
            </a:r>
            <a:r>
              <a:rPr lang="zh-CN" altLang="en-US" b="1" dirty="0"/>
              <a:t>或最大</a:t>
            </a:r>
            <a:r>
              <a:rPr lang="en-US" altLang="x-none" b="1" dirty="0"/>
              <a:t>)</a:t>
            </a:r>
            <a:r>
              <a:rPr lang="zh-CN" altLang="en-US" b="1" dirty="0"/>
              <a:t>值，分别称为小</a:t>
            </a:r>
            <a:r>
              <a:rPr lang="en-US" altLang="x-none" b="1" dirty="0"/>
              <a:t>(</a:t>
            </a:r>
            <a:r>
              <a:rPr lang="zh-CN" altLang="en-US" b="1" dirty="0"/>
              <a:t>或大</a:t>
            </a:r>
            <a:r>
              <a:rPr lang="en-US" altLang="x-none" b="1" dirty="0"/>
              <a:t>)</a:t>
            </a:r>
            <a:r>
              <a:rPr lang="zh-CN" altLang="en-US" b="1" dirty="0"/>
              <a:t>根堆；</a:t>
            </a:r>
            <a:endParaRPr lang="zh-CN" altLang="en-US" b="1" dirty="0"/>
          </a:p>
          <a:p>
            <a:pPr marL="533400" lvl="1" indent="0">
              <a:lnSpc>
                <a:spcPct val="110000"/>
              </a:lnSpc>
              <a:buNone/>
            </a:pPr>
            <a:r>
              <a:rPr lang="zh-CN" altLang="en-US" b="1" dirty="0"/>
              <a:t>③  从根结点到每一叶子结点路径上的元素组成的序列都是按元素值</a:t>
            </a:r>
            <a:r>
              <a:rPr lang="en-US" altLang="x-none" b="1" dirty="0"/>
              <a:t>(</a:t>
            </a:r>
            <a:r>
              <a:rPr lang="zh-CN" altLang="en-US" b="1" dirty="0"/>
              <a:t>或关键字值</a:t>
            </a:r>
            <a:r>
              <a:rPr lang="en-US" altLang="x-none" b="1" dirty="0"/>
              <a:t>)</a:t>
            </a:r>
            <a:r>
              <a:rPr lang="zh-CN" altLang="en-US" b="1" dirty="0"/>
              <a:t>非递减</a:t>
            </a:r>
            <a:r>
              <a:rPr lang="en-US" altLang="x-none" b="1" dirty="0"/>
              <a:t>(</a:t>
            </a:r>
            <a:r>
              <a:rPr lang="zh-CN" altLang="en-US" b="1" dirty="0"/>
              <a:t>或非递增</a:t>
            </a:r>
            <a:r>
              <a:rPr lang="en-US" altLang="x-none" b="1" dirty="0"/>
              <a:t>)</a:t>
            </a:r>
            <a:r>
              <a:rPr lang="zh-CN" altLang="en-US" b="1" dirty="0"/>
              <a:t>的；</a:t>
            </a:r>
            <a:endParaRPr lang="zh-CN" altLang="en-US" b="1" dirty="0"/>
          </a:p>
          <a:p>
            <a:pPr marL="533400" lvl="1" indent="0">
              <a:lnSpc>
                <a:spcPct val="110000"/>
              </a:lnSpc>
              <a:buAutoNum type="circleNumDbPlain" startAt="4"/>
            </a:pPr>
            <a:r>
              <a:rPr lang="zh-CN" altLang="en-US" b="1" dirty="0"/>
              <a:t>堆中的任一子树也是堆</a:t>
            </a:r>
            <a:r>
              <a:rPr lang="zh-CN" altLang="en-US" b="1" dirty="0">
                <a:latin typeface="宋体" panose="02010600030101010101" pitchFamily="2" charset="-122"/>
              </a:rPr>
              <a:t>。</a:t>
            </a:r>
            <a:endParaRPr lang="zh-CN" altLang="en-US" b="1" dirty="0">
              <a:latin typeface="宋体" panose="02010600030101010101" pitchFamily="2" charset="-122"/>
            </a:endParaRPr>
          </a:p>
          <a:p>
            <a:pPr marL="0" indent="0">
              <a:lnSpc>
                <a:spcPct val="110000"/>
              </a:lnSpc>
              <a:buNone/>
            </a:pPr>
            <a:r>
              <a:rPr lang="zh-CN" altLang="en-US" sz="2800" b="1" dirty="0"/>
              <a:t>        利用堆顶记录的关键字值最小</a:t>
            </a:r>
            <a:r>
              <a:rPr lang="en-US" altLang="x-none" sz="2800" b="1" dirty="0"/>
              <a:t>(</a:t>
            </a:r>
            <a:r>
              <a:rPr lang="zh-CN" altLang="en-US" sz="2800" b="1" dirty="0"/>
              <a:t>或最大</a:t>
            </a:r>
            <a:r>
              <a:rPr lang="en-US" altLang="x-none" sz="2800" b="1" dirty="0"/>
              <a:t>)</a:t>
            </a:r>
            <a:r>
              <a:rPr lang="zh-CN" altLang="en-US" sz="2800" b="1" dirty="0"/>
              <a:t>的性质，从当前待排序的记录中</a:t>
            </a:r>
            <a:r>
              <a:rPr lang="zh-CN" altLang="en-US" sz="2800" b="1" dirty="0">
                <a:solidFill>
                  <a:schemeClr val="folHlink"/>
                </a:solidFill>
              </a:rPr>
              <a:t>依次选取关键字最小</a:t>
            </a:r>
            <a:r>
              <a:rPr lang="en-US" altLang="x-none" sz="2800" b="1" dirty="0"/>
              <a:t>(</a:t>
            </a:r>
            <a:r>
              <a:rPr lang="zh-CN" altLang="en-US" sz="2800" b="1" dirty="0"/>
              <a:t>或最大</a:t>
            </a:r>
            <a:r>
              <a:rPr lang="en-US" altLang="x-none" sz="2800" b="1" dirty="0"/>
              <a:t>)</a:t>
            </a:r>
            <a:r>
              <a:rPr lang="zh-CN" altLang="en-US" sz="2800" b="1" dirty="0"/>
              <a:t>的记录，就可以实现对数据记录的排序，这种排序方法称为</a:t>
            </a:r>
            <a:r>
              <a:rPr lang="zh-CN" altLang="en-US" sz="2800" b="1" dirty="0">
                <a:solidFill>
                  <a:schemeClr val="folHlink"/>
                </a:solidFill>
              </a:rPr>
              <a:t>堆排序</a:t>
            </a:r>
            <a:r>
              <a:rPr lang="zh-CN" altLang="en-US" sz="2800" b="1" dirty="0"/>
              <a:t>。</a:t>
            </a:r>
            <a:endParaRPr lang="zh-CN" altLang="en-US" sz="2800" b="1"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8785" name="矩形 804865"/>
          <p:cNvSpPr/>
          <p:nvPr/>
        </p:nvSpPr>
        <p:spPr>
          <a:xfrm>
            <a:off x="1676400" y="152400"/>
            <a:ext cx="8740775" cy="6482715"/>
          </a:xfrm>
          <a:prstGeom prst="rect">
            <a:avLst/>
          </a:prstGeom>
          <a:noFill/>
          <a:ln w="9525">
            <a:noFill/>
          </a:ln>
        </p:spPr>
        <p:txBody>
          <a:bodyPr lIns="92075" tIns="46038" rIns="92075" bIns="46038" anchor="t">
            <a:spAutoFit/>
          </a:bodyPr>
          <a:p>
            <a:pPr eaLnBrk="0" hangingPunct="0">
              <a:lnSpc>
                <a:spcPct val="110000"/>
              </a:lnSpc>
              <a:spcBef>
                <a:spcPct val="20000"/>
              </a:spcBef>
              <a:spcAft>
                <a:spcPct val="10000"/>
              </a:spcAft>
            </a:pPr>
            <a:r>
              <a:rPr lang="en-US" altLang="x-none" sz="3600" b="1" dirty="0">
                <a:solidFill>
                  <a:schemeClr val="folHlink"/>
                </a:solidFill>
                <a:latin typeface="Times New Roman" panose="02020603050405020304" pitchFamily="2" charset="0"/>
                <a:ea typeface="宋体" panose="02010600030101010101" pitchFamily="2" charset="-122"/>
              </a:rPr>
              <a:t>3  </a:t>
            </a:r>
            <a:r>
              <a:rPr lang="zh-CN" altLang="en-US" sz="3600" b="1" dirty="0">
                <a:solidFill>
                  <a:schemeClr val="folHlink"/>
                </a:solidFill>
                <a:latin typeface="Times New Roman" panose="02020603050405020304" pitchFamily="2" charset="0"/>
                <a:ea typeface="楷体_GB2312" pitchFamily="1" charset="-122"/>
              </a:rPr>
              <a:t>堆排序思想</a:t>
            </a:r>
            <a:endParaRPr lang="zh-CN" altLang="en-US" sz="3600" b="1" dirty="0">
              <a:solidFill>
                <a:schemeClr val="folHlink"/>
              </a:solidFill>
              <a:latin typeface="Times New Roman" panose="02020603050405020304" pitchFamily="2" charset="0"/>
              <a:ea typeface="楷体_GB2312" pitchFamily="1" charset="-122"/>
            </a:endParaRPr>
          </a:p>
          <a:p>
            <a:pPr marL="533400" lvl="1" indent="0" eaLnBrk="0" hangingPunct="0">
              <a:lnSpc>
                <a:spcPct val="110000"/>
              </a:lnSpc>
              <a:spcBef>
                <a:spcPct val="20000"/>
              </a:spcBef>
            </a:pPr>
            <a:r>
              <a:rPr lang="zh-CN" altLang="en-US" sz="2800" b="1" dirty="0">
                <a:latin typeface="Times New Roman" panose="02020603050405020304" pitchFamily="2" charset="0"/>
                <a:ea typeface="宋体" panose="02010600030101010101" pitchFamily="2" charset="-122"/>
              </a:rPr>
              <a:t>①  对一组待排序的记录，按堆的定义</a:t>
            </a:r>
            <a:r>
              <a:rPr lang="zh-CN" altLang="en-US" sz="2800" b="1" dirty="0">
                <a:solidFill>
                  <a:schemeClr val="folHlink"/>
                </a:solidFill>
                <a:latin typeface="Times New Roman" panose="02020603050405020304" pitchFamily="2" charset="0"/>
                <a:ea typeface="宋体" panose="02010600030101010101" pitchFamily="2" charset="-122"/>
              </a:rPr>
              <a:t>建立堆</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marL="533400" lvl="1" indent="0" eaLnBrk="0" hangingPunct="0">
              <a:lnSpc>
                <a:spcPct val="110000"/>
              </a:lnSpc>
              <a:spcBef>
                <a:spcPct val="20000"/>
              </a:spcBef>
            </a:pPr>
            <a:r>
              <a:rPr lang="zh-CN" altLang="en-US" sz="2800" b="1" dirty="0">
                <a:latin typeface="Times New Roman" panose="02020603050405020304" pitchFamily="2" charset="0"/>
                <a:ea typeface="宋体" panose="02010600030101010101" pitchFamily="2" charset="-122"/>
              </a:rPr>
              <a:t>②  将</a:t>
            </a:r>
            <a:r>
              <a:rPr lang="zh-CN" altLang="en-US" sz="2800" b="1" dirty="0">
                <a:solidFill>
                  <a:schemeClr val="tx2"/>
                </a:solidFill>
                <a:latin typeface="Times New Roman" panose="02020603050405020304" pitchFamily="2" charset="0"/>
                <a:ea typeface="宋体" panose="02010600030101010101" pitchFamily="2" charset="-122"/>
              </a:rPr>
              <a:t>堆顶记录和最后一个记录交换</a:t>
            </a:r>
            <a:r>
              <a:rPr lang="zh-CN" altLang="en-US" sz="2800" b="1" dirty="0">
                <a:latin typeface="Times New Roman" panose="02020603050405020304" pitchFamily="2" charset="0"/>
                <a:ea typeface="宋体" panose="02010600030101010101" pitchFamily="2" charset="-122"/>
              </a:rPr>
              <a:t>位置，则前</a:t>
            </a:r>
            <a:r>
              <a:rPr lang="en-US" altLang="x-none" sz="2800" b="1" dirty="0">
                <a:latin typeface="Times New Roman" panose="02020603050405020304" pitchFamily="2" charset="0"/>
                <a:ea typeface="宋体" panose="02010600030101010101" pitchFamily="2" charset="-122"/>
              </a:rPr>
              <a:t>n-1</a:t>
            </a:r>
            <a:r>
              <a:rPr lang="zh-CN" altLang="en-US" sz="2800" b="1" dirty="0">
                <a:latin typeface="Times New Roman" panose="02020603050405020304" pitchFamily="2" charset="0"/>
                <a:ea typeface="宋体" panose="02010600030101010101" pitchFamily="2" charset="-122"/>
              </a:rPr>
              <a:t>个记录是无序的，而最后一个记录是有序的；</a:t>
            </a:r>
            <a:endParaRPr lang="zh-CN" altLang="en-US" sz="2800" b="1" dirty="0">
              <a:latin typeface="Times New Roman" panose="02020603050405020304" pitchFamily="2" charset="0"/>
              <a:ea typeface="宋体" panose="02010600030101010101" pitchFamily="2" charset="-122"/>
            </a:endParaRPr>
          </a:p>
          <a:p>
            <a:pPr marL="533400" lvl="1" indent="0" eaLnBrk="0" hangingPunct="0">
              <a:lnSpc>
                <a:spcPct val="110000"/>
              </a:lnSpc>
              <a:spcBef>
                <a:spcPct val="20000"/>
              </a:spcBef>
            </a:pPr>
            <a:r>
              <a:rPr lang="zh-CN" altLang="en-US" sz="2800" b="1" dirty="0">
                <a:latin typeface="Times New Roman" panose="02020603050405020304" pitchFamily="2" charset="0"/>
                <a:ea typeface="宋体" panose="02010600030101010101" pitchFamily="2" charset="-122"/>
              </a:rPr>
              <a:t>③  </a:t>
            </a:r>
            <a:r>
              <a:rPr lang="zh-CN" altLang="en-US" sz="2800" b="1" dirty="0">
                <a:solidFill>
                  <a:schemeClr val="folHlink"/>
                </a:solidFill>
                <a:latin typeface="Times New Roman" panose="02020603050405020304" pitchFamily="2" charset="0"/>
                <a:ea typeface="宋体" panose="02010600030101010101" pitchFamily="2" charset="-122"/>
              </a:rPr>
              <a:t>堆顶记录</a:t>
            </a:r>
            <a:r>
              <a:rPr lang="zh-CN" altLang="en-US" sz="2800" b="1" dirty="0">
                <a:latin typeface="Times New Roman" panose="02020603050405020304" pitchFamily="2" charset="0"/>
                <a:ea typeface="宋体" panose="02010600030101010101" pitchFamily="2" charset="-122"/>
              </a:rPr>
              <a:t>被交换后，前</a:t>
            </a:r>
            <a:r>
              <a:rPr lang="en-US" altLang="x-none" sz="2800" b="1" dirty="0">
                <a:latin typeface="Times New Roman" panose="02020603050405020304" pitchFamily="2" charset="0"/>
                <a:ea typeface="宋体" panose="02010600030101010101" pitchFamily="2" charset="-122"/>
              </a:rPr>
              <a:t>n-1</a:t>
            </a:r>
            <a:r>
              <a:rPr lang="zh-CN" altLang="en-US" sz="2800" b="1" dirty="0">
                <a:latin typeface="Times New Roman" panose="02020603050405020304" pitchFamily="2" charset="0"/>
                <a:ea typeface="宋体" panose="02010600030101010101" pitchFamily="2" charset="-122"/>
              </a:rPr>
              <a:t>个记录不再是堆，需将前</a:t>
            </a:r>
            <a:r>
              <a:rPr lang="en-US" altLang="x-none" sz="2800" b="1" dirty="0">
                <a:latin typeface="Times New Roman" panose="02020603050405020304" pitchFamily="2" charset="0"/>
                <a:ea typeface="宋体" panose="02010600030101010101" pitchFamily="2" charset="-122"/>
              </a:rPr>
              <a:t>n-1</a:t>
            </a:r>
            <a:r>
              <a:rPr lang="zh-CN" altLang="en-US" sz="2800" b="1" dirty="0">
                <a:latin typeface="Times New Roman" panose="02020603050405020304" pitchFamily="2" charset="0"/>
                <a:ea typeface="宋体" panose="02010600030101010101" pitchFamily="2" charset="-122"/>
              </a:rPr>
              <a:t>个待排序记录重新组织成为一个堆，然后将</a:t>
            </a:r>
            <a:r>
              <a:rPr lang="zh-CN" altLang="en-US" sz="2800" b="1" dirty="0">
                <a:solidFill>
                  <a:schemeClr val="folHlink"/>
                </a:solidFill>
                <a:latin typeface="Times New Roman" panose="02020603050405020304" pitchFamily="2" charset="0"/>
                <a:ea typeface="宋体" panose="02010600030101010101" pitchFamily="2" charset="-122"/>
              </a:rPr>
              <a:t>堆顶记录和倒数第二个记录交换</a:t>
            </a:r>
            <a:r>
              <a:rPr lang="zh-CN" altLang="en-US" sz="2800" b="1" dirty="0">
                <a:latin typeface="Times New Roman" panose="02020603050405020304" pitchFamily="2" charset="0"/>
                <a:ea typeface="宋体" panose="02010600030101010101" pitchFamily="2" charset="-122"/>
              </a:rPr>
              <a:t>位置，即将整个序列中次小关键字值的记录调整</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排除</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出无序区；</a:t>
            </a:r>
            <a:endParaRPr lang="zh-CN" altLang="en-US" sz="2800" b="1" dirty="0">
              <a:latin typeface="Times New Roman" panose="02020603050405020304" pitchFamily="2" charset="0"/>
              <a:ea typeface="宋体" panose="02010600030101010101" pitchFamily="2" charset="-122"/>
            </a:endParaRPr>
          </a:p>
          <a:p>
            <a:pPr marL="533400" lvl="1" indent="0" eaLnBrk="0" hangingPunct="0">
              <a:lnSpc>
                <a:spcPct val="110000"/>
              </a:lnSpc>
              <a:spcBef>
                <a:spcPct val="20000"/>
              </a:spcBef>
            </a:pPr>
            <a:r>
              <a:rPr lang="zh-CN" altLang="en-US" sz="2800" b="1" dirty="0">
                <a:latin typeface="Times New Roman" panose="02020603050405020304" pitchFamily="2" charset="0"/>
                <a:ea typeface="宋体" panose="02010600030101010101" pitchFamily="2" charset="-122"/>
              </a:rPr>
              <a:t>④  重复上述步骤，直到全部记录排好序为止</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eaLnBrk="0" hangingPunct="0">
              <a:lnSpc>
                <a:spcPct val="110000"/>
              </a:lnSpc>
              <a:spcBef>
                <a:spcPct val="20000"/>
              </a:spcBef>
            </a:pPr>
            <a:r>
              <a:rPr lang="zh-CN" altLang="en-US" sz="2800" b="1" dirty="0">
                <a:latin typeface="Times New Roman" panose="02020603050405020304" pitchFamily="2" charset="0"/>
                <a:ea typeface="宋体" panose="02010600030101010101" pitchFamily="2" charset="-122"/>
              </a:rPr>
              <a:t> </a:t>
            </a:r>
            <a:r>
              <a:rPr lang="zh-CN" altLang="en-US" sz="3200" b="1" dirty="0">
                <a:solidFill>
                  <a:schemeClr val="folHlink"/>
                </a:solidFill>
                <a:latin typeface="Times New Roman" panose="02020603050405020304" pitchFamily="2" charset="0"/>
                <a:ea typeface="宋体" panose="02010600030101010101" pitchFamily="2" charset="-122"/>
              </a:rPr>
              <a:t>结论</a:t>
            </a:r>
            <a:r>
              <a:rPr lang="zh-CN" altLang="en-US" sz="3200" b="1" dirty="0">
                <a:latin typeface="宋体" panose="02010600030101010101" pitchFamily="2" charset="-122"/>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排序过程中，若采用</a:t>
            </a:r>
            <a:r>
              <a:rPr lang="zh-CN" altLang="en-US" sz="2800" b="1" dirty="0">
                <a:solidFill>
                  <a:schemeClr val="folHlink"/>
                </a:solidFill>
                <a:latin typeface="Times New Roman" panose="02020603050405020304" pitchFamily="2" charset="0"/>
                <a:ea typeface="宋体" panose="02010600030101010101" pitchFamily="2" charset="-122"/>
              </a:rPr>
              <a:t>小根堆</a:t>
            </a:r>
            <a:r>
              <a:rPr lang="zh-CN" altLang="en-US" sz="2800" b="1" dirty="0">
                <a:latin typeface="Times New Roman" panose="02020603050405020304" pitchFamily="2" charset="0"/>
                <a:ea typeface="宋体" panose="02010600030101010101" pitchFamily="2" charset="-122"/>
              </a:rPr>
              <a:t>，排序后得到的是</a:t>
            </a:r>
            <a:r>
              <a:rPr lang="zh-CN" altLang="en-US" sz="2800" b="1" dirty="0">
                <a:solidFill>
                  <a:schemeClr val="folHlink"/>
                </a:solidFill>
                <a:latin typeface="Times New Roman" panose="02020603050405020304" pitchFamily="2" charset="0"/>
                <a:ea typeface="宋体" panose="02010600030101010101" pitchFamily="2" charset="-122"/>
              </a:rPr>
              <a:t>非递减序列</a:t>
            </a:r>
            <a:r>
              <a:rPr lang="zh-CN" altLang="en-US" sz="2800" b="1" dirty="0">
                <a:latin typeface="Times New Roman" panose="02020603050405020304" pitchFamily="2" charset="0"/>
                <a:ea typeface="宋体" panose="02010600030101010101" pitchFamily="2" charset="-122"/>
              </a:rPr>
              <a:t>；若采用</a:t>
            </a:r>
            <a:r>
              <a:rPr lang="zh-CN" altLang="en-US" sz="2800" b="1" dirty="0">
                <a:solidFill>
                  <a:schemeClr val="folHlink"/>
                </a:solidFill>
                <a:latin typeface="Times New Roman" panose="02020603050405020304" pitchFamily="2" charset="0"/>
                <a:ea typeface="宋体" panose="02010600030101010101" pitchFamily="2" charset="-122"/>
              </a:rPr>
              <a:t>大根堆</a:t>
            </a:r>
            <a:r>
              <a:rPr lang="zh-CN" altLang="en-US" sz="2800" b="1" dirty="0">
                <a:latin typeface="Times New Roman" panose="02020603050405020304" pitchFamily="2" charset="0"/>
                <a:ea typeface="宋体" panose="02010600030101010101" pitchFamily="2" charset="-122"/>
              </a:rPr>
              <a:t>，排序后得到的是</a:t>
            </a:r>
            <a:r>
              <a:rPr lang="zh-CN" altLang="en-US" sz="2800" b="1" dirty="0">
                <a:solidFill>
                  <a:schemeClr val="folHlink"/>
                </a:solidFill>
                <a:latin typeface="Times New Roman" panose="02020603050405020304" pitchFamily="2" charset="0"/>
                <a:ea typeface="宋体" panose="02010600030101010101" pitchFamily="2" charset="-122"/>
              </a:rPr>
              <a:t>非递增序列</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9809" name="矩形 805889"/>
          <p:cNvSpPr/>
          <p:nvPr/>
        </p:nvSpPr>
        <p:spPr>
          <a:xfrm>
            <a:off x="1676400" y="152400"/>
            <a:ext cx="8812213" cy="6644005"/>
          </a:xfrm>
          <a:prstGeom prst="rect">
            <a:avLst/>
          </a:prstGeom>
          <a:noFill/>
          <a:ln w="9525">
            <a:noFill/>
          </a:ln>
        </p:spPr>
        <p:txBody>
          <a:bodyPr lIns="92075" tIns="46038" rIns="92075" bIns="46038" anchor="t">
            <a:spAutoFit/>
          </a:bodyPr>
          <a:p>
            <a:pPr eaLnBrk="0" hangingPunct="0">
              <a:lnSpc>
                <a:spcPct val="110000"/>
              </a:lnSpc>
              <a:spcBef>
                <a:spcPct val="20000"/>
              </a:spcBef>
              <a:spcAft>
                <a:spcPct val="10000"/>
              </a:spcAft>
            </a:pPr>
            <a:r>
              <a:rPr lang="zh-CN" altLang="en-US" sz="3200" b="1" dirty="0">
                <a:solidFill>
                  <a:schemeClr val="folHlink"/>
                </a:solidFill>
                <a:latin typeface="Times New Roman" panose="02020603050405020304" pitchFamily="2" charset="0"/>
                <a:ea typeface="宋体" panose="02010600030101010101" pitchFamily="2" charset="-122"/>
              </a:rPr>
              <a:t>堆排序的关键</a:t>
            </a:r>
            <a:endParaRPr lang="zh-CN" altLang="en-US" sz="3200" b="1" dirty="0">
              <a:solidFill>
                <a:schemeClr val="folHlink"/>
              </a:solidFill>
              <a:latin typeface="Times New Roman" panose="02020603050405020304" pitchFamily="2" charset="0"/>
              <a:ea typeface="宋体" panose="02010600030101010101" pitchFamily="2" charset="-122"/>
            </a:endParaRPr>
          </a:p>
          <a:p>
            <a:pPr marL="533400" lvl="1" indent="0" eaLnBrk="0" hangingPunct="0">
              <a:lnSpc>
                <a:spcPct val="110000"/>
              </a:lnSpc>
              <a:spcBef>
                <a:spcPct val="20000"/>
              </a:spcBef>
            </a:pPr>
            <a:r>
              <a:rPr lang="zh-CN" altLang="en-US" sz="2800" b="1" dirty="0">
                <a:latin typeface="Times New Roman" panose="02020603050405020304" pitchFamily="2" charset="0"/>
                <a:ea typeface="宋体" panose="02010600030101010101" pitchFamily="2" charset="-122"/>
              </a:rPr>
              <a:t>①  </a:t>
            </a:r>
            <a:r>
              <a:rPr lang="zh-CN" altLang="en-US" sz="2800" b="1" dirty="0">
                <a:latin typeface="Arial" panose="020B0604020202020204" pitchFamily="34" charset="0"/>
                <a:ea typeface="宋体" panose="02010600030101010101" pitchFamily="2" charset="-122"/>
              </a:rPr>
              <a:t>如何由一个无序序列建成一个堆？</a:t>
            </a:r>
            <a:endParaRPr lang="zh-CN" altLang="en-US" sz="2800" b="1" dirty="0">
              <a:latin typeface="Arial" panose="020B0604020202020204" pitchFamily="34" charset="0"/>
              <a:ea typeface="宋体" panose="02010600030101010101" pitchFamily="2" charset="-122"/>
            </a:endParaRPr>
          </a:p>
          <a:p>
            <a:pPr marL="533400" lvl="1" indent="0" eaLnBrk="1" hangingPunct="1">
              <a:lnSpc>
                <a:spcPct val="110000"/>
              </a:lnSpc>
              <a:spcBef>
                <a:spcPct val="20000"/>
              </a:spcBef>
              <a:buClr>
                <a:srgbClr val="FF9900"/>
              </a:buClr>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②  </a:t>
            </a:r>
            <a:r>
              <a:rPr lang="zh-CN" altLang="en-US" sz="2800" b="1" dirty="0">
                <a:latin typeface="Arial" panose="020B0604020202020204" pitchFamily="34" charset="0"/>
                <a:ea typeface="宋体" panose="02010600030101010101" pitchFamily="2" charset="-122"/>
              </a:rPr>
              <a:t>如何在输出堆顶元素之后，调整剩余元素，使之成为一个新的堆？</a:t>
            </a:r>
            <a:r>
              <a:rPr lang="zh-CN" altLang="en-US" sz="2800" b="1" dirty="0">
                <a:latin typeface="Times New Roman" panose="02020603050405020304" pitchFamily="2" charset="0"/>
                <a:ea typeface="宋体" panose="02010600030101010101" pitchFamily="2" charset="-122"/>
              </a:rPr>
              <a:t> </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buClr>
                <a:srgbClr val="FF9900"/>
              </a:buClr>
              <a:buFont typeface="Wingdings" panose="05000000000000000000" pitchFamily="2" charset="2"/>
              <a:buNone/>
            </a:pPr>
            <a:r>
              <a:rPr lang="en-US" altLang="x-none" sz="3600" b="1" dirty="0">
                <a:solidFill>
                  <a:schemeClr val="folHlink"/>
                </a:solidFill>
                <a:latin typeface="Times New Roman" panose="02020603050405020304" pitchFamily="2" charset="0"/>
                <a:ea typeface="宋体" panose="02010600030101010101" pitchFamily="2" charset="-122"/>
              </a:rPr>
              <a:t>4  </a:t>
            </a:r>
            <a:r>
              <a:rPr lang="zh-CN" altLang="en-US" sz="3600" b="1" dirty="0">
                <a:solidFill>
                  <a:schemeClr val="folHlink"/>
                </a:solidFill>
                <a:latin typeface="Times New Roman" panose="02020603050405020304" pitchFamily="2" charset="0"/>
                <a:ea typeface="楷体_GB2312" pitchFamily="1" charset="-122"/>
              </a:rPr>
              <a:t>堆的调整</a:t>
            </a:r>
            <a:r>
              <a:rPr lang="en-US" altLang="x-none" sz="3600" b="1" dirty="0">
                <a:solidFill>
                  <a:schemeClr val="folHlink"/>
                </a:solidFill>
                <a:latin typeface="Arial" panose="020B0604020202020204" pitchFamily="34" charset="0"/>
                <a:ea typeface="楷体_GB2312" pitchFamily="1" charset="-122"/>
              </a:rPr>
              <a:t>——</a:t>
            </a:r>
            <a:r>
              <a:rPr lang="zh-CN" altLang="en-US" sz="3600" b="1" dirty="0">
                <a:solidFill>
                  <a:schemeClr val="folHlink"/>
                </a:solidFill>
                <a:latin typeface="Arial" panose="020B0604020202020204" pitchFamily="34" charset="0"/>
                <a:ea typeface="楷体_GB2312" pitchFamily="1" charset="-122"/>
              </a:rPr>
              <a:t>筛选</a:t>
            </a:r>
            <a:endParaRPr lang="zh-CN" altLang="en-US" sz="3600" b="1" dirty="0">
              <a:solidFill>
                <a:schemeClr val="folHlink"/>
              </a:solidFill>
              <a:latin typeface="Arial" panose="020B0604020202020204" pitchFamily="34" charset="0"/>
              <a:ea typeface="楷体_GB2312" pitchFamily="1" charset="-122"/>
            </a:endParaRPr>
          </a:p>
          <a:p>
            <a:pPr>
              <a:lnSpc>
                <a:spcPct val="110000"/>
              </a:lnSpc>
              <a:spcBef>
                <a:spcPct val="20000"/>
              </a:spcBef>
              <a:buClr>
                <a:srgbClr val="FF9900"/>
              </a:buClr>
              <a:buFont typeface="Wingdings" panose="05000000000000000000" pitchFamily="2" charset="2"/>
              <a:buNone/>
            </a:pPr>
            <a:r>
              <a:rPr lang="zh-CN" altLang="en-US" sz="3200" b="1" dirty="0">
                <a:solidFill>
                  <a:schemeClr val="folHlink"/>
                </a:solidFill>
                <a:latin typeface="宋体" panose="02010600030101010101" pitchFamily="2" charset="-122"/>
                <a:ea typeface="宋体" panose="02010600030101010101" pitchFamily="2" charset="-122"/>
              </a:rPr>
              <a:t>⑴ </a:t>
            </a:r>
            <a:r>
              <a:rPr lang="zh-CN" altLang="en-US" sz="3200" b="1" dirty="0">
                <a:solidFill>
                  <a:schemeClr val="folHlink"/>
                </a:solidFill>
                <a:latin typeface="楷体_GB2312" pitchFamily="1" charset="-122"/>
                <a:ea typeface="楷体_GB2312" pitchFamily="1" charset="-122"/>
              </a:rPr>
              <a:t>堆的调整思想</a:t>
            </a:r>
            <a:endParaRPr lang="zh-CN" altLang="en-US" sz="3200" b="1" dirty="0">
              <a:solidFill>
                <a:schemeClr val="folHlink"/>
              </a:solidFill>
              <a:latin typeface="楷体_GB2312" pitchFamily="1" charset="-122"/>
              <a:ea typeface="楷体_GB2312" pitchFamily="1" charset="-122"/>
            </a:endParaRPr>
          </a:p>
          <a:p>
            <a:pPr>
              <a:lnSpc>
                <a:spcPct val="110000"/>
              </a:lnSpc>
              <a:spcBef>
                <a:spcPct val="20000"/>
              </a:spcBef>
              <a:buClr>
                <a:srgbClr val="FF9900"/>
              </a:buClr>
              <a:buFont typeface="Wingdings" panose="05000000000000000000" pitchFamily="2" charset="2"/>
              <a:buNone/>
            </a:pPr>
            <a:r>
              <a:rPr lang="zh-CN" altLang="en-US" sz="3200" b="1" dirty="0">
                <a:latin typeface="宋体" panose="02010600030101010101" pitchFamily="2" charset="-122"/>
                <a:ea typeface="宋体" panose="02010600030101010101" pitchFamily="2" charset="-122"/>
              </a:rPr>
              <a:t>   </a:t>
            </a:r>
            <a:r>
              <a:rPr lang="zh-CN" altLang="en-US" sz="2800" b="1" dirty="0">
                <a:latin typeface="Arial" panose="020B0604020202020204" pitchFamily="34" charset="0"/>
                <a:ea typeface="宋体" panose="02010600030101010101" pitchFamily="2" charset="-122"/>
              </a:rPr>
              <a:t>输出堆顶元素之后，以堆中最后一个元素替代之；然后将根结点值与左、右子树的根结点值进行比较，并</a:t>
            </a:r>
            <a:r>
              <a:rPr lang="zh-CN" altLang="en-US" sz="2800" b="1" dirty="0">
                <a:solidFill>
                  <a:schemeClr val="tx2"/>
                </a:solidFill>
                <a:latin typeface="Arial" panose="020B0604020202020204" pitchFamily="34" charset="0"/>
                <a:ea typeface="宋体" panose="02010600030101010101" pitchFamily="2" charset="-122"/>
              </a:rPr>
              <a:t>与其中小者进行交换</a:t>
            </a:r>
            <a:r>
              <a:rPr lang="zh-CN" altLang="en-US" sz="2800" b="1" dirty="0">
                <a:latin typeface="Arial" panose="020B0604020202020204" pitchFamily="34" charset="0"/>
                <a:ea typeface="宋体" panose="02010600030101010101" pitchFamily="2" charset="-122"/>
              </a:rPr>
              <a:t>；重复上述操作，直到是叶子结点或其关键字值小于等于左、右子树的关键字的值，将得到新的堆。称这个从堆顶至叶子的调整过程为“筛选”，如图</a:t>
            </a:r>
            <a:r>
              <a:rPr lang="en-US" altLang="x-none" sz="2800" b="1" dirty="0">
                <a:latin typeface="Times New Roman" panose="02020603050405020304" pitchFamily="2" charset="0"/>
                <a:ea typeface="宋体" panose="02010600030101010101" pitchFamily="2" charset="-122"/>
              </a:rPr>
              <a:t>10-10</a:t>
            </a:r>
            <a:r>
              <a:rPr lang="zh-CN" altLang="en-US" sz="2800" b="1" dirty="0">
                <a:latin typeface="Arial" panose="020B0604020202020204" pitchFamily="34" charset="0"/>
                <a:ea typeface="宋体" panose="02010600030101010101" pitchFamily="2" charset="-122"/>
              </a:rPr>
              <a:t>所示</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0833" name="矩形 806913"/>
          <p:cNvSpPr/>
          <p:nvPr/>
        </p:nvSpPr>
        <p:spPr>
          <a:xfrm>
            <a:off x="1676400" y="152400"/>
            <a:ext cx="8812213" cy="1106170"/>
          </a:xfrm>
          <a:prstGeom prst="rect">
            <a:avLst/>
          </a:prstGeom>
          <a:noFill/>
          <a:ln w="9525">
            <a:noFill/>
          </a:ln>
        </p:spPr>
        <p:txBody>
          <a:bodyPr lIns="92075" tIns="46038" rIns="92075" bIns="46038" anchor="t">
            <a:spAutoFit/>
          </a:bodyPr>
          <a:p>
            <a:pPr eaLnBrk="0" hangingPunct="0">
              <a:lnSpc>
                <a:spcPct val="110000"/>
              </a:lnSpc>
              <a:spcBef>
                <a:spcPct val="20000"/>
              </a:spcBef>
              <a:spcAft>
                <a:spcPct val="10000"/>
              </a:spcAft>
            </a:pPr>
            <a:r>
              <a:rPr lang="zh-CN" altLang="en-US" sz="3200" b="1" dirty="0">
                <a:solidFill>
                  <a:schemeClr val="tx2"/>
                </a:solidFill>
                <a:latin typeface="宋体" panose="02010600030101010101" pitchFamily="2" charset="-122"/>
                <a:ea typeface="宋体" panose="02010600030101010101" pitchFamily="2" charset="-122"/>
              </a:rPr>
              <a:t>注意</a:t>
            </a:r>
            <a:r>
              <a:rPr lang="zh-CN" altLang="en-US" sz="3200" b="1" dirty="0">
                <a:latin typeface="Arial" panose="020B0604020202020204" pitchFamily="34" charset="0"/>
                <a:ea typeface="宋体" panose="02010600030101010101" pitchFamily="2" charset="-122"/>
              </a:rPr>
              <a:t>：</a:t>
            </a:r>
            <a:r>
              <a:rPr lang="zh-CN" altLang="en-US" sz="2800" b="1" dirty="0">
                <a:latin typeface="Arial" panose="020B0604020202020204" pitchFamily="34" charset="0"/>
                <a:ea typeface="宋体" panose="02010600030101010101" pitchFamily="2" charset="-122"/>
              </a:rPr>
              <a:t>筛选过程中，根结点的左、右子树都是堆，因此，筛选是从根结点到某个叶子结点的一次调整过程</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grpSp>
        <p:nvGrpSpPr>
          <p:cNvPr id="760834" name="组合 806914"/>
          <p:cNvGrpSpPr/>
          <p:nvPr/>
        </p:nvGrpSpPr>
        <p:grpSpPr>
          <a:xfrm>
            <a:off x="1992313" y="1268413"/>
            <a:ext cx="8305800" cy="5545137"/>
            <a:chOff x="0" y="0"/>
            <a:chExt cx="5232" cy="3493"/>
          </a:xfrm>
        </p:grpSpPr>
        <p:sp>
          <p:nvSpPr>
            <p:cNvPr id="760835" name="矩形 806915"/>
            <p:cNvSpPr/>
            <p:nvPr/>
          </p:nvSpPr>
          <p:spPr>
            <a:xfrm>
              <a:off x="1406" y="3266"/>
              <a:ext cx="1713" cy="227"/>
            </a:xfrm>
            <a:prstGeom prst="rect">
              <a:avLst/>
            </a:prstGeom>
            <a:noFill/>
            <a:ln w="9525">
              <a:noFill/>
            </a:ln>
          </p:spPr>
          <p:txBody>
            <a:bodyPr wrap="none" anchor="ctr"/>
            <a:p>
              <a:pPr algn="ctr"/>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10-10   </a:t>
              </a:r>
              <a:r>
                <a:rPr lang="zh-CN" altLang="en-US" sz="2000" b="1" dirty="0">
                  <a:latin typeface="Times New Roman" panose="02020603050405020304" pitchFamily="2" charset="0"/>
                  <a:ea typeface="宋体" panose="02010600030101010101" pitchFamily="2" charset="-122"/>
                </a:rPr>
                <a:t>堆的筛选过程</a:t>
              </a:r>
              <a:endParaRPr lang="zh-CN" altLang="en-US" sz="2400" dirty="0">
                <a:latin typeface="Times New Roman" panose="02020603050405020304" pitchFamily="2" charset="0"/>
                <a:ea typeface="宋体" panose="02010600030101010101" pitchFamily="2" charset="-122"/>
              </a:endParaRPr>
            </a:p>
          </p:txBody>
        </p:sp>
        <p:grpSp>
          <p:nvGrpSpPr>
            <p:cNvPr id="760836" name="组合 806916"/>
            <p:cNvGrpSpPr/>
            <p:nvPr/>
          </p:nvGrpSpPr>
          <p:grpSpPr>
            <a:xfrm>
              <a:off x="0" y="0"/>
              <a:ext cx="5232" cy="3271"/>
              <a:chOff x="0" y="0"/>
              <a:chExt cx="5232" cy="3271"/>
            </a:xfrm>
          </p:grpSpPr>
          <p:sp>
            <p:nvSpPr>
              <p:cNvPr id="760837" name="右箭头 806917"/>
              <p:cNvSpPr/>
              <p:nvPr/>
            </p:nvSpPr>
            <p:spPr>
              <a:xfrm>
                <a:off x="2400" y="672"/>
                <a:ext cx="624" cy="144"/>
              </a:xfrm>
              <a:prstGeom prst="rightArrow">
                <a:avLst>
                  <a:gd name="adj1" fmla="val 50000"/>
                  <a:gd name="adj2" fmla="val 108313"/>
                </a:avLst>
              </a:prstGeom>
              <a:solidFill>
                <a:schemeClr val="folHlink"/>
              </a:solidFill>
              <a:ln w="9525" cap="flat" cmpd="sng">
                <a:solidFill>
                  <a:schemeClr val="tx1"/>
                </a:solidFill>
                <a:prstDash val="solid"/>
                <a:miter/>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nvGrpSpPr>
              <p:cNvPr id="760838" name="组合 806918"/>
              <p:cNvGrpSpPr/>
              <p:nvPr/>
            </p:nvGrpSpPr>
            <p:grpSpPr>
              <a:xfrm>
                <a:off x="2784" y="0"/>
                <a:ext cx="2208" cy="1713"/>
                <a:chOff x="0" y="0"/>
                <a:chExt cx="2208" cy="1713"/>
              </a:xfrm>
            </p:grpSpPr>
            <p:grpSp>
              <p:nvGrpSpPr>
                <p:cNvPr id="760839" name="组合 806919"/>
                <p:cNvGrpSpPr/>
                <p:nvPr/>
              </p:nvGrpSpPr>
              <p:grpSpPr>
                <a:xfrm>
                  <a:off x="0" y="0"/>
                  <a:ext cx="2208" cy="1713"/>
                  <a:chOff x="0" y="0"/>
                  <a:chExt cx="2208" cy="1713"/>
                </a:xfrm>
              </p:grpSpPr>
              <p:sp>
                <p:nvSpPr>
                  <p:cNvPr id="760840" name="椭圆 806920"/>
                  <p:cNvSpPr/>
                  <p:nvPr/>
                </p:nvSpPr>
                <p:spPr>
                  <a:xfrm>
                    <a:off x="0" y="1425"/>
                    <a:ext cx="288" cy="288"/>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49</a:t>
                    </a:r>
                    <a:endParaRPr lang="en-US" altLang="x-none" sz="2400" b="1" dirty="0">
                      <a:latin typeface="Times New Roman" panose="02020603050405020304" pitchFamily="2" charset="0"/>
                      <a:ea typeface="宋体" panose="02010600030101010101" pitchFamily="2" charset="-122"/>
                    </a:endParaRPr>
                  </a:p>
                </p:txBody>
              </p:sp>
              <p:sp>
                <p:nvSpPr>
                  <p:cNvPr id="760841" name="椭圆 806921"/>
                  <p:cNvSpPr/>
                  <p:nvPr/>
                </p:nvSpPr>
                <p:spPr>
                  <a:xfrm>
                    <a:off x="480" y="1425"/>
                    <a:ext cx="288" cy="288"/>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25</a:t>
                    </a:r>
                    <a:endParaRPr lang="en-US" altLang="x-none" sz="2400" b="1" dirty="0">
                      <a:latin typeface="Times New Roman" panose="02020603050405020304" pitchFamily="2" charset="0"/>
                      <a:ea typeface="宋体" panose="02010600030101010101" pitchFamily="2" charset="-122"/>
                    </a:endParaRPr>
                  </a:p>
                </p:txBody>
              </p:sp>
              <p:sp>
                <p:nvSpPr>
                  <p:cNvPr id="760842" name="直接连接符 806922"/>
                  <p:cNvSpPr/>
                  <p:nvPr/>
                </p:nvSpPr>
                <p:spPr>
                  <a:xfrm flipH="1">
                    <a:off x="192" y="1241"/>
                    <a:ext cx="136" cy="204"/>
                  </a:xfrm>
                  <a:prstGeom prst="line">
                    <a:avLst/>
                  </a:prstGeom>
                  <a:ln w="19050" cap="flat" cmpd="sng">
                    <a:solidFill>
                      <a:schemeClr val="tx1"/>
                    </a:solidFill>
                    <a:prstDash val="solid"/>
                    <a:round/>
                    <a:headEnd type="none" w="med" len="med"/>
                    <a:tailEnd type="none" w="med" len="med"/>
                  </a:ln>
                </p:spPr>
              </p:sp>
              <p:sp>
                <p:nvSpPr>
                  <p:cNvPr id="760843" name="直接连接符 806923"/>
                  <p:cNvSpPr/>
                  <p:nvPr/>
                </p:nvSpPr>
                <p:spPr>
                  <a:xfrm>
                    <a:off x="432" y="1241"/>
                    <a:ext cx="144" cy="192"/>
                  </a:xfrm>
                  <a:prstGeom prst="line">
                    <a:avLst/>
                  </a:prstGeom>
                  <a:ln w="19050" cap="flat" cmpd="sng">
                    <a:solidFill>
                      <a:schemeClr val="tx1"/>
                    </a:solidFill>
                    <a:prstDash val="solid"/>
                    <a:round/>
                    <a:headEnd type="none" w="med" len="med"/>
                    <a:tailEnd type="none" w="med" len="med"/>
                  </a:ln>
                </p:spPr>
              </p:sp>
              <p:sp>
                <p:nvSpPr>
                  <p:cNvPr id="760844" name="椭圆 806924"/>
                  <p:cNvSpPr/>
                  <p:nvPr/>
                </p:nvSpPr>
                <p:spPr>
                  <a:xfrm>
                    <a:off x="864" y="1425"/>
                    <a:ext cx="288" cy="288"/>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37</a:t>
                    </a:r>
                    <a:endParaRPr lang="en-US" altLang="x-none" sz="2400" b="1" dirty="0">
                      <a:latin typeface="Times New Roman" panose="02020603050405020304" pitchFamily="2" charset="0"/>
                      <a:ea typeface="宋体" panose="02010600030101010101" pitchFamily="2" charset="-122"/>
                    </a:endParaRPr>
                  </a:p>
                </p:txBody>
              </p:sp>
              <p:sp>
                <p:nvSpPr>
                  <p:cNvPr id="760845" name="椭圆 806925"/>
                  <p:cNvSpPr/>
                  <p:nvPr/>
                </p:nvSpPr>
                <p:spPr>
                  <a:xfrm>
                    <a:off x="1104" y="960"/>
                    <a:ext cx="288" cy="288"/>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28</a:t>
                    </a:r>
                    <a:endParaRPr lang="en-US" altLang="x-none" sz="2400" b="1" dirty="0">
                      <a:latin typeface="Times New Roman" panose="02020603050405020304" pitchFamily="2" charset="0"/>
                      <a:ea typeface="宋体" panose="02010600030101010101" pitchFamily="2" charset="-122"/>
                    </a:endParaRPr>
                  </a:p>
                </p:txBody>
              </p:sp>
              <p:sp>
                <p:nvSpPr>
                  <p:cNvPr id="760846" name="直接连接符 806926"/>
                  <p:cNvSpPr/>
                  <p:nvPr/>
                </p:nvSpPr>
                <p:spPr>
                  <a:xfrm flipH="1">
                    <a:off x="1056" y="1241"/>
                    <a:ext cx="136" cy="204"/>
                  </a:xfrm>
                  <a:prstGeom prst="line">
                    <a:avLst/>
                  </a:prstGeom>
                  <a:ln w="19050" cap="flat" cmpd="sng">
                    <a:solidFill>
                      <a:schemeClr val="tx1"/>
                    </a:solidFill>
                    <a:prstDash val="solid"/>
                    <a:round/>
                    <a:headEnd type="none" w="med" len="med"/>
                    <a:tailEnd type="none" w="med" len="med"/>
                  </a:ln>
                </p:spPr>
              </p:sp>
              <p:sp>
                <p:nvSpPr>
                  <p:cNvPr id="760847" name="椭圆 806927"/>
                  <p:cNvSpPr/>
                  <p:nvPr/>
                </p:nvSpPr>
                <p:spPr>
                  <a:xfrm>
                    <a:off x="1680" y="488"/>
                    <a:ext cx="288" cy="288"/>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19</a:t>
                    </a:r>
                    <a:endParaRPr lang="en-US" altLang="x-none" sz="2400" b="1" dirty="0">
                      <a:latin typeface="Times New Roman" panose="02020603050405020304" pitchFamily="2" charset="0"/>
                      <a:ea typeface="宋体" panose="02010600030101010101" pitchFamily="2" charset="-122"/>
                    </a:endParaRPr>
                  </a:p>
                </p:txBody>
              </p:sp>
              <p:sp>
                <p:nvSpPr>
                  <p:cNvPr id="760848" name="椭圆 806928"/>
                  <p:cNvSpPr/>
                  <p:nvPr/>
                </p:nvSpPr>
                <p:spPr>
                  <a:xfrm>
                    <a:off x="1920" y="953"/>
                    <a:ext cx="288" cy="288"/>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65</a:t>
                    </a:r>
                    <a:endParaRPr lang="en-US" altLang="x-none" sz="2400" b="1" dirty="0">
                      <a:latin typeface="Times New Roman" panose="02020603050405020304" pitchFamily="2" charset="0"/>
                      <a:ea typeface="宋体" panose="02010600030101010101" pitchFamily="2" charset="-122"/>
                    </a:endParaRPr>
                  </a:p>
                </p:txBody>
              </p:sp>
              <p:sp>
                <p:nvSpPr>
                  <p:cNvPr id="760849" name="直接连接符 806929"/>
                  <p:cNvSpPr/>
                  <p:nvPr/>
                </p:nvSpPr>
                <p:spPr>
                  <a:xfrm flipH="1">
                    <a:off x="1632" y="769"/>
                    <a:ext cx="136" cy="204"/>
                  </a:xfrm>
                  <a:prstGeom prst="line">
                    <a:avLst/>
                  </a:prstGeom>
                  <a:ln w="19050" cap="flat" cmpd="sng">
                    <a:solidFill>
                      <a:schemeClr val="tx1"/>
                    </a:solidFill>
                    <a:prstDash val="solid"/>
                    <a:round/>
                    <a:headEnd type="none" w="med" len="med"/>
                    <a:tailEnd type="none" w="med" len="med"/>
                  </a:ln>
                </p:spPr>
              </p:sp>
              <p:sp>
                <p:nvSpPr>
                  <p:cNvPr id="760850" name="直接连接符 806930"/>
                  <p:cNvSpPr/>
                  <p:nvPr/>
                </p:nvSpPr>
                <p:spPr>
                  <a:xfrm>
                    <a:off x="1872" y="769"/>
                    <a:ext cx="144" cy="192"/>
                  </a:xfrm>
                  <a:prstGeom prst="line">
                    <a:avLst/>
                  </a:prstGeom>
                  <a:ln w="19050" cap="flat" cmpd="sng">
                    <a:solidFill>
                      <a:schemeClr val="tx1"/>
                    </a:solidFill>
                    <a:prstDash val="solid"/>
                    <a:round/>
                    <a:headEnd type="none" w="med" len="med"/>
                    <a:tailEnd type="none" w="med" len="med"/>
                  </a:ln>
                </p:spPr>
              </p:sp>
              <p:sp>
                <p:nvSpPr>
                  <p:cNvPr id="760851" name="椭圆 806931"/>
                  <p:cNvSpPr/>
                  <p:nvPr/>
                </p:nvSpPr>
                <p:spPr>
                  <a:xfrm>
                    <a:off x="1488" y="976"/>
                    <a:ext cx="288" cy="288"/>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34</a:t>
                    </a:r>
                    <a:endParaRPr lang="en-US" altLang="x-none" sz="2400" b="1" dirty="0">
                      <a:latin typeface="Times New Roman" panose="02020603050405020304" pitchFamily="2" charset="0"/>
                      <a:ea typeface="宋体" panose="02010600030101010101" pitchFamily="2" charset="-122"/>
                    </a:endParaRPr>
                  </a:p>
                </p:txBody>
              </p:sp>
              <p:sp>
                <p:nvSpPr>
                  <p:cNvPr id="760852" name="直接连接符 806932"/>
                  <p:cNvSpPr/>
                  <p:nvPr/>
                </p:nvSpPr>
                <p:spPr>
                  <a:xfrm flipH="1">
                    <a:off x="456" y="749"/>
                    <a:ext cx="249" cy="227"/>
                  </a:xfrm>
                  <a:prstGeom prst="line">
                    <a:avLst/>
                  </a:prstGeom>
                  <a:ln w="19050" cap="flat" cmpd="sng">
                    <a:solidFill>
                      <a:schemeClr val="tx1"/>
                    </a:solidFill>
                    <a:prstDash val="solid"/>
                    <a:round/>
                    <a:headEnd type="none" w="med" len="med"/>
                    <a:tailEnd type="none" w="med" len="med"/>
                  </a:ln>
                </p:spPr>
              </p:sp>
              <p:sp>
                <p:nvSpPr>
                  <p:cNvPr id="760853" name="直接连接符 806933"/>
                  <p:cNvSpPr/>
                  <p:nvPr/>
                </p:nvSpPr>
                <p:spPr>
                  <a:xfrm>
                    <a:off x="928" y="749"/>
                    <a:ext cx="249" cy="227"/>
                  </a:xfrm>
                  <a:prstGeom prst="line">
                    <a:avLst/>
                  </a:prstGeom>
                  <a:ln w="19050" cap="flat" cmpd="sng">
                    <a:solidFill>
                      <a:schemeClr val="tx1"/>
                    </a:solidFill>
                    <a:prstDash val="solid"/>
                    <a:round/>
                    <a:headEnd type="none" w="med" len="med"/>
                    <a:tailEnd type="none" w="med" len="med"/>
                  </a:ln>
                </p:spPr>
              </p:sp>
              <p:sp>
                <p:nvSpPr>
                  <p:cNvPr id="760854" name="椭圆 806934"/>
                  <p:cNvSpPr/>
                  <p:nvPr/>
                </p:nvSpPr>
                <p:spPr>
                  <a:xfrm>
                    <a:off x="240" y="960"/>
                    <a:ext cx="288" cy="288"/>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18</a:t>
                    </a:r>
                    <a:endParaRPr lang="en-US" altLang="x-none" sz="2400" b="1" dirty="0">
                      <a:latin typeface="Times New Roman" panose="02020603050405020304" pitchFamily="2" charset="0"/>
                      <a:ea typeface="宋体" panose="02010600030101010101" pitchFamily="2" charset="-122"/>
                    </a:endParaRPr>
                  </a:p>
                </p:txBody>
              </p:sp>
              <p:sp>
                <p:nvSpPr>
                  <p:cNvPr id="760855" name="椭圆 806935"/>
                  <p:cNvSpPr/>
                  <p:nvPr/>
                </p:nvSpPr>
                <p:spPr>
                  <a:xfrm>
                    <a:off x="664" y="512"/>
                    <a:ext cx="288" cy="288"/>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400" b="1" dirty="0">
                        <a:solidFill>
                          <a:schemeClr val="folHlink"/>
                        </a:solidFill>
                        <a:latin typeface="Times New Roman" panose="02020603050405020304" pitchFamily="2" charset="0"/>
                        <a:ea typeface="宋体" panose="02010600030101010101" pitchFamily="2" charset="-122"/>
                      </a:rPr>
                      <a:t>27</a:t>
                    </a:r>
                    <a:endParaRPr lang="en-US" altLang="x-none" sz="2400" b="1" dirty="0">
                      <a:solidFill>
                        <a:schemeClr val="folHlink"/>
                      </a:solidFill>
                      <a:latin typeface="Times New Roman" panose="02020603050405020304" pitchFamily="2" charset="0"/>
                      <a:ea typeface="宋体" panose="02010600030101010101" pitchFamily="2" charset="-122"/>
                    </a:endParaRPr>
                  </a:p>
                </p:txBody>
              </p:sp>
              <p:sp>
                <p:nvSpPr>
                  <p:cNvPr id="760856" name="直接连接符 806936"/>
                  <p:cNvSpPr/>
                  <p:nvPr/>
                </p:nvSpPr>
                <p:spPr>
                  <a:xfrm flipH="1">
                    <a:off x="879" y="253"/>
                    <a:ext cx="340" cy="272"/>
                  </a:xfrm>
                  <a:prstGeom prst="line">
                    <a:avLst/>
                  </a:prstGeom>
                  <a:ln w="19050" cap="flat" cmpd="sng">
                    <a:solidFill>
                      <a:schemeClr val="tx1"/>
                    </a:solidFill>
                    <a:prstDash val="solid"/>
                    <a:round/>
                    <a:headEnd type="none" w="med" len="med"/>
                    <a:tailEnd type="none" w="med" len="med"/>
                  </a:ln>
                </p:spPr>
              </p:sp>
              <p:sp>
                <p:nvSpPr>
                  <p:cNvPr id="760857" name="直接连接符 806937"/>
                  <p:cNvSpPr/>
                  <p:nvPr/>
                </p:nvSpPr>
                <p:spPr>
                  <a:xfrm>
                    <a:off x="1399" y="245"/>
                    <a:ext cx="340" cy="272"/>
                  </a:xfrm>
                  <a:prstGeom prst="line">
                    <a:avLst/>
                  </a:prstGeom>
                  <a:ln w="19050" cap="flat" cmpd="sng">
                    <a:solidFill>
                      <a:schemeClr val="tx1"/>
                    </a:solidFill>
                    <a:prstDash val="solid"/>
                    <a:round/>
                    <a:headEnd type="none" w="med" len="med"/>
                    <a:tailEnd type="none" w="med" len="med"/>
                  </a:ln>
                </p:spPr>
              </p:sp>
              <p:sp>
                <p:nvSpPr>
                  <p:cNvPr id="760858" name="椭圆 806938"/>
                  <p:cNvSpPr/>
                  <p:nvPr/>
                </p:nvSpPr>
                <p:spPr>
                  <a:xfrm>
                    <a:off x="1143" y="0"/>
                    <a:ext cx="288" cy="288"/>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15</a:t>
                    </a:r>
                    <a:endParaRPr lang="en-US" altLang="x-none" sz="2400" b="1" dirty="0">
                      <a:latin typeface="Times New Roman" panose="02020603050405020304" pitchFamily="2" charset="0"/>
                      <a:ea typeface="宋体" panose="02010600030101010101" pitchFamily="2" charset="-122"/>
                    </a:endParaRPr>
                  </a:p>
                </p:txBody>
              </p:sp>
            </p:grpSp>
            <p:sp>
              <p:nvSpPr>
                <p:cNvPr id="760859" name="未知"/>
                <p:cNvSpPr/>
                <p:nvPr/>
              </p:nvSpPr>
              <p:spPr>
                <a:xfrm>
                  <a:off x="288" y="584"/>
                  <a:ext cx="384" cy="376"/>
                </a:xfrm>
                <a:custGeom>
                  <a:avLst/>
                  <a:gdLst/>
                  <a:ahLst/>
                  <a:cxnLst/>
                  <a:pathLst>
                    <a:path w="384" h="376">
                      <a:moveTo>
                        <a:pt x="384" y="40"/>
                      </a:moveTo>
                      <a:cubicBezTo>
                        <a:pt x="364" y="20"/>
                        <a:pt x="344" y="0"/>
                        <a:pt x="288" y="40"/>
                      </a:cubicBezTo>
                      <a:cubicBezTo>
                        <a:pt x="232" y="80"/>
                        <a:pt x="96" y="224"/>
                        <a:pt x="48" y="280"/>
                      </a:cubicBezTo>
                      <a:cubicBezTo>
                        <a:pt x="0" y="336"/>
                        <a:pt x="8" y="360"/>
                        <a:pt x="0" y="376"/>
                      </a:cubicBezTo>
                    </a:path>
                  </a:pathLst>
                </a:custGeom>
                <a:noFill/>
                <a:ln w="28575" cap="flat" cmpd="sng">
                  <a:solidFill>
                    <a:schemeClr val="hlink"/>
                  </a:solidFill>
                  <a:prstDash val="solid"/>
                  <a:round/>
                  <a:headEnd type="triangle" w="med" len="med"/>
                  <a:tailEnd type="triangle" w="med" len="med"/>
                </a:ln>
              </p:spPr>
              <p:txBody>
                <a:bodyPr/>
                <a:p>
                  <a:endParaRPr lang="zh-CN" altLang="en-US" sz="2400"/>
                </a:p>
              </p:txBody>
            </p:sp>
          </p:grpSp>
          <p:sp>
            <p:nvSpPr>
              <p:cNvPr id="760860" name="右箭头 806940"/>
              <p:cNvSpPr/>
              <p:nvPr/>
            </p:nvSpPr>
            <p:spPr>
              <a:xfrm>
                <a:off x="0" y="2230"/>
                <a:ext cx="624" cy="144"/>
              </a:xfrm>
              <a:prstGeom prst="rightArrow">
                <a:avLst>
                  <a:gd name="adj1" fmla="val 50000"/>
                  <a:gd name="adj2" fmla="val 108313"/>
                </a:avLst>
              </a:prstGeom>
              <a:solidFill>
                <a:schemeClr val="folHlink"/>
              </a:solidFill>
              <a:ln w="9525" cap="flat" cmpd="sng">
                <a:solidFill>
                  <a:schemeClr val="tx1"/>
                </a:solidFill>
                <a:prstDash val="solid"/>
                <a:miter/>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760861" name="右箭头 806941"/>
              <p:cNvSpPr/>
              <p:nvPr/>
            </p:nvSpPr>
            <p:spPr>
              <a:xfrm>
                <a:off x="2640" y="2230"/>
                <a:ext cx="624" cy="144"/>
              </a:xfrm>
              <a:prstGeom prst="rightArrow">
                <a:avLst>
                  <a:gd name="adj1" fmla="val 50000"/>
                  <a:gd name="adj2" fmla="val 108313"/>
                </a:avLst>
              </a:prstGeom>
              <a:solidFill>
                <a:schemeClr val="folHlink"/>
              </a:solidFill>
              <a:ln w="9525" cap="flat" cmpd="sng">
                <a:solidFill>
                  <a:schemeClr val="tx1"/>
                </a:solidFill>
                <a:prstDash val="solid"/>
                <a:miter/>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nvGrpSpPr>
              <p:cNvPr id="760862" name="组合 806942"/>
              <p:cNvGrpSpPr/>
              <p:nvPr/>
            </p:nvGrpSpPr>
            <p:grpSpPr>
              <a:xfrm>
                <a:off x="384" y="1558"/>
                <a:ext cx="2208" cy="1713"/>
                <a:chOff x="0" y="0"/>
                <a:chExt cx="2208" cy="1713"/>
              </a:xfrm>
            </p:grpSpPr>
            <p:grpSp>
              <p:nvGrpSpPr>
                <p:cNvPr id="760863" name="组合 806943"/>
                <p:cNvGrpSpPr/>
                <p:nvPr/>
              </p:nvGrpSpPr>
              <p:grpSpPr>
                <a:xfrm>
                  <a:off x="0" y="0"/>
                  <a:ext cx="2208" cy="1713"/>
                  <a:chOff x="0" y="0"/>
                  <a:chExt cx="2208" cy="1713"/>
                </a:xfrm>
              </p:grpSpPr>
              <p:sp>
                <p:nvSpPr>
                  <p:cNvPr id="760864" name="椭圆 806944"/>
                  <p:cNvSpPr/>
                  <p:nvPr/>
                </p:nvSpPr>
                <p:spPr>
                  <a:xfrm>
                    <a:off x="0" y="1425"/>
                    <a:ext cx="288" cy="288"/>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49</a:t>
                    </a:r>
                    <a:endParaRPr lang="en-US" altLang="x-none" sz="2400" b="1" dirty="0">
                      <a:latin typeface="Times New Roman" panose="02020603050405020304" pitchFamily="2" charset="0"/>
                      <a:ea typeface="宋体" panose="02010600030101010101" pitchFamily="2" charset="-122"/>
                    </a:endParaRPr>
                  </a:p>
                </p:txBody>
              </p:sp>
              <p:sp>
                <p:nvSpPr>
                  <p:cNvPr id="760865" name="椭圆 806945"/>
                  <p:cNvSpPr/>
                  <p:nvPr/>
                </p:nvSpPr>
                <p:spPr>
                  <a:xfrm>
                    <a:off x="480" y="1425"/>
                    <a:ext cx="288" cy="288"/>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25</a:t>
                    </a:r>
                    <a:endParaRPr lang="en-US" altLang="x-none" sz="2400" b="1" dirty="0">
                      <a:latin typeface="Times New Roman" panose="02020603050405020304" pitchFamily="2" charset="0"/>
                      <a:ea typeface="宋体" panose="02010600030101010101" pitchFamily="2" charset="-122"/>
                    </a:endParaRPr>
                  </a:p>
                </p:txBody>
              </p:sp>
              <p:sp>
                <p:nvSpPr>
                  <p:cNvPr id="760866" name="直接连接符 806946"/>
                  <p:cNvSpPr/>
                  <p:nvPr/>
                </p:nvSpPr>
                <p:spPr>
                  <a:xfrm flipH="1">
                    <a:off x="192" y="1241"/>
                    <a:ext cx="136" cy="204"/>
                  </a:xfrm>
                  <a:prstGeom prst="line">
                    <a:avLst/>
                  </a:prstGeom>
                  <a:ln w="19050" cap="flat" cmpd="sng">
                    <a:solidFill>
                      <a:schemeClr val="tx1"/>
                    </a:solidFill>
                    <a:prstDash val="solid"/>
                    <a:round/>
                    <a:headEnd type="none" w="med" len="med"/>
                    <a:tailEnd type="none" w="med" len="med"/>
                  </a:ln>
                </p:spPr>
              </p:sp>
              <p:sp>
                <p:nvSpPr>
                  <p:cNvPr id="760867" name="直接连接符 806947"/>
                  <p:cNvSpPr/>
                  <p:nvPr/>
                </p:nvSpPr>
                <p:spPr>
                  <a:xfrm>
                    <a:off x="432" y="1241"/>
                    <a:ext cx="144" cy="192"/>
                  </a:xfrm>
                  <a:prstGeom prst="line">
                    <a:avLst/>
                  </a:prstGeom>
                  <a:ln w="19050" cap="flat" cmpd="sng">
                    <a:solidFill>
                      <a:schemeClr val="tx1"/>
                    </a:solidFill>
                    <a:prstDash val="solid"/>
                    <a:round/>
                    <a:headEnd type="none" w="med" len="med"/>
                    <a:tailEnd type="none" w="med" len="med"/>
                  </a:ln>
                </p:spPr>
              </p:sp>
              <p:sp>
                <p:nvSpPr>
                  <p:cNvPr id="760868" name="椭圆 806948"/>
                  <p:cNvSpPr/>
                  <p:nvPr/>
                </p:nvSpPr>
                <p:spPr>
                  <a:xfrm>
                    <a:off x="864" y="1425"/>
                    <a:ext cx="288" cy="288"/>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37</a:t>
                    </a:r>
                    <a:endParaRPr lang="en-US" altLang="x-none" sz="2400" b="1" dirty="0">
                      <a:latin typeface="Times New Roman" panose="02020603050405020304" pitchFamily="2" charset="0"/>
                      <a:ea typeface="宋体" panose="02010600030101010101" pitchFamily="2" charset="-122"/>
                    </a:endParaRPr>
                  </a:p>
                </p:txBody>
              </p:sp>
              <p:sp>
                <p:nvSpPr>
                  <p:cNvPr id="760869" name="椭圆 806949"/>
                  <p:cNvSpPr/>
                  <p:nvPr/>
                </p:nvSpPr>
                <p:spPr>
                  <a:xfrm>
                    <a:off x="1104" y="960"/>
                    <a:ext cx="288" cy="288"/>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28</a:t>
                    </a:r>
                    <a:endParaRPr lang="en-US" altLang="x-none" sz="2400" b="1" dirty="0">
                      <a:latin typeface="Times New Roman" panose="02020603050405020304" pitchFamily="2" charset="0"/>
                      <a:ea typeface="宋体" panose="02010600030101010101" pitchFamily="2" charset="-122"/>
                    </a:endParaRPr>
                  </a:p>
                </p:txBody>
              </p:sp>
              <p:sp>
                <p:nvSpPr>
                  <p:cNvPr id="760870" name="直接连接符 806950"/>
                  <p:cNvSpPr/>
                  <p:nvPr/>
                </p:nvSpPr>
                <p:spPr>
                  <a:xfrm flipH="1">
                    <a:off x="1056" y="1241"/>
                    <a:ext cx="136" cy="204"/>
                  </a:xfrm>
                  <a:prstGeom prst="line">
                    <a:avLst/>
                  </a:prstGeom>
                  <a:ln w="19050" cap="flat" cmpd="sng">
                    <a:solidFill>
                      <a:schemeClr val="tx1"/>
                    </a:solidFill>
                    <a:prstDash val="solid"/>
                    <a:round/>
                    <a:headEnd type="none" w="med" len="med"/>
                    <a:tailEnd type="none" w="med" len="med"/>
                  </a:ln>
                </p:spPr>
              </p:sp>
              <p:sp>
                <p:nvSpPr>
                  <p:cNvPr id="760871" name="椭圆 806951"/>
                  <p:cNvSpPr/>
                  <p:nvPr/>
                </p:nvSpPr>
                <p:spPr>
                  <a:xfrm>
                    <a:off x="1680" y="488"/>
                    <a:ext cx="288" cy="288"/>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19</a:t>
                    </a:r>
                    <a:endParaRPr lang="en-US" altLang="x-none" sz="2400" b="1" dirty="0">
                      <a:latin typeface="Times New Roman" panose="02020603050405020304" pitchFamily="2" charset="0"/>
                      <a:ea typeface="宋体" panose="02010600030101010101" pitchFamily="2" charset="-122"/>
                    </a:endParaRPr>
                  </a:p>
                </p:txBody>
              </p:sp>
              <p:sp>
                <p:nvSpPr>
                  <p:cNvPr id="760872" name="椭圆 806952"/>
                  <p:cNvSpPr/>
                  <p:nvPr/>
                </p:nvSpPr>
                <p:spPr>
                  <a:xfrm>
                    <a:off x="1920" y="953"/>
                    <a:ext cx="288" cy="288"/>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65</a:t>
                    </a:r>
                    <a:endParaRPr lang="en-US" altLang="x-none" sz="2400" b="1" dirty="0">
                      <a:latin typeface="Times New Roman" panose="02020603050405020304" pitchFamily="2" charset="0"/>
                      <a:ea typeface="宋体" panose="02010600030101010101" pitchFamily="2" charset="-122"/>
                    </a:endParaRPr>
                  </a:p>
                </p:txBody>
              </p:sp>
              <p:sp>
                <p:nvSpPr>
                  <p:cNvPr id="760873" name="直接连接符 806953"/>
                  <p:cNvSpPr/>
                  <p:nvPr/>
                </p:nvSpPr>
                <p:spPr>
                  <a:xfrm flipH="1">
                    <a:off x="1632" y="769"/>
                    <a:ext cx="136" cy="204"/>
                  </a:xfrm>
                  <a:prstGeom prst="line">
                    <a:avLst/>
                  </a:prstGeom>
                  <a:ln w="19050" cap="flat" cmpd="sng">
                    <a:solidFill>
                      <a:schemeClr val="tx1"/>
                    </a:solidFill>
                    <a:prstDash val="solid"/>
                    <a:round/>
                    <a:headEnd type="none" w="med" len="med"/>
                    <a:tailEnd type="none" w="med" len="med"/>
                  </a:ln>
                </p:spPr>
              </p:sp>
              <p:sp>
                <p:nvSpPr>
                  <p:cNvPr id="760874" name="直接连接符 806954"/>
                  <p:cNvSpPr/>
                  <p:nvPr/>
                </p:nvSpPr>
                <p:spPr>
                  <a:xfrm>
                    <a:off x="1872" y="769"/>
                    <a:ext cx="144" cy="192"/>
                  </a:xfrm>
                  <a:prstGeom prst="line">
                    <a:avLst/>
                  </a:prstGeom>
                  <a:ln w="19050" cap="flat" cmpd="sng">
                    <a:solidFill>
                      <a:schemeClr val="tx1"/>
                    </a:solidFill>
                    <a:prstDash val="solid"/>
                    <a:round/>
                    <a:headEnd type="none" w="med" len="med"/>
                    <a:tailEnd type="none" w="med" len="med"/>
                  </a:ln>
                </p:spPr>
              </p:sp>
              <p:sp>
                <p:nvSpPr>
                  <p:cNvPr id="760875" name="椭圆 806955"/>
                  <p:cNvSpPr/>
                  <p:nvPr/>
                </p:nvSpPr>
                <p:spPr>
                  <a:xfrm>
                    <a:off x="1488" y="976"/>
                    <a:ext cx="288" cy="288"/>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34</a:t>
                    </a:r>
                    <a:endParaRPr lang="en-US" altLang="x-none" sz="2400" b="1" dirty="0">
                      <a:latin typeface="Times New Roman" panose="02020603050405020304" pitchFamily="2" charset="0"/>
                      <a:ea typeface="宋体" panose="02010600030101010101" pitchFamily="2" charset="-122"/>
                    </a:endParaRPr>
                  </a:p>
                </p:txBody>
              </p:sp>
              <p:sp>
                <p:nvSpPr>
                  <p:cNvPr id="760876" name="直接连接符 806956"/>
                  <p:cNvSpPr/>
                  <p:nvPr/>
                </p:nvSpPr>
                <p:spPr>
                  <a:xfrm flipH="1">
                    <a:off x="456" y="749"/>
                    <a:ext cx="249" cy="227"/>
                  </a:xfrm>
                  <a:prstGeom prst="line">
                    <a:avLst/>
                  </a:prstGeom>
                  <a:ln w="19050" cap="flat" cmpd="sng">
                    <a:solidFill>
                      <a:schemeClr val="tx1"/>
                    </a:solidFill>
                    <a:prstDash val="solid"/>
                    <a:round/>
                    <a:headEnd type="none" w="med" len="med"/>
                    <a:tailEnd type="none" w="med" len="med"/>
                  </a:ln>
                </p:spPr>
              </p:sp>
              <p:sp>
                <p:nvSpPr>
                  <p:cNvPr id="760877" name="直接连接符 806957"/>
                  <p:cNvSpPr/>
                  <p:nvPr/>
                </p:nvSpPr>
                <p:spPr>
                  <a:xfrm>
                    <a:off x="928" y="749"/>
                    <a:ext cx="249" cy="227"/>
                  </a:xfrm>
                  <a:prstGeom prst="line">
                    <a:avLst/>
                  </a:prstGeom>
                  <a:ln w="19050" cap="flat" cmpd="sng">
                    <a:solidFill>
                      <a:schemeClr val="tx1"/>
                    </a:solidFill>
                    <a:prstDash val="solid"/>
                    <a:round/>
                    <a:headEnd type="none" w="med" len="med"/>
                    <a:tailEnd type="none" w="med" len="med"/>
                  </a:ln>
                </p:spPr>
              </p:sp>
              <p:sp>
                <p:nvSpPr>
                  <p:cNvPr id="760878" name="椭圆 806958"/>
                  <p:cNvSpPr/>
                  <p:nvPr/>
                </p:nvSpPr>
                <p:spPr>
                  <a:xfrm>
                    <a:off x="240" y="960"/>
                    <a:ext cx="288" cy="288"/>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400" b="1" dirty="0">
                        <a:solidFill>
                          <a:schemeClr val="folHlink"/>
                        </a:solidFill>
                        <a:latin typeface="Times New Roman" panose="02020603050405020304" pitchFamily="2" charset="0"/>
                        <a:ea typeface="宋体" panose="02010600030101010101" pitchFamily="2" charset="-122"/>
                      </a:rPr>
                      <a:t>27</a:t>
                    </a:r>
                    <a:endParaRPr lang="en-US" altLang="x-none" sz="2400" b="1" dirty="0">
                      <a:solidFill>
                        <a:schemeClr val="folHlink"/>
                      </a:solidFill>
                      <a:latin typeface="Times New Roman" panose="02020603050405020304" pitchFamily="2" charset="0"/>
                      <a:ea typeface="宋体" panose="02010600030101010101" pitchFamily="2" charset="-122"/>
                    </a:endParaRPr>
                  </a:p>
                </p:txBody>
              </p:sp>
              <p:sp>
                <p:nvSpPr>
                  <p:cNvPr id="760879" name="椭圆 806959"/>
                  <p:cNvSpPr/>
                  <p:nvPr/>
                </p:nvSpPr>
                <p:spPr>
                  <a:xfrm>
                    <a:off x="664" y="512"/>
                    <a:ext cx="288" cy="288"/>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18</a:t>
                    </a:r>
                    <a:endParaRPr lang="en-US" altLang="x-none" sz="2400" b="1" dirty="0">
                      <a:latin typeface="Times New Roman" panose="02020603050405020304" pitchFamily="2" charset="0"/>
                      <a:ea typeface="宋体" panose="02010600030101010101" pitchFamily="2" charset="-122"/>
                    </a:endParaRPr>
                  </a:p>
                </p:txBody>
              </p:sp>
              <p:sp>
                <p:nvSpPr>
                  <p:cNvPr id="760880" name="直接连接符 806960"/>
                  <p:cNvSpPr/>
                  <p:nvPr/>
                </p:nvSpPr>
                <p:spPr>
                  <a:xfrm flipH="1">
                    <a:off x="879" y="253"/>
                    <a:ext cx="340" cy="272"/>
                  </a:xfrm>
                  <a:prstGeom prst="line">
                    <a:avLst/>
                  </a:prstGeom>
                  <a:ln w="19050" cap="flat" cmpd="sng">
                    <a:solidFill>
                      <a:schemeClr val="tx1"/>
                    </a:solidFill>
                    <a:prstDash val="solid"/>
                    <a:round/>
                    <a:headEnd type="none" w="med" len="med"/>
                    <a:tailEnd type="none" w="med" len="med"/>
                  </a:ln>
                </p:spPr>
              </p:sp>
              <p:sp>
                <p:nvSpPr>
                  <p:cNvPr id="760881" name="直接连接符 806961"/>
                  <p:cNvSpPr/>
                  <p:nvPr/>
                </p:nvSpPr>
                <p:spPr>
                  <a:xfrm>
                    <a:off x="1399" y="245"/>
                    <a:ext cx="340" cy="272"/>
                  </a:xfrm>
                  <a:prstGeom prst="line">
                    <a:avLst/>
                  </a:prstGeom>
                  <a:ln w="19050" cap="flat" cmpd="sng">
                    <a:solidFill>
                      <a:schemeClr val="tx1"/>
                    </a:solidFill>
                    <a:prstDash val="solid"/>
                    <a:round/>
                    <a:headEnd type="none" w="med" len="med"/>
                    <a:tailEnd type="none" w="med" len="med"/>
                  </a:ln>
                </p:spPr>
              </p:sp>
              <p:sp>
                <p:nvSpPr>
                  <p:cNvPr id="760882" name="椭圆 806962"/>
                  <p:cNvSpPr/>
                  <p:nvPr/>
                </p:nvSpPr>
                <p:spPr>
                  <a:xfrm>
                    <a:off x="1143" y="0"/>
                    <a:ext cx="288" cy="288"/>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15</a:t>
                    </a:r>
                    <a:endParaRPr lang="en-US" altLang="x-none" sz="2400" b="1" dirty="0">
                      <a:latin typeface="Times New Roman" panose="02020603050405020304" pitchFamily="2" charset="0"/>
                      <a:ea typeface="宋体" panose="02010600030101010101" pitchFamily="2" charset="-122"/>
                    </a:endParaRPr>
                  </a:p>
                </p:txBody>
              </p:sp>
            </p:grpSp>
            <p:sp>
              <p:nvSpPr>
                <p:cNvPr id="760883" name="未知"/>
                <p:cNvSpPr/>
                <p:nvPr/>
              </p:nvSpPr>
              <p:spPr>
                <a:xfrm>
                  <a:off x="288" y="584"/>
                  <a:ext cx="384" cy="376"/>
                </a:xfrm>
                <a:custGeom>
                  <a:avLst/>
                  <a:gdLst/>
                  <a:ahLst/>
                  <a:cxnLst/>
                  <a:pathLst>
                    <a:path w="384" h="376">
                      <a:moveTo>
                        <a:pt x="384" y="40"/>
                      </a:moveTo>
                      <a:cubicBezTo>
                        <a:pt x="364" y="20"/>
                        <a:pt x="344" y="0"/>
                        <a:pt x="288" y="40"/>
                      </a:cubicBezTo>
                      <a:cubicBezTo>
                        <a:pt x="232" y="80"/>
                        <a:pt x="96" y="224"/>
                        <a:pt x="48" y="280"/>
                      </a:cubicBezTo>
                      <a:cubicBezTo>
                        <a:pt x="0" y="336"/>
                        <a:pt x="8" y="360"/>
                        <a:pt x="0" y="376"/>
                      </a:cubicBezTo>
                    </a:path>
                  </a:pathLst>
                </a:custGeom>
                <a:noFill/>
                <a:ln w="28575" cap="flat" cmpd="sng">
                  <a:solidFill>
                    <a:schemeClr val="hlink"/>
                  </a:solidFill>
                  <a:prstDash val="solid"/>
                  <a:round/>
                  <a:headEnd type="triangle" w="med" len="med"/>
                  <a:tailEnd type="triangle" w="med" len="med"/>
                </a:ln>
              </p:spPr>
              <p:txBody>
                <a:bodyPr/>
                <a:p>
                  <a:endParaRPr lang="zh-CN" altLang="en-US" sz="2400"/>
                </a:p>
              </p:txBody>
            </p:sp>
          </p:grpSp>
          <p:grpSp>
            <p:nvGrpSpPr>
              <p:cNvPr id="760884" name="组合 806964"/>
              <p:cNvGrpSpPr/>
              <p:nvPr/>
            </p:nvGrpSpPr>
            <p:grpSpPr>
              <a:xfrm>
                <a:off x="3024" y="1558"/>
                <a:ext cx="2208" cy="1713"/>
                <a:chOff x="0" y="0"/>
                <a:chExt cx="2208" cy="1713"/>
              </a:xfrm>
            </p:grpSpPr>
            <p:grpSp>
              <p:nvGrpSpPr>
                <p:cNvPr id="760885" name="组合 806965"/>
                <p:cNvGrpSpPr/>
                <p:nvPr/>
              </p:nvGrpSpPr>
              <p:grpSpPr>
                <a:xfrm>
                  <a:off x="0" y="0"/>
                  <a:ext cx="2208" cy="1713"/>
                  <a:chOff x="0" y="0"/>
                  <a:chExt cx="2208" cy="1713"/>
                </a:xfrm>
              </p:grpSpPr>
              <p:sp>
                <p:nvSpPr>
                  <p:cNvPr id="760886" name="椭圆 806966"/>
                  <p:cNvSpPr/>
                  <p:nvPr/>
                </p:nvSpPr>
                <p:spPr>
                  <a:xfrm>
                    <a:off x="0" y="1425"/>
                    <a:ext cx="288" cy="288"/>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49</a:t>
                    </a:r>
                    <a:endParaRPr lang="en-US" altLang="x-none" sz="2400" b="1" dirty="0">
                      <a:latin typeface="Times New Roman" panose="02020603050405020304" pitchFamily="2" charset="0"/>
                      <a:ea typeface="宋体" panose="02010600030101010101" pitchFamily="2" charset="-122"/>
                    </a:endParaRPr>
                  </a:p>
                </p:txBody>
              </p:sp>
              <p:sp>
                <p:nvSpPr>
                  <p:cNvPr id="760887" name="椭圆 806967"/>
                  <p:cNvSpPr/>
                  <p:nvPr/>
                </p:nvSpPr>
                <p:spPr>
                  <a:xfrm>
                    <a:off x="480" y="1425"/>
                    <a:ext cx="288" cy="288"/>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400" b="1" dirty="0">
                        <a:solidFill>
                          <a:schemeClr val="folHlink"/>
                        </a:solidFill>
                        <a:latin typeface="Times New Roman" panose="02020603050405020304" pitchFamily="2" charset="0"/>
                        <a:ea typeface="宋体" panose="02010600030101010101" pitchFamily="2" charset="-122"/>
                      </a:rPr>
                      <a:t>27</a:t>
                    </a:r>
                    <a:endParaRPr lang="en-US" altLang="x-none" sz="2400" b="1" dirty="0">
                      <a:solidFill>
                        <a:schemeClr val="folHlink"/>
                      </a:solidFill>
                      <a:latin typeface="Times New Roman" panose="02020603050405020304" pitchFamily="2" charset="0"/>
                      <a:ea typeface="宋体" panose="02010600030101010101" pitchFamily="2" charset="-122"/>
                    </a:endParaRPr>
                  </a:p>
                </p:txBody>
              </p:sp>
              <p:sp>
                <p:nvSpPr>
                  <p:cNvPr id="760888" name="直接连接符 806968"/>
                  <p:cNvSpPr/>
                  <p:nvPr/>
                </p:nvSpPr>
                <p:spPr>
                  <a:xfrm flipH="1">
                    <a:off x="192" y="1241"/>
                    <a:ext cx="136" cy="204"/>
                  </a:xfrm>
                  <a:prstGeom prst="line">
                    <a:avLst/>
                  </a:prstGeom>
                  <a:ln w="19050" cap="flat" cmpd="sng">
                    <a:solidFill>
                      <a:schemeClr val="tx1"/>
                    </a:solidFill>
                    <a:prstDash val="solid"/>
                    <a:round/>
                    <a:headEnd type="none" w="med" len="med"/>
                    <a:tailEnd type="none" w="med" len="med"/>
                  </a:ln>
                </p:spPr>
              </p:sp>
              <p:sp>
                <p:nvSpPr>
                  <p:cNvPr id="760889" name="直接连接符 806969"/>
                  <p:cNvSpPr/>
                  <p:nvPr/>
                </p:nvSpPr>
                <p:spPr>
                  <a:xfrm>
                    <a:off x="432" y="1241"/>
                    <a:ext cx="144" cy="192"/>
                  </a:xfrm>
                  <a:prstGeom prst="line">
                    <a:avLst/>
                  </a:prstGeom>
                  <a:ln w="19050" cap="flat" cmpd="sng">
                    <a:solidFill>
                      <a:schemeClr val="tx1"/>
                    </a:solidFill>
                    <a:prstDash val="solid"/>
                    <a:round/>
                    <a:headEnd type="none" w="med" len="med"/>
                    <a:tailEnd type="none" w="med" len="med"/>
                  </a:ln>
                </p:spPr>
              </p:sp>
              <p:sp>
                <p:nvSpPr>
                  <p:cNvPr id="760890" name="椭圆 806970"/>
                  <p:cNvSpPr/>
                  <p:nvPr/>
                </p:nvSpPr>
                <p:spPr>
                  <a:xfrm>
                    <a:off x="864" y="1425"/>
                    <a:ext cx="288" cy="288"/>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37</a:t>
                    </a:r>
                    <a:endParaRPr lang="en-US" altLang="x-none" sz="2400" b="1" dirty="0">
                      <a:latin typeface="Times New Roman" panose="02020603050405020304" pitchFamily="2" charset="0"/>
                      <a:ea typeface="宋体" panose="02010600030101010101" pitchFamily="2" charset="-122"/>
                    </a:endParaRPr>
                  </a:p>
                </p:txBody>
              </p:sp>
              <p:sp>
                <p:nvSpPr>
                  <p:cNvPr id="760891" name="椭圆 806971"/>
                  <p:cNvSpPr/>
                  <p:nvPr/>
                </p:nvSpPr>
                <p:spPr>
                  <a:xfrm>
                    <a:off x="1104" y="960"/>
                    <a:ext cx="288" cy="288"/>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28</a:t>
                    </a:r>
                    <a:endParaRPr lang="en-US" altLang="x-none" sz="2400" b="1" dirty="0">
                      <a:latin typeface="Times New Roman" panose="02020603050405020304" pitchFamily="2" charset="0"/>
                      <a:ea typeface="宋体" panose="02010600030101010101" pitchFamily="2" charset="-122"/>
                    </a:endParaRPr>
                  </a:p>
                </p:txBody>
              </p:sp>
              <p:sp>
                <p:nvSpPr>
                  <p:cNvPr id="760892" name="直接连接符 806972"/>
                  <p:cNvSpPr/>
                  <p:nvPr/>
                </p:nvSpPr>
                <p:spPr>
                  <a:xfrm flipH="1">
                    <a:off x="1056" y="1241"/>
                    <a:ext cx="136" cy="204"/>
                  </a:xfrm>
                  <a:prstGeom prst="line">
                    <a:avLst/>
                  </a:prstGeom>
                  <a:ln w="19050" cap="flat" cmpd="sng">
                    <a:solidFill>
                      <a:schemeClr val="tx1"/>
                    </a:solidFill>
                    <a:prstDash val="solid"/>
                    <a:round/>
                    <a:headEnd type="none" w="med" len="med"/>
                    <a:tailEnd type="none" w="med" len="med"/>
                  </a:ln>
                </p:spPr>
              </p:sp>
              <p:sp>
                <p:nvSpPr>
                  <p:cNvPr id="760893" name="椭圆 806973"/>
                  <p:cNvSpPr/>
                  <p:nvPr/>
                </p:nvSpPr>
                <p:spPr>
                  <a:xfrm>
                    <a:off x="1680" y="488"/>
                    <a:ext cx="288" cy="288"/>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19</a:t>
                    </a:r>
                    <a:endParaRPr lang="en-US" altLang="x-none" sz="2400" b="1" dirty="0">
                      <a:latin typeface="Times New Roman" panose="02020603050405020304" pitchFamily="2" charset="0"/>
                      <a:ea typeface="宋体" panose="02010600030101010101" pitchFamily="2" charset="-122"/>
                    </a:endParaRPr>
                  </a:p>
                </p:txBody>
              </p:sp>
              <p:sp>
                <p:nvSpPr>
                  <p:cNvPr id="760894" name="椭圆 806974"/>
                  <p:cNvSpPr/>
                  <p:nvPr/>
                </p:nvSpPr>
                <p:spPr>
                  <a:xfrm>
                    <a:off x="1920" y="953"/>
                    <a:ext cx="288" cy="288"/>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65</a:t>
                    </a:r>
                    <a:endParaRPr lang="en-US" altLang="x-none" sz="2400" b="1" dirty="0">
                      <a:latin typeface="Times New Roman" panose="02020603050405020304" pitchFamily="2" charset="0"/>
                      <a:ea typeface="宋体" panose="02010600030101010101" pitchFamily="2" charset="-122"/>
                    </a:endParaRPr>
                  </a:p>
                </p:txBody>
              </p:sp>
              <p:sp>
                <p:nvSpPr>
                  <p:cNvPr id="760895" name="直接连接符 806975"/>
                  <p:cNvSpPr/>
                  <p:nvPr/>
                </p:nvSpPr>
                <p:spPr>
                  <a:xfrm flipH="1">
                    <a:off x="1632" y="769"/>
                    <a:ext cx="136" cy="204"/>
                  </a:xfrm>
                  <a:prstGeom prst="line">
                    <a:avLst/>
                  </a:prstGeom>
                  <a:ln w="19050" cap="flat" cmpd="sng">
                    <a:solidFill>
                      <a:schemeClr val="tx1"/>
                    </a:solidFill>
                    <a:prstDash val="solid"/>
                    <a:round/>
                    <a:headEnd type="none" w="med" len="med"/>
                    <a:tailEnd type="none" w="med" len="med"/>
                  </a:ln>
                </p:spPr>
              </p:sp>
              <p:sp>
                <p:nvSpPr>
                  <p:cNvPr id="760896" name="直接连接符 806976"/>
                  <p:cNvSpPr/>
                  <p:nvPr/>
                </p:nvSpPr>
                <p:spPr>
                  <a:xfrm>
                    <a:off x="1872" y="769"/>
                    <a:ext cx="144" cy="192"/>
                  </a:xfrm>
                  <a:prstGeom prst="line">
                    <a:avLst/>
                  </a:prstGeom>
                  <a:ln w="19050" cap="flat" cmpd="sng">
                    <a:solidFill>
                      <a:schemeClr val="tx1"/>
                    </a:solidFill>
                    <a:prstDash val="solid"/>
                    <a:round/>
                    <a:headEnd type="none" w="med" len="med"/>
                    <a:tailEnd type="none" w="med" len="med"/>
                  </a:ln>
                </p:spPr>
              </p:sp>
              <p:sp>
                <p:nvSpPr>
                  <p:cNvPr id="760897" name="椭圆 806977"/>
                  <p:cNvSpPr/>
                  <p:nvPr/>
                </p:nvSpPr>
                <p:spPr>
                  <a:xfrm>
                    <a:off x="1488" y="976"/>
                    <a:ext cx="288" cy="288"/>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34</a:t>
                    </a:r>
                    <a:endParaRPr lang="en-US" altLang="x-none" sz="2400" b="1" dirty="0">
                      <a:latin typeface="Times New Roman" panose="02020603050405020304" pitchFamily="2" charset="0"/>
                      <a:ea typeface="宋体" panose="02010600030101010101" pitchFamily="2" charset="-122"/>
                    </a:endParaRPr>
                  </a:p>
                </p:txBody>
              </p:sp>
              <p:sp>
                <p:nvSpPr>
                  <p:cNvPr id="760898" name="直接连接符 806978"/>
                  <p:cNvSpPr/>
                  <p:nvPr/>
                </p:nvSpPr>
                <p:spPr>
                  <a:xfrm flipH="1">
                    <a:off x="456" y="749"/>
                    <a:ext cx="249" cy="227"/>
                  </a:xfrm>
                  <a:prstGeom prst="line">
                    <a:avLst/>
                  </a:prstGeom>
                  <a:ln w="19050" cap="flat" cmpd="sng">
                    <a:solidFill>
                      <a:schemeClr val="tx1"/>
                    </a:solidFill>
                    <a:prstDash val="solid"/>
                    <a:round/>
                    <a:headEnd type="none" w="med" len="med"/>
                    <a:tailEnd type="none" w="med" len="med"/>
                  </a:ln>
                </p:spPr>
              </p:sp>
              <p:sp>
                <p:nvSpPr>
                  <p:cNvPr id="760899" name="直接连接符 806979"/>
                  <p:cNvSpPr/>
                  <p:nvPr/>
                </p:nvSpPr>
                <p:spPr>
                  <a:xfrm>
                    <a:off x="928" y="749"/>
                    <a:ext cx="249" cy="227"/>
                  </a:xfrm>
                  <a:prstGeom prst="line">
                    <a:avLst/>
                  </a:prstGeom>
                  <a:ln w="19050" cap="flat" cmpd="sng">
                    <a:solidFill>
                      <a:schemeClr val="tx1"/>
                    </a:solidFill>
                    <a:prstDash val="solid"/>
                    <a:round/>
                    <a:headEnd type="none" w="med" len="med"/>
                    <a:tailEnd type="none" w="med" len="med"/>
                  </a:ln>
                </p:spPr>
              </p:sp>
              <p:sp>
                <p:nvSpPr>
                  <p:cNvPr id="760900" name="椭圆 806980"/>
                  <p:cNvSpPr/>
                  <p:nvPr/>
                </p:nvSpPr>
                <p:spPr>
                  <a:xfrm>
                    <a:off x="240" y="960"/>
                    <a:ext cx="288" cy="288"/>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25</a:t>
                    </a:r>
                    <a:endParaRPr lang="en-US" altLang="x-none" sz="2400" b="1" dirty="0">
                      <a:latin typeface="Times New Roman" panose="02020603050405020304" pitchFamily="2" charset="0"/>
                      <a:ea typeface="宋体" panose="02010600030101010101" pitchFamily="2" charset="-122"/>
                    </a:endParaRPr>
                  </a:p>
                </p:txBody>
              </p:sp>
              <p:sp>
                <p:nvSpPr>
                  <p:cNvPr id="760901" name="椭圆 806981"/>
                  <p:cNvSpPr/>
                  <p:nvPr/>
                </p:nvSpPr>
                <p:spPr>
                  <a:xfrm>
                    <a:off x="664" y="512"/>
                    <a:ext cx="288" cy="288"/>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18</a:t>
                    </a:r>
                    <a:endParaRPr lang="en-US" altLang="x-none" sz="2400" b="1" dirty="0">
                      <a:latin typeface="Times New Roman" panose="02020603050405020304" pitchFamily="2" charset="0"/>
                      <a:ea typeface="宋体" panose="02010600030101010101" pitchFamily="2" charset="-122"/>
                    </a:endParaRPr>
                  </a:p>
                </p:txBody>
              </p:sp>
              <p:sp>
                <p:nvSpPr>
                  <p:cNvPr id="760902" name="直接连接符 806982"/>
                  <p:cNvSpPr/>
                  <p:nvPr/>
                </p:nvSpPr>
                <p:spPr>
                  <a:xfrm flipH="1">
                    <a:off x="879" y="253"/>
                    <a:ext cx="340" cy="272"/>
                  </a:xfrm>
                  <a:prstGeom prst="line">
                    <a:avLst/>
                  </a:prstGeom>
                  <a:ln w="19050" cap="flat" cmpd="sng">
                    <a:solidFill>
                      <a:schemeClr val="tx1"/>
                    </a:solidFill>
                    <a:prstDash val="solid"/>
                    <a:round/>
                    <a:headEnd type="none" w="med" len="med"/>
                    <a:tailEnd type="none" w="med" len="med"/>
                  </a:ln>
                </p:spPr>
              </p:sp>
              <p:sp>
                <p:nvSpPr>
                  <p:cNvPr id="760903" name="直接连接符 806983"/>
                  <p:cNvSpPr/>
                  <p:nvPr/>
                </p:nvSpPr>
                <p:spPr>
                  <a:xfrm>
                    <a:off x="1399" y="245"/>
                    <a:ext cx="340" cy="272"/>
                  </a:xfrm>
                  <a:prstGeom prst="line">
                    <a:avLst/>
                  </a:prstGeom>
                  <a:ln w="19050" cap="flat" cmpd="sng">
                    <a:solidFill>
                      <a:schemeClr val="tx1"/>
                    </a:solidFill>
                    <a:prstDash val="solid"/>
                    <a:round/>
                    <a:headEnd type="none" w="med" len="med"/>
                    <a:tailEnd type="none" w="med" len="med"/>
                  </a:ln>
                </p:spPr>
              </p:sp>
              <p:sp>
                <p:nvSpPr>
                  <p:cNvPr id="760904" name="椭圆 806984"/>
                  <p:cNvSpPr/>
                  <p:nvPr/>
                </p:nvSpPr>
                <p:spPr>
                  <a:xfrm>
                    <a:off x="1143" y="0"/>
                    <a:ext cx="288" cy="288"/>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15</a:t>
                    </a:r>
                    <a:endParaRPr lang="en-US" altLang="x-none" sz="2400" b="1" dirty="0">
                      <a:latin typeface="Times New Roman" panose="02020603050405020304" pitchFamily="2" charset="0"/>
                      <a:ea typeface="宋体" panose="02010600030101010101" pitchFamily="2" charset="-122"/>
                    </a:endParaRPr>
                  </a:p>
                </p:txBody>
              </p:sp>
            </p:grpSp>
            <p:sp>
              <p:nvSpPr>
                <p:cNvPr id="760905" name="未知"/>
                <p:cNvSpPr/>
                <p:nvPr/>
              </p:nvSpPr>
              <p:spPr>
                <a:xfrm>
                  <a:off x="480" y="1176"/>
                  <a:ext cx="208" cy="264"/>
                </a:xfrm>
                <a:custGeom>
                  <a:avLst/>
                  <a:gdLst/>
                  <a:ahLst/>
                  <a:cxnLst/>
                  <a:pathLst>
                    <a:path w="208" h="264">
                      <a:moveTo>
                        <a:pt x="0" y="24"/>
                      </a:moveTo>
                      <a:cubicBezTo>
                        <a:pt x="32" y="12"/>
                        <a:pt x="64" y="0"/>
                        <a:pt x="96" y="24"/>
                      </a:cubicBezTo>
                      <a:cubicBezTo>
                        <a:pt x="128" y="48"/>
                        <a:pt x="176" y="128"/>
                        <a:pt x="192" y="168"/>
                      </a:cubicBezTo>
                      <a:cubicBezTo>
                        <a:pt x="208" y="208"/>
                        <a:pt x="192" y="248"/>
                        <a:pt x="192" y="264"/>
                      </a:cubicBezTo>
                    </a:path>
                  </a:pathLst>
                </a:custGeom>
                <a:noFill/>
                <a:ln w="28575" cap="flat" cmpd="sng">
                  <a:solidFill>
                    <a:schemeClr val="hlink"/>
                  </a:solidFill>
                  <a:prstDash val="solid"/>
                  <a:round/>
                  <a:headEnd type="triangle" w="med" len="med"/>
                  <a:tailEnd type="triangle" w="med" len="med"/>
                </a:ln>
              </p:spPr>
              <p:txBody>
                <a:bodyPr/>
                <a:p>
                  <a:endParaRPr lang="zh-CN" altLang="en-US" sz="2400"/>
                </a:p>
              </p:txBody>
            </p:sp>
          </p:grpSp>
          <p:grpSp>
            <p:nvGrpSpPr>
              <p:cNvPr id="760906" name="组合 806986"/>
              <p:cNvGrpSpPr/>
              <p:nvPr/>
            </p:nvGrpSpPr>
            <p:grpSpPr>
              <a:xfrm>
                <a:off x="9" y="5"/>
                <a:ext cx="2208" cy="1713"/>
                <a:chOff x="0" y="0"/>
                <a:chExt cx="2208" cy="1713"/>
              </a:xfrm>
            </p:grpSpPr>
            <p:grpSp>
              <p:nvGrpSpPr>
                <p:cNvPr id="760907" name="组合 806987"/>
                <p:cNvGrpSpPr/>
                <p:nvPr/>
              </p:nvGrpSpPr>
              <p:grpSpPr>
                <a:xfrm>
                  <a:off x="0" y="0"/>
                  <a:ext cx="2208" cy="1713"/>
                  <a:chOff x="0" y="0"/>
                  <a:chExt cx="2208" cy="1713"/>
                </a:xfrm>
              </p:grpSpPr>
              <p:sp>
                <p:nvSpPr>
                  <p:cNvPr id="760908" name="椭圆 806988"/>
                  <p:cNvSpPr/>
                  <p:nvPr/>
                </p:nvSpPr>
                <p:spPr>
                  <a:xfrm>
                    <a:off x="0" y="1425"/>
                    <a:ext cx="288" cy="288"/>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49</a:t>
                    </a:r>
                    <a:endParaRPr lang="en-US" altLang="x-none" sz="2400" b="1" dirty="0">
                      <a:latin typeface="Times New Roman" panose="02020603050405020304" pitchFamily="2" charset="0"/>
                      <a:ea typeface="宋体" panose="02010600030101010101" pitchFamily="2" charset="-122"/>
                    </a:endParaRPr>
                  </a:p>
                </p:txBody>
              </p:sp>
              <p:sp>
                <p:nvSpPr>
                  <p:cNvPr id="760909" name="椭圆 806989"/>
                  <p:cNvSpPr/>
                  <p:nvPr/>
                </p:nvSpPr>
                <p:spPr>
                  <a:xfrm>
                    <a:off x="480" y="1425"/>
                    <a:ext cx="288" cy="288"/>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25</a:t>
                    </a:r>
                    <a:endParaRPr lang="en-US" altLang="x-none" sz="2400" b="1" dirty="0">
                      <a:latin typeface="Times New Roman" panose="02020603050405020304" pitchFamily="2" charset="0"/>
                      <a:ea typeface="宋体" panose="02010600030101010101" pitchFamily="2" charset="-122"/>
                    </a:endParaRPr>
                  </a:p>
                </p:txBody>
              </p:sp>
              <p:sp>
                <p:nvSpPr>
                  <p:cNvPr id="760910" name="直接连接符 806990"/>
                  <p:cNvSpPr/>
                  <p:nvPr/>
                </p:nvSpPr>
                <p:spPr>
                  <a:xfrm flipH="1">
                    <a:off x="192" y="1241"/>
                    <a:ext cx="136" cy="204"/>
                  </a:xfrm>
                  <a:prstGeom prst="line">
                    <a:avLst/>
                  </a:prstGeom>
                  <a:ln w="19050" cap="flat" cmpd="sng">
                    <a:solidFill>
                      <a:schemeClr val="tx1"/>
                    </a:solidFill>
                    <a:prstDash val="solid"/>
                    <a:round/>
                    <a:headEnd type="none" w="med" len="med"/>
                    <a:tailEnd type="none" w="med" len="med"/>
                  </a:ln>
                </p:spPr>
              </p:sp>
              <p:sp>
                <p:nvSpPr>
                  <p:cNvPr id="760911" name="直接连接符 806991"/>
                  <p:cNvSpPr/>
                  <p:nvPr/>
                </p:nvSpPr>
                <p:spPr>
                  <a:xfrm>
                    <a:off x="432" y="1241"/>
                    <a:ext cx="144" cy="192"/>
                  </a:xfrm>
                  <a:prstGeom prst="line">
                    <a:avLst/>
                  </a:prstGeom>
                  <a:ln w="19050" cap="flat" cmpd="sng">
                    <a:solidFill>
                      <a:schemeClr val="tx1"/>
                    </a:solidFill>
                    <a:prstDash val="solid"/>
                    <a:round/>
                    <a:headEnd type="none" w="med" len="med"/>
                    <a:tailEnd type="none" w="med" len="med"/>
                  </a:ln>
                </p:spPr>
              </p:sp>
              <p:sp>
                <p:nvSpPr>
                  <p:cNvPr id="760912" name="椭圆 806992"/>
                  <p:cNvSpPr/>
                  <p:nvPr/>
                </p:nvSpPr>
                <p:spPr>
                  <a:xfrm>
                    <a:off x="864" y="1425"/>
                    <a:ext cx="288" cy="288"/>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37</a:t>
                    </a:r>
                    <a:endParaRPr lang="en-US" altLang="x-none" sz="2400" b="1" dirty="0">
                      <a:latin typeface="Times New Roman" panose="02020603050405020304" pitchFamily="2" charset="0"/>
                      <a:ea typeface="宋体" panose="02010600030101010101" pitchFamily="2" charset="-122"/>
                    </a:endParaRPr>
                  </a:p>
                </p:txBody>
              </p:sp>
              <p:sp>
                <p:nvSpPr>
                  <p:cNvPr id="760913" name="椭圆 806993"/>
                  <p:cNvSpPr/>
                  <p:nvPr/>
                </p:nvSpPr>
                <p:spPr>
                  <a:xfrm>
                    <a:off x="1104" y="960"/>
                    <a:ext cx="288" cy="288"/>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28</a:t>
                    </a:r>
                    <a:endParaRPr lang="en-US" altLang="x-none" sz="2400" b="1" dirty="0">
                      <a:latin typeface="Times New Roman" panose="02020603050405020304" pitchFamily="2" charset="0"/>
                      <a:ea typeface="宋体" panose="02010600030101010101" pitchFamily="2" charset="-122"/>
                    </a:endParaRPr>
                  </a:p>
                </p:txBody>
              </p:sp>
              <p:sp>
                <p:nvSpPr>
                  <p:cNvPr id="760914" name="直接连接符 806994"/>
                  <p:cNvSpPr/>
                  <p:nvPr/>
                </p:nvSpPr>
                <p:spPr>
                  <a:xfrm flipH="1">
                    <a:off x="1056" y="1241"/>
                    <a:ext cx="136" cy="204"/>
                  </a:xfrm>
                  <a:prstGeom prst="line">
                    <a:avLst/>
                  </a:prstGeom>
                  <a:ln w="19050" cap="flat" cmpd="sng">
                    <a:solidFill>
                      <a:schemeClr val="tx1"/>
                    </a:solidFill>
                    <a:prstDash val="solid"/>
                    <a:round/>
                    <a:headEnd type="none" w="med" len="med"/>
                    <a:tailEnd type="none" w="med" len="med"/>
                  </a:ln>
                </p:spPr>
              </p:sp>
              <p:sp>
                <p:nvSpPr>
                  <p:cNvPr id="760915" name="椭圆 806995"/>
                  <p:cNvSpPr/>
                  <p:nvPr/>
                </p:nvSpPr>
                <p:spPr>
                  <a:xfrm>
                    <a:off x="1680" y="488"/>
                    <a:ext cx="288" cy="288"/>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19</a:t>
                    </a:r>
                    <a:endParaRPr lang="en-US" altLang="x-none" sz="2400" b="1" dirty="0">
                      <a:latin typeface="Times New Roman" panose="02020603050405020304" pitchFamily="2" charset="0"/>
                      <a:ea typeface="宋体" panose="02010600030101010101" pitchFamily="2" charset="-122"/>
                    </a:endParaRPr>
                  </a:p>
                </p:txBody>
              </p:sp>
              <p:sp>
                <p:nvSpPr>
                  <p:cNvPr id="760916" name="椭圆 806996"/>
                  <p:cNvSpPr/>
                  <p:nvPr/>
                </p:nvSpPr>
                <p:spPr>
                  <a:xfrm>
                    <a:off x="1920" y="953"/>
                    <a:ext cx="288" cy="288"/>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65</a:t>
                    </a:r>
                    <a:endParaRPr lang="en-US" altLang="x-none" sz="2400" b="1" dirty="0">
                      <a:latin typeface="Times New Roman" panose="02020603050405020304" pitchFamily="2" charset="0"/>
                      <a:ea typeface="宋体" panose="02010600030101010101" pitchFamily="2" charset="-122"/>
                    </a:endParaRPr>
                  </a:p>
                </p:txBody>
              </p:sp>
              <p:sp>
                <p:nvSpPr>
                  <p:cNvPr id="760917" name="直接连接符 806997"/>
                  <p:cNvSpPr/>
                  <p:nvPr/>
                </p:nvSpPr>
                <p:spPr>
                  <a:xfrm flipH="1">
                    <a:off x="1632" y="769"/>
                    <a:ext cx="136" cy="204"/>
                  </a:xfrm>
                  <a:prstGeom prst="line">
                    <a:avLst/>
                  </a:prstGeom>
                  <a:ln w="19050" cap="flat" cmpd="sng">
                    <a:solidFill>
                      <a:schemeClr val="tx1"/>
                    </a:solidFill>
                    <a:prstDash val="solid"/>
                    <a:round/>
                    <a:headEnd type="none" w="med" len="med"/>
                    <a:tailEnd type="none" w="med" len="med"/>
                  </a:ln>
                </p:spPr>
              </p:sp>
              <p:sp>
                <p:nvSpPr>
                  <p:cNvPr id="760918" name="直接连接符 806998"/>
                  <p:cNvSpPr/>
                  <p:nvPr/>
                </p:nvSpPr>
                <p:spPr>
                  <a:xfrm>
                    <a:off x="1872" y="769"/>
                    <a:ext cx="144" cy="192"/>
                  </a:xfrm>
                  <a:prstGeom prst="line">
                    <a:avLst/>
                  </a:prstGeom>
                  <a:ln w="19050" cap="flat" cmpd="sng">
                    <a:solidFill>
                      <a:schemeClr val="tx1"/>
                    </a:solidFill>
                    <a:prstDash val="solid"/>
                    <a:round/>
                    <a:headEnd type="none" w="med" len="med"/>
                    <a:tailEnd type="none" w="med" len="med"/>
                  </a:ln>
                </p:spPr>
              </p:sp>
              <p:sp>
                <p:nvSpPr>
                  <p:cNvPr id="760919" name="椭圆 806999"/>
                  <p:cNvSpPr/>
                  <p:nvPr/>
                </p:nvSpPr>
                <p:spPr>
                  <a:xfrm>
                    <a:off x="1488" y="976"/>
                    <a:ext cx="288" cy="288"/>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34</a:t>
                    </a:r>
                    <a:endParaRPr lang="en-US" altLang="x-none" sz="2400" b="1" dirty="0">
                      <a:latin typeface="Times New Roman" panose="02020603050405020304" pitchFamily="2" charset="0"/>
                      <a:ea typeface="宋体" panose="02010600030101010101" pitchFamily="2" charset="-122"/>
                    </a:endParaRPr>
                  </a:p>
                </p:txBody>
              </p:sp>
              <p:sp>
                <p:nvSpPr>
                  <p:cNvPr id="760920" name="直接连接符 807000"/>
                  <p:cNvSpPr/>
                  <p:nvPr/>
                </p:nvSpPr>
                <p:spPr>
                  <a:xfrm flipH="1">
                    <a:off x="456" y="749"/>
                    <a:ext cx="249" cy="227"/>
                  </a:xfrm>
                  <a:prstGeom prst="line">
                    <a:avLst/>
                  </a:prstGeom>
                  <a:ln w="19050" cap="flat" cmpd="sng">
                    <a:solidFill>
                      <a:schemeClr val="tx1"/>
                    </a:solidFill>
                    <a:prstDash val="solid"/>
                    <a:round/>
                    <a:headEnd type="none" w="med" len="med"/>
                    <a:tailEnd type="none" w="med" len="med"/>
                  </a:ln>
                </p:spPr>
              </p:sp>
              <p:sp>
                <p:nvSpPr>
                  <p:cNvPr id="760921" name="直接连接符 807001"/>
                  <p:cNvSpPr/>
                  <p:nvPr/>
                </p:nvSpPr>
                <p:spPr>
                  <a:xfrm>
                    <a:off x="928" y="749"/>
                    <a:ext cx="249" cy="227"/>
                  </a:xfrm>
                  <a:prstGeom prst="line">
                    <a:avLst/>
                  </a:prstGeom>
                  <a:ln w="19050" cap="flat" cmpd="sng">
                    <a:solidFill>
                      <a:schemeClr val="tx1"/>
                    </a:solidFill>
                    <a:prstDash val="solid"/>
                    <a:round/>
                    <a:headEnd type="none" w="med" len="med"/>
                    <a:tailEnd type="none" w="med" len="med"/>
                  </a:ln>
                </p:spPr>
              </p:sp>
              <p:sp>
                <p:nvSpPr>
                  <p:cNvPr id="760922" name="椭圆 807002"/>
                  <p:cNvSpPr/>
                  <p:nvPr/>
                </p:nvSpPr>
                <p:spPr>
                  <a:xfrm>
                    <a:off x="240" y="960"/>
                    <a:ext cx="288" cy="288"/>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18</a:t>
                    </a:r>
                    <a:endParaRPr lang="en-US" altLang="x-none" sz="2400" b="1" dirty="0">
                      <a:latin typeface="Times New Roman" panose="02020603050405020304" pitchFamily="2" charset="0"/>
                      <a:ea typeface="宋体" panose="02010600030101010101" pitchFamily="2" charset="-122"/>
                    </a:endParaRPr>
                  </a:p>
                </p:txBody>
              </p:sp>
              <p:sp>
                <p:nvSpPr>
                  <p:cNvPr id="760923" name="椭圆 807003"/>
                  <p:cNvSpPr/>
                  <p:nvPr/>
                </p:nvSpPr>
                <p:spPr>
                  <a:xfrm>
                    <a:off x="664" y="512"/>
                    <a:ext cx="288" cy="288"/>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15</a:t>
                    </a:r>
                    <a:endParaRPr lang="en-US" altLang="x-none" sz="2400" b="1" dirty="0">
                      <a:latin typeface="Times New Roman" panose="02020603050405020304" pitchFamily="2" charset="0"/>
                      <a:ea typeface="宋体" panose="02010600030101010101" pitchFamily="2" charset="-122"/>
                    </a:endParaRPr>
                  </a:p>
                </p:txBody>
              </p:sp>
              <p:sp>
                <p:nvSpPr>
                  <p:cNvPr id="760924" name="直接连接符 807004"/>
                  <p:cNvSpPr/>
                  <p:nvPr/>
                </p:nvSpPr>
                <p:spPr>
                  <a:xfrm flipH="1">
                    <a:off x="879" y="253"/>
                    <a:ext cx="340" cy="272"/>
                  </a:xfrm>
                  <a:prstGeom prst="line">
                    <a:avLst/>
                  </a:prstGeom>
                  <a:ln w="19050" cap="flat" cmpd="sng">
                    <a:solidFill>
                      <a:schemeClr val="tx1"/>
                    </a:solidFill>
                    <a:prstDash val="solid"/>
                    <a:round/>
                    <a:headEnd type="none" w="med" len="med"/>
                    <a:tailEnd type="none" w="med" len="med"/>
                  </a:ln>
                </p:spPr>
              </p:sp>
              <p:sp>
                <p:nvSpPr>
                  <p:cNvPr id="760925" name="直接连接符 807005"/>
                  <p:cNvSpPr/>
                  <p:nvPr/>
                </p:nvSpPr>
                <p:spPr>
                  <a:xfrm>
                    <a:off x="1399" y="245"/>
                    <a:ext cx="340" cy="272"/>
                  </a:xfrm>
                  <a:prstGeom prst="line">
                    <a:avLst/>
                  </a:prstGeom>
                  <a:ln w="19050" cap="flat" cmpd="sng">
                    <a:solidFill>
                      <a:schemeClr val="tx1"/>
                    </a:solidFill>
                    <a:prstDash val="solid"/>
                    <a:round/>
                    <a:headEnd type="none" w="med" len="med"/>
                    <a:tailEnd type="none" w="med" len="med"/>
                  </a:ln>
                </p:spPr>
              </p:sp>
              <p:sp>
                <p:nvSpPr>
                  <p:cNvPr id="760926" name="椭圆 807006"/>
                  <p:cNvSpPr/>
                  <p:nvPr/>
                </p:nvSpPr>
                <p:spPr>
                  <a:xfrm>
                    <a:off x="1143" y="0"/>
                    <a:ext cx="288" cy="288"/>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x-none" sz="2400" b="1" dirty="0">
                        <a:solidFill>
                          <a:schemeClr val="folHlink"/>
                        </a:solidFill>
                        <a:latin typeface="Times New Roman" panose="02020603050405020304" pitchFamily="2" charset="0"/>
                        <a:ea typeface="宋体" panose="02010600030101010101" pitchFamily="2" charset="-122"/>
                      </a:rPr>
                      <a:t>27</a:t>
                    </a:r>
                    <a:endParaRPr lang="en-US" altLang="x-none" sz="2400" b="1" dirty="0">
                      <a:solidFill>
                        <a:schemeClr val="folHlink"/>
                      </a:solidFill>
                      <a:latin typeface="Times New Roman" panose="02020603050405020304" pitchFamily="2" charset="0"/>
                      <a:ea typeface="宋体" panose="02010600030101010101" pitchFamily="2" charset="-122"/>
                    </a:endParaRPr>
                  </a:p>
                </p:txBody>
              </p:sp>
            </p:grpSp>
            <p:sp>
              <p:nvSpPr>
                <p:cNvPr id="760927" name="未知"/>
                <p:cNvSpPr/>
                <p:nvPr/>
              </p:nvSpPr>
              <p:spPr>
                <a:xfrm>
                  <a:off x="760" y="128"/>
                  <a:ext cx="384" cy="376"/>
                </a:xfrm>
                <a:custGeom>
                  <a:avLst/>
                  <a:gdLst/>
                  <a:ahLst/>
                  <a:cxnLst/>
                  <a:pathLst>
                    <a:path w="384" h="376">
                      <a:moveTo>
                        <a:pt x="384" y="40"/>
                      </a:moveTo>
                      <a:cubicBezTo>
                        <a:pt x="364" y="20"/>
                        <a:pt x="344" y="0"/>
                        <a:pt x="288" y="40"/>
                      </a:cubicBezTo>
                      <a:cubicBezTo>
                        <a:pt x="232" y="80"/>
                        <a:pt x="96" y="224"/>
                        <a:pt x="48" y="280"/>
                      </a:cubicBezTo>
                      <a:cubicBezTo>
                        <a:pt x="0" y="336"/>
                        <a:pt x="8" y="360"/>
                        <a:pt x="0" y="376"/>
                      </a:cubicBezTo>
                    </a:path>
                  </a:pathLst>
                </a:custGeom>
                <a:noFill/>
                <a:ln w="28575" cap="flat" cmpd="sng">
                  <a:solidFill>
                    <a:schemeClr val="hlink"/>
                  </a:solidFill>
                  <a:prstDash val="solid"/>
                  <a:round/>
                  <a:headEnd type="triangle" w="med" len="med"/>
                  <a:tailEnd type="triangle" w="med" len="med"/>
                </a:ln>
              </p:spPr>
              <p:txBody>
                <a:bodyPr/>
                <a:p>
                  <a:endParaRPr lang="zh-CN" altLang="en-US" sz="2400"/>
                </a:p>
              </p:txBody>
            </p:sp>
          </p:gr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61" name="文本占位符 752641"/>
          <p:cNvSpPr>
            <a:spLocks noGrp="1"/>
          </p:cNvSpPr>
          <p:nvPr>
            <p:ph idx="1"/>
          </p:nvPr>
        </p:nvSpPr>
        <p:spPr>
          <a:xfrm>
            <a:off x="1676400" y="152400"/>
            <a:ext cx="8812213" cy="4572000"/>
          </a:xfrm>
        </p:spPr>
        <p:txBody>
          <a:bodyPr anchor="t"/>
          <a:p>
            <a:pPr marL="444500" lvl="1" indent="0">
              <a:lnSpc>
                <a:spcPct val="110000"/>
              </a:lnSpc>
              <a:buNone/>
            </a:pPr>
            <a:r>
              <a:rPr lang="zh-CN" altLang="en-US" b="1" dirty="0"/>
              <a:t>③  </a:t>
            </a:r>
            <a:r>
              <a:rPr lang="zh-CN" altLang="en-US" b="1" dirty="0">
                <a:solidFill>
                  <a:schemeClr val="folHlink"/>
                </a:solidFill>
              </a:rPr>
              <a:t>记录存储在一组连续地址的存储空间</a:t>
            </a:r>
            <a:r>
              <a:rPr lang="zh-CN" altLang="en-US" b="1" dirty="0"/>
              <a:t>：构造另一个辅助表来保存各个记录的存放地址</a:t>
            </a:r>
            <a:r>
              <a:rPr lang="en-US" altLang="x-none" b="1" dirty="0"/>
              <a:t>(</a:t>
            </a:r>
            <a:r>
              <a:rPr lang="zh-CN" altLang="en-US" b="1" dirty="0"/>
              <a:t>指针</a:t>
            </a:r>
            <a:r>
              <a:rPr lang="en-US" altLang="x-none" b="1" dirty="0"/>
              <a:t>) </a:t>
            </a:r>
            <a:r>
              <a:rPr lang="zh-CN" altLang="en-US" b="1" dirty="0"/>
              <a:t>：排序过程</a:t>
            </a:r>
            <a:r>
              <a:rPr lang="zh-CN" altLang="en-US" b="1" dirty="0">
                <a:solidFill>
                  <a:schemeClr val="folHlink"/>
                </a:solidFill>
              </a:rPr>
              <a:t>不需要移动记录</a:t>
            </a:r>
            <a:r>
              <a:rPr lang="zh-CN" altLang="en-US" b="1" dirty="0"/>
              <a:t>，而</a:t>
            </a:r>
            <a:r>
              <a:rPr lang="zh-CN" altLang="en-US" b="1" dirty="0">
                <a:solidFill>
                  <a:schemeClr val="accent1"/>
                </a:solidFill>
              </a:rPr>
              <a:t>仅需修改</a:t>
            </a:r>
            <a:r>
              <a:rPr lang="zh-CN" altLang="en-US" b="1" dirty="0"/>
              <a:t>辅助表中的</a:t>
            </a:r>
            <a:r>
              <a:rPr lang="zh-CN" altLang="en-US" b="1" dirty="0">
                <a:solidFill>
                  <a:schemeClr val="folHlink"/>
                </a:solidFill>
              </a:rPr>
              <a:t>指针</a:t>
            </a:r>
            <a:r>
              <a:rPr lang="zh-CN" altLang="en-US" b="1" dirty="0"/>
              <a:t>，排序后视具体情况决定是否调整记录的存储位置。</a:t>
            </a:r>
            <a:endParaRPr lang="zh-CN" altLang="en-US" b="1" dirty="0"/>
          </a:p>
          <a:p>
            <a:pPr marL="0" indent="0">
              <a:lnSpc>
                <a:spcPct val="110000"/>
              </a:lnSpc>
              <a:buNone/>
            </a:pPr>
            <a:r>
              <a:rPr lang="zh-CN" altLang="en-US" sz="2800" b="1" dirty="0"/>
              <a:t>       ①比较适合记录数较少的情况；而②、③则适合记录数较少的情况。</a:t>
            </a:r>
            <a:endParaRPr lang="zh-CN" altLang="en-US" sz="2800" b="1" dirty="0"/>
          </a:p>
          <a:p>
            <a:pPr marL="0" indent="0">
              <a:lnSpc>
                <a:spcPct val="110000"/>
              </a:lnSpc>
              <a:buNone/>
            </a:pPr>
            <a:r>
              <a:rPr lang="zh-CN" altLang="en-US" sz="2800" b="1" dirty="0"/>
              <a:t>        为讨论方便，假设待排序的记录是以①的情况存储，且设排序是按升序排列的；关键字是一些可直接用比较运算符进行比较的类型。</a:t>
            </a:r>
            <a:endParaRPr lang="zh-CN" altLang="en-US" sz="2800" b="1"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1857" name="矩形 807937"/>
          <p:cNvSpPr/>
          <p:nvPr/>
        </p:nvSpPr>
        <p:spPr>
          <a:xfrm>
            <a:off x="1676400" y="152400"/>
            <a:ext cx="8839200" cy="6589713"/>
          </a:xfrm>
          <a:prstGeom prst="rect">
            <a:avLst/>
          </a:prstGeom>
          <a:noFill/>
          <a:ln w="9525">
            <a:noFill/>
          </a:ln>
        </p:spPr>
        <p:txBody>
          <a:bodyPr anchor="t"/>
          <a:p>
            <a:pPr>
              <a:lnSpc>
                <a:spcPct val="110000"/>
              </a:lnSpc>
              <a:spcBef>
                <a:spcPct val="10000"/>
              </a:spcBef>
              <a:buClr>
                <a:schemeClr val="accent2"/>
              </a:buClr>
              <a:buSzPct val="80000"/>
              <a:buFont typeface="Wingdings" panose="05000000000000000000" pitchFamily="2" charset="2"/>
              <a:buNone/>
            </a:pPr>
            <a:r>
              <a:rPr lang="zh-CN" altLang="en-US" sz="3200" b="1" dirty="0">
                <a:solidFill>
                  <a:schemeClr val="folHlink"/>
                </a:solidFill>
                <a:latin typeface="宋体" panose="02010600030101010101" pitchFamily="2" charset="-122"/>
                <a:ea typeface="宋体" panose="02010600030101010101" pitchFamily="2" charset="-122"/>
              </a:rPr>
              <a:t>⑵</a:t>
            </a:r>
            <a:r>
              <a:rPr lang="zh-CN" altLang="en-US" sz="3200" b="1" dirty="0">
                <a:solidFill>
                  <a:schemeClr val="folHlink"/>
                </a:solidFill>
                <a:latin typeface="Times New Roman" panose="02020603050405020304" pitchFamily="2" charset="0"/>
                <a:ea typeface="宋体" panose="02010600030101010101" pitchFamily="2" charset="-122"/>
              </a:rPr>
              <a:t>  </a:t>
            </a:r>
            <a:r>
              <a:rPr lang="zh-CN" altLang="en-US" sz="3200" b="1" dirty="0">
                <a:solidFill>
                  <a:schemeClr val="folHlink"/>
                </a:solidFill>
                <a:latin typeface="Times New Roman" panose="02020603050405020304" pitchFamily="2" charset="0"/>
                <a:ea typeface="楷体_GB2312" pitchFamily="1" charset="-122"/>
              </a:rPr>
              <a:t>堆调整</a:t>
            </a:r>
            <a:r>
              <a:rPr lang="zh-CN" altLang="en-US" sz="3200" b="1" dirty="0">
                <a:solidFill>
                  <a:schemeClr val="folHlink"/>
                </a:solidFill>
                <a:latin typeface="Arial" panose="020B0604020202020204" pitchFamily="34" charset="0"/>
                <a:ea typeface="楷体_GB2312" pitchFamily="1" charset="-122"/>
              </a:rPr>
              <a:t>算法实现</a:t>
            </a:r>
            <a:endParaRPr lang="zh-CN" altLang="en-US" sz="3200" b="1" dirty="0">
              <a:solidFill>
                <a:schemeClr val="folHlink"/>
              </a:solidFill>
              <a:latin typeface="Arial" panose="020B0604020202020204" pitchFamily="34" charset="0"/>
              <a:ea typeface="楷体_GB2312" pitchFamily="1" charset="-122"/>
            </a:endParaRPr>
          </a:p>
          <a:p>
            <a:pPr>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void Heap_adjust(Sqlist *H, int s, int m)</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10000"/>
              </a:spcBef>
              <a:buClr>
                <a:schemeClr val="accent2"/>
              </a:buClr>
              <a:buSzPct val="80000"/>
              <a:buFont typeface="Wingdings" panose="05000000000000000000" pitchFamily="2" charset="2"/>
              <a:buNone/>
            </a:pPr>
            <a:r>
              <a:rPr lang="en-US" altLang="x-none" sz="2400" b="1" dirty="0">
                <a:latin typeface="Times New Roman" panose="02020603050405020304" pitchFamily="2" charset="0"/>
                <a:ea typeface="宋体" panose="02010600030101010101" pitchFamily="2" charset="-122"/>
              </a:rPr>
              <a:t>/*  H-&gt;R[s…m]</a:t>
            </a:r>
            <a:r>
              <a:rPr lang="zh-CN" altLang="en-US" sz="2400" b="1" dirty="0">
                <a:latin typeface="Times New Roman" panose="02020603050405020304" pitchFamily="2" charset="0"/>
                <a:ea typeface="宋体" panose="02010600030101010101" pitchFamily="2" charset="-122"/>
              </a:rPr>
              <a:t>中记录关键字除</a:t>
            </a:r>
            <a:r>
              <a:rPr lang="en-US" altLang="x-none" sz="2400" b="1" dirty="0">
                <a:latin typeface="Times New Roman" panose="02020603050405020304" pitchFamily="2" charset="0"/>
                <a:ea typeface="宋体" panose="02010600030101010101" pitchFamily="2" charset="-122"/>
              </a:rPr>
              <a:t>H-&gt;R[s].key</a:t>
            </a:r>
            <a:r>
              <a:rPr lang="zh-CN" altLang="en-US" sz="2400" b="1" dirty="0">
                <a:latin typeface="Times New Roman" panose="02020603050405020304" pitchFamily="2" charset="0"/>
                <a:ea typeface="宋体" panose="02010600030101010101" pitchFamily="2" charset="-122"/>
              </a:rPr>
              <a:t>均满足堆定义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10000"/>
              </a:spcBef>
              <a:buClr>
                <a:schemeClr val="accent2"/>
              </a:buClr>
              <a:buSzPct val="80000"/>
              <a:buFont typeface="Wingdings" panose="05000000000000000000" pitchFamily="2" charset="2"/>
              <a:buNone/>
            </a:pP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调整</a:t>
            </a:r>
            <a:r>
              <a:rPr lang="en-US" altLang="x-none" sz="2400" b="1" dirty="0">
                <a:latin typeface="Times New Roman" panose="02020603050405020304" pitchFamily="2" charset="0"/>
                <a:ea typeface="宋体" panose="02010600030101010101" pitchFamily="2" charset="-122"/>
              </a:rPr>
              <a:t>H-&gt;R[s]</a:t>
            </a:r>
            <a:r>
              <a:rPr lang="zh-CN" altLang="en-US" sz="2400" b="1" dirty="0">
                <a:latin typeface="Times New Roman" panose="02020603050405020304" pitchFamily="2" charset="0"/>
                <a:ea typeface="宋体" panose="02010600030101010101" pitchFamily="2" charset="-122"/>
              </a:rPr>
              <a:t>的位置使之成为</a:t>
            </a:r>
            <a:r>
              <a:rPr lang="zh-CN" altLang="en-US" sz="2400" b="1" dirty="0">
                <a:solidFill>
                  <a:schemeClr val="tx2"/>
                </a:solidFill>
                <a:latin typeface="Times New Roman" panose="02020603050405020304" pitchFamily="2" charset="0"/>
                <a:ea typeface="宋体" panose="02010600030101010101" pitchFamily="2" charset="-122"/>
              </a:rPr>
              <a:t>小根堆</a:t>
            </a:r>
            <a:r>
              <a:rPr lang="zh-CN" altLang="en-US" sz="24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int j=s, k=2*j ;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计算</a:t>
            </a:r>
            <a:r>
              <a:rPr lang="en-US" altLang="x-none" sz="2400" b="1" dirty="0">
                <a:latin typeface="Times New Roman" panose="02020603050405020304" pitchFamily="2" charset="0"/>
                <a:ea typeface="宋体" panose="02010600030101010101" pitchFamily="2" charset="-122"/>
              </a:rPr>
              <a:t>H-&gt;R[j]</a:t>
            </a:r>
            <a:r>
              <a:rPr lang="zh-CN" altLang="en-US" sz="2400" b="1" dirty="0">
                <a:latin typeface="Times New Roman" panose="02020603050405020304" pitchFamily="2" charset="0"/>
                <a:ea typeface="宋体" panose="02010600030101010101" pitchFamily="2" charset="-122"/>
              </a:rPr>
              <a:t>的左孩子的位置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H-&gt;R[0]=H-&gt;R[j] ;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临时保存</a:t>
            </a:r>
            <a:r>
              <a:rPr lang="en-US" altLang="x-none" sz="2400" b="1" dirty="0">
                <a:latin typeface="Times New Roman" panose="02020603050405020304" pitchFamily="2" charset="0"/>
                <a:ea typeface="宋体" panose="02010600030101010101" pitchFamily="2" charset="-122"/>
              </a:rPr>
              <a:t>H-&gt;R[j]  */</a:t>
            </a:r>
            <a:r>
              <a:rPr lang="en-US" altLang="x-none" sz="2800" b="1" dirty="0">
                <a:latin typeface="Times New Roman" panose="02020603050405020304" pitchFamily="2" charset="0"/>
                <a:ea typeface="宋体" panose="02010600030101010101" pitchFamily="2" charset="-122"/>
              </a:rPr>
              <a:t>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for (k=2*j; k&lt;=m; k=2*k)</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if ((k&lt;m)&amp;&amp;(LT(H-&gt;R[k+1].key, H-&gt;R[k].key))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k++ ;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选择</a:t>
            </a:r>
            <a:r>
              <a:rPr lang="zh-CN" altLang="en-US" sz="2400" b="1" dirty="0">
                <a:latin typeface="Arial" panose="020B0604020202020204" pitchFamily="34" charset="0"/>
                <a:ea typeface="宋体" panose="02010600030101010101" pitchFamily="2" charset="-122"/>
              </a:rPr>
              <a:t>左、右孩子中关键字的最小者  </a:t>
            </a:r>
            <a:r>
              <a:rPr lang="zh-CN" altLang="en-US" sz="2400" b="1" dirty="0">
                <a:latin typeface="Times New Roman" panose="02020603050405020304" pitchFamily="2" charset="0"/>
                <a:ea typeface="宋体" panose="02010600030101010101" pitchFamily="2" charset="-122"/>
              </a:rPr>
              <a:t>*</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if  ( LT(H-&gt;R[k].key, H-&gt;R[0].key)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   H-&gt;R[j]=H-&gt;R[k] ; j=k ; k=2*j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else  break ;</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2881" name="矩形 808961"/>
          <p:cNvSpPr/>
          <p:nvPr/>
        </p:nvSpPr>
        <p:spPr>
          <a:xfrm>
            <a:off x="1676400" y="152400"/>
            <a:ext cx="8839200" cy="6516688"/>
          </a:xfrm>
          <a:prstGeom prst="rect">
            <a:avLst/>
          </a:prstGeom>
          <a:noFill/>
          <a:ln w="9525">
            <a:noFill/>
          </a:ln>
        </p:spPr>
        <p:txBody>
          <a:bodyPr anchor="t"/>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H-&gt;R[j]=H-&gt;R[0] ; </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a:lnSpc>
                <a:spcPct val="110000"/>
              </a:lnSpc>
              <a:spcBef>
                <a:spcPct val="10000"/>
              </a:spcBef>
            </a:pPr>
            <a:r>
              <a:rPr lang="en-US" altLang="x-none" sz="3600" b="1" dirty="0">
                <a:solidFill>
                  <a:schemeClr val="folHlink"/>
                </a:solidFill>
                <a:latin typeface="Times New Roman" panose="02020603050405020304" pitchFamily="2" charset="0"/>
                <a:ea typeface="宋体" panose="02010600030101010101" pitchFamily="2" charset="-122"/>
              </a:rPr>
              <a:t>5  </a:t>
            </a:r>
            <a:r>
              <a:rPr lang="zh-CN" altLang="en-US" sz="3600" b="1" dirty="0">
                <a:solidFill>
                  <a:schemeClr val="folHlink"/>
                </a:solidFill>
                <a:latin typeface="Times New Roman" panose="02020603050405020304" pitchFamily="2" charset="0"/>
                <a:ea typeface="楷体_GB2312" pitchFamily="1" charset="-122"/>
              </a:rPr>
              <a:t>堆的建立</a:t>
            </a:r>
            <a:endParaRPr lang="zh-CN" altLang="en-US" sz="3600" b="1" dirty="0">
              <a:solidFill>
                <a:schemeClr val="folHlink"/>
              </a:solidFill>
              <a:latin typeface="Times New Roman" panose="02020603050405020304" pitchFamily="2" charset="0"/>
              <a:ea typeface="楷体_GB2312" pitchFamily="1" charset="-122"/>
            </a:endParaRPr>
          </a:p>
          <a:p>
            <a:pPr>
              <a:lnSpc>
                <a:spcPct val="110000"/>
              </a:lnSpc>
              <a:spcBef>
                <a:spcPct val="10000"/>
              </a:spcBef>
            </a:pPr>
            <a:r>
              <a:rPr lang="zh-CN" altLang="en-US" sz="2400" b="1"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利用筛选算法，可以将任意无序的记录序列建成一个堆，设</a:t>
            </a:r>
            <a:r>
              <a:rPr lang="en-US" altLang="x-none" sz="2800" b="1" dirty="0">
                <a:latin typeface="Times New Roman" panose="02020603050405020304" pitchFamily="2" charset="0"/>
                <a:ea typeface="宋体" panose="02010600030101010101" pitchFamily="2" charset="-122"/>
              </a:rPr>
              <a:t>R[1],R[2], …,R[n]</a:t>
            </a:r>
            <a:r>
              <a:rPr lang="zh-CN" altLang="en-US" sz="2800" b="1" dirty="0">
                <a:latin typeface="Times New Roman" panose="02020603050405020304" pitchFamily="2" charset="0"/>
                <a:ea typeface="宋体" panose="02010600030101010101" pitchFamily="2" charset="-122"/>
              </a:rPr>
              <a:t>是待排序的记录序列。</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10000"/>
              </a:spcBef>
            </a:pPr>
            <a:r>
              <a:rPr lang="zh-CN" altLang="en-US" sz="2800" b="1" dirty="0">
                <a:latin typeface="Times New Roman" panose="02020603050405020304" pitchFamily="2" charset="0"/>
                <a:ea typeface="宋体" panose="02010600030101010101" pitchFamily="2" charset="-122"/>
              </a:rPr>
              <a:t>       将二叉树的</a:t>
            </a:r>
            <a:r>
              <a:rPr lang="zh-CN" altLang="en-US" sz="2800" b="1" dirty="0">
                <a:solidFill>
                  <a:schemeClr val="folHlink"/>
                </a:solidFill>
                <a:latin typeface="Times New Roman" panose="02020603050405020304" pitchFamily="2" charset="0"/>
                <a:ea typeface="宋体" panose="02010600030101010101" pitchFamily="2" charset="-122"/>
              </a:rPr>
              <a:t>每棵子树都筛选成为堆</a:t>
            </a:r>
            <a:r>
              <a:rPr lang="zh-CN" altLang="en-US" sz="2800" b="1" dirty="0">
                <a:latin typeface="Times New Roman" panose="02020603050405020304" pitchFamily="2" charset="0"/>
                <a:ea typeface="宋体" panose="02010600030101010101" pitchFamily="2" charset="-122"/>
              </a:rPr>
              <a:t>。只有根结点的树是堆。第</a:t>
            </a:r>
            <a:r>
              <a:rPr lang="zh-CN" altLang="en-US" sz="2800" b="1" dirty="0">
                <a:solidFill>
                  <a:schemeClr val="tx2"/>
                </a:solidFill>
                <a:latin typeface="Times New Roman" panose="02020603050405020304" pitchFamily="2" charset="0"/>
                <a:ea typeface="宋体" panose="02010600030101010101" pitchFamily="2" charset="-122"/>
              </a:rPr>
              <a:t>⌊</a:t>
            </a:r>
            <a:r>
              <a:rPr lang="en-US" altLang="x-none" sz="2800" b="1" dirty="0">
                <a:solidFill>
                  <a:schemeClr val="tx2"/>
                </a:solidFill>
                <a:latin typeface="Times New Roman" panose="02020603050405020304" pitchFamily="2" charset="0"/>
                <a:ea typeface="宋体" panose="02010600030101010101" pitchFamily="2" charset="-122"/>
              </a:rPr>
              <a:t>n/2⌋</a:t>
            </a:r>
            <a:r>
              <a:rPr lang="zh-CN" altLang="en-US" sz="2800" b="1" dirty="0">
                <a:latin typeface="Times New Roman" panose="02020603050405020304" pitchFamily="2" charset="0"/>
                <a:ea typeface="宋体" panose="02010600030101010101" pitchFamily="2" charset="-122"/>
              </a:rPr>
              <a:t>个结点之后的所有结点都没有子树，即以第</a:t>
            </a:r>
            <a:r>
              <a:rPr lang="zh-CN" altLang="en-US" sz="2800" b="1" dirty="0">
                <a:solidFill>
                  <a:schemeClr val="tx2"/>
                </a:solidFill>
                <a:latin typeface="Times New Roman" panose="02020603050405020304" pitchFamily="2" charset="0"/>
                <a:ea typeface="宋体" panose="02010600030101010101" pitchFamily="2" charset="-122"/>
                <a:sym typeface="Symbol" panose="05050102010706020507" pitchFamily="2" charset="2"/>
              </a:rPr>
              <a:t></a:t>
            </a:r>
            <a:r>
              <a:rPr lang="en-US" altLang="x-none" sz="2800" b="1" dirty="0">
                <a:solidFill>
                  <a:schemeClr val="tx2"/>
                </a:solidFill>
                <a:latin typeface="Times New Roman" panose="02020603050405020304" pitchFamily="2" charset="0"/>
                <a:ea typeface="宋体" panose="02010600030101010101" pitchFamily="2" charset="-122"/>
              </a:rPr>
              <a:t>n/2</a:t>
            </a:r>
            <a:r>
              <a:rPr lang="en-US" altLang="x-none" sz="2800" b="1" dirty="0">
                <a:solidFill>
                  <a:schemeClr val="tx2"/>
                </a:solidFill>
                <a:latin typeface="Times New Roman" panose="02020603050405020304" pitchFamily="2" charset="0"/>
                <a:ea typeface="宋体" panose="02010600030101010101" pitchFamily="2" charset="-122"/>
                <a:sym typeface="Symbol" panose="05050102010706020507" pitchFamily="2" charset="2"/>
              </a:rPr>
              <a:t></a:t>
            </a:r>
            <a:r>
              <a:rPr lang="zh-CN" altLang="en-US" sz="2800" b="1" dirty="0">
                <a:latin typeface="Times New Roman" panose="02020603050405020304" pitchFamily="2" charset="0"/>
                <a:ea typeface="宋体" panose="02010600030101010101" pitchFamily="2" charset="-122"/>
              </a:rPr>
              <a:t>个结点之后的结点为根的子树都是堆。因此，以这些结点为左、右孩子的结点，其左、右子树都是堆，则</a:t>
            </a:r>
            <a:r>
              <a:rPr lang="zh-CN" altLang="en-US" sz="2800" b="1" dirty="0">
                <a:solidFill>
                  <a:schemeClr val="accent1"/>
                </a:solidFill>
                <a:latin typeface="Times New Roman" panose="02020603050405020304" pitchFamily="2" charset="0"/>
                <a:ea typeface="宋体" panose="02010600030101010101" pitchFamily="2" charset="-122"/>
              </a:rPr>
              <a:t>进行一次筛选</a:t>
            </a:r>
            <a:r>
              <a:rPr lang="zh-CN" altLang="en-US" sz="2800" b="1" dirty="0">
                <a:latin typeface="Times New Roman" panose="02020603050405020304" pitchFamily="2" charset="0"/>
                <a:ea typeface="宋体" panose="02010600030101010101" pitchFamily="2" charset="-122"/>
              </a:rPr>
              <a:t>就可以成为堆。同理，只要将这些结点的直接父结点</a:t>
            </a:r>
            <a:r>
              <a:rPr lang="zh-CN" altLang="en-US" sz="2800" b="1" dirty="0">
                <a:solidFill>
                  <a:schemeClr val="accent1"/>
                </a:solidFill>
                <a:latin typeface="Times New Roman" panose="02020603050405020304" pitchFamily="2" charset="0"/>
                <a:ea typeface="宋体" panose="02010600030101010101" pitchFamily="2" charset="-122"/>
              </a:rPr>
              <a:t>进行一次筛选</a:t>
            </a:r>
            <a:r>
              <a:rPr lang="zh-CN" altLang="en-US" sz="2800" b="1" dirty="0">
                <a:latin typeface="Times New Roman" panose="02020603050405020304" pitchFamily="2" charset="0"/>
                <a:ea typeface="宋体" panose="02010600030101010101" pitchFamily="2" charset="-122"/>
              </a:rPr>
              <a:t>就可以成为堆</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10000"/>
              </a:spcBef>
            </a:pPr>
            <a:r>
              <a:rPr lang="zh-CN" altLang="en-US" sz="2800" b="1" dirty="0">
                <a:latin typeface="Times New Roman" panose="02020603050405020304" pitchFamily="2" charset="0"/>
                <a:ea typeface="宋体" panose="02010600030101010101" pitchFamily="2" charset="-122"/>
              </a:rPr>
              <a:t>       只需从第</a:t>
            </a:r>
            <a:r>
              <a:rPr lang="zh-CN" altLang="en-US" sz="2800" b="1" dirty="0">
                <a:solidFill>
                  <a:schemeClr val="folHlink"/>
                </a:solidFill>
                <a:latin typeface="Times New Roman" panose="02020603050405020304" pitchFamily="2" charset="0"/>
                <a:ea typeface="宋体" panose="02010600030101010101" pitchFamily="2" charset="-122"/>
                <a:sym typeface="Symbol" panose="05050102010706020507" pitchFamily="2" charset="2"/>
              </a:rPr>
              <a:t></a:t>
            </a:r>
            <a:r>
              <a:rPr lang="en-US" altLang="x-none" sz="2800" b="1" dirty="0">
                <a:solidFill>
                  <a:schemeClr val="folHlink"/>
                </a:solidFill>
                <a:latin typeface="Times New Roman" panose="02020603050405020304" pitchFamily="2" charset="0"/>
                <a:ea typeface="宋体" panose="02010600030101010101" pitchFamily="2" charset="-122"/>
              </a:rPr>
              <a:t>n/2</a:t>
            </a:r>
            <a:r>
              <a:rPr lang="en-US" altLang="x-none" sz="2800" b="1" dirty="0">
                <a:solidFill>
                  <a:schemeClr val="folHlink"/>
                </a:solidFill>
                <a:latin typeface="Times New Roman" panose="02020603050405020304" pitchFamily="2" charset="0"/>
                <a:ea typeface="宋体" panose="02010600030101010101" pitchFamily="2" charset="-122"/>
                <a:sym typeface="Symbol" panose="05050102010706020507" pitchFamily="2" charset="2"/>
              </a:rPr>
              <a:t></a:t>
            </a:r>
            <a:r>
              <a:rPr lang="zh-CN" altLang="en-US" sz="2800" b="1" dirty="0">
                <a:latin typeface="Times New Roman" panose="02020603050405020304" pitchFamily="2" charset="0"/>
                <a:ea typeface="宋体" panose="02010600030101010101" pitchFamily="2" charset="-122"/>
              </a:rPr>
              <a:t>个记录到第</a:t>
            </a:r>
            <a:r>
              <a:rPr lang="en-US" altLang="x-none" sz="2800" b="1" dirty="0">
                <a:solidFill>
                  <a:schemeClr val="folHlink"/>
                </a:solidFill>
                <a:latin typeface="Times New Roman" panose="02020603050405020304" pitchFamily="2" charset="0"/>
                <a:ea typeface="宋体" panose="02010600030101010101" pitchFamily="2" charset="-122"/>
              </a:rPr>
              <a:t>1</a:t>
            </a:r>
            <a:r>
              <a:rPr lang="zh-CN" altLang="en-US" sz="2800" b="1" dirty="0">
                <a:latin typeface="Times New Roman" panose="02020603050405020304" pitchFamily="2" charset="0"/>
                <a:ea typeface="宋体" panose="02010600030101010101" pitchFamily="2" charset="-122"/>
              </a:rPr>
              <a:t>个记录依次进行筛选就可以建立堆。</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3905" name="矩形 809985"/>
          <p:cNvSpPr/>
          <p:nvPr/>
        </p:nvSpPr>
        <p:spPr>
          <a:xfrm>
            <a:off x="1676400" y="152400"/>
            <a:ext cx="8839200" cy="6516688"/>
          </a:xfrm>
          <a:prstGeom prst="rect">
            <a:avLst/>
          </a:prstGeom>
          <a:noFill/>
          <a:ln w="9525">
            <a:noFill/>
          </a:ln>
        </p:spPr>
        <p:txBody>
          <a:bodyPr anchor="t"/>
          <a:p>
            <a:pPr>
              <a:lnSpc>
                <a:spcPct val="110000"/>
              </a:lnSpc>
              <a:spcBef>
                <a:spcPct val="20000"/>
              </a:spcBef>
              <a:spcAft>
                <a:spcPct val="10000"/>
              </a:spcAft>
              <a:buClr>
                <a:schemeClr val="accent2"/>
              </a:buClr>
              <a:buSzPct val="80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可用下列语句实现</a:t>
            </a:r>
            <a:r>
              <a:rPr lang="zh-CN" altLang="en-US" sz="2800" b="1" dirty="0">
                <a:latin typeface="Arial" panose="020B0604020202020204" pitchFamily="34" charset="0"/>
                <a:ea typeface="宋体" panose="02010600030101010101" pitchFamily="2" charset="-122"/>
              </a:rPr>
              <a:t>：</a:t>
            </a:r>
            <a:endParaRPr lang="zh-CN" altLang="en-US" sz="2800" b="1" dirty="0">
              <a:latin typeface="Arial" panose="020B0604020202020204" pitchFamily="34" charset="0"/>
              <a:ea typeface="宋体" panose="02010600030101010101" pitchFamily="2" charset="-122"/>
            </a:endParaRPr>
          </a:p>
          <a:p>
            <a:pPr marL="355600" lvl="1" indent="0" eaLnBrk="1" hangingPunct="1">
              <a:lnSpc>
                <a:spcPct val="110000"/>
              </a:lnSpc>
              <a:spcBef>
                <a:spcPct val="20000"/>
              </a:spcBef>
              <a:buClr>
                <a:srgbClr val="FF9900"/>
              </a:buClr>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for (j=n/2; j&gt;=1; j--)</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buClr>
                <a:srgbClr val="FF9900"/>
              </a:buClr>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Heap_adjust(R, j , n) ;</a:t>
            </a:r>
            <a:endParaRPr lang="en-US" altLang="x-none" sz="2800" b="1" dirty="0">
              <a:latin typeface="Times New Roman" panose="02020603050405020304" pitchFamily="2" charset="0"/>
              <a:ea typeface="宋体" panose="02010600030101010101" pitchFamily="2" charset="-122"/>
            </a:endParaRPr>
          </a:p>
          <a:p>
            <a:pPr>
              <a:lnSpc>
                <a:spcPct val="110000"/>
              </a:lnSpc>
              <a:spcBef>
                <a:spcPct val="20000"/>
              </a:spcBef>
            </a:pPr>
            <a:endParaRPr lang="en-US" altLang="x-none" sz="2000" b="1" dirty="0">
              <a:solidFill>
                <a:schemeClr val="folHlink"/>
              </a:solidFill>
              <a:latin typeface="Times New Roman" panose="02020603050405020304" pitchFamily="2" charset="0"/>
              <a:ea typeface="宋体" panose="02010600030101010101" pitchFamily="2" charset="-122"/>
            </a:endParaRPr>
          </a:p>
          <a:p>
            <a:pPr>
              <a:lnSpc>
                <a:spcPct val="110000"/>
              </a:lnSpc>
              <a:spcBef>
                <a:spcPct val="20000"/>
              </a:spcBef>
            </a:pPr>
            <a:r>
              <a:rPr lang="en-US" altLang="x-none" sz="3600" b="1" dirty="0">
                <a:solidFill>
                  <a:schemeClr val="folHlink"/>
                </a:solidFill>
                <a:latin typeface="Times New Roman" panose="02020603050405020304" pitchFamily="2" charset="0"/>
                <a:ea typeface="宋体" panose="02010600030101010101" pitchFamily="2" charset="-122"/>
              </a:rPr>
              <a:t>6   </a:t>
            </a:r>
            <a:r>
              <a:rPr lang="zh-CN" altLang="en-US" sz="3600" b="1" dirty="0">
                <a:solidFill>
                  <a:schemeClr val="folHlink"/>
                </a:solidFill>
                <a:latin typeface="Times New Roman" panose="02020603050405020304" pitchFamily="2" charset="0"/>
                <a:ea typeface="楷体_GB2312" pitchFamily="1" charset="-122"/>
              </a:rPr>
              <a:t>堆排序算法实现</a:t>
            </a:r>
            <a:endParaRPr lang="zh-CN" altLang="en-US" sz="3600" b="1" dirty="0">
              <a:solidFill>
                <a:schemeClr val="folHlink"/>
              </a:solidFill>
              <a:latin typeface="Times New Roman" panose="02020603050405020304" pitchFamily="2" charset="0"/>
              <a:ea typeface="楷体_GB2312" pitchFamily="1" charset="-122"/>
            </a:endParaRPr>
          </a:p>
          <a:p>
            <a:pPr>
              <a:lnSpc>
                <a:spcPct val="110000"/>
              </a:lnSpc>
              <a:spcBef>
                <a:spcPct val="20000"/>
              </a:spcBef>
            </a:pPr>
            <a:r>
              <a:rPr lang="zh-CN" altLang="en-US" sz="2400" b="1"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堆的根结点是关键字最小的记录，输出根结点后，是以序列的最后一个记录作为根结点，而原来堆的左、右子树都是堆，则</a:t>
            </a:r>
            <a:r>
              <a:rPr lang="zh-CN" altLang="en-US" sz="2800" b="1" dirty="0">
                <a:solidFill>
                  <a:schemeClr val="accent1"/>
                </a:solidFill>
                <a:latin typeface="Times New Roman" panose="02020603050405020304" pitchFamily="2" charset="0"/>
                <a:ea typeface="宋体" panose="02010600030101010101" pitchFamily="2" charset="-122"/>
              </a:rPr>
              <a:t>进行一次筛选</a:t>
            </a:r>
            <a:r>
              <a:rPr lang="zh-CN" altLang="en-US" sz="2800" b="1" dirty="0">
                <a:latin typeface="Times New Roman" panose="02020603050405020304" pitchFamily="2" charset="0"/>
                <a:ea typeface="宋体" panose="02010600030101010101" pitchFamily="2" charset="-122"/>
              </a:rPr>
              <a:t>就可以成为堆。</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pPr>
            <a:r>
              <a:rPr lang="en-US" altLang="x-none" sz="2800" b="1" dirty="0">
                <a:latin typeface="Times New Roman" panose="02020603050405020304" pitchFamily="2" charset="0"/>
                <a:ea typeface="宋体" panose="02010600030101010101" pitchFamily="2" charset="-122"/>
              </a:rPr>
              <a:t>void  Heap_Sort(Sqlist *H)</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  int j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for (j=H-&gt;length/2; j&gt;0; j--)</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Heap_adjust(H, j , H-&gt;length) ;</a:t>
            </a:r>
            <a:r>
              <a:rPr lang="en-US" altLang="x-none" sz="2400" b="1" dirty="0">
                <a:latin typeface="Times New Roman" panose="02020603050405020304" pitchFamily="2" charset="0"/>
                <a:ea typeface="宋体" panose="02010600030101010101" pitchFamily="2" charset="-122"/>
              </a:rPr>
              <a:t>   /*   </a:t>
            </a:r>
            <a:r>
              <a:rPr lang="zh-CN" altLang="en-US" sz="2400" b="1" dirty="0">
                <a:latin typeface="Times New Roman" panose="02020603050405020304" pitchFamily="2" charset="0"/>
                <a:ea typeface="宋体" panose="02010600030101010101" pitchFamily="2" charset="-122"/>
              </a:rPr>
              <a:t>初始建堆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4929" name="矩形 811009"/>
          <p:cNvSpPr/>
          <p:nvPr/>
        </p:nvSpPr>
        <p:spPr>
          <a:xfrm>
            <a:off x="1676400" y="152400"/>
            <a:ext cx="8839200" cy="6516688"/>
          </a:xfrm>
          <a:prstGeom prst="rect">
            <a:avLst/>
          </a:prstGeom>
          <a:noFill/>
          <a:ln w="9525">
            <a:noFill/>
          </a:ln>
        </p:spPr>
        <p:txBody>
          <a:bodyPr anchor="t"/>
          <a:p>
            <a:pPr marL="723900" lvl="2" indent="0" eaLnBrk="1" hangingPunct="1">
              <a:lnSpc>
                <a:spcPct val="110000"/>
              </a:lnSpc>
              <a:spcBef>
                <a:spcPct val="10000"/>
              </a:spcBef>
              <a:buClr>
                <a:schemeClr val="tx2"/>
              </a:buClr>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for (j=H-&gt;length/2; j&gt;=1; j--)</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buClr>
                <a:schemeClr val="tx2"/>
              </a:buClr>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H-&gt;R[0]=H-&gt;R[1] ; H-&gt;R[1]=H-&gt;R[j]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tx2"/>
              </a:buClr>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H-&gt;R[j]=H-&gt;R[0] ;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堆顶与最后一个交换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tx2"/>
              </a:buClr>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Heap_adjust(H, 1, j-1) ; </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buClr>
                <a:schemeClr val="tx2"/>
              </a:buClr>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10000"/>
              </a:spcBef>
              <a:buClr>
                <a:schemeClr val="tx2"/>
              </a:buClr>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a:lnSpc>
                <a:spcPct val="110000"/>
              </a:lnSpc>
              <a:spcBef>
                <a:spcPct val="20000"/>
              </a:spcBef>
            </a:pPr>
            <a:r>
              <a:rPr lang="en-US" altLang="x-none" sz="3600" b="1" dirty="0">
                <a:solidFill>
                  <a:schemeClr val="folHlink"/>
                </a:solidFill>
                <a:latin typeface="Times New Roman" panose="02020603050405020304" pitchFamily="2" charset="0"/>
                <a:ea typeface="宋体" panose="02010600030101010101" pitchFamily="2" charset="-122"/>
              </a:rPr>
              <a:t>7  </a:t>
            </a:r>
            <a:r>
              <a:rPr lang="zh-CN" altLang="en-US" sz="3600" b="1" dirty="0">
                <a:solidFill>
                  <a:schemeClr val="folHlink"/>
                </a:solidFill>
                <a:latin typeface="Times New Roman" panose="02020603050405020304" pitchFamily="2" charset="0"/>
                <a:ea typeface="楷体_GB2312" pitchFamily="1" charset="-122"/>
              </a:rPr>
              <a:t>算法分析</a:t>
            </a:r>
            <a:endParaRPr lang="zh-CN" altLang="en-US" sz="3600" b="1" dirty="0">
              <a:solidFill>
                <a:schemeClr val="folHlink"/>
              </a:solidFill>
              <a:latin typeface="Times New Roman" panose="02020603050405020304" pitchFamily="2" charset="0"/>
              <a:ea typeface="楷体_GB2312" pitchFamily="1" charset="-122"/>
            </a:endParaRPr>
          </a:p>
          <a:p>
            <a:pPr>
              <a:lnSpc>
                <a:spcPct val="110000"/>
              </a:lnSpc>
              <a:spcBef>
                <a:spcPct val="10000"/>
              </a:spcBef>
            </a:pPr>
            <a:r>
              <a:rPr lang="zh-CN" altLang="en-US" sz="2400" b="1"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主要过程：初始建堆和重新调整成堆。设记录数为</a:t>
            </a:r>
            <a:r>
              <a:rPr lang="en-US" altLang="x-none" sz="2800" b="1" dirty="0">
                <a:latin typeface="Times New Roman" panose="02020603050405020304" pitchFamily="2" charset="0"/>
                <a:ea typeface="宋体" panose="02010600030101010101" pitchFamily="2" charset="-122"/>
              </a:rPr>
              <a:t>n</a:t>
            </a:r>
            <a:r>
              <a:rPr lang="zh-CN" altLang="en-US" sz="2800" b="1" dirty="0">
                <a:latin typeface="Times New Roman" panose="02020603050405020304" pitchFamily="2" charset="0"/>
                <a:ea typeface="宋体" panose="02010600030101010101" pitchFamily="2" charset="-122"/>
              </a:rPr>
              <a:t>，所对应的完全二叉树深度为</a:t>
            </a:r>
            <a:r>
              <a:rPr lang="en-US" altLang="x-none" sz="2800" b="1" dirty="0">
                <a:latin typeface="Times New Roman" panose="02020603050405020304" pitchFamily="2" charset="0"/>
                <a:ea typeface="宋体" panose="02010600030101010101" pitchFamily="2" charset="-122"/>
              </a:rPr>
              <a:t>h </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10000"/>
              </a:spcBef>
            </a:pPr>
            <a:r>
              <a:rPr lang="zh-CN" altLang="en-US" sz="2800" b="1" dirty="0">
                <a:solidFill>
                  <a:schemeClr val="folHlink"/>
                </a:solidFill>
                <a:latin typeface="宋体" panose="02010600030101010101" pitchFamily="2" charset="-122"/>
                <a:ea typeface="宋体" panose="02010600030101010101" pitchFamily="2" charset="-122"/>
              </a:rPr>
              <a:t>◆</a:t>
            </a:r>
            <a:r>
              <a:rPr lang="zh-CN" altLang="en-US" sz="2800" b="1" dirty="0">
                <a:solidFill>
                  <a:schemeClr val="hlink"/>
                </a:solidFill>
                <a:latin typeface="Times New Roman" panose="02020603050405020304" pitchFamily="2" charset="0"/>
                <a:ea typeface="宋体" panose="02010600030101010101" pitchFamily="2" charset="-122"/>
              </a:rPr>
              <a:t>  </a:t>
            </a:r>
            <a:r>
              <a:rPr lang="zh-CN" altLang="en-US" sz="2800" b="1" dirty="0">
                <a:solidFill>
                  <a:schemeClr val="folHlink"/>
                </a:solidFill>
                <a:latin typeface="Times New Roman" panose="02020603050405020304" pitchFamily="2" charset="0"/>
                <a:ea typeface="宋体" panose="02010600030101010101" pitchFamily="2" charset="-122"/>
              </a:rPr>
              <a:t>初始建堆</a:t>
            </a:r>
            <a:r>
              <a:rPr lang="zh-CN" altLang="en-US" sz="2800" b="1" dirty="0">
                <a:latin typeface="Times New Roman" panose="02020603050405020304" pitchFamily="2" charset="0"/>
                <a:ea typeface="宋体" panose="02010600030101010101" pitchFamily="2" charset="-122"/>
              </a:rPr>
              <a:t>：每个非叶子结点都要从上到下做“筛选” 。第</a:t>
            </a:r>
            <a:r>
              <a:rPr lang="en-US" altLang="x-none" sz="2800" b="1" dirty="0">
                <a:latin typeface="Times New Roman" panose="02020603050405020304" pitchFamily="2" charset="0"/>
                <a:ea typeface="宋体" panose="02010600030101010101" pitchFamily="2" charset="-122"/>
              </a:rPr>
              <a:t>i</a:t>
            </a:r>
            <a:r>
              <a:rPr lang="zh-CN" altLang="en-US" sz="2800" b="1" dirty="0">
                <a:latin typeface="Times New Roman" panose="02020603050405020304" pitchFamily="2" charset="0"/>
                <a:ea typeface="宋体" panose="02010600030101010101" pitchFamily="2" charset="-122"/>
              </a:rPr>
              <a:t>层结点数≤</a:t>
            </a:r>
            <a:r>
              <a:rPr lang="en-US" altLang="x-none" sz="2800" b="1" dirty="0">
                <a:latin typeface="Times New Roman" panose="02020603050405020304" pitchFamily="2" charset="0"/>
                <a:ea typeface="宋体" panose="02010600030101010101" pitchFamily="2" charset="-122"/>
              </a:rPr>
              <a:t>2i-1</a:t>
            </a:r>
            <a:r>
              <a:rPr lang="zh-CN" altLang="en-US" sz="2800" b="1" dirty="0">
                <a:latin typeface="Times New Roman" panose="02020603050405020304" pitchFamily="2" charset="0"/>
                <a:ea typeface="宋体" panose="02010600030101010101" pitchFamily="2" charset="-122"/>
              </a:rPr>
              <a:t>，结点下移的最大深度是</a:t>
            </a:r>
            <a:r>
              <a:rPr lang="en-US" altLang="x-none" sz="2800" b="1" dirty="0">
                <a:latin typeface="Times New Roman" panose="02020603050405020304" pitchFamily="2" charset="0"/>
                <a:ea typeface="宋体" panose="02010600030101010101" pitchFamily="2" charset="-122"/>
              </a:rPr>
              <a:t>h-i</a:t>
            </a:r>
            <a:r>
              <a:rPr lang="zh-CN" altLang="en-US" sz="2800" b="1" dirty="0">
                <a:latin typeface="Times New Roman" panose="02020603050405020304" pitchFamily="2" charset="0"/>
                <a:ea typeface="宋体" panose="02010600030101010101" pitchFamily="2" charset="-122"/>
              </a:rPr>
              <a:t>，而每下移一层要比较</a:t>
            </a:r>
            <a:r>
              <a:rPr lang="en-US" altLang="x-none" sz="2800" b="1" dirty="0">
                <a:latin typeface="Times New Roman" panose="02020603050405020304" pitchFamily="2" charset="0"/>
                <a:ea typeface="宋体" panose="02010600030101010101" pitchFamily="2" charset="-122"/>
              </a:rPr>
              <a:t>2</a:t>
            </a:r>
            <a:r>
              <a:rPr lang="zh-CN" altLang="en-US" sz="2800" b="1" dirty="0">
                <a:latin typeface="Times New Roman" panose="02020603050405020304" pitchFamily="2" charset="0"/>
                <a:ea typeface="宋体" panose="02010600030101010101" pitchFamily="2" charset="-122"/>
              </a:rPr>
              <a:t>次，则比较次数</a:t>
            </a:r>
            <a:r>
              <a:rPr lang="en-US" altLang="x-none" sz="2800" b="1" dirty="0">
                <a:latin typeface="Times New Roman" panose="02020603050405020304" pitchFamily="2" charset="0"/>
                <a:ea typeface="宋体" panose="02010600030101010101" pitchFamily="2" charset="-122"/>
              </a:rPr>
              <a:t>C1(n)</a:t>
            </a:r>
            <a:r>
              <a:rPr lang="zh-CN" altLang="en-US" sz="2800" b="1" dirty="0">
                <a:latin typeface="Times New Roman" panose="02020603050405020304" pitchFamily="2" charset="0"/>
                <a:ea typeface="宋体" panose="02010600030101010101" pitchFamily="2" charset="-122"/>
              </a:rPr>
              <a:t>为：</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65953" name="组合 812033"/>
          <p:cNvGrpSpPr/>
          <p:nvPr/>
        </p:nvGrpSpPr>
        <p:grpSpPr>
          <a:xfrm>
            <a:off x="2206625" y="55563"/>
            <a:ext cx="5545138" cy="996950"/>
            <a:chOff x="0" y="0"/>
            <a:chExt cx="3493" cy="628"/>
          </a:xfrm>
        </p:grpSpPr>
        <p:sp>
          <p:nvSpPr>
            <p:cNvPr id="765954" name="矩形 812034"/>
            <p:cNvSpPr/>
            <p:nvPr/>
          </p:nvSpPr>
          <p:spPr>
            <a:xfrm>
              <a:off x="0" y="152"/>
              <a:ext cx="862" cy="272"/>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C</a:t>
              </a:r>
              <a:r>
                <a:rPr lang="en-US" altLang="x-none" sz="2800" b="1" baseline="-22000" dirty="0">
                  <a:latin typeface="Times New Roman" panose="02020603050405020304" pitchFamily="2" charset="0"/>
                  <a:ea typeface="宋体" panose="02010600030101010101" pitchFamily="2" charset="-122"/>
                </a:rPr>
                <a:t>1</a:t>
              </a:r>
              <a:r>
                <a:rPr lang="en-US" altLang="x-none" sz="2800" b="1" dirty="0">
                  <a:latin typeface="Times New Roman" panose="02020603050405020304" pitchFamily="2" charset="0"/>
                  <a:ea typeface="宋体" panose="02010600030101010101" pitchFamily="2" charset="-122"/>
                </a:rPr>
                <a:t>(n) ≤</a:t>
              </a:r>
              <a:endParaRPr lang="en-US" altLang="x-none" sz="2800" b="1" dirty="0">
                <a:latin typeface="Times New Roman" panose="02020603050405020304" pitchFamily="2" charset="0"/>
                <a:ea typeface="Times New Roman" panose="02020603050405020304" pitchFamily="2" charset="0"/>
              </a:endParaRPr>
            </a:p>
          </p:txBody>
        </p:sp>
        <p:sp>
          <p:nvSpPr>
            <p:cNvPr id="765955" name="矩形 812035"/>
            <p:cNvSpPr/>
            <p:nvPr/>
          </p:nvSpPr>
          <p:spPr>
            <a:xfrm>
              <a:off x="823" y="179"/>
              <a:ext cx="2670" cy="249"/>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2 ∑ (2</a:t>
              </a:r>
              <a:r>
                <a:rPr lang="en-US" altLang="x-none" sz="2800" b="1" baseline="36000" dirty="0">
                  <a:latin typeface="Times New Roman" panose="02020603050405020304" pitchFamily="2" charset="0"/>
                  <a:ea typeface="宋体" panose="02010600030101010101" pitchFamily="2" charset="-122"/>
                </a:rPr>
                <a:t>i-1</a:t>
              </a:r>
              <a:r>
                <a:rPr lang="en-US" altLang="x-none" sz="2800" b="1" dirty="0">
                  <a:latin typeface="Times New Roman" panose="02020603050405020304" pitchFamily="2" charset="0"/>
                  <a:ea typeface="宋体" panose="02010600030101010101" pitchFamily="2" charset="-122"/>
                </a:rPr>
                <a:t>×(h-i))≤4(2</a:t>
              </a:r>
              <a:r>
                <a:rPr lang="en-US" altLang="x-none" sz="2800" b="1" baseline="36000" dirty="0">
                  <a:latin typeface="Times New Roman" panose="02020603050405020304" pitchFamily="2" charset="0"/>
                  <a:ea typeface="宋体" panose="02010600030101010101" pitchFamily="2" charset="-122"/>
                </a:rPr>
                <a:t>h</a:t>
              </a:r>
              <a:r>
                <a:rPr lang="en-US" altLang="x-none" sz="2800" b="1" dirty="0">
                  <a:latin typeface="Times New Roman" panose="02020603050405020304" pitchFamily="2" charset="0"/>
                  <a:ea typeface="宋体" panose="02010600030101010101" pitchFamily="2" charset="-122"/>
                </a:rPr>
                <a:t>-h-1)</a:t>
              </a:r>
              <a:endParaRPr lang="en-US" altLang="x-none" sz="2800" b="1" dirty="0">
                <a:latin typeface="Times New Roman" panose="02020603050405020304" pitchFamily="2" charset="0"/>
                <a:ea typeface="Times New Roman" panose="02020603050405020304" pitchFamily="2" charset="0"/>
              </a:endParaRPr>
            </a:p>
          </p:txBody>
        </p:sp>
        <p:sp>
          <p:nvSpPr>
            <p:cNvPr id="765956" name="矩形 812036"/>
            <p:cNvSpPr/>
            <p:nvPr/>
          </p:nvSpPr>
          <p:spPr>
            <a:xfrm>
              <a:off x="1031" y="0"/>
              <a:ext cx="272"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h-1</a:t>
              </a:r>
              <a:endParaRPr lang="en-US" altLang="x-none" sz="2400" b="1" dirty="0">
                <a:latin typeface="Times New Roman" panose="02020603050405020304" pitchFamily="2" charset="0"/>
                <a:ea typeface="宋体" panose="02010600030101010101" pitchFamily="2" charset="-122"/>
              </a:endParaRPr>
            </a:p>
          </p:txBody>
        </p:sp>
        <p:sp>
          <p:nvSpPr>
            <p:cNvPr id="765957" name="矩形 812037"/>
            <p:cNvSpPr/>
            <p:nvPr/>
          </p:nvSpPr>
          <p:spPr>
            <a:xfrm>
              <a:off x="951" y="424"/>
              <a:ext cx="317" cy="204"/>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i=1</a:t>
              </a:r>
              <a:endParaRPr lang="en-US" altLang="x-none" sz="2400" b="1" dirty="0">
                <a:latin typeface="Times New Roman" panose="02020603050405020304" pitchFamily="2" charset="0"/>
                <a:ea typeface="宋体" panose="02010600030101010101" pitchFamily="2" charset="-122"/>
              </a:endParaRPr>
            </a:p>
          </p:txBody>
        </p:sp>
      </p:grpSp>
      <p:sp>
        <p:nvSpPr>
          <p:cNvPr id="765958" name="矩形 812038"/>
          <p:cNvSpPr/>
          <p:nvPr/>
        </p:nvSpPr>
        <p:spPr>
          <a:xfrm>
            <a:off x="1676400" y="1146175"/>
            <a:ext cx="8839200" cy="2592388"/>
          </a:xfrm>
          <a:prstGeom prst="rect">
            <a:avLst/>
          </a:prstGeom>
          <a:noFill/>
          <a:ln w="9525">
            <a:noFill/>
          </a:ln>
        </p:spPr>
        <p:txBody>
          <a:bodyPr anchor="t"/>
          <a:p>
            <a:pPr marL="381000" lvl="1" indent="0" eaLnBrk="0" hangingPunct="0">
              <a:lnSpc>
                <a:spcPct val="110000"/>
              </a:lnSpc>
              <a:spcBef>
                <a:spcPct val="20000"/>
              </a:spcBef>
              <a:spcAft>
                <a:spcPct val="10000"/>
              </a:spcAft>
            </a:pPr>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h=</a:t>
            </a:r>
            <a:r>
              <a:rPr lang="en-US" altLang="x-none" sz="2800" b="1" dirty="0">
                <a:latin typeface="宋体" panose="02010600030101010101" pitchFamily="2" charset="-122"/>
                <a:ea typeface="Arial Unicode MS" panose="020B0604020202020204" charset="-122"/>
                <a:sym typeface="Symbol" panose="05050102010706020507" pitchFamily="2" charset="2"/>
              </a:rPr>
              <a:t></a:t>
            </a:r>
            <a:r>
              <a:rPr lang="en-US" altLang="x-none" sz="2800" b="1" dirty="0">
                <a:latin typeface="Times New Roman" panose="02020603050405020304" pitchFamily="2" charset="0"/>
                <a:ea typeface="宋体" panose="02010600030101010101" pitchFamily="2" charset="-122"/>
              </a:rPr>
              <a:t>㏒</a:t>
            </a:r>
            <a:r>
              <a:rPr lang="en-US" altLang="x-none" sz="2800" b="1" baseline="-25000" dirty="0">
                <a:latin typeface="Times New Roman" panose="02020603050405020304" pitchFamily="2" charset="0"/>
                <a:ea typeface="宋体" panose="02010600030101010101" pitchFamily="2" charset="-122"/>
              </a:rPr>
              <a:t>2</a:t>
            </a:r>
            <a:r>
              <a:rPr lang="en-US" altLang="x-none" sz="2800" b="1" dirty="0">
                <a:latin typeface="Times New Roman" panose="02020603050405020304" pitchFamily="2" charset="0"/>
                <a:ea typeface="宋体" panose="02010600030101010101" pitchFamily="2" charset="-122"/>
              </a:rPr>
              <a:t>n</a:t>
            </a:r>
            <a:r>
              <a:rPr lang="en-US" altLang="x-none" sz="2800" b="1" dirty="0">
                <a:latin typeface="宋体" panose="02010600030101010101" pitchFamily="2" charset="-122"/>
                <a:ea typeface="Arial Unicode MS" panose="020B0604020202020204" charset="-122"/>
                <a:sym typeface="Symbol" panose="05050102010706020507" pitchFamily="2" charset="2"/>
              </a:rPr>
              <a:t></a:t>
            </a:r>
            <a:r>
              <a:rPr lang="en-US" altLang="x-none" sz="2800" b="1" dirty="0">
                <a:latin typeface="Times New Roman" panose="02020603050405020304" pitchFamily="2" charset="0"/>
                <a:ea typeface="Arial Unicode MS" panose="020B0604020202020204" charset="-122"/>
              </a:rPr>
              <a:t>+1</a:t>
            </a:r>
            <a:r>
              <a:rPr lang="zh-CN" altLang="en-US" sz="2800" b="1" dirty="0">
                <a:latin typeface="Times New Roman" panose="02020603050405020304" pitchFamily="2" charset="0"/>
                <a:ea typeface="宋体" panose="02010600030101010101" pitchFamily="2" charset="-122"/>
              </a:rPr>
              <a:t>， ∴ </a:t>
            </a:r>
            <a:r>
              <a:rPr lang="en-US" altLang="x-none" sz="2800" b="1" dirty="0">
                <a:latin typeface="Times New Roman" panose="02020603050405020304" pitchFamily="2" charset="0"/>
                <a:ea typeface="宋体" panose="02010600030101010101" pitchFamily="2" charset="-122"/>
              </a:rPr>
              <a:t>C</a:t>
            </a:r>
            <a:r>
              <a:rPr lang="en-US" altLang="x-none" sz="2800" b="1" baseline="-22000" dirty="0">
                <a:latin typeface="Times New Roman" panose="02020603050405020304" pitchFamily="2" charset="0"/>
                <a:ea typeface="宋体" panose="02010600030101010101" pitchFamily="2" charset="-122"/>
              </a:rPr>
              <a:t>1</a:t>
            </a:r>
            <a:r>
              <a:rPr lang="en-US" altLang="x-none" sz="2800" b="1" dirty="0">
                <a:latin typeface="Times New Roman" panose="02020603050405020304" pitchFamily="2" charset="0"/>
                <a:ea typeface="宋体" panose="02010600030101010101" pitchFamily="2" charset="-122"/>
              </a:rPr>
              <a:t>(n)≤4(n-㏒</a:t>
            </a:r>
            <a:r>
              <a:rPr lang="en-US" altLang="x-none" sz="2800" b="1" baseline="-25000" dirty="0">
                <a:latin typeface="Times New Roman" panose="02020603050405020304" pitchFamily="2" charset="0"/>
                <a:ea typeface="宋体" panose="02010600030101010101" pitchFamily="2" charset="-122"/>
              </a:rPr>
              <a:t>2</a:t>
            </a:r>
            <a:r>
              <a:rPr lang="en-US" altLang="x-none" sz="2800" b="1" dirty="0">
                <a:latin typeface="Times New Roman" panose="02020603050405020304" pitchFamily="2" charset="0"/>
                <a:ea typeface="宋体" panose="02010600030101010101" pitchFamily="2" charset="-122"/>
              </a:rPr>
              <a:t>n-1)</a:t>
            </a:r>
            <a:endParaRPr lang="en-US" altLang="x-none" sz="2800" b="1" dirty="0">
              <a:latin typeface="Times New Roman" panose="02020603050405020304" pitchFamily="2" charset="0"/>
              <a:ea typeface="宋体" panose="02010600030101010101" pitchFamily="2" charset="-122"/>
            </a:endParaRPr>
          </a:p>
          <a:p>
            <a:pPr marL="381000" lvl="1" indent="0" eaLnBrk="1" hangingPunct="1">
              <a:lnSpc>
                <a:spcPct val="110000"/>
              </a:lnSpc>
              <a:spcBef>
                <a:spcPct val="20000"/>
              </a:spcBef>
              <a:buClr>
                <a:schemeClr val="tx1"/>
              </a:buClr>
              <a:buFont typeface="Arial" panose="020B0604020202020204" pitchFamily="34" charset="0"/>
              <a:buNone/>
            </a:pPr>
            <a:r>
              <a:rPr lang="en-US" altLang="x-none" sz="2800" b="1" dirty="0">
                <a:solidFill>
                  <a:schemeClr val="folHlink"/>
                </a:solidFill>
                <a:latin typeface="宋体" panose="02010600030101010101" pitchFamily="2" charset="-122"/>
                <a:ea typeface="宋体" panose="02010600030101010101" pitchFamily="2" charset="-122"/>
              </a:rPr>
              <a:t>◆ </a:t>
            </a:r>
            <a:r>
              <a:rPr lang="en-US" altLang="x-none" sz="2800" b="1" dirty="0">
                <a:solidFill>
                  <a:schemeClr val="hlink"/>
                </a:solidFill>
                <a:latin typeface="Times New Roman" panose="02020603050405020304" pitchFamily="2" charset="0"/>
                <a:ea typeface="宋体" panose="02010600030101010101" pitchFamily="2" charset="-122"/>
              </a:rPr>
              <a:t> </a:t>
            </a:r>
            <a:r>
              <a:rPr lang="zh-CN" altLang="en-US" sz="2800" b="1" dirty="0">
                <a:solidFill>
                  <a:schemeClr val="folHlink"/>
                </a:solidFill>
                <a:latin typeface="Times New Roman" panose="02020603050405020304" pitchFamily="2" charset="0"/>
                <a:ea typeface="宋体" panose="02010600030101010101" pitchFamily="2" charset="-122"/>
              </a:rPr>
              <a:t>筛选调整</a:t>
            </a:r>
            <a:r>
              <a:rPr lang="zh-CN" altLang="en-US" sz="2800" b="1" dirty="0">
                <a:latin typeface="Times New Roman" panose="02020603050405020304" pitchFamily="2" charset="0"/>
                <a:ea typeface="宋体" panose="02010600030101010101" pitchFamily="2" charset="-122"/>
              </a:rPr>
              <a:t>：每次筛选要将根结点“下沉”到一个合适位置。第</a:t>
            </a:r>
            <a:r>
              <a:rPr lang="en-US" altLang="x-none" sz="2800" b="1" dirty="0">
                <a:latin typeface="Times New Roman" panose="02020603050405020304" pitchFamily="2" charset="0"/>
                <a:ea typeface="宋体" panose="02010600030101010101" pitchFamily="2" charset="-122"/>
              </a:rPr>
              <a:t>i</a:t>
            </a:r>
            <a:r>
              <a:rPr lang="zh-CN" altLang="en-US" sz="2800" b="1" dirty="0">
                <a:latin typeface="Times New Roman" panose="02020603050405020304" pitchFamily="2" charset="0"/>
                <a:ea typeface="宋体" panose="02010600030101010101" pitchFamily="2" charset="-122"/>
              </a:rPr>
              <a:t>次筛选时</a:t>
            </a:r>
            <a:r>
              <a:rPr lang="zh-CN" altLang="en-US" sz="2800" b="1" dirty="0">
                <a:latin typeface="Arial" panose="020B0604020202020204" pitchFamily="34" charset="0"/>
                <a:ea typeface="宋体" panose="02010600030101010101" pitchFamily="2" charset="-122"/>
              </a:rPr>
              <a:t>：堆中元素个</a:t>
            </a:r>
            <a:r>
              <a:rPr lang="zh-CN" altLang="en-US" sz="2800" b="1" dirty="0">
                <a:latin typeface="Times New Roman" panose="02020603050405020304" pitchFamily="2" charset="0"/>
                <a:ea typeface="宋体" panose="02010600030101010101" pitchFamily="2" charset="-122"/>
              </a:rPr>
              <a:t>数为</a:t>
            </a:r>
            <a:r>
              <a:rPr lang="en-US" altLang="x-none" sz="2800" b="1" dirty="0">
                <a:latin typeface="Times New Roman" panose="02020603050405020304" pitchFamily="2" charset="0"/>
                <a:ea typeface="宋体" panose="02010600030101010101" pitchFamily="2" charset="-122"/>
              </a:rPr>
              <a:t>n-i+1</a:t>
            </a:r>
            <a:r>
              <a:rPr lang="zh-CN" altLang="en-US" sz="2800" b="1" dirty="0">
                <a:latin typeface="Times New Roman" panose="02020603050405020304" pitchFamily="2" charset="0"/>
                <a:ea typeface="宋体" panose="02010600030101010101" pitchFamily="2" charset="-122"/>
              </a:rPr>
              <a:t>；堆的深度是</a:t>
            </a:r>
            <a:r>
              <a:rPr lang="zh-CN" altLang="en-US" sz="2800" b="1" dirty="0">
                <a:latin typeface="宋体" panose="02010600030101010101" pitchFamily="2" charset="-122"/>
                <a:ea typeface="Arial Unicode MS" panose="020B0604020202020204" charset="-122"/>
                <a:sym typeface="Symbol" panose="05050102010706020507" pitchFamily="2" charset="2"/>
              </a:rPr>
              <a:t></a:t>
            </a:r>
            <a:r>
              <a:rPr lang="zh-CN" altLang="en-US" sz="2800" b="1" dirty="0">
                <a:latin typeface="Times New Roman" panose="02020603050405020304" pitchFamily="2" charset="0"/>
                <a:ea typeface="宋体" panose="02010600030101010101" pitchFamily="2" charset="-122"/>
              </a:rPr>
              <a:t>㏒</a:t>
            </a:r>
            <a:r>
              <a:rPr lang="en-US" altLang="x-none" sz="2800" b="1" baseline="-25000" dirty="0">
                <a:latin typeface="Times New Roman" panose="02020603050405020304" pitchFamily="2" charset="0"/>
                <a:ea typeface="宋体" panose="02010600030101010101" pitchFamily="2" charset="-122"/>
              </a:rPr>
              <a:t>2</a:t>
            </a:r>
            <a:r>
              <a:rPr lang="en-US" altLang="x-none" sz="2800" b="1" dirty="0">
                <a:latin typeface="Times New Roman" panose="02020603050405020304" pitchFamily="2" charset="0"/>
                <a:ea typeface="宋体" panose="02010600030101010101" pitchFamily="2" charset="-122"/>
              </a:rPr>
              <a:t>(n-i+1)</a:t>
            </a:r>
            <a:r>
              <a:rPr lang="en-US" altLang="x-none" sz="2800" b="1" dirty="0">
                <a:latin typeface="宋体" panose="02010600030101010101" pitchFamily="2" charset="-122"/>
                <a:ea typeface="Arial Unicode MS" panose="020B0604020202020204" charset="-122"/>
                <a:sym typeface="Symbol" panose="05050102010706020507" pitchFamily="2" charset="2"/>
              </a:rPr>
              <a:t></a:t>
            </a:r>
            <a:r>
              <a:rPr lang="en-US" altLang="x-none" sz="2800" b="1" dirty="0">
                <a:latin typeface="Times New Roman" panose="02020603050405020304" pitchFamily="2" charset="0"/>
                <a:ea typeface="Arial Unicode MS" panose="020B0604020202020204" charset="-122"/>
              </a:rPr>
              <a:t>+1</a:t>
            </a:r>
            <a:r>
              <a:rPr lang="zh-CN" altLang="en-US" sz="2800" b="1" dirty="0">
                <a:latin typeface="Times New Roman" panose="02020603050405020304" pitchFamily="2" charset="0"/>
                <a:ea typeface="宋体" panose="02010600030101010101" pitchFamily="2" charset="-122"/>
              </a:rPr>
              <a:t>，则进行</a:t>
            </a:r>
            <a:r>
              <a:rPr lang="en-US" altLang="x-none" sz="2800" b="1" dirty="0">
                <a:latin typeface="Times New Roman" panose="02020603050405020304" pitchFamily="2" charset="0"/>
                <a:ea typeface="宋体" panose="02010600030101010101" pitchFamily="2" charset="-122"/>
              </a:rPr>
              <a:t>n-1</a:t>
            </a:r>
            <a:r>
              <a:rPr lang="zh-CN" altLang="en-US" sz="2800" b="1" dirty="0">
                <a:latin typeface="Times New Roman" panose="02020603050405020304" pitchFamily="2" charset="0"/>
                <a:ea typeface="宋体" panose="02010600030101010101" pitchFamily="2" charset="-122"/>
              </a:rPr>
              <a:t>次“筛选”的比较次数</a:t>
            </a:r>
            <a:r>
              <a:rPr lang="en-US" altLang="x-none" sz="2800" b="1" dirty="0">
                <a:latin typeface="Times New Roman" panose="02020603050405020304" pitchFamily="2" charset="0"/>
                <a:ea typeface="宋体" panose="02010600030101010101" pitchFamily="2" charset="-122"/>
              </a:rPr>
              <a:t>C</a:t>
            </a:r>
            <a:r>
              <a:rPr lang="en-US" altLang="x-none" sz="2800" b="1" baseline="-22000" dirty="0">
                <a:latin typeface="Times New Roman" panose="02020603050405020304" pitchFamily="2" charset="0"/>
                <a:ea typeface="宋体" panose="02010600030101010101" pitchFamily="2" charset="-122"/>
              </a:rPr>
              <a:t>2</a:t>
            </a:r>
            <a:r>
              <a:rPr lang="en-US" altLang="x-none" sz="2800" b="1" dirty="0">
                <a:latin typeface="Times New Roman" panose="02020603050405020304" pitchFamily="2" charset="0"/>
                <a:ea typeface="宋体" panose="02010600030101010101" pitchFamily="2" charset="-122"/>
              </a:rPr>
              <a:t>(n)</a:t>
            </a:r>
            <a:r>
              <a:rPr lang="zh-CN" altLang="en-US" sz="2800" b="1" dirty="0">
                <a:latin typeface="Times New Roman" panose="02020603050405020304" pitchFamily="2" charset="0"/>
                <a:ea typeface="宋体" panose="02010600030101010101" pitchFamily="2" charset="-122"/>
              </a:rPr>
              <a:t>为</a:t>
            </a:r>
            <a:r>
              <a:rPr lang="zh-CN" altLang="en-US" sz="2800" b="1" dirty="0">
                <a:latin typeface="Arial" panose="020B0604020202020204" pitchFamily="34" charset="0"/>
                <a:ea typeface="宋体" panose="02010600030101010101" pitchFamily="2" charset="-122"/>
              </a:rPr>
              <a:t>：</a:t>
            </a:r>
            <a:endParaRPr lang="zh-CN" altLang="en-US" sz="2800" b="1" dirty="0">
              <a:latin typeface="Arial" panose="020B0604020202020204" pitchFamily="34" charset="0"/>
              <a:ea typeface="宋体" panose="02010600030101010101" pitchFamily="2" charset="-122"/>
            </a:endParaRPr>
          </a:p>
        </p:txBody>
      </p:sp>
      <p:grpSp>
        <p:nvGrpSpPr>
          <p:cNvPr id="765959" name="组合 812039"/>
          <p:cNvGrpSpPr/>
          <p:nvPr/>
        </p:nvGrpSpPr>
        <p:grpSpPr>
          <a:xfrm>
            <a:off x="2782888" y="3592513"/>
            <a:ext cx="4321175" cy="996950"/>
            <a:chOff x="0" y="0"/>
            <a:chExt cx="2722" cy="628"/>
          </a:xfrm>
        </p:grpSpPr>
        <p:sp>
          <p:nvSpPr>
            <p:cNvPr id="765960" name="矩形 812040"/>
            <p:cNvSpPr/>
            <p:nvPr/>
          </p:nvSpPr>
          <p:spPr>
            <a:xfrm>
              <a:off x="0" y="176"/>
              <a:ext cx="862" cy="272"/>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C</a:t>
              </a:r>
              <a:r>
                <a:rPr lang="en-US" altLang="x-none" sz="2800" b="1" baseline="-22000" dirty="0">
                  <a:latin typeface="Times New Roman" panose="02020603050405020304" pitchFamily="2" charset="0"/>
                  <a:ea typeface="宋体" panose="02010600030101010101" pitchFamily="2" charset="-122"/>
                </a:rPr>
                <a:t>2</a:t>
              </a:r>
              <a:r>
                <a:rPr lang="en-US" altLang="x-none" sz="2800" b="1" dirty="0">
                  <a:latin typeface="Times New Roman" panose="02020603050405020304" pitchFamily="2" charset="0"/>
                  <a:ea typeface="宋体" panose="02010600030101010101" pitchFamily="2" charset="-122"/>
                </a:rPr>
                <a:t>(n) ≤</a:t>
              </a:r>
              <a:endParaRPr lang="en-US" altLang="x-none" sz="2800" b="1" dirty="0">
                <a:latin typeface="Times New Roman" panose="02020603050405020304" pitchFamily="2" charset="0"/>
                <a:ea typeface="Times New Roman" panose="02020603050405020304" pitchFamily="2" charset="0"/>
              </a:endParaRPr>
            </a:p>
          </p:txBody>
        </p:sp>
        <p:sp>
          <p:nvSpPr>
            <p:cNvPr id="765961" name="矩形 812041"/>
            <p:cNvSpPr/>
            <p:nvPr/>
          </p:nvSpPr>
          <p:spPr>
            <a:xfrm>
              <a:off x="783" y="179"/>
              <a:ext cx="1939" cy="249"/>
            </a:xfrm>
            <a:prstGeom prst="rect">
              <a:avLst/>
            </a:prstGeom>
            <a:noFill/>
            <a:ln w="9525">
              <a:noFill/>
            </a:ln>
          </p:spPr>
          <p:txBody>
            <a:bodyPr wrap="none" anchor="ctr"/>
            <a:p>
              <a:r>
                <a:rPr lang="zh-CN" altLang="en-US" sz="2800" b="1" dirty="0">
                  <a:latin typeface="Times New Roman" panose="02020603050405020304" pitchFamily="2" charset="0"/>
                  <a:ea typeface="宋体" panose="02010600030101010101" pitchFamily="2" charset="-122"/>
                </a:rPr>
                <a:t> ∑ </a:t>
              </a:r>
              <a:r>
                <a:rPr lang="en-US" altLang="x-none" sz="2800" b="1" dirty="0">
                  <a:latin typeface="Times New Roman" panose="02020603050405020304" pitchFamily="2" charset="0"/>
                  <a:ea typeface="宋体" panose="02010600030101010101" pitchFamily="2" charset="-122"/>
                </a:rPr>
                <a:t>(2×㏒</a:t>
              </a:r>
              <a:r>
                <a:rPr lang="en-US" altLang="x-none" sz="2800" b="1" baseline="-25000" dirty="0">
                  <a:latin typeface="Times New Roman" panose="02020603050405020304" pitchFamily="2" charset="0"/>
                  <a:ea typeface="宋体" panose="02010600030101010101" pitchFamily="2" charset="-122"/>
                </a:rPr>
                <a:t>2</a:t>
              </a:r>
              <a:r>
                <a:rPr lang="en-US" altLang="x-none" sz="2800" b="1" dirty="0">
                  <a:latin typeface="Times New Roman" panose="02020603050405020304" pitchFamily="2" charset="0"/>
                  <a:ea typeface="宋体" panose="02010600030101010101" pitchFamily="2" charset="-122"/>
                </a:rPr>
                <a:t>(n-i+1))</a:t>
              </a:r>
              <a:endParaRPr lang="en-US" altLang="x-none" sz="2800" b="1" dirty="0">
                <a:latin typeface="Times New Roman" panose="02020603050405020304" pitchFamily="2" charset="0"/>
                <a:ea typeface="Times New Roman" panose="02020603050405020304" pitchFamily="2" charset="0"/>
              </a:endParaRPr>
            </a:p>
          </p:txBody>
        </p:sp>
        <p:sp>
          <p:nvSpPr>
            <p:cNvPr id="765962" name="矩形 812042"/>
            <p:cNvSpPr/>
            <p:nvPr/>
          </p:nvSpPr>
          <p:spPr>
            <a:xfrm>
              <a:off x="863" y="0"/>
              <a:ext cx="272"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n-1</a:t>
              </a:r>
              <a:endParaRPr lang="en-US" altLang="x-none" sz="2400" b="1" dirty="0">
                <a:latin typeface="Times New Roman" panose="02020603050405020304" pitchFamily="2" charset="0"/>
                <a:ea typeface="宋体" panose="02010600030101010101" pitchFamily="2" charset="-122"/>
              </a:endParaRPr>
            </a:p>
          </p:txBody>
        </p:sp>
        <p:sp>
          <p:nvSpPr>
            <p:cNvPr id="765963" name="矩形 812043"/>
            <p:cNvSpPr/>
            <p:nvPr/>
          </p:nvSpPr>
          <p:spPr>
            <a:xfrm>
              <a:off x="815" y="424"/>
              <a:ext cx="317" cy="204"/>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i=1</a:t>
              </a:r>
              <a:endParaRPr lang="en-US" altLang="x-none" sz="2400" b="1" dirty="0">
                <a:latin typeface="Times New Roman" panose="02020603050405020304" pitchFamily="2" charset="0"/>
                <a:ea typeface="宋体" panose="02010600030101010101" pitchFamily="2" charset="-122"/>
              </a:endParaRPr>
            </a:p>
          </p:txBody>
        </p:sp>
      </p:grpSp>
      <p:sp>
        <p:nvSpPr>
          <p:cNvPr id="765964" name="矩形 812044"/>
          <p:cNvSpPr/>
          <p:nvPr/>
        </p:nvSpPr>
        <p:spPr>
          <a:xfrm>
            <a:off x="1676400" y="4611688"/>
            <a:ext cx="8839200" cy="2057400"/>
          </a:xfrm>
          <a:prstGeom prst="rect">
            <a:avLst/>
          </a:prstGeom>
          <a:noFill/>
          <a:ln w="9525">
            <a:noFill/>
          </a:ln>
        </p:spPr>
        <p:txBody>
          <a:bodyPr anchor="t"/>
          <a:p>
            <a:pPr marL="381000" lvl="1" indent="0" eaLnBrk="0" hangingPunct="0">
              <a:lnSpc>
                <a:spcPct val="110000"/>
              </a:lnSpc>
              <a:spcBef>
                <a:spcPct val="10000"/>
              </a:spcBef>
              <a:spcAft>
                <a:spcPct val="10000"/>
              </a:spcAft>
            </a:pPr>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C</a:t>
            </a:r>
            <a:r>
              <a:rPr lang="en-US" altLang="x-none" sz="2800" b="1" baseline="-22000" dirty="0">
                <a:latin typeface="Times New Roman" panose="02020603050405020304" pitchFamily="2" charset="0"/>
                <a:ea typeface="宋体" panose="02010600030101010101" pitchFamily="2" charset="-122"/>
              </a:rPr>
              <a:t>2</a:t>
            </a:r>
            <a:r>
              <a:rPr lang="en-US" altLang="x-none" sz="2800" b="1" dirty="0">
                <a:latin typeface="Times New Roman" panose="02020603050405020304" pitchFamily="2" charset="0"/>
                <a:ea typeface="宋体" panose="02010600030101010101" pitchFamily="2" charset="-122"/>
              </a:rPr>
              <a:t>(n)&lt;2n㏒</a:t>
            </a:r>
            <a:r>
              <a:rPr lang="en-US" altLang="x-none" sz="2800" b="1" baseline="-25000" dirty="0">
                <a:latin typeface="Times New Roman" panose="02020603050405020304" pitchFamily="2" charset="0"/>
                <a:ea typeface="宋体" panose="02010600030101010101" pitchFamily="2" charset="-122"/>
              </a:rPr>
              <a:t>2</a:t>
            </a:r>
            <a:r>
              <a:rPr lang="en-US" altLang="x-none" sz="2800" b="1" dirty="0">
                <a:latin typeface="Times New Roman" panose="02020603050405020304" pitchFamily="2" charset="0"/>
                <a:ea typeface="宋体" panose="02010600030101010101" pitchFamily="2" charset="-122"/>
              </a:rPr>
              <a:t>n</a:t>
            </a:r>
            <a:endParaRPr lang="en-US" altLang="x-none" sz="2800" b="1" dirty="0">
              <a:latin typeface="Times New Roman" panose="02020603050405020304" pitchFamily="2" charset="0"/>
              <a:ea typeface="宋体" panose="02010600030101010101" pitchFamily="2" charset="-122"/>
            </a:endParaRPr>
          </a:p>
          <a:p>
            <a:pPr marL="381000" lvl="1" indent="0" eaLnBrk="1" hangingPunct="1">
              <a:lnSpc>
                <a:spcPct val="110000"/>
              </a:lnSpc>
              <a:spcBef>
                <a:spcPct val="10000"/>
              </a:spcBef>
              <a:buClr>
                <a:schemeClr val="tx1"/>
              </a:buClr>
              <a:buFont typeface="Arial" panose="020B0604020202020204" pitchFamily="34" charset="0"/>
              <a:buNone/>
            </a:pPr>
            <a:r>
              <a:rPr lang="en-US" altLang="x-none" sz="2800" b="1" dirty="0">
                <a:latin typeface="Times New Roman" panose="02020603050405020304" pitchFamily="2" charset="0"/>
                <a:ea typeface="宋体" panose="02010600030101010101" pitchFamily="2" charset="-122"/>
              </a:rPr>
              <a:t>∴</a:t>
            </a:r>
            <a:r>
              <a:rPr lang="en-US" altLang="x-none" sz="2800" b="1" dirty="0">
                <a:solidFill>
                  <a:schemeClr val="hlink"/>
                </a:solidFill>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堆排序的比较次数的数量级为： </a:t>
            </a:r>
            <a:r>
              <a:rPr lang="en-US" altLang="x-none" sz="3200" b="1" dirty="0">
                <a:latin typeface="Times New Roman" panose="02020603050405020304" pitchFamily="2" charset="0"/>
                <a:ea typeface="宋体" panose="02010600030101010101" pitchFamily="2" charset="-122"/>
              </a:rPr>
              <a:t>T(n)=</a:t>
            </a:r>
            <a:r>
              <a:rPr lang="en-US" altLang="x-none" sz="3200" b="1" dirty="0">
                <a:solidFill>
                  <a:schemeClr val="folHlink"/>
                </a:solidFill>
                <a:latin typeface="Times New Roman" panose="02020603050405020304" pitchFamily="2" charset="0"/>
                <a:ea typeface="宋体" panose="02010600030101010101" pitchFamily="2" charset="-122"/>
              </a:rPr>
              <a:t>O(n</a:t>
            </a:r>
            <a:r>
              <a:rPr lang="en-US" altLang="x-none" sz="2800" b="1" dirty="0">
                <a:solidFill>
                  <a:schemeClr val="folHlink"/>
                </a:solidFill>
                <a:latin typeface="Times New Roman" panose="02020603050405020304" pitchFamily="2" charset="0"/>
                <a:ea typeface="宋体" panose="02010600030101010101" pitchFamily="2" charset="-122"/>
              </a:rPr>
              <a:t>㏒</a:t>
            </a:r>
            <a:r>
              <a:rPr lang="en-US" altLang="x-none" sz="2800" b="1" baseline="-25000" dirty="0">
                <a:solidFill>
                  <a:schemeClr val="folHlink"/>
                </a:solidFill>
                <a:latin typeface="Times New Roman" panose="02020603050405020304" pitchFamily="2" charset="0"/>
                <a:ea typeface="宋体" panose="02010600030101010101" pitchFamily="2" charset="-122"/>
              </a:rPr>
              <a:t>2</a:t>
            </a:r>
            <a:r>
              <a:rPr lang="en-US" altLang="x-none" sz="2800" b="1" dirty="0">
                <a:solidFill>
                  <a:schemeClr val="folHlink"/>
                </a:solidFill>
                <a:latin typeface="Times New Roman" panose="02020603050405020304" pitchFamily="2" charset="0"/>
                <a:ea typeface="宋体" panose="02010600030101010101" pitchFamily="2" charset="-122"/>
              </a:rPr>
              <a:t>n</a:t>
            </a:r>
            <a:r>
              <a:rPr lang="en-US" altLang="x-none" sz="3200" b="1" dirty="0">
                <a:solidFill>
                  <a:schemeClr val="folHlink"/>
                </a:solidFill>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；而附加空间就是交换时所用的临时空间，故空间复杂度为： </a:t>
            </a:r>
            <a:r>
              <a:rPr lang="en-US" altLang="x-none" sz="3200" b="1" dirty="0">
                <a:latin typeface="Times New Roman" panose="02020603050405020304" pitchFamily="2" charset="0"/>
                <a:ea typeface="宋体" panose="02010600030101010101" pitchFamily="2" charset="-122"/>
              </a:rPr>
              <a:t>S(n)=</a:t>
            </a:r>
            <a:r>
              <a:rPr lang="en-US" altLang="x-none" sz="3200" b="1" dirty="0">
                <a:solidFill>
                  <a:schemeClr val="folHlink"/>
                </a:solidFill>
                <a:latin typeface="Times New Roman" panose="02020603050405020304" pitchFamily="2" charset="0"/>
                <a:ea typeface="宋体" panose="02010600030101010101" pitchFamily="2" charset="-122"/>
              </a:rPr>
              <a:t>O(1) </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3058" name="标题 813057"/>
          <p:cNvSpPr>
            <a:spLocks noGrp="1"/>
          </p:cNvSpPr>
          <p:nvPr>
            <p:ph type="title"/>
          </p:nvPr>
        </p:nvSpPr>
        <p:spPr>
          <a:xfrm>
            <a:off x="2501900" y="152400"/>
            <a:ext cx="5754688" cy="828675"/>
          </a:xfrm>
        </p:spPr>
        <p:txBody>
          <a:bodyPr lIns="92075" tIns="46038" rIns="92075" bIns="46038" anchor="ctr"/>
          <a:p>
            <a:pPr fontAlgn="base"/>
            <a:r>
              <a:rPr lang="en-US" altLang="x-none" sz="5400" b="1" strike="noStrike" noProof="1" dirty="0">
                <a:latin typeface="Times New Roman" panose="02020603050405020304" pitchFamily="2" charset="0"/>
              </a:rPr>
              <a:t>10. 5</a:t>
            </a:r>
            <a:r>
              <a:rPr lang="en-US" altLang="x-none" sz="5400" b="1" strike="noStrike" noProof="1" dirty="0"/>
              <a:t>   </a:t>
            </a:r>
            <a:r>
              <a:rPr lang="zh-CN" altLang="en-US" sz="5400" b="1" strike="noStrike" noProof="1" dirty="0">
                <a:ea typeface="楷体_GB2312" pitchFamily="1" charset="-122"/>
              </a:rPr>
              <a:t>归并排序</a:t>
            </a:r>
            <a:endParaRPr lang="zh-CN" altLang="en-US" sz="5400" b="1" strike="noStrike" noProof="1" dirty="0">
              <a:ea typeface="楷体_GB2312" pitchFamily="1" charset="-122"/>
            </a:endParaRPr>
          </a:p>
        </p:txBody>
      </p:sp>
      <p:sp>
        <p:nvSpPr>
          <p:cNvPr id="766978" name="矩形 813058"/>
          <p:cNvSpPr/>
          <p:nvPr/>
        </p:nvSpPr>
        <p:spPr>
          <a:xfrm>
            <a:off x="1676400" y="1066800"/>
            <a:ext cx="8839200" cy="5572760"/>
          </a:xfrm>
          <a:prstGeom prst="rect">
            <a:avLst/>
          </a:prstGeom>
          <a:noFill/>
          <a:ln w="9525">
            <a:noFill/>
          </a:ln>
        </p:spPr>
        <p:txBody>
          <a:bodyPr lIns="92075" tIns="46038" rIns="92075" bIns="46038" anchor="t">
            <a:spAutoFit/>
          </a:bodyPr>
          <a:p>
            <a:pPr>
              <a:lnSpc>
                <a:spcPct val="110000"/>
              </a:lnSpc>
              <a:spcBef>
                <a:spcPct val="10000"/>
              </a:spcBef>
              <a:buClr>
                <a:schemeClr val="tx1"/>
              </a:buClr>
              <a:buSzPct val="90000"/>
            </a:pPr>
            <a:r>
              <a:rPr lang="zh-CN" altLang="en-US" sz="2800" b="1" dirty="0">
                <a:latin typeface="Times New Roman" panose="02020603050405020304" pitchFamily="2" charset="0"/>
                <a:ea typeface="宋体" panose="02010600030101010101" pitchFamily="2" charset="-122"/>
              </a:rPr>
              <a:t>        </a:t>
            </a:r>
            <a:r>
              <a:rPr lang="zh-CN" altLang="en-US" sz="3200" b="1" dirty="0">
                <a:solidFill>
                  <a:schemeClr val="folHlink"/>
                </a:solidFill>
                <a:latin typeface="Times New Roman" panose="02020603050405020304" pitchFamily="2" charset="0"/>
                <a:ea typeface="宋体" panose="02010600030101010101" pitchFamily="2" charset="-122"/>
              </a:rPr>
              <a:t>归并</a:t>
            </a:r>
            <a:r>
              <a:rPr lang="en-US" altLang="x-none" sz="2800" b="1" dirty="0">
                <a:latin typeface="Times New Roman" panose="02020603050405020304" pitchFamily="2" charset="0"/>
                <a:ea typeface="宋体" panose="02010600030101010101" pitchFamily="2" charset="-122"/>
              </a:rPr>
              <a:t>(Merging) </a:t>
            </a:r>
            <a:r>
              <a:rPr lang="zh-CN" altLang="en-US" sz="2800" b="1" dirty="0">
                <a:latin typeface="宋体" panose="02010600030101010101" pitchFamily="2" charset="-122"/>
                <a:ea typeface="宋体" panose="02010600030101010101" pitchFamily="2" charset="-122"/>
              </a:rPr>
              <a:t>：是指将两个或两个以上的有序序列合并成一个有序序列。若采用线性表</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无论是那种存储结构</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易于实现，其时间复杂度为</a:t>
            </a:r>
            <a:r>
              <a:rPr lang="en-US" altLang="x-none" sz="2800" b="1" dirty="0">
                <a:latin typeface="Times New Roman" panose="02020603050405020304" pitchFamily="2" charset="0"/>
                <a:ea typeface="宋体" panose="02010600030101010101" pitchFamily="2" charset="-122"/>
              </a:rPr>
              <a:t>O(m+n) </a:t>
            </a:r>
            <a:r>
              <a:rPr lang="zh-CN" altLang="en-US" sz="2800" b="1" dirty="0">
                <a:latin typeface="宋体" panose="02010600030101010101" pitchFamily="2" charset="-122"/>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10000"/>
              </a:spcBef>
              <a:buClr>
                <a:schemeClr val="tx1"/>
              </a:buClr>
              <a:buSzPct val="90000"/>
            </a:pPr>
            <a:r>
              <a:rPr lang="zh-CN" altLang="en-US" sz="3200" b="1" dirty="0">
                <a:solidFill>
                  <a:schemeClr val="hlink"/>
                </a:solidFill>
                <a:latin typeface="Times New Roman" panose="02020603050405020304" pitchFamily="2" charset="0"/>
                <a:ea typeface="宋体" panose="02010600030101010101" pitchFamily="2" charset="-122"/>
              </a:rPr>
              <a:t>       </a:t>
            </a:r>
            <a:r>
              <a:rPr lang="zh-CN" altLang="en-US" sz="3200" b="1" dirty="0">
                <a:solidFill>
                  <a:schemeClr val="folHlink"/>
                </a:solidFill>
                <a:latin typeface="Times New Roman" panose="02020603050405020304" pitchFamily="2" charset="0"/>
                <a:ea typeface="宋体" panose="02010600030101010101" pitchFamily="2" charset="-122"/>
              </a:rPr>
              <a:t>归并思想实例</a:t>
            </a:r>
            <a:r>
              <a:rPr lang="zh-CN" altLang="en-US" sz="3200" b="1" dirty="0">
                <a:latin typeface="宋体" panose="02010600030101010101" pitchFamily="2" charset="-122"/>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两堆扑克牌，都</a:t>
            </a:r>
            <a:r>
              <a:rPr lang="zh-CN" altLang="en-US" sz="2800" b="1" dirty="0">
                <a:solidFill>
                  <a:schemeClr val="folHlink"/>
                </a:solidFill>
                <a:latin typeface="Times New Roman" panose="02020603050405020304" pitchFamily="2" charset="0"/>
                <a:ea typeface="宋体" panose="02010600030101010101" pitchFamily="2" charset="-122"/>
              </a:rPr>
              <a:t>已从小到大排好序</a:t>
            </a:r>
            <a:r>
              <a:rPr lang="zh-CN" altLang="en-US" sz="2800" b="1" dirty="0">
                <a:latin typeface="Times New Roman" panose="02020603050405020304" pitchFamily="2" charset="0"/>
                <a:ea typeface="宋体" panose="02010600030101010101" pitchFamily="2" charset="-122"/>
              </a:rPr>
              <a:t>，要将两堆合并为一堆且要求</a:t>
            </a:r>
            <a:r>
              <a:rPr lang="zh-CN" altLang="en-US" sz="2800" b="1" dirty="0">
                <a:solidFill>
                  <a:schemeClr val="folHlink"/>
                </a:solidFill>
                <a:latin typeface="Times New Roman" panose="02020603050405020304" pitchFamily="2" charset="0"/>
                <a:ea typeface="宋体" panose="02010600030101010101" pitchFamily="2" charset="-122"/>
              </a:rPr>
              <a:t>从小到大排序</a:t>
            </a:r>
            <a:r>
              <a:rPr lang="zh-CN" altLang="en-US" sz="2800" b="1" dirty="0">
                <a:latin typeface="宋体" panose="02010600030101010101" pitchFamily="2" charset="-122"/>
                <a:ea typeface="宋体" panose="02010600030101010101" pitchFamily="2" charset="-122"/>
              </a:rPr>
              <a:t>。</a:t>
            </a:r>
            <a:endParaRPr lang="zh-CN" altLang="en-US" sz="2800" b="1" dirty="0">
              <a:solidFill>
                <a:schemeClr val="hlink"/>
              </a:solidFill>
              <a:latin typeface="Times New Roman" panose="02020603050405020304" pitchFamily="2" charset="0"/>
              <a:ea typeface="宋体" panose="02010600030101010101" pitchFamily="2" charset="-122"/>
            </a:endParaRPr>
          </a:p>
          <a:p>
            <a:pPr marL="533400" lvl="1" indent="0" eaLnBrk="1" hangingPunct="1">
              <a:lnSpc>
                <a:spcPct val="110000"/>
              </a:lnSpc>
              <a:spcBef>
                <a:spcPct val="10000"/>
              </a:spcBef>
              <a:buClr>
                <a:schemeClr val="tx1"/>
              </a:buClr>
              <a:buSzPct val="90000"/>
              <a:buFont typeface="Arial" panose="020B0604020202020204" pitchFamily="34" charset="0"/>
              <a:buNone/>
            </a:pPr>
            <a:r>
              <a:rPr lang="zh-CN" altLang="en-US" sz="2800" b="1" dirty="0">
                <a:solidFill>
                  <a:schemeClr val="folHlink"/>
                </a:solidFill>
                <a:latin typeface="宋体" panose="02010600030101010101" pitchFamily="2" charset="-122"/>
                <a:ea typeface="宋体" panose="02010600030101010101" pitchFamily="2" charset="-122"/>
              </a:rPr>
              <a:t>◆</a:t>
            </a:r>
            <a:r>
              <a:rPr lang="zh-CN" altLang="en-US" sz="2800" b="1" dirty="0">
                <a:solidFill>
                  <a:schemeClr val="hlink"/>
                </a:solidFill>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将两堆最上面的抽出</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设为</a:t>
            </a:r>
            <a:r>
              <a:rPr lang="en-US" altLang="x-none" sz="2800" b="1" dirty="0">
                <a:latin typeface="Times New Roman" panose="02020603050405020304" pitchFamily="2" charset="0"/>
                <a:ea typeface="宋体" panose="02010600030101010101" pitchFamily="2" charset="-122"/>
              </a:rPr>
              <a:t>C</a:t>
            </a:r>
            <a:r>
              <a:rPr lang="en-US" altLang="x-none" sz="2800" b="1" baseline="-22000" dirty="0">
                <a:latin typeface="Times New Roman" panose="02020603050405020304" pitchFamily="2" charset="0"/>
                <a:ea typeface="宋体" panose="02010600030101010101" pitchFamily="2" charset="-122"/>
              </a:rPr>
              <a:t>1</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C</a:t>
            </a:r>
            <a:r>
              <a:rPr lang="en-US" altLang="x-none" sz="2800" b="1" baseline="-22000" dirty="0">
                <a:latin typeface="Times New Roman" panose="02020603050405020304" pitchFamily="2" charset="0"/>
                <a:ea typeface="宋体" panose="02010600030101010101" pitchFamily="2" charset="-122"/>
              </a:rPr>
              <a:t>2</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比较大小，将小者置于一边作为新的一堆</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不妨设</a:t>
            </a:r>
            <a:r>
              <a:rPr lang="en-US" altLang="x-none" sz="2800" b="1" dirty="0">
                <a:latin typeface="Times New Roman" panose="02020603050405020304" pitchFamily="2" charset="0"/>
                <a:ea typeface="宋体" panose="02010600030101010101" pitchFamily="2" charset="-122"/>
              </a:rPr>
              <a:t>C</a:t>
            </a:r>
            <a:r>
              <a:rPr lang="en-US" altLang="x-none" sz="2800" b="1" baseline="-22000" dirty="0">
                <a:latin typeface="Times New Roman" panose="02020603050405020304" pitchFamily="2" charset="0"/>
                <a:ea typeface="宋体" panose="02010600030101010101" pitchFamily="2" charset="-122"/>
              </a:rPr>
              <a:t>1</a:t>
            </a:r>
            <a:r>
              <a:rPr lang="en-US" altLang="x-none" sz="2800" b="1" dirty="0">
                <a:latin typeface="Times New Roman" panose="02020603050405020304" pitchFamily="2" charset="0"/>
                <a:ea typeface="宋体" panose="02010600030101010101" pitchFamily="2" charset="-122"/>
              </a:rPr>
              <a:t>&lt;C</a:t>
            </a:r>
            <a:r>
              <a:rPr lang="en-US" altLang="x-none" sz="2800" b="1" baseline="-22000" dirty="0">
                <a:latin typeface="Times New Roman" panose="02020603050405020304" pitchFamily="2" charset="0"/>
                <a:ea typeface="宋体" panose="02010600030101010101" pitchFamily="2" charset="-122"/>
              </a:rPr>
              <a:t>2</a:t>
            </a:r>
            <a:r>
              <a:rPr lang="en-US" altLang="x-none" sz="2800" b="1" dirty="0">
                <a:latin typeface="Times New Roman" panose="02020603050405020304" pitchFamily="2"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；再从第一堆中抽出一张继续与</a:t>
            </a:r>
            <a:r>
              <a:rPr lang="en-US" altLang="x-none" sz="2800" b="1" dirty="0">
                <a:latin typeface="Times New Roman" panose="02020603050405020304" pitchFamily="2" charset="0"/>
                <a:ea typeface="宋体" panose="02010600030101010101" pitchFamily="2" charset="-122"/>
              </a:rPr>
              <a:t>C</a:t>
            </a:r>
            <a:r>
              <a:rPr lang="en-US" altLang="x-none" sz="2800" b="1" baseline="-22000" dirty="0">
                <a:latin typeface="Times New Roman" panose="02020603050405020304" pitchFamily="2" charset="0"/>
                <a:ea typeface="宋体" panose="02010600030101010101" pitchFamily="2" charset="-122"/>
              </a:rPr>
              <a:t>2</a:t>
            </a:r>
            <a:r>
              <a:rPr lang="zh-CN" altLang="en-US" sz="2800" b="1" dirty="0">
                <a:latin typeface="Times New Roman" panose="02020603050405020304" pitchFamily="2" charset="0"/>
                <a:ea typeface="宋体" panose="02010600030101010101" pitchFamily="2" charset="-122"/>
              </a:rPr>
              <a:t>进行比较，将较小的放置在新堆的最下面</a:t>
            </a:r>
            <a:r>
              <a:rPr lang="zh-CN" altLang="en-US" sz="2800" b="1" dirty="0">
                <a:latin typeface="宋体" panose="02010600030101010101" pitchFamily="2" charset="-122"/>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marL="533400" lvl="1" indent="0" eaLnBrk="1" hangingPunct="1">
              <a:lnSpc>
                <a:spcPct val="110000"/>
              </a:lnSpc>
              <a:spcBef>
                <a:spcPct val="10000"/>
              </a:spcBef>
              <a:buClr>
                <a:schemeClr val="tx1"/>
              </a:buClr>
              <a:buSzPct val="90000"/>
              <a:buFont typeface="Arial" panose="020B0604020202020204" pitchFamily="34" charset="0"/>
              <a:buNone/>
            </a:pPr>
            <a:r>
              <a:rPr lang="zh-CN" altLang="en-US" sz="2400" b="1" dirty="0">
                <a:solidFill>
                  <a:schemeClr val="folHlink"/>
                </a:solidFill>
                <a:latin typeface="Times New Roman" panose="02020603050405020304" pitchFamily="2" charset="0"/>
                <a:ea typeface="宋体" panose="02010600030101010101" pitchFamily="2" charset="-122"/>
              </a:rPr>
              <a:t>◆</a:t>
            </a:r>
            <a:r>
              <a:rPr lang="zh-CN" altLang="en-US" sz="2800" b="1" dirty="0">
                <a:solidFill>
                  <a:schemeClr val="folHlink"/>
                </a:solidFill>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重复上述过程，直到某一堆已抽完，</a:t>
            </a:r>
            <a:r>
              <a:rPr lang="zh-CN" altLang="en-US" sz="2800" b="1" dirty="0">
                <a:latin typeface="宋体" panose="02010600030101010101" pitchFamily="2" charset="-122"/>
                <a:ea typeface="宋体" panose="02010600030101010101" pitchFamily="2" charset="-122"/>
              </a:rPr>
              <a:t>然后将剩下一堆中的所有牌转移到新堆中。</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01" name="文本占位符 814081"/>
          <p:cNvSpPr>
            <a:spLocks noGrp="1"/>
          </p:cNvSpPr>
          <p:nvPr>
            <p:ph idx="1"/>
          </p:nvPr>
        </p:nvSpPr>
        <p:spPr>
          <a:xfrm>
            <a:off x="1676400" y="152400"/>
            <a:ext cx="8839200" cy="6300788"/>
          </a:xfrm>
        </p:spPr>
        <p:txBody>
          <a:bodyPr anchor="t"/>
          <a:p>
            <a:pPr marL="0" indent="0">
              <a:lnSpc>
                <a:spcPct val="110000"/>
              </a:lnSpc>
              <a:spcBef>
                <a:spcPct val="10000"/>
              </a:spcBef>
              <a:spcAft>
                <a:spcPct val="20000"/>
              </a:spcAft>
              <a:buNone/>
            </a:pPr>
            <a:r>
              <a:rPr lang="en-US" altLang="x-none" sz="3600" b="1" dirty="0">
                <a:solidFill>
                  <a:schemeClr val="folHlink"/>
                </a:solidFill>
              </a:rPr>
              <a:t>1   </a:t>
            </a:r>
            <a:r>
              <a:rPr lang="zh-CN" altLang="en-US" sz="3600" b="1" dirty="0">
                <a:solidFill>
                  <a:schemeClr val="folHlink"/>
                </a:solidFill>
                <a:ea typeface="楷体_GB2312" pitchFamily="1" charset="-122"/>
              </a:rPr>
              <a:t>排序思想</a:t>
            </a:r>
            <a:endParaRPr lang="zh-CN" altLang="en-US" sz="3600" b="1" dirty="0">
              <a:solidFill>
                <a:schemeClr val="folHlink"/>
              </a:solidFill>
              <a:ea typeface="楷体_GB2312" pitchFamily="1" charset="-122"/>
            </a:endParaRPr>
          </a:p>
          <a:p>
            <a:pPr marL="533400" lvl="1" indent="0">
              <a:lnSpc>
                <a:spcPct val="110000"/>
              </a:lnSpc>
              <a:spcBef>
                <a:spcPct val="10000"/>
              </a:spcBef>
              <a:buNone/>
            </a:pPr>
            <a:r>
              <a:rPr lang="zh-CN" altLang="en-US" sz="2400" b="1" dirty="0"/>
              <a:t> </a:t>
            </a:r>
            <a:r>
              <a:rPr lang="zh-CN" altLang="en-US" b="1" dirty="0"/>
              <a:t>①  初始时，将每个记录看成一个单独的有序序列，则</a:t>
            </a:r>
            <a:r>
              <a:rPr lang="en-US" altLang="x-none" b="1" dirty="0"/>
              <a:t>n</a:t>
            </a:r>
            <a:r>
              <a:rPr lang="zh-CN" altLang="en-US" b="1" dirty="0"/>
              <a:t>个待排序记录就是</a:t>
            </a:r>
            <a:r>
              <a:rPr lang="en-US" altLang="x-none" b="1" dirty="0"/>
              <a:t>n</a:t>
            </a:r>
            <a:r>
              <a:rPr lang="zh-CN" altLang="en-US" b="1" dirty="0"/>
              <a:t>个长度为</a:t>
            </a:r>
            <a:r>
              <a:rPr lang="en-US" altLang="x-none" b="1" dirty="0"/>
              <a:t>1</a:t>
            </a:r>
            <a:r>
              <a:rPr lang="zh-CN" altLang="en-US" b="1" dirty="0"/>
              <a:t>的有序子序列；</a:t>
            </a:r>
            <a:endParaRPr lang="zh-CN" altLang="en-US" b="1" dirty="0"/>
          </a:p>
          <a:p>
            <a:pPr marL="533400" lvl="1" indent="0">
              <a:lnSpc>
                <a:spcPct val="110000"/>
              </a:lnSpc>
              <a:spcBef>
                <a:spcPct val="10000"/>
              </a:spcBef>
              <a:buNone/>
            </a:pPr>
            <a:r>
              <a:rPr lang="zh-CN" altLang="en-US" b="1" dirty="0"/>
              <a:t>②  对所有有序子序列进行两两归并，得到</a:t>
            </a:r>
            <a:r>
              <a:rPr lang="zh-CN" altLang="en-US" b="1" dirty="0">
                <a:ea typeface="Arial Unicode MS" panose="020B0604020202020204" charset="-122"/>
                <a:sym typeface="Symbol" panose="05050102010706020507" pitchFamily="2" charset="2"/>
              </a:rPr>
              <a:t></a:t>
            </a:r>
            <a:r>
              <a:rPr lang="en-US" altLang="x-none" b="1" dirty="0"/>
              <a:t>n/2</a:t>
            </a:r>
            <a:r>
              <a:rPr lang="en-US" altLang="x-none" b="1" dirty="0">
                <a:ea typeface="Arial Unicode MS" panose="020B0604020202020204" charset="-122"/>
                <a:sym typeface="Symbol" panose="05050102010706020507" pitchFamily="2" charset="2"/>
              </a:rPr>
              <a:t></a:t>
            </a:r>
            <a:r>
              <a:rPr lang="zh-CN" altLang="en-US" b="1" dirty="0">
                <a:latin typeface="宋体" panose="02010600030101010101" pitchFamily="2" charset="-122"/>
              </a:rPr>
              <a:t>个长度为</a:t>
            </a:r>
            <a:r>
              <a:rPr lang="en-US" altLang="x-none" b="1" dirty="0"/>
              <a:t>2</a:t>
            </a:r>
            <a:r>
              <a:rPr lang="zh-CN" altLang="en-US" b="1" dirty="0">
                <a:latin typeface="宋体" panose="02010600030101010101" pitchFamily="2" charset="-122"/>
              </a:rPr>
              <a:t>或</a:t>
            </a:r>
            <a:r>
              <a:rPr lang="en-US" altLang="x-none" b="1" dirty="0"/>
              <a:t>1</a:t>
            </a:r>
            <a:r>
              <a:rPr lang="zh-CN" altLang="en-US" b="1" dirty="0"/>
              <a:t>的有序子序列</a:t>
            </a:r>
            <a:r>
              <a:rPr lang="en-US" altLang="x-none" b="1" dirty="0"/>
              <a:t>——</a:t>
            </a:r>
            <a:r>
              <a:rPr lang="zh-CN" altLang="en-US" b="1" dirty="0">
                <a:solidFill>
                  <a:schemeClr val="folHlink"/>
                </a:solidFill>
              </a:rPr>
              <a:t>一趟归并</a:t>
            </a:r>
            <a:r>
              <a:rPr lang="zh-CN" altLang="en-US" b="1" dirty="0"/>
              <a:t>；</a:t>
            </a:r>
            <a:endParaRPr lang="zh-CN" altLang="en-US" b="1" dirty="0"/>
          </a:p>
          <a:p>
            <a:pPr marL="533400" lvl="1" indent="0">
              <a:lnSpc>
                <a:spcPct val="110000"/>
              </a:lnSpc>
              <a:spcBef>
                <a:spcPct val="10000"/>
              </a:spcBef>
              <a:buNone/>
            </a:pPr>
            <a:r>
              <a:rPr lang="zh-CN" altLang="en-US" b="1" dirty="0"/>
              <a:t>③  重复② ，直到得到长度为</a:t>
            </a:r>
            <a:r>
              <a:rPr lang="en-US" altLang="x-none" b="1" dirty="0"/>
              <a:t>n</a:t>
            </a:r>
            <a:r>
              <a:rPr lang="zh-CN" altLang="en-US" b="1" dirty="0"/>
              <a:t>的有序序列为止</a:t>
            </a:r>
            <a:r>
              <a:rPr lang="zh-CN" altLang="en-US" b="1" dirty="0">
                <a:latin typeface="宋体" panose="02010600030101010101" pitchFamily="2" charset="-122"/>
              </a:rPr>
              <a:t>。</a:t>
            </a:r>
            <a:endParaRPr lang="zh-CN" altLang="en-US" b="1" dirty="0"/>
          </a:p>
          <a:p>
            <a:pPr marL="0" indent="0">
              <a:lnSpc>
                <a:spcPct val="110000"/>
              </a:lnSpc>
              <a:spcBef>
                <a:spcPct val="10000"/>
              </a:spcBef>
              <a:buNone/>
            </a:pPr>
            <a:r>
              <a:rPr lang="zh-CN" altLang="en-US" sz="2800" b="1" dirty="0"/>
              <a:t>       上述排序过程中，子序列总是</a:t>
            </a:r>
            <a:r>
              <a:rPr lang="zh-CN" altLang="en-US" sz="2800" b="1" dirty="0">
                <a:solidFill>
                  <a:schemeClr val="folHlink"/>
                </a:solidFill>
              </a:rPr>
              <a:t>两两归并</a:t>
            </a:r>
            <a:r>
              <a:rPr lang="zh-CN" altLang="en-US" sz="2800" b="1" dirty="0"/>
              <a:t>，称为</a:t>
            </a:r>
            <a:r>
              <a:rPr lang="en-US" altLang="x-none" sz="2800" b="1" dirty="0">
                <a:solidFill>
                  <a:schemeClr val="folHlink"/>
                </a:solidFill>
              </a:rPr>
              <a:t>2-</a:t>
            </a:r>
            <a:r>
              <a:rPr lang="zh-CN" altLang="en-US" sz="2800" b="1" dirty="0">
                <a:solidFill>
                  <a:schemeClr val="folHlink"/>
                </a:solidFill>
              </a:rPr>
              <a:t>路归并排序</a:t>
            </a:r>
            <a:r>
              <a:rPr lang="zh-CN" altLang="en-US" sz="2800" b="1" dirty="0">
                <a:latin typeface="宋体" panose="02010600030101010101" pitchFamily="2" charset="-122"/>
              </a:rPr>
              <a:t>。</a:t>
            </a:r>
            <a:r>
              <a:rPr lang="zh-CN" altLang="en-US" sz="2800" b="1" dirty="0"/>
              <a:t>其核心是如何将相邻的两个子序列归并成一个子序列</a:t>
            </a:r>
            <a:r>
              <a:rPr lang="zh-CN" altLang="en-US" sz="2800" b="1" dirty="0">
                <a:latin typeface="宋体" panose="02010600030101010101" pitchFamily="2" charset="-122"/>
              </a:rPr>
              <a:t>。设</a:t>
            </a:r>
            <a:r>
              <a:rPr lang="zh-CN" altLang="en-US" sz="2800" b="1" dirty="0"/>
              <a:t>相邻的两个子序列分别为：</a:t>
            </a:r>
            <a:endParaRPr lang="zh-CN" altLang="en-US" sz="2800" b="1" dirty="0"/>
          </a:p>
          <a:p>
            <a:pPr marL="533400" lvl="1" indent="0">
              <a:lnSpc>
                <a:spcPct val="110000"/>
              </a:lnSpc>
              <a:spcBef>
                <a:spcPct val="10000"/>
              </a:spcBef>
              <a:buNone/>
            </a:pPr>
            <a:r>
              <a:rPr lang="en-US" altLang="x-none" b="1" dirty="0"/>
              <a:t>{R[k], R[k+1], …, R[m]}</a:t>
            </a:r>
            <a:r>
              <a:rPr lang="zh-CN" altLang="en-US" b="1" dirty="0"/>
              <a:t>和</a:t>
            </a:r>
            <a:r>
              <a:rPr lang="en-US" altLang="x-none" b="1" dirty="0"/>
              <a:t>{R[m+1], R[m+2],…, R[h]}</a:t>
            </a:r>
            <a:r>
              <a:rPr lang="zh-CN" altLang="en-US" b="1" dirty="0"/>
              <a:t>，将它们归并为一个有序的子序列：</a:t>
            </a:r>
            <a:endParaRPr lang="zh-CN" altLang="en-US" b="1" dirty="0"/>
          </a:p>
          <a:p>
            <a:pPr marL="533400" lvl="1" indent="0">
              <a:lnSpc>
                <a:spcPct val="110000"/>
              </a:lnSpc>
              <a:spcBef>
                <a:spcPct val="10000"/>
              </a:spcBef>
              <a:buNone/>
            </a:pPr>
            <a:r>
              <a:rPr lang="en-US" altLang="x-none" b="1" dirty="0"/>
              <a:t>{DR[</a:t>
            </a:r>
            <a:r>
              <a:rPr lang="en-US" altLang="x-none" b="1" i="1" dirty="0"/>
              <a:t>l</a:t>
            </a:r>
            <a:r>
              <a:rPr lang="en-US" altLang="x-none" b="1" dirty="0"/>
              <a:t>], DR[</a:t>
            </a:r>
            <a:r>
              <a:rPr lang="en-US" altLang="x-none" b="1" i="1" dirty="0"/>
              <a:t>l</a:t>
            </a:r>
            <a:r>
              <a:rPr lang="en-US" altLang="x-none" b="1" dirty="0"/>
              <a:t>+1], …, DR[m], DR[m+1], …, DR[h] }</a:t>
            </a:r>
            <a:endParaRPr lang="en-US" altLang="x-none" b="1"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9025" name="文本占位符 815105"/>
          <p:cNvSpPr>
            <a:spLocks noGrp="1"/>
          </p:cNvSpPr>
          <p:nvPr>
            <p:ph idx="1"/>
          </p:nvPr>
        </p:nvSpPr>
        <p:spPr>
          <a:xfrm>
            <a:off x="1676400" y="152400"/>
            <a:ext cx="8812213" cy="1116013"/>
          </a:xfrm>
        </p:spPr>
        <p:txBody>
          <a:bodyPr anchor="t"/>
          <a:p>
            <a:pPr marL="0" indent="0">
              <a:lnSpc>
                <a:spcPct val="110000"/>
              </a:lnSpc>
              <a:buNone/>
            </a:pPr>
            <a:r>
              <a:rPr lang="zh-CN" altLang="en-US" b="1" dirty="0"/>
              <a:t>例：</a:t>
            </a:r>
            <a:r>
              <a:rPr lang="zh-CN" altLang="en-US" sz="2800" b="1" dirty="0"/>
              <a:t>设有</a:t>
            </a:r>
            <a:r>
              <a:rPr lang="en-US" altLang="x-none" sz="2800" b="1" dirty="0"/>
              <a:t>9</a:t>
            </a:r>
            <a:r>
              <a:rPr lang="zh-CN" altLang="en-US" sz="2800" b="1" dirty="0"/>
              <a:t>个待排序的记录，关键字分别为</a:t>
            </a:r>
            <a:r>
              <a:rPr lang="en-US" altLang="x-none" sz="2800" b="1" dirty="0"/>
              <a:t>23, 38, 22, 45, </a:t>
            </a:r>
            <a:r>
              <a:rPr lang="en-US" altLang="x-none" sz="2800" b="1" u="sng" dirty="0"/>
              <a:t>23</a:t>
            </a:r>
            <a:r>
              <a:rPr lang="en-US" altLang="x-none" sz="2800" b="1" dirty="0"/>
              <a:t>, 67, 31, 15, 41</a:t>
            </a:r>
            <a:r>
              <a:rPr lang="zh-CN" altLang="en-US" sz="2800" b="1" dirty="0"/>
              <a:t>，归并排序的过程如图</a:t>
            </a:r>
            <a:r>
              <a:rPr lang="en-US" altLang="x-none" sz="2800" b="1" dirty="0"/>
              <a:t>10-11</a:t>
            </a:r>
            <a:r>
              <a:rPr lang="zh-CN" altLang="en-US" sz="2800" b="1" dirty="0"/>
              <a:t>所示。</a:t>
            </a:r>
            <a:endParaRPr lang="zh-CN" altLang="en-US" sz="2800" b="1" dirty="0"/>
          </a:p>
        </p:txBody>
      </p:sp>
      <p:grpSp>
        <p:nvGrpSpPr>
          <p:cNvPr id="769026" name="组合 815106"/>
          <p:cNvGrpSpPr/>
          <p:nvPr/>
        </p:nvGrpSpPr>
        <p:grpSpPr>
          <a:xfrm>
            <a:off x="1631950" y="1497013"/>
            <a:ext cx="8569325" cy="4452937"/>
            <a:chOff x="0" y="0"/>
            <a:chExt cx="5398" cy="2805"/>
          </a:xfrm>
        </p:grpSpPr>
        <p:sp>
          <p:nvSpPr>
            <p:cNvPr id="769027" name="矩形 815107"/>
            <p:cNvSpPr/>
            <p:nvPr/>
          </p:nvSpPr>
          <p:spPr>
            <a:xfrm>
              <a:off x="2052" y="2556"/>
              <a:ext cx="1713" cy="249"/>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10-11   </a:t>
              </a:r>
              <a:r>
                <a:rPr lang="zh-CN" altLang="en-US" sz="2000" b="1" dirty="0">
                  <a:latin typeface="Times New Roman" panose="02020603050405020304" pitchFamily="2" charset="0"/>
                  <a:ea typeface="宋体" panose="02010600030101010101" pitchFamily="2" charset="-122"/>
                </a:rPr>
                <a:t>归并排序过程</a:t>
              </a:r>
              <a:endParaRPr lang="zh-CN" altLang="en-US" sz="2000" b="1" dirty="0">
                <a:latin typeface="Times New Roman" panose="02020603050405020304" pitchFamily="2" charset="0"/>
                <a:ea typeface="宋体" panose="02010600030101010101" pitchFamily="2" charset="-122"/>
              </a:endParaRPr>
            </a:p>
          </p:txBody>
        </p:sp>
        <p:grpSp>
          <p:nvGrpSpPr>
            <p:cNvPr id="769028" name="组合 815108"/>
            <p:cNvGrpSpPr/>
            <p:nvPr/>
          </p:nvGrpSpPr>
          <p:grpSpPr>
            <a:xfrm>
              <a:off x="0" y="0"/>
              <a:ext cx="5398" cy="2442"/>
              <a:chOff x="0" y="0"/>
              <a:chExt cx="5398" cy="2442"/>
            </a:xfrm>
          </p:grpSpPr>
          <p:grpSp>
            <p:nvGrpSpPr>
              <p:cNvPr id="769029" name="组合 815109"/>
              <p:cNvGrpSpPr/>
              <p:nvPr/>
            </p:nvGrpSpPr>
            <p:grpSpPr>
              <a:xfrm>
                <a:off x="0" y="0"/>
                <a:ext cx="5344" cy="254"/>
                <a:chOff x="0" y="0"/>
                <a:chExt cx="5344" cy="254"/>
              </a:xfrm>
            </p:grpSpPr>
            <p:sp>
              <p:nvSpPr>
                <p:cNvPr id="769030" name="矩形 815110"/>
                <p:cNvSpPr/>
                <p:nvPr/>
              </p:nvSpPr>
              <p:spPr>
                <a:xfrm>
                  <a:off x="1225" y="0"/>
                  <a:ext cx="4119" cy="249"/>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[23]   [38]   [22]   [45]   [</a:t>
                  </a:r>
                  <a:r>
                    <a:rPr lang="en-US" altLang="x-none" sz="2400" b="1" u="sng" dirty="0">
                      <a:solidFill>
                        <a:schemeClr val="folHlink"/>
                      </a:solidFill>
                      <a:latin typeface="Times New Roman" panose="02020603050405020304" pitchFamily="2" charset="0"/>
                      <a:ea typeface="宋体" panose="02010600030101010101" pitchFamily="2" charset="-122"/>
                    </a:rPr>
                    <a:t>23</a:t>
                  </a:r>
                  <a:r>
                    <a:rPr lang="en-US" altLang="x-none" sz="2400" b="1" dirty="0">
                      <a:latin typeface="Times New Roman" panose="02020603050405020304" pitchFamily="2" charset="0"/>
                      <a:ea typeface="宋体" panose="02010600030101010101" pitchFamily="2" charset="-122"/>
                    </a:rPr>
                    <a:t>]   [67]   [31]   [15]   [41]</a:t>
                  </a:r>
                  <a:endParaRPr lang="en-US" altLang="x-none" sz="2400" b="1" dirty="0">
                    <a:latin typeface="Times New Roman" panose="02020603050405020304" pitchFamily="2" charset="0"/>
                    <a:ea typeface="宋体" panose="02010600030101010101" pitchFamily="2" charset="-122"/>
                  </a:endParaRPr>
                </a:p>
              </p:txBody>
            </p:sp>
            <p:sp>
              <p:nvSpPr>
                <p:cNvPr id="769031" name="矩形 815111"/>
                <p:cNvSpPr/>
                <p:nvPr/>
              </p:nvSpPr>
              <p:spPr>
                <a:xfrm>
                  <a:off x="0" y="5"/>
                  <a:ext cx="1134" cy="249"/>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rPr>
                    <a:t>初始关键字</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p:txBody>
            </p:sp>
          </p:grpSp>
          <p:grpSp>
            <p:nvGrpSpPr>
              <p:cNvPr id="769032" name="组合 815112"/>
              <p:cNvGrpSpPr/>
              <p:nvPr/>
            </p:nvGrpSpPr>
            <p:grpSpPr>
              <a:xfrm>
                <a:off x="1449" y="244"/>
                <a:ext cx="456" cy="272"/>
                <a:chOff x="0" y="0"/>
                <a:chExt cx="456" cy="272"/>
              </a:xfrm>
            </p:grpSpPr>
            <p:sp>
              <p:nvSpPr>
                <p:cNvPr id="769033" name="直接连接符 815113"/>
                <p:cNvSpPr/>
                <p:nvPr/>
              </p:nvSpPr>
              <p:spPr>
                <a:xfrm>
                  <a:off x="0" y="0"/>
                  <a:ext cx="0" cy="136"/>
                </a:xfrm>
                <a:prstGeom prst="line">
                  <a:avLst/>
                </a:prstGeom>
                <a:ln w="19050" cap="flat" cmpd="sng">
                  <a:solidFill>
                    <a:schemeClr val="tx1"/>
                  </a:solidFill>
                  <a:prstDash val="solid"/>
                  <a:round/>
                  <a:headEnd type="none" w="med" len="med"/>
                  <a:tailEnd type="none" w="med" len="med"/>
                </a:ln>
              </p:spPr>
            </p:sp>
            <p:sp>
              <p:nvSpPr>
                <p:cNvPr id="769034" name="直接连接符 815114"/>
                <p:cNvSpPr/>
                <p:nvPr/>
              </p:nvSpPr>
              <p:spPr>
                <a:xfrm>
                  <a:off x="456" y="0"/>
                  <a:ext cx="0" cy="136"/>
                </a:xfrm>
                <a:prstGeom prst="line">
                  <a:avLst/>
                </a:prstGeom>
                <a:ln w="19050" cap="flat" cmpd="sng">
                  <a:solidFill>
                    <a:schemeClr val="tx1"/>
                  </a:solidFill>
                  <a:prstDash val="solid"/>
                  <a:round/>
                  <a:headEnd type="none" w="med" len="med"/>
                  <a:tailEnd type="none" w="med" len="med"/>
                </a:ln>
              </p:spPr>
            </p:sp>
            <p:sp>
              <p:nvSpPr>
                <p:cNvPr id="769035" name="直接连接符 815115"/>
                <p:cNvSpPr/>
                <p:nvPr/>
              </p:nvSpPr>
              <p:spPr>
                <a:xfrm>
                  <a:off x="229" y="136"/>
                  <a:ext cx="0" cy="136"/>
                </a:xfrm>
                <a:prstGeom prst="line">
                  <a:avLst/>
                </a:prstGeom>
                <a:ln w="19050" cap="flat" cmpd="sng">
                  <a:solidFill>
                    <a:schemeClr val="tx1"/>
                  </a:solidFill>
                  <a:prstDash val="solid"/>
                  <a:round/>
                  <a:headEnd type="none" w="med" len="med"/>
                  <a:tailEnd type="none" w="med" len="med"/>
                </a:ln>
              </p:spPr>
            </p:sp>
            <p:sp>
              <p:nvSpPr>
                <p:cNvPr id="769036" name="直接连接符 815116"/>
                <p:cNvSpPr/>
                <p:nvPr/>
              </p:nvSpPr>
              <p:spPr>
                <a:xfrm>
                  <a:off x="2" y="141"/>
                  <a:ext cx="454" cy="0"/>
                </a:xfrm>
                <a:prstGeom prst="line">
                  <a:avLst/>
                </a:prstGeom>
                <a:ln w="19050" cap="flat" cmpd="sng">
                  <a:solidFill>
                    <a:schemeClr val="tx1"/>
                  </a:solidFill>
                  <a:prstDash val="solid"/>
                  <a:round/>
                  <a:headEnd type="none" w="med" len="med"/>
                  <a:tailEnd type="none" w="med" len="med"/>
                </a:ln>
              </p:spPr>
            </p:sp>
          </p:grpSp>
          <p:grpSp>
            <p:nvGrpSpPr>
              <p:cNvPr id="769037" name="组合 815117"/>
              <p:cNvGrpSpPr/>
              <p:nvPr/>
            </p:nvGrpSpPr>
            <p:grpSpPr>
              <a:xfrm>
                <a:off x="2358" y="249"/>
                <a:ext cx="456" cy="272"/>
                <a:chOff x="0" y="0"/>
                <a:chExt cx="456" cy="272"/>
              </a:xfrm>
            </p:grpSpPr>
            <p:sp>
              <p:nvSpPr>
                <p:cNvPr id="769038" name="直接连接符 815118"/>
                <p:cNvSpPr/>
                <p:nvPr/>
              </p:nvSpPr>
              <p:spPr>
                <a:xfrm>
                  <a:off x="0" y="0"/>
                  <a:ext cx="0" cy="136"/>
                </a:xfrm>
                <a:prstGeom prst="line">
                  <a:avLst/>
                </a:prstGeom>
                <a:ln w="19050" cap="flat" cmpd="sng">
                  <a:solidFill>
                    <a:schemeClr val="tx1"/>
                  </a:solidFill>
                  <a:prstDash val="solid"/>
                  <a:round/>
                  <a:headEnd type="none" w="med" len="med"/>
                  <a:tailEnd type="none" w="med" len="med"/>
                </a:ln>
              </p:spPr>
            </p:sp>
            <p:sp>
              <p:nvSpPr>
                <p:cNvPr id="769039" name="直接连接符 815119"/>
                <p:cNvSpPr/>
                <p:nvPr/>
              </p:nvSpPr>
              <p:spPr>
                <a:xfrm>
                  <a:off x="456" y="0"/>
                  <a:ext cx="0" cy="136"/>
                </a:xfrm>
                <a:prstGeom prst="line">
                  <a:avLst/>
                </a:prstGeom>
                <a:ln w="19050" cap="flat" cmpd="sng">
                  <a:solidFill>
                    <a:schemeClr val="tx1"/>
                  </a:solidFill>
                  <a:prstDash val="solid"/>
                  <a:round/>
                  <a:headEnd type="none" w="med" len="med"/>
                  <a:tailEnd type="none" w="med" len="med"/>
                </a:ln>
              </p:spPr>
            </p:sp>
            <p:sp>
              <p:nvSpPr>
                <p:cNvPr id="769040" name="直接连接符 815120"/>
                <p:cNvSpPr/>
                <p:nvPr/>
              </p:nvSpPr>
              <p:spPr>
                <a:xfrm>
                  <a:off x="229" y="136"/>
                  <a:ext cx="0" cy="136"/>
                </a:xfrm>
                <a:prstGeom prst="line">
                  <a:avLst/>
                </a:prstGeom>
                <a:ln w="19050" cap="flat" cmpd="sng">
                  <a:solidFill>
                    <a:schemeClr val="tx1"/>
                  </a:solidFill>
                  <a:prstDash val="solid"/>
                  <a:round/>
                  <a:headEnd type="none" w="med" len="med"/>
                  <a:tailEnd type="none" w="med" len="med"/>
                </a:ln>
              </p:spPr>
            </p:sp>
            <p:sp>
              <p:nvSpPr>
                <p:cNvPr id="769041" name="直接连接符 815121"/>
                <p:cNvSpPr/>
                <p:nvPr/>
              </p:nvSpPr>
              <p:spPr>
                <a:xfrm>
                  <a:off x="2" y="141"/>
                  <a:ext cx="454" cy="0"/>
                </a:xfrm>
                <a:prstGeom prst="line">
                  <a:avLst/>
                </a:prstGeom>
                <a:ln w="19050" cap="flat" cmpd="sng">
                  <a:solidFill>
                    <a:schemeClr val="tx1"/>
                  </a:solidFill>
                  <a:prstDash val="solid"/>
                  <a:round/>
                  <a:headEnd type="none" w="med" len="med"/>
                  <a:tailEnd type="none" w="med" len="med"/>
                </a:ln>
              </p:spPr>
            </p:sp>
          </p:grpSp>
          <p:grpSp>
            <p:nvGrpSpPr>
              <p:cNvPr id="769042" name="组合 815122"/>
              <p:cNvGrpSpPr/>
              <p:nvPr/>
            </p:nvGrpSpPr>
            <p:grpSpPr>
              <a:xfrm>
                <a:off x="3311" y="257"/>
                <a:ext cx="456" cy="272"/>
                <a:chOff x="0" y="0"/>
                <a:chExt cx="456" cy="272"/>
              </a:xfrm>
            </p:grpSpPr>
            <p:sp>
              <p:nvSpPr>
                <p:cNvPr id="769043" name="直接连接符 815123"/>
                <p:cNvSpPr/>
                <p:nvPr/>
              </p:nvSpPr>
              <p:spPr>
                <a:xfrm>
                  <a:off x="0" y="0"/>
                  <a:ext cx="0" cy="136"/>
                </a:xfrm>
                <a:prstGeom prst="line">
                  <a:avLst/>
                </a:prstGeom>
                <a:ln w="19050" cap="flat" cmpd="sng">
                  <a:solidFill>
                    <a:schemeClr val="tx1"/>
                  </a:solidFill>
                  <a:prstDash val="solid"/>
                  <a:round/>
                  <a:headEnd type="none" w="med" len="med"/>
                  <a:tailEnd type="none" w="med" len="med"/>
                </a:ln>
              </p:spPr>
            </p:sp>
            <p:sp>
              <p:nvSpPr>
                <p:cNvPr id="769044" name="直接连接符 815124"/>
                <p:cNvSpPr/>
                <p:nvPr/>
              </p:nvSpPr>
              <p:spPr>
                <a:xfrm>
                  <a:off x="456" y="0"/>
                  <a:ext cx="0" cy="136"/>
                </a:xfrm>
                <a:prstGeom prst="line">
                  <a:avLst/>
                </a:prstGeom>
                <a:ln w="19050" cap="flat" cmpd="sng">
                  <a:solidFill>
                    <a:schemeClr val="tx1"/>
                  </a:solidFill>
                  <a:prstDash val="solid"/>
                  <a:round/>
                  <a:headEnd type="none" w="med" len="med"/>
                  <a:tailEnd type="none" w="med" len="med"/>
                </a:ln>
              </p:spPr>
            </p:sp>
            <p:sp>
              <p:nvSpPr>
                <p:cNvPr id="769045" name="直接连接符 815125"/>
                <p:cNvSpPr/>
                <p:nvPr/>
              </p:nvSpPr>
              <p:spPr>
                <a:xfrm>
                  <a:off x="229" y="136"/>
                  <a:ext cx="0" cy="136"/>
                </a:xfrm>
                <a:prstGeom prst="line">
                  <a:avLst/>
                </a:prstGeom>
                <a:ln w="19050" cap="flat" cmpd="sng">
                  <a:solidFill>
                    <a:schemeClr val="tx1"/>
                  </a:solidFill>
                  <a:prstDash val="solid"/>
                  <a:round/>
                  <a:headEnd type="none" w="med" len="med"/>
                  <a:tailEnd type="none" w="med" len="med"/>
                </a:ln>
              </p:spPr>
            </p:sp>
            <p:sp>
              <p:nvSpPr>
                <p:cNvPr id="769046" name="直接连接符 815126"/>
                <p:cNvSpPr/>
                <p:nvPr/>
              </p:nvSpPr>
              <p:spPr>
                <a:xfrm>
                  <a:off x="2" y="141"/>
                  <a:ext cx="454" cy="0"/>
                </a:xfrm>
                <a:prstGeom prst="line">
                  <a:avLst/>
                </a:prstGeom>
                <a:ln w="19050" cap="flat" cmpd="sng">
                  <a:solidFill>
                    <a:schemeClr val="tx1"/>
                  </a:solidFill>
                  <a:prstDash val="solid"/>
                  <a:round/>
                  <a:headEnd type="none" w="med" len="med"/>
                  <a:tailEnd type="none" w="med" len="med"/>
                </a:ln>
              </p:spPr>
            </p:sp>
          </p:grpSp>
          <p:grpSp>
            <p:nvGrpSpPr>
              <p:cNvPr id="769047" name="组合 815127"/>
              <p:cNvGrpSpPr/>
              <p:nvPr/>
            </p:nvGrpSpPr>
            <p:grpSpPr>
              <a:xfrm>
                <a:off x="4216" y="249"/>
                <a:ext cx="456" cy="272"/>
                <a:chOff x="0" y="0"/>
                <a:chExt cx="456" cy="272"/>
              </a:xfrm>
            </p:grpSpPr>
            <p:sp>
              <p:nvSpPr>
                <p:cNvPr id="769048" name="直接连接符 815128"/>
                <p:cNvSpPr/>
                <p:nvPr/>
              </p:nvSpPr>
              <p:spPr>
                <a:xfrm>
                  <a:off x="0" y="0"/>
                  <a:ext cx="0" cy="136"/>
                </a:xfrm>
                <a:prstGeom prst="line">
                  <a:avLst/>
                </a:prstGeom>
                <a:ln w="19050" cap="flat" cmpd="sng">
                  <a:solidFill>
                    <a:schemeClr val="tx1"/>
                  </a:solidFill>
                  <a:prstDash val="solid"/>
                  <a:round/>
                  <a:headEnd type="none" w="med" len="med"/>
                  <a:tailEnd type="none" w="med" len="med"/>
                </a:ln>
              </p:spPr>
            </p:sp>
            <p:sp>
              <p:nvSpPr>
                <p:cNvPr id="769049" name="直接连接符 815129"/>
                <p:cNvSpPr/>
                <p:nvPr/>
              </p:nvSpPr>
              <p:spPr>
                <a:xfrm>
                  <a:off x="456" y="0"/>
                  <a:ext cx="0" cy="136"/>
                </a:xfrm>
                <a:prstGeom prst="line">
                  <a:avLst/>
                </a:prstGeom>
                <a:ln w="19050" cap="flat" cmpd="sng">
                  <a:solidFill>
                    <a:schemeClr val="tx1"/>
                  </a:solidFill>
                  <a:prstDash val="solid"/>
                  <a:round/>
                  <a:headEnd type="none" w="med" len="med"/>
                  <a:tailEnd type="none" w="med" len="med"/>
                </a:ln>
              </p:spPr>
            </p:sp>
            <p:sp>
              <p:nvSpPr>
                <p:cNvPr id="769050" name="直接连接符 815130"/>
                <p:cNvSpPr/>
                <p:nvPr/>
              </p:nvSpPr>
              <p:spPr>
                <a:xfrm>
                  <a:off x="229" y="136"/>
                  <a:ext cx="0" cy="136"/>
                </a:xfrm>
                <a:prstGeom prst="line">
                  <a:avLst/>
                </a:prstGeom>
                <a:ln w="19050" cap="flat" cmpd="sng">
                  <a:solidFill>
                    <a:schemeClr val="tx1"/>
                  </a:solidFill>
                  <a:prstDash val="solid"/>
                  <a:round/>
                  <a:headEnd type="none" w="med" len="med"/>
                  <a:tailEnd type="none" w="med" len="med"/>
                </a:ln>
              </p:spPr>
            </p:sp>
            <p:sp>
              <p:nvSpPr>
                <p:cNvPr id="769051" name="直接连接符 815131"/>
                <p:cNvSpPr/>
                <p:nvPr/>
              </p:nvSpPr>
              <p:spPr>
                <a:xfrm>
                  <a:off x="2" y="141"/>
                  <a:ext cx="454" cy="0"/>
                </a:xfrm>
                <a:prstGeom prst="line">
                  <a:avLst/>
                </a:prstGeom>
                <a:ln w="19050" cap="flat" cmpd="sng">
                  <a:solidFill>
                    <a:schemeClr val="tx1"/>
                  </a:solidFill>
                  <a:prstDash val="solid"/>
                  <a:round/>
                  <a:headEnd type="none" w="med" len="med"/>
                  <a:tailEnd type="none" w="med" len="med"/>
                </a:ln>
              </p:spPr>
            </p:sp>
          </p:grpSp>
          <p:grpSp>
            <p:nvGrpSpPr>
              <p:cNvPr id="769052" name="组合 815132"/>
              <p:cNvGrpSpPr/>
              <p:nvPr/>
            </p:nvGrpSpPr>
            <p:grpSpPr>
              <a:xfrm>
                <a:off x="0" y="539"/>
                <a:ext cx="5344" cy="254"/>
                <a:chOff x="0" y="0"/>
                <a:chExt cx="5344" cy="254"/>
              </a:xfrm>
            </p:grpSpPr>
            <p:sp>
              <p:nvSpPr>
                <p:cNvPr id="769053" name="矩形 815133"/>
                <p:cNvSpPr/>
                <p:nvPr/>
              </p:nvSpPr>
              <p:spPr>
                <a:xfrm>
                  <a:off x="1225" y="0"/>
                  <a:ext cx="4119" cy="249"/>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[23    38]    [22     45]    [</a:t>
                  </a:r>
                  <a:r>
                    <a:rPr lang="en-US" altLang="x-none" sz="2400" b="1" u="sng" dirty="0">
                      <a:solidFill>
                        <a:schemeClr val="folHlink"/>
                      </a:solidFill>
                      <a:latin typeface="Times New Roman" panose="02020603050405020304" pitchFamily="2" charset="0"/>
                      <a:ea typeface="宋体" panose="02010600030101010101" pitchFamily="2" charset="-122"/>
                    </a:rPr>
                    <a:t>23</a:t>
                  </a:r>
                  <a:r>
                    <a:rPr lang="en-US" altLang="x-none" sz="2400" b="1" dirty="0">
                      <a:latin typeface="Times New Roman" panose="02020603050405020304" pitchFamily="2" charset="0"/>
                      <a:ea typeface="宋体" panose="02010600030101010101" pitchFamily="2" charset="-122"/>
                    </a:rPr>
                    <a:t>     67]    [15     31]   [41]</a:t>
                  </a:r>
                  <a:endParaRPr lang="en-US" altLang="x-none" sz="2400" b="1" dirty="0">
                    <a:latin typeface="Times New Roman" panose="02020603050405020304" pitchFamily="2" charset="0"/>
                    <a:ea typeface="宋体" panose="02010600030101010101" pitchFamily="2" charset="-122"/>
                  </a:endParaRPr>
                </a:p>
              </p:txBody>
            </p:sp>
            <p:sp>
              <p:nvSpPr>
                <p:cNvPr id="769054" name="矩形 815134"/>
                <p:cNvSpPr/>
                <p:nvPr/>
              </p:nvSpPr>
              <p:spPr>
                <a:xfrm>
                  <a:off x="0" y="5"/>
                  <a:ext cx="1134" cy="249"/>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rPr>
                    <a:t>一趟归并后</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p:txBody>
            </p:sp>
          </p:grpSp>
          <p:sp>
            <p:nvSpPr>
              <p:cNvPr id="769055" name="直接连接符 815135"/>
              <p:cNvSpPr/>
              <p:nvPr/>
            </p:nvSpPr>
            <p:spPr>
              <a:xfrm>
                <a:off x="5171" y="294"/>
                <a:ext cx="0" cy="272"/>
              </a:xfrm>
              <a:prstGeom prst="line">
                <a:avLst/>
              </a:prstGeom>
              <a:ln w="19050" cap="flat" cmpd="sng">
                <a:solidFill>
                  <a:schemeClr val="tx1"/>
                </a:solidFill>
                <a:prstDash val="solid"/>
                <a:round/>
                <a:headEnd type="none" w="med" len="med"/>
                <a:tailEnd type="none" w="med" len="med"/>
              </a:ln>
            </p:spPr>
          </p:sp>
          <p:grpSp>
            <p:nvGrpSpPr>
              <p:cNvPr id="769056" name="组合 815136"/>
              <p:cNvGrpSpPr/>
              <p:nvPr/>
            </p:nvGrpSpPr>
            <p:grpSpPr>
              <a:xfrm>
                <a:off x="1630" y="793"/>
                <a:ext cx="955" cy="280"/>
                <a:chOff x="0" y="0"/>
                <a:chExt cx="955" cy="280"/>
              </a:xfrm>
            </p:grpSpPr>
            <p:sp>
              <p:nvSpPr>
                <p:cNvPr id="769057" name="直接连接符 815137"/>
                <p:cNvSpPr/>
                <p:nvPr/>
              </p:nvSpPr>
              <p:spPr>
                <a:xfrm>
                  <a:off x="0" y="0"/>
                  <a:ext cx="0" cy="136"/>
                </a:xfrm>
                <a:prstGeom prst="line">
                  <a:avLst/>
                </a:prstGeom>
                <a:ln w="19050" cap="flat" cmpd="sng">
                  <a:solidFill>
                    <a:schemeClr val="tx1"/>
                  </a:solidFill>
                  <a:prstDash val="solid"/>
                  <a:round/>
                  <a:headEnd type="none" w="med" len="med"/>
                  <a:tailEnd type="none" w="med" len="med"/>
                </a:ln>
              </p:spPr>
            </p:sp>
            <p:sp>
              <p:nvSpPr>
                <p:cNvPr id="769058" name="直接连接符 815138"/>
                <p:cNvSpPr/>
                <p:nvPr/>
              </p:nvSpPr>
              <p:spPr>
                <a:xfrm>
                  <a:off x="955" y="0"/>
                  <a:ext cx="0" cy="136"/>
                </a:xfrm>
                <a:prstGeom prst="line">
                  <a:avLst/>
                </a:prstGeom>
                <a:ln w="19050" cap="flat" cmpd="sng">
                  <a:solidFill>
                    <a:schemeClr val="tx1"/>
                  </a:solidFill>
                  <a:prstDash val="solid"/>
                  <a:round/>
                  <a:headEnd type="none" w="med" len="med"/>
                  <a:tailEnd type="none" w="med" len="med"/>
                </a:ln>
              </p:spPr>
            </p:sp>
            <p:sp>
              <p:nvSpPr>
                <p:cNvPr id="769059" name="直接连接符 815139"/>
                <p:cNvSpPr/>
                <p:nvPr/>
              </p:nvSpPr>
              <p:spPr>
                <a:xfrm>
                  <a:off x="456" y="144"/>
                  <a:ext cx="0" cy="136"/>
                </a:xfrm>
                <a:prstGeom prst="line">
                  <a:avLst/>
                </a:prstGeom>
                <a:ln w="19050" cap="flat" cmpd="sng">
                  <a:solidFill>
                    <a:schemeClr val="tx1"/>
                  </a:solidFill>
                  <a:prstDash val="solid"/>
                  <a:round/>
                  <a:headEnd type="none" w="med" len="med"/>
                  <a:tailEnd type="none" w="med" len="med"/>
                </a:ln>
              </p:spPr>
            </p:sp>
            <p:sp>
              <p:nvSpPr>
                <p:cNvPr id="769060" name="直接连接符 815140"/>
                <p:cNvSpPr/>
                <p:nvPr/>
              </p:nvSpPr>
              <p:spPr>
                <a:xfrm>
                  <a:off x="2" y="136"/>
                  <a:ext cx="953" cy="0"/>
                </a:xfrm>
                <a:prstGeom prst="line">
                  <a:avLst/>
                </a:prstGeom>
                <a:ln w="19050" cap="flat" cmpd="sng">
                  <a:solidFill>
                    <a:schemeClr val="tx1"/>
                  </a:solidFill>
                  <a:prstDash val="solid"/>
                  <a:round/>
                  <a:headEnd type="none" w="med" len="med"/>
                  <a:tailEnd type="none" w="med" len="med"/>
                </a:ln>
              </p:spPr>
            </p:sp>
          </p:grpSp>
          <p:grpSp>
            <p:nvGrpSpPr>
              <p:cNvPr id="769061" name="组合 815141"/>
              <p:cNvGrpSpPr/>
              <p:nvPr/>
            </p:nvGrpSpPr>
            <p:grpSpPr>
              <a:xfrm>
                <a:off x="3535" y="793"/>
                <a:ext cx="955" cy="280"/>
                <a:chOff x="0" y="0"/>
                <a:chExt cx="955" cy="280"/>
              </a:xfrm>
            </p:grpSpPr>
            <p:sp>
              <p:nvSpPr>
                <p:cNvPr id="769062" name="直接连接符 815142"/>
                <p:cNvSpPr/>
                <p:nvPr/>
              </p:nvSpPr>
              <p:spPr>
                <a:xfrm>
                  <a:off x="0" y="0"/>
                  <a:ext cx="0" cy="136"/>
                </a:xfrm>
                <a:prstGeom prst="line">
                  <a:avLst/>
                </a:prstGeom>
                <a:ln w="19050" cap="flat" cmpd="sng">
                  <a:solidFill>
                    <a:schemeClr val="tx1"/>
                  </a:solidFill>
                  <a:prstDash val="solid"/>
                  <a:round/>
                  <a:headEnd type="none" w="med" len="med"/>
                  <a:tailEnd type="none" w="med" len="med"/>
                </a:ln>
              </p:spPr>
            </p:sp>
            <p:sp>
              <p:nvSpPr>
                <p:cNvPr id="769063" name="直接连接符 815143"/>
                <p:cNvSpPr/>
                <p:nvPr/>
              </p:nvSpPr>
              <p:spPr>
                <a:xfrm>
                  <a:off x="955" y="0"/>
                  <a:ext cx="0" cy="136"/>
                </a:xfrm>
                <a:prstGeom prst="line">
                  <a:avLst/>
                </a:prstGeom>
                <a:ln w="19050" cap="flat" cmpd="sng">
                  <a:solidFill>
                    <a:schemeClr val="tx1"/>
                  </a:solidFill>
                  <a:prstDash val="solid"/>
                  <a:round/>
                  <a:headEnd type="none" w="med" len="med"/>
                  <a:tailEnd type="none" w="med" len="med"/>
                </a:ln>
              </p:spPr>
            </p:sp>
            <p:sp>
              <p:nvSpPr>
                <p:cNvPr id="769064" name="直接连接符 815144"/>
                <p:cNvSpPr/>
                <p:nvPr/>
              </p:nvSpPr>
              <p:spPr>
                <a:xfrm>
                  <a:off x="456" y="144"/>
                  <a:ext cx="0" cy="136"/>
                </a:xfrm>
                <a:prstGeom prst="line">
                  <a:avLst/>
                </a:prstGeom>
                <a:ln w="19050" cap="flat" cmpd="sng">
                  <a:solidFill>
                    <a:schemeClr val="tx1"/>
                  </a:solidFill>
                  <a:prstDash val="solid"/>
                  <a:round/>
                  <a:headEnd type="none" w="med" len="med"/>
                  <a:tailEnd type="none" w="med" len="med"/>
                </a:ln>
              </p:spPr>
            </p:sp>
            <p:sp>
              <p:nvSpPr>
                <p:cNvPr id="769065" name="直接连接符 815145"/>
                <p:cNvSpPr/>
                <p:nvPr/>
              </p:nvSpPr>
              <p:spPr>
                <a:xfrm>
                  <a:off x="2" y="136"/>
                  <a:ext cx="953" cy="0"/>
                </a:xfrm>
                <a:prstGeom prst="line">
                  <a:avLst/>
                </a:prstGeom>
                <a:ln w="19050" cap="flat" cmpd="sng">
                  <a:solidFill>
                    <a:schemeClr val="tx1"/>
                  </a:solidFill>
                  <a:prstDash val="solid"/>
                  <a:round/>
                  <a:headEnd type="none" w="med" len="med"/>
                  <a:tailEnd type="none" w="med" len="med"/>
                </a:ln>
              </p:spPr>
            </p:sp>
          </p:grpSp>
          <p:grpSp>
            <p:nvGrpSpPr>
              <p:cNvPr id="769066" name="组合 815146"/>
              <p:cNvGrpSpPr/>
              <p:nvPr/>
            </p:nvGrpSpPr>
            <p:grpSpPr>
              <a:xfrm>
                <a:off x="0" y="1073"/>
                <a:ext cx="5344" cy="254"/>
                <a:chOff x="0" y="0"/>
                <a:chExt cx="5344" cy="254"/>
              </a:xfrm>
            </p:grpSpPr>
            <p:sp>
              <p:nvSpPr>
                <p:cNvPr id="769067" name="矩形 815147"/>
                <p:cNvSpPr/>
                <p:nvPr/>
              </p:nvSpPr>
              <p:spPr>
                <a:xfrm>
                  <a:off x="1225" y="0"/>
                  <a:ext cx="4119" cy="249"/>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[22     23      38     45]    [15     </a:t>
                  </a:r>
                  <a:r>
                    <a:rPr lang="en-US" altLang="x-none" sz="2400" b="1" u="sng" dirty="0">
                      <a:solidFill>
                        <a:schemeClr val="folHlink"/>
                      </a:solidFill>
                      <a:latin typeface="Times New Roman" panose="02020603050405020304" pitchFamily="2" charset="0"/>
                      <a:ea typeface="宋体" panose="02010600030101010101" pitchFamily="2" charset="-122"/>
                    </a:rPr>
                    <a:t>23</a:t>
                  </a:r>
                  <a:r>
                    <a:rPr lang="en-US" altLang="x-none" sz="2400" b="1" dirty="0">
                      <a:latin typeface="Times New Roman" panose="02020603050405020304" pitchFamily="2" charset="0"/>
                      <a:ea typeface="宋体" panose="02010600030101010101" pitchFamily="2" charset="-122"/>
                    </a:rPr>
                    <a:t>     31     67]    [41]</a:t>
                  </a:r>
                  <a:endParaRPr lang="en-US" altLang="x-none" sz="2400" b="1" dirty="0">
                    <a:latin typeface="Times New Roman" panose="02020603050405020304" pitchFamily="2" charset="0"/>
                    <a:ea typeface="宋体" panose="02010600030101010101" pitchFamily="2" charset="-122"/>
                  </a:endParaRPr>
                </a:p>
              </p:txBody>
            </p:sp>
            <p:sp>
              <p:nvSpPr>
                <p:cNvPr id="769068" name="矩形 815148"/>
                <p:cNvSpPr/>
                <p:nvPr/>
              </p:nvSpPr>
              <p:spPr>
                <a:xfrm>
                  <a:off x="0" y="5"/>
                  <a:ext cx="1134" cy="249"/>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rPr>
                    <a:t>二趟归并后</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p:txBody>
            </p:sp>
          </p:grpSp>
          <p:sp>
            <p:nvSpPr>
              <p:cNvPr id="769069" name="直接连接符 815149"/>
              <p:cNvSpPr/>
              <p:nvPr/>
            </p:nvSpPr>
            <p:spPr>
              <a:xfrm>
                <a:off x="5125" y="793"/>
                <a:ext cx="0" cy="272"/>
              </a:xfrm>
              <a:prstGeom prst="line">
                <a:avLst/>
              </a:prstGeom>
              <a:ln w="19050" cap="flat" cmpd="sng">
                <a:solidFill>
                  <a:schemeClr val="tx1"/>
                </a:solidFill>
                <a:prstDash val="solid"/>
                <a:round/>
                <a:headEnd type="none" w="med" len="med"/>
                <a:tailEnd type="none" w="med" len="med"/>
              </a:ln>
            </p:spPr>
          </p:sp>
          <p:grpSp>
            <p:nvGrpSpPr>
              <p:cNvPr id="769070" name="组合 815150"/>
              <p:cNvGrpSpPr/>
              <p:nvPr/>
            </p:nvGrpSpPr>
            <p:grpSpPr>
              <a:xfrm>
                <a:off x="54" y="1626"/>
                <a:ext cx="5344" cy="254"/>
                <a:chOff x="0" y="0"/>
                <a:chExt cx="5344" cy="254"/>
              </a:xfrm>
            </p:grpSpPr>
            <p:sp>
              <p:nvSpPr>
                <p:cNvPr id="769071" name="矩形 815151"/>
                <p:cNvSpPr/>
                <p:nvPr/>
              </p:nvSpPr>
              <p:spPr>
                <a:xfrm>
                  <a:off x="1225" y="0"/>
                  <a:ext cx="4119" cy="249"/>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[15     22      23     </a:t>
                  </a:r>
                  <a:r>
                    <a:rPr lang="en-US" altLang="x-none" sz="2400" b="1" u="sng" dirty="0">
                      <a:solidFill>
                        <a:schemeClr val="folHlink"/>
                      </a:solidFill>
                      <a:latin typeface="Times New Roman" panose="02020603050405020304" pitchFamily="2" charset="0"/>
                      <a:ea typeface="宋体" panose="02010600030101010101" pitchFamily="2" charset="-122"/>
                    </a:rPr>
                    <a:t>23</a:t>
                  </a:r>
                  <a:r>
                    <a:rPr lang="en-US" altLang="x-none" sz="2400" b="1" dirty="0">
                      <a:latin typeface="Times New Roman" panose="02020603050405020304" pitchFamily="2" charset="0"/>
                      <a:ea typeface="宋体" panose="02010600030101010101" pitchFamily="2" charset="-122"/>
                    </a:rPr>
                    <a:t>     31     38</a:t>
                  </a:r>
                  <a:r>
                    <a:rPr lang="en-US" altLang="x-none" sz="2400" b="1" dirty="0">
                      <a:solidFill>
                        <a:schemeClr val="folHlink"/>
                      </a:solidFill>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    45     67]    [41]</a:t>
                  </a:r>
                  <a:endParaRPr lang="en-US" altLang="x-none" sz="2400" b="1" dirty="0">
                    <a:latin typeface="Times New Roman" panose="02020603050405020304" pitchFamily="2" charset="0"/>
                    <a:ea typeface="宋体" panose="02010600030101010101" pitchFamily="2" charset="-122"/>
                  </a:endParaRPr>
                </a:p>
              </p:txBody>
            </p:sp>
            <p:sp>
              <p:nvSpPr>
                <p:cNvPr id="769072" name="矩形 815152"/>
                <p:cNvSpPr/>
                <p:nvPr/>
              </p:nvSpPr>
              <p:spPr>
                <a:xfrm>
                  <a:off x="0" y="5"/>
                  <a:ext cx="1134" cy="249"/>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rPr>
                    <a:t>三趟归并后</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p:txBody>
            </p:sp>
          </p:grpSp>
          <p:grpSp>
            <p:nvGrpSpPr>
              <p:cNvPr id="769073" name="组合 815153"/>
              <p:cNvGrpSpPr/>
              <p:nvPr/>
            </p:nvGrpSpPr>
            <p:grpSpPr>
              <a:xfrm>
                <a:off x="1948" y="1338"/>
                <a:ext cx="1862" cy="280"/>
                <a:chOff x="0" y="0"/>
                <a:chExt cx="1862" cy="280"/>
              </a:xfrm>
            </p:grpSpPr>
            <p:sp>
              <p:nvSpPr>
                <p:cNvPr id="769074" name="直接连接符 815154"/>
                <p:cNvSpPr/>
                <p:nvPr/>
              </p:nvSpPr>
              <p:spPr>
                <a:xfrm>
                  <a:off x="0" y="0"/>
                  <a:ext cx="0" cy="136"/>
                </a:xfrm>
                <a:prstGeom prst="line">
                  <a:avLst/>
                </a:prstGeom>
                <a:ln w="19050" cap="flat" cmpd="sng">
                  <a:solidFill>
                    <a:schemeClr val="tx1"/>
                  </a:solidFill>
                  <a:prstDash val="solid"/>
                  <a:round/>
                  <a:headEnd type="none" w="med" len="med"/>
                  <a:tailEnd type="none" w="med" len="med"/>
                </a:ln>
              </p:spPr>
            </p:sp>
            <p:sp>
              <p:nvSpPr>
                <p:cNvPr id="769075" name="直接连接符 815155"/>
                <p:cNvSpPr/>
                <p:nvPr/>
              </p:nvSpPr>
              <p:spPr>
                <a:xfrm>
                  <a:off x="1862" y="0"/>
                  <a:ext cx="0" cy="136"/>
                </a:xfrm>
                <a:prstGeom prst="line">
                  <a:avLst/>
                </a:prstGeom>
                <a:ln w="19050" cap="flat" cmpd="sng">
                  <a:solidFill>
                    <a:schemeClr val="tx1"/>
                  </a:solidFill>
                  <a:prstDash val="solid"/>
                  <a:round/>
                  <a:headEnd type="none" w="med" len="med"/>
                  <a:tailEnd type="none" w="med" len="med"/>
                </a:ln>
              </p:spPr>
            </p:sp>
            <p:sp>
              <p:nvSpPr>
                <p:cNvPr id="769076" name="直接连接符 815156"/>
                <p:cNvSpPr/>
                <p:nvPr/>
              </p:nvSpPr>
              <p:spPr>
                <a:xfrm>
                  <a:off x="864" y="144"/>
                  <a:ext cx="0" cy="136"/>
                </a:xfrm>
                <a:prstGeom prst="line">
                  <a:avLst/>
                </a:prstGeom>
                <a:ln w="19050" cap="flat" cmpd="sng">
                  <a:solidFill>
                    <a:schemeClr val="tx1"/>
                  </a:solidFill>
                  <a:prstDash val="solid"/>
                  <a:round/>
                  <a:headEnd type="none" w="med" len="med"/>
                  <a:tailEnd type="none" w="med" len="med"/>
                </a:ln>
              </p:spPr>
            </p:sp>
            <p:sp>
              <p:nvSpPr>
                <p:cNvPr id="769077" name="直接连接符 815157"/>
                <p:cNvSpPr/>
                <p:nvPr/>
              </p:nvSpPr>
              <p:spPr>
                <a:xfrm>
                  <a:off x="2" y="144"/>
                  <a:ext cx="1860" cy="0"/>
                </a:xfrm>
                <a:prstGeom prst="line">
                  <a:avLst/>
                </a:prstGeom>
                <a:ln w="19050" cap="flat" cmpd="sng">
                  <a:solidFill>
                    <a:schemeClr val="tx1"/>
                  </a:solidFill>
                  <a:prstDash val="solid"/>
                  <a:round/>
                  <a:headEnd type="none" w="med" len="med"/>
                  <a:tailEnd type="none" w="med" len="med"/>
                </a:ln>
              </p:spPr>
            </p:sp>
          </p:grpSp>
          <p:sp>
            <p:nvSpPr>
              <p:cNvPr id="769078" name="直接连接符 815158"/>
              <p:cNvSpPr/>
              <p:nvPr/>
            </p:nvSpPr>
            <p:spPr>
              <a:xfrm>
                <a:off x="5125" y="1346"/>
                <a:ext cx="0" cy="272"/>
              </a:xfrm>
              <a:prstGeom prst="line">
                <a:avLst/>
              </a:prstGeom>
              <a:ln w="19050" cap="flat" cmpd="sng">
                <a:solidFill>
                  <a:schemeClr val="tx1"/>
                </a:solidFill>
                <a:prstDash val="solid"/>
                <a:round/>
                <a:headEnd type="none" w="med" len="med"/>
                <a:tailEnd type="none" w="med" len="med"/>
              </a:ln>
            </p:spPr>
          </p:sp>
          <p:grpSp>
            <p:nvGrpSpPr>
              <p:cNvPr id="769079" name="组合 815159"/>
              <p:cNvGrpSpPr/>
              <p:nvPr/>
            </p:nvGrpSpPr>
            <p:grpSpPr>
              <a:xfrm>
                <a:off x="45" y="2188"/>
                <a:ext cx="5344" cy="254"/>
                <a:chOff x="0" y="0"/>
                <a:chExt cx="5344" cy="254"/>
              </a:xfrm>
            </p:grpSpPr>
            <p:sp>
              <p:nvSpPr>
                <p:cNvPr id="769080" name="矩形 815160"/>
                <p:cNvSpPr/>
                <p:nvPr/>
              </p:nvSpPr>
              <p:spPr>
                <a:xfrm>
                  <a:off x="1225" y="0"/>
                  <a:ext cx="4119" cy="249"/>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[15     22      23     </a:t>
                  </a:r>
                  <a:r>
                    <a:rPr lang="en-US" altLang="x-none" sz="2400" b="1" u="sng" dirty="0">
                      <a:solidFill>
                        <a:schemeClr val="folHlink"/>
                      </a:solidFill>
                      <a:latin typeface="Times New Roman" panose="02020603050405020304" pitchFamily="2" charset="0"/>
                      <a:ea typeface="宋体" panose="02010600030101010101" pitchFamily="2" charset="-122"/>
                    </a:rPr>
                    <a:t>23</a:t>
                  </a:r>
                  <a:r>
                    <a:rPr lang="en-US" altLang="x-none" sz="2400" b="1" dirty="0">
                      <a:latin typeface="Times New Roman" panose="02020603050405020304" pitchFamily="2" charset="0"/>
                      <a:ea typeface="宋体" panose="02010600030101010101" pitchFamily="2" charset="-122"/>
                    </a:rPr>
                    <a:t>     31     38</a:t>
                  </a:r>
                  <a:r>
                    <a:rPr lang="en-US" altLang="x-none" sz="2400" b="1" dirty="0">
                      <a:solidFill>
                        <a:schemeClr val="folHlink"/>
                      </a:solidFill>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    41     45     67</a:t>
                  </a:r>
                  <a:endParaRPr lang="en-US" altLang="x-none" sz="2400" b="1" dirty="0">
                    <a:latin typeface="Times New Roman" panose="02020603050405020304" pitchFamily="2" charset="0"/>
                    <a:ea typeface="宋体" panose="02010600030101010101" pitchFamily="2" charset="-122"/>
                  </a:endParaRPr>
                </a:p>
              </p:txBody>
            </p:sp>
            <p:sp>
              <p:nvSpPr>
                <p:cNvPr id="769081" name="矩形 815161"/>
                <p:cNvSpPr/>
                <p:nvPr/>
              </p:nvSpPr>
              <p:spPr>
                <a:xfrm>
                  <a:off x="0" y="5"/>
                  <a:ext cx="1134" cy="249"/>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rPr>
                    <a:t>四趟归并后</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p:txBody>
            </p:sp>
          </p:grpSp>
          <p:grpSp>
            <p:nvGrpSpPr>
              <p:cNvPr id="769082" name="组合 815162"/>
              <p:cNvGrpSpPr/>
              <p:nvPr/>
            </p:nvGrpSpPr>
            <p:grpSpPr>
              <a:xfrm>
                <a:off x="3218" y="1863"/>
                <a:ext cx="1862" cy="280"/>
                <a:chOff x="0" y="0"/>
                <a:chExt cx="1862" cy="280"/>
              </a:xfrm>
            </p:grpSpPr>
            <p:sp>
              <p:nvSpPr>
                <p:cNvPr id="769083" name="直接连接符 815163"/>
                <p:cNvSpPr/>
                <p:nvPr/>
              </p:nvSpPr>
              <p:spPr>
                <a:xfrm>
                  <a:off x="0" y="0"/>
                  <a:ext cx="0" cy="136"/>
                </a:xfrm>
                <a:prstGeom prst="line">
                  <a:avLst/>
                </a:prstGeom>
                <a:ln w="19050" cap="flat" cmpd="sng">
                  <a:solidFill>
                    <a:schemeClr val="tx1"/>
                  </a:solidFill>
                  <a:prstDash val="solid"/>
                  <a:round/>
                  <a:headEnd type="none" w="med" len="med"/>
                  <a:tailEnd type="none" w="med" len="med"/>
                </a:ln>
              </p:spPr>
            </p:sp>
            <p:sp>
              <p:nvSpPr>
                <p:cNvPr id="769084" name="直接连接符 815164"/>
                <p:cNvSpPr/>
                <p:nvPr/>
              </p:nvSpPr>
              <p:spPr>
                <a:xfrm>
                  <a:off x="1862" y="0"/>
                  <a:ext cx="0" cy="136"/>
                </a:xfrm>
                <a:prstGeom prst="line">
                  <a:avLst/>
                </a:prstGeom>
                <a:ln w="19050" cap="flat" cmpd="sng">
                  <a:solidFill>
                    <a:schemeClr val="tx1"/>
                  </a:solidFill>
                  <a:prstDash val="solid"/>
                  <a:round/>
                  <a:headEnd type="none" w="med" len="med"/>
                  <a:tailEnd type="none" w="med" len="med"/>
                </a:ln>
              </p:spPr>
            </p:sp>
            <p:sp>
              <p:nvSpPr>
                <p:cNvPr id="769085" name="直接连接符 815165"/>
                <p:cNvSpPr/>
                <p:nvPr/>
              </p:nvSpPr>
              <p:spPr>
                <a:xfrm>
                  <a:off x="864" y="144"/>
                  <a:ext cx="0" cy="136"/>
                </a:xfrm>
                <a:prstGeom prst="line">
                  <a:avLst/>
                </a:prstGeom>
                <a:ln w="19050" cap="flat" cmpd="sng">
                  <a:solidFill>
                    <a:schemeClr val="tx1"/>
                  </a:solidFill>
                  <a:prstDash val="solid"/>
                  <a:round/>
                  <a:headEnd type="none" w="med" len="med"/>
                  <a:tailEnd type="none" w="med" len="med"/>
                </a:ln>
              </p:spPr>
            </p:sp>
            <p:sp>
              <p:nvSpPr>
                <p:cNvPr id="769086" name="直接连接符 815166"/>
                <p:cNvSpPr/>
                <p:nvPr/>
              </p:nvSpPr>
              <p:spPr>
                <a:xfrm>
                  <a:off x="2" y="144"/>
                  <a:ext cx="1860" cy="0"/>
                </a:xfrm>
                <a:prstGeom prst="line">
                  <a:avLst/>
                </a:prstGeom>
                <a:ln w="19050" cap="flat" cmpd="sng">
                  <a:solidFill>
                    <a:schemeClr val="tx1"/>
                  </a:solidFill>
                  <a:prstDash val="solid"/>
                  <a:round/>
                  <a:headEnd type="none" w="med" len="med"/>
                  <a:tailEnd type="none" w="med" len="med"/>
                </a:ln>
              </p:spPr>
            </p:sp>
          </p:grpSp>
        </p:gr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0049" name="文本占位符 816129"/>
          <p:cNvSpPr>
            <a:spLocks noGrp="1"/>
          </p:cNvSpPr>
          <p:nvPr>
            <p:ph idx="1"/>
          </p:nvPr>
        </p:nvSpPr>
        <p:spPr>
          <a:xfrm>
            <a:off x="1676400" y="152400"/>
            <a:ext cx="8839200" cy="6516688"/>
          </a:xfrm>
        </p:spPr>
        <p:txBody>
          <a:bodyPr anchor="t"/>
          <a:p>
            <a:pPr marL="0" indent="0">
              <a:lnSpc>
                <a:spcPct val="110000"/>
              </a:lnSpc>
              <a:spcBef>
                <a:spcPct val="10000"/>
              </a:spcBef>
              <a:spcAft>
                <a:spcPct val="20000"/>
              </a:spcAft>
              <a:buNone/>
            </a:pPr>
            <a:r>
              <a:rPr lang="zh-CN" altLang="en-US" b="1" dirty="0">
                <a:solidFill>
                  <a:schemeClr val="folHlink"/>
                </a:solidFill>
                <a:ea typeface="楷体_GB2312" pitchFamily="1" charset="-122"/>
              </a:rPr>
              <a:t>归并的算法</a:t>
            </a:r>
            <a:endParaRPr lang="zh-CN" altLang="en-US" b="1" dirty="0">
              <a:solidFill>
                <a:schemeClr val="folHlink"/>
              </a:solidFill>
              <a:ea typeface="楷体_GB2312" pitchFamily="1" charset="-122"/>
            </a:endParaRPr>
          </a:p>
          <a:p>
            <a:pPr marL="0" indent="0">
              <a:lnSpc>
                <a:spcPct val="110000"/>
              </a:lnSpc>
              <a:spcBef>
                <a:spcPct val="10000"/>
              </a:spcBef>
              <a:buNone/>
            </a:pPr>
            <a:r>
              <a:rPr lang="en-US" altLang="x-none" sz="2800" b="1" dirty="0"/>
              <a:t>void Merge(RecType R[], RecType DR[], int k, int m, int h)</a:t>
            </a:r>
            <a:endParaRPr lang="en-US" altLang="x-none" sz="2800" b="1" dirty="0"/>
          </a:p>
          <a:p>
            <a:pPr marL="355600" lvl="1" indent="0">
              <a:lnSpc>
                <a:spcPct val="110000"/>
              </a:lnSpc>
              <a:spcBef>
                <a:spcPct val="10000"/>
              </a:spcBef>
              <a:buNone/>
            </a:pPr>
            <a:r>
              <a:rPr lang="en-US" altLang="x-none" b="1" dirty="0"/>
              <a:t>{  int p, q, n ; p=n=k, q=m+1 ;</a:t>
            </a:r>
            <a:endParaRPr lang="en-US" altLang="x-none" b="1" dirty="0"/>
          </a:p>
          <a:p>
            <a:pPr marL="723900" lvl="2" indent="0">
              <a:lnSpc>
                <a:spcPct val="110000"/>
              </a:lnSpc>
              <a:spcBef>
                <a:spcPct val="10000"/>
              </a:spcBef>
              <a:buNone/>
            </a:pPr>
            <a:r>
              <a:rPr lang="en-US" altLang="x-none" sz="2800" b="1" dirty="0"/>
              <a:t>while ((p&lt;=m)&amp;&amp;(q&lt;=h))</a:t>
            </a:r>
            <a:endParaRPr lang="en-US" altLang="x-none" sz="2800" b="1" dirty="0"/>
          </a:p>
          <a:p>
            <a:pPr marL="1079500" lvl="3" indent="0">
              <a:lnSpc>
                <a:spcPct val="110000"/>
              </a:lnSpc>
              <a:spcBef>
                <a:spcPct val="10000"/>
              </a:spcBef>
              <a:buNone/>
            </a:pPr>
            <a:r>
              <a:rPr lang="en-US" altLang="x-none" sz="2800" b="1" dirty="0"/>
              <a:t>{   if (LQ(R[p].key, R[q].key) )  </a:t>
            </a:r>
            <a:r>
              <a:rPr lang="en-US" altLang="x-none" b="1" dirty="0"/>
              <a:t>/*  </a:t>
            </a:r>
            <a:r>
              <a:rPr lang="zh-CN" altLang="en-US" b="1" dirty="0"/>
              <a:t>比较两个子序列 *</a:t>
            </a:r>
            <a:r>
              <a:rPr lang="en-US" altLang="x-none" b="1" dirty="0"/>
              <a:t>/</a:t>
            </a:r>
            <a:endParaRPr lang="en-US" altLang="x-none" b="1" dirty="0"/>
          </a:p>
          <a:p>
            <a:pPr marL="1435100" lvl="4" indent="0">
              <a:lnSpc>
                <a:spcPct val="110000"/>
              </a:lnSpc>
              <a:spcBef>
                <a:spcPct val="10000"/>
              </a:spcBef>
              <a:buNone/>
            </a:pPr>
            <a:r>
              <a:rPr lang="en-US" altLang="x-none" sz="2800" b="1" dirty="0"/>
              <a:t>     DR[n++]=R[p++] ;</a:t>
            </a:r>
            <a:endParaRPr lang="en-US" altLang="x-none" sz="2800" b="1" dirty="0"/>
          </a:p>
          <a:p>
            <a:pPr marL="1435100" lvl="4" indent="0">
              <a:lnSpc>
                <a:spcPct val="110000"/>
              </a:lnSpc>
              <a:spcBef>
                <a:spcPct val="10000"/>
              </a:spcBef>
              <a:buNone/>
            </a:pPr>
            <a:r>
              <a:rPr lang="en-US" altLang="x-none" sz="2800" b="1" dirty="0"/>
              <a:t>else   DR[n++]=R[q++] ;</a:t>
            </a:r>
            <a:endParaRPr lang="en-US" altLang="x-none" sz="2800" b="1" dirty="0"/>
          </a:p>
          <a:p>
            <a:pPr marL="1079500" lvl="3" indent="0">
              <a:lnSpc>
                <a:spcPct val="110000"/>
              </a:lnSpc>
              <a:spcBef>
                <a:spcPct val="10000"/>
              </a:spcBef>
              <a:buNone/>
            </a:pPr>
            <a:r>
              <a:rPr lang="en-US" altLang="x-none" sz="2800" b="1" dirty="0"/>
              <a:t>}</a:t>
            </a:r>
            <a:endParaRPr lang="en-US" altLang="x-none" sz="2800" b="1" dirty="0"/>
          </a:p>
          <a:p>
            <a:pPr marL="723900" lvl="2" indent="0">
              <a:lnSpc>
                <a:spcPct val="110000"/>
              </a:lnSpc>
              <a:spcBef>
                <a:spcPct val="10000"/>
              </a:spcBef>
              <a:buNone/>
            </a:pPr>
            <a:r>
              <a:rPr lang="en-US" altLang="x-none" sz="2800" b="1" dirty="0"/>
              <a:t>while (p&lt;=m)     </a:t>
            </a:r>
            <a:r>
              <a:rPr lang="en-US" altLang="x-none" b="1" dirty="0"/>
              <a:t>/*   </a:t>
            </a:r>
            <a:r>
              <a:rPr lang="zh-CN" altLang="en-US" b="1" dirty="0"/>
              <a:t>将剩余子序列复制到结果序列中  *</a:t>
            </a:r>
            <a:r>
              <a:rPr lang="en-US" altLang="x-none" b="1" dirty="0"/>
              <a:t>/</a:t>
            </a:r>
            <a:endParaRPr lang="en-US" altLang="x-none" b="1" dirty="0"/>
          </a:p>
          <a:p>
            <a:pPr marL="1079500" lvl="3" indent="0">
              <a:lnSpc>
                <a:spcPct val="110000"/>
              </a:lnSpc>
              <a:spcBef>
                <a:spcPct val="10000"/>
              </a:spcBef>
              <a:buNone/>
            </a:pPr>
            <a:r>
              <a:rPr lang="en-US" altLang="x-none" sz="2800" b="1" dirty="0"/>
              <a:t>DR[n++]=R[p++] ;</a:t>
            </a:r>
            <a:endParaRPr lang="en-US" altLang="x-none" sz="2800" b="1" dirty="0"/>
          </a:p>
          <a:p>
            <a:pPr marL="723900" lvl="2" indent="0">
              <a:lnSpc>
                <a:spcPct val="110000"/>
              </a:lnSpc>
              <a:spcBef>
                <a:spcPct val="10000"/>
              </a:spcBef>
              <a:buNone/>
            </a:pPr>
            <a:r>
              <a:rPr lang="en-US" altLang="x-none" sz="2800" b="1" dirty="0"/>
              <a:t>while (q&lt;=h)   DR[n++]=R[q++] ;</a:t>
            </a:r>
            <a:endParaRPr lang="en-US" altLang="x-none" sz="2800" b="1" dirty="0"/>
          </a:p>
          <a:p>
            <a:pPr marL="355600" lvl="1" indent="0">
              <a:lnSpc>
                <a:spcPct val="110000"/>
              </a:lnSpc>
              <a:spcBef>
                <a:spcPct val="10000"/>
              </a:spcBef>
              <a:buNone/>
            </a:pPr>
            <a:r>
              <a:rPr lang="en-US" altLang="x-none" b="1" dirty="0"/>
              <a:t>}</a:t>
            </a:r>
            <a:endParaRPr lang="en-US" altLang="x-none" b="1"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1073" name="文本占位符 817153"/>
          <p:cNvSpPr>
            <a:spLocks noGrp="1"/>
          </p:cNvSpPr>
          <p:nvPr>
            <p:ph idx="1"/>
          </p:nvPr>
        </p:nvSpPr>
        <p:spPr>
          <a:xfrm>
            <a:off x="1676400" y="152400"/>
            <a:ext cx="8839200" cy="6589713"/>
          </a:xfrm>
        </p:spPr>
        <p:txBody>
          <a:bodyPr anchor="t"/>
          <a:p>
            <a:pPr marL="0" indent="0">
              <a:lnSpc>
                <a:spcPct val="110000"/>
              </a:lnSpc>
              <a:spcBef>
                <a:spcPct val="10000"/>
              </a:spcBef>
              <a:spcAft>
                <a:spcPct val="20000"/>
              </a:spcAft>
              <a:buNone/>
            </a:pPr>
            <a:r>
              <a:rPr lang="en-US" altLang="x-none" sz="3600" b="1" dirty="0">
                <a:solidFill>
                  <a:schemeClr val="folHlink"/>
                </a:solidFill>
              </a:rPr>
              <a:t>2  </a:t>
            </a:r>
            <a:r>
              <a:rPr lang="zh-CN" altLang="en-US" sz="3600" b="1" dirty="0">
                <a:solidFill>
                  <a:schemeClr val="folHlink"/>
                </a:solidFill>
                <a:ea typeface="楷体_GB2312" pitchFamily="1" charset="-122"/>
              </a:rPr>
              <a:t>一趟归并排序</a:t>
            </a:r>
            <a:endParaRPr lang="zh-CN" altLang="en-US" sz="3600" b="1" dirty="0">
              <a:solidFill>
                <a:schemeClr val="folHlink"/>
              </a:solidFill>
              <a:ea typeface="楷体_GB2312" pitchFamily="1" charset="-122"/>
            </a:endParaRPr>
          </a:p>
          <a:p>
            <a:pPr marL="0" indent="0">
              <a:lnSpc>
                <a:spcPct val="110000"/>
              </a:lnSpc>
              <a:spcBef>
                <a:spcPct val="10000"/>
              </a:spcBef>
              <a:buNone/>
            </a:pPr>
            <a:r>
              <a:rPr lang="zh-CN" altLang="en-US" sz="2800" b="1" dirty="0"/>
              <a:t>       一趟归并排序都是从前到后，依次将相邻的两个有序子序列归并为一个，且除最后一个子序列外，其余每个子序列的长度都相同</a:t>
            </a:r>
            <a:r>
              <a:rPr lang="zh-CN" altLang="en-US" sz="2800" b="1" dirty="0">
                <a:latin typeface="宋体" panose="02010600030101010101" pitchFamily="2" charset="-122"/>
              </a:rPr>
              <a:t>。设这些子序列的长度为</a:t>
            </a:r>
            <a:r>
              <a:rPr lang="en-US" altLang="x-none" sz="2800" b="1" dirty="0"/>
              <a:t>d</a:t>
            </a:r>
            <a:r>
              <a:rPr lang="zh-CN" altLang="en-US" sz="2800" b="1" dirty="0"/>
              <a:t>，则一趟归并排序的过程是：</a:t>
            </a:r>
            <a:endParaRPr lang="zh-CN" altLang="en-US" sz="2800" b="1" dirty="0"/>
          </a:p>
          <a:p>
            <a:pPr marL="355600" lvl="1" indent="0">
              <a:lnSpc>
                <a:spcPct val="110000"/>
              </a:lnSpc>
              <a:spcBef>
                <a:spcPct val="10000"/>
              </a:spcBef>
              <a:buNone/>
            </a:pPr>
            <a:r>
              <a:rPr lang="zh-CN" altLang="en-US" b="1" dirty="0"/>
              <a:t>从</a:t>
            </a:r>
            <a:r>
              <a:rPr lang="en-US" altLang="x-none" b="1" dirty="0"/>
              <a:t>j=1</a:t>
            </a:r>
            <a:r>
              <a:rPr lang="zh-CN" altLang="en-US" b="1" dirty="0"/>
              <a:t>开始，依次将相邻的两个有序子序列</a:t>
            </a:r>
            <a:r>
              <a:rPr lang="en-US" altLang="x-none" b="1" dirty="0"/>
              <a:t>R[j…j+d-1]</a:t>
            </a:r>
            <a:r>
              <a:rPr lang="zh-CN" altLang="en-US" b="1" dirty="0"/>
              <a:t>和</a:t>
            </a:r>
            <a:r>
              <a:rPr lang="en-US" altLang="x-none" b="1" dirty="0"/>
              <a:t>R[j+d…j+2d-1]</a:t>
            </a:r>
            <a:r>
              <a:rPr lang="zh-CN" altLang="en-US" b="1" dirty="0"/>
              <a:t>进行归并；每次归并两个子序列后，</a:t>
            </a:r>
            <a:r>
              <a:rPr lang="en-US" altLang="x-none" b="1" dirty="0"/>
              <a:t>j</a:t>
            </a:r>
            <a:r>
              <a:rPr lang="zh-CN" altLang="en-US" b="1" dirty="0"/>
              <a:t>后移动</a:t>
            </a:r>
            <a:r>
              <a:rPr lang="en-US" altLang="x-none" b="1" dirty="0"/>
              <a:t>2d</a:t>
            </a:r>
            <a:r>
              <a:rPr lang="zh-CN" altLang="en-US" b="1" dirty="0"/>
              <a:t>个位置，即</a:t>
            </a:r>
            <a:r>
              <a:rPr lang="en-US" altLang="x-none" b="1" dirty="0"/>
              <a:t>j=j+2d</a:t>
            </a:r>
            <a:r>
              <a:rPr lang="zh-CN" altLang="en-US" b="1" dirty="0"/>
              <a:t>；若剩下的元素不足两个子序列时，分以下两种情况处理：</a:t>
            </a:r>
            <a:endParaRPr lang="zh-CN" altLang="en-US" b="1" dirty="0">
              <a:latin typeface="宋体" panose="02010600030101010101" pitchFamily="2" charset="-122"/>
            </a:endParaRPr>
          </a:p>
          <a:p>
            <a:pPr marL="723900" lvl="2" indent="0">
              <a:lnSpc>
                <a:spcPct val="110000"/>
              </a:lnSpc>
              <a:spcBef>
                <a:spcPct val="10000"/>
              </a:spcBef>
              <a:buNone/>
            </a:pPr>
            <a:r>
              <a:rPr lang="zh-CN" altLang="en-US" sz="2800" b="1" dirty="0"/>
              <a:t>①  </a:t>
            </a:r>
            <a:r>
              <a:rPr lang="zh-CN" altLang="en-US" sz="2800" b="1" dirty="0">
                <a:solidFill>
                  <a:schemeClr val="folHlink"/>
                </a:solidFill>
              </a:rPr>
              <a:t>剩下的元素个数</a:t>
            </a:r>
            <a:r>
              <a:rPr lang="en-US" altLang="x-none" sz="2800" b="1" dirty="0">
                <a:solidFill>
                  <a:schemeClr val="folHlink"/>
                </a:solidFill>
              </a:rPr>
              <a:t>&gt;d</a:t>
            </a:r>
            <a:r>
              <a:rPr lang="zh-CN" altLang="en-US" sz="2800" b="1" dirty="0"/>
              <a:t>：再调用一次上述过程，将一个长度为</a:t>
            </a:r>
            <a:r>
              <a:rPr lang="en-US" altLang="x-none" sz="2800" b="1" dirty="0"/>
              <a:t>d</a:t>
            </a:r>
            <a:r>
              <a:rPr lang="zh-CN" altLang="en-US" sz="2800" b="1" dirty="0"/>
              <a:t>的子序列和不足</a:t>
            </a:r>
            <a:r>
              <a:rPr lang="en-US" altLang="x-none" sz="2800" b="1" dirty="0"/>
              <a:t>d</a:t>
            </a:r>
            <a:r>
              <a:rPr lang="zh-CN" altLang="en-US" sz="2800" b="1" dirty="0"/>
              <a:t>的子序列进行归并； </a:t>
            </a:r>
            <a:endParaRPr lang="zh-CN" altLang="en-US" sz="2800" b="1" dirty="0"/>
          </a:p>
          <a:p>
            <a:pPr marL="723900" lvl="2" indent="0">
              <a:lnSpc>
                <a:spcPct val="110000"/>
              </a:lnSpc>
              <a:spcBef>
                <a:spcPct val="10000"/>
              </a:spcBef>
              <a:buNone/>
            </a:pPr>
            <a:r>
              <a:rPr lang="zh-CN" altLang="en-US" sz="2800" b="1" dirty="0"/>
              <a:t>②  </a:t>
            </a:r>
            <a:r>
              <a:rPr lang="zh-CN" altLang="en-US" sz="2800" b="1" dirty="0">
                <a:solidFill>
                  <a:schemeClr val="folHlink"/>
                </a:solidFill>
              </a:rPr>
              <a:t>剩下的元素个数≤</a:t>
            </a:r>
            <a:r>
              <a:rPr lang="en-US" altLang="x-none" sz="2800" b="1" dirty="0">
                <a:solidFill>
                  <a:schemeClr val="folHlink"/>
                </a:solidFill>
              </a:rPr>
              <a:t>d</a:t>
            </a:r>
            <a:r>
              <a:rPr lang="zh-CN" altLang="en-US" sz="2800" b="1" dirty="0"/>
              <a:t>：将剩下的元素依次复制到归并后的序列中</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7585" name="文本占位符 753665"/>
          <p:cNvSpPr>
            <a:spLocks noGrp="1"/>
          </p:cNvSpPr>
          <p:nvPr>
            <p:ph idx="1"/>
          </p:nvPr>
        </p:nvSpPr>
        <p:spPr>
          <a:xfrm>
            <a:off x="1676400" y="152400"/>
            <a:ext cx="8812213" cy="6156325"/>
          </a:xfrm>
        </p:spPr>
        <p:txBody>
          <a:bodyPr anchor="t"/>
          <a:p>
            <a:pPr marL="0" indent="0">
              <a:lnSpc>
                <a:spcPct val="110000"/>
              </a:lnSpc>
              <a:buNone/>
            </a:pPr>
            <a:r>
              <a:rPr lang="zh-CN" altLang="en-US" sz="2800" b="1" dirty="0"/>
              <a:t>待排序的记录类型的定义如下：</a:t>
            </a:r>
            <a:endParaRPr lang="zh-CN" altLang="en-US" sz="2800" b="1" dirty="0"/>
          </a:p>
          <a:p>
            <a:pPr marL="0" indent="0">
              <a:lnSpc>
                <a:spcPct val="110000"/>
              </a:lnSpc>
              <a:buNone/>
            </a:pPr>
            <a:r>
              <a:rPr lang="en-US" altLang="x-none" sz="2800" b="1" dirty="0"/>
              <a:t>#define  MAX_SIZE  100</a:t>
            </a:r>
            <a:endParaRPr lang="en-US" altLang="x-none" sz="2800" b="1" dirty="0"/>
          </a:p>
          <a:p>
            <a:pPr marL="0" indent="0">
              <a:lnSpc>
                <a:spcPct val="110000"/>
              </a:lnSpc>
              <a:buNone/>
            </a:pPr>
            <a:r>
              <a:rPr lang="en-US" altLang="x-none" sz="2800" b="1" dirty="0"/>
              <a:t>Typedef  int  KeyType ;</a:t>
            </a:r>
            <a:endParaRPr lang="en-US" altLang="x-none" sz="2800" b="1" dirty="0"/>
          </a:p>
          <a:p>
            <a:pPr marL="0" indent="0">
              <a:lnSpc>
                <a:spcPct val="110000"/>
              </a:lnSpc>
              <a:buNone/>
            </a:pPr>
            <a:r>
              <a:rPr lang="en-US" altLang="x-none" sz="2800" b="1" dirty="0"/>
              <a:t>typedef  struct  RecType</a:t>
            </a:r>
            <a:endParaRPr lang="en-US" altLang="x-none" sz="2800" b="1" dirty="0"/>
          </a:p>
          <a:p>
            <a:pPr marL="355600" lvl="1" indent="0">
              <a:lnSpc>
                <a:spcPct val="110000"/>
              </a:lnSpc>
              <a:buNone/>
            </a:pPr>
            <a:r>
              <a:rPr lang="en-US" altLang="x-none" b="1" dirty="0"/>
              <a:t>{ KeyType  key ;          </a:t>
            </a:r>
            <a:r>
              <a:rPr lang="en-US" altLang="x-none" sz="2400" b="1" dirty="0"/>
              <a:t>/* </a:t>
            </a:r>
            <a:r>
              <a:rPr lang="zh-CN" altLang="en-US" sz="2400" b="1" dirty="0"/>
              <a:t>关键字码  *</a:t>
            </a:r>
            <a:r>
              <a:rPr lang="en-US" altLang="x-none" sz="2400" b="1" dirty="0"/>
              <a:t>/</a:t>
            </a:r>
            <a:endParaRPr lang="en-US" altLang="x-none" sz="2400" b="1" dirty="0"/>
          </a:p>
          <a:p>
            <a:pPr marL="723900" lvl="2" indent="0">
              <a:lnSpc>
                <a:spcPct val="110000"/>
              </a:lnSpc>
              <a:buNone/>
            </a:pPr>
            <a:r>
              <a:rPr lang="en-US" altLang="x-none" sz="2800" b="1" dirty="0"/>
              <a:t>infoType  otherinfo ;     </a:t>
            </a:r>
            <a:r>
              <a:rPr lang="en-US" altLang="x-none" b="1" dirty="0"/>
              <a:t>/* </a:t>
            </a:r>
            <a:r>
              <a:rPr lang="zh-CN" altLang="en-US" b="1" dirty="0"/>
              <a:t>其他域  *</a:t>
            </a:r>
            <a:r>
              <a:rPr lang="en-US" altLang="x-none" b="1" dirty="0"/>
              <a:t>/</a:t>
            </a:r>
            <a:endParaRPr lang="en-US" altLang="x-none" b="1" dirty="0"/>
          </a:p>
          <a:p>
            <a:pPr marL="355600" lvl="1" indent="0">
              <a:lnSpc>
                <a:spcPct val="110000"/>
              </a:lnSpc>
              <a:buNone/>
            </a:pPr>
            <a:r>
              <a:rPr lang="en-US" altLang="x-none" b="1" dirty="0"/>
              <a:t>}RecType ;</a:t>
            </a:r>
            <a:endParaRPr lang="en-US" altLang="x-none" b="1" dirty="0"/>
          </a:p>
          <a:p>
            <a:pPr marL="0" indent="0">
              <a:lnSpc>
                <a:spcPct val="110000"/>
              </a:lnSpc>
              <a:buNone/>
            </a:pPr>
            <a:r>
              <a:rPr lang="en-US" altLang="x-none" sz="2800" b="1" dirty="0"/>
              <a:t>typedef  struct Sqlist</a:t>
            </a:r>
            <a:endParaRPr lang="en-US" altLang="x-none" sz="2800" b="1" dirty="0"/>
          </a:p>
          <a:p>
            <a:pPr marL="355600" lvl="1" indent="0">
              <a:lnSpc>
                <a:spcPct val="110000"/>
              </a:lnSpc>
              <a:buNone/>
            </a:pPr>
            <a:r>
              <a:rPr lang="en-US" altLang="x-none" b="1" dirty="0"/>
              <a:t>{  RecType  R[MAX_SIZE] ;</a:t>
            </a:r>
            <a:endParaRPr lang="en-US" altLang="x-none" b="1" dirty="0"/>
          </a:p>
          <a:p>
            <a:pPr marL="723900" lvl="2" indent="0">
              <a:lnSpc>
                <a:spcPct val="110000"/>
              </a:lnSpc>
              <a:buNone/>
            </a:pPr>
            <a:r>
              <a:rPr lang="en-US" altLang="x-none" sz="2800" b="1" dirty="0"/>
              <a:t>int length  ;</a:t>
            </a:r>
            <a:endParaRPr lang="en-US" altLang="x-none" sz="2800" b="1" dirty="0"/>
          </a:p>
          <a:p>
            <a:pPr marL="355600" lvl="1" indent="0">
              <a:lnSpc>
                <a:spcPct val="110000"/>
              </a:lnSpc>
              <a:buNone/>
            </a:pPr>
            <a:r>
              <a:rPr lang="en-US" altLang="x-none" b="1" dirty="0"/>
              <a:t>}Sqlist ;</a:t>
            </a:r>
            <a:endParaRPr lang="en-US" altLang="x-none" b="1"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2097" name="文本占位符 818177"/>
          <p:cNvSpPr>
            <a:spLocks noGrp="1"/>
          </p:cNvSpPr>
          <p:nvPr>
            <p:ph idx="1"/>
          </p:nvPr>
        </p:nvSpPr>
        <p:spPr>
          <a:xfrm>
            <a:off x="1676400" y="152400"/>
            <a:ext cx="8839200" cy="6372225"/>
          </a:xfrm>
        </p:spPr>
        <p:txBody>
          <a:bodyPr anchor="t"/>
          <a:p>
            <a:pPr marL="0" indent="0">
              <a:lnSpc>
                <a:spcPct val="110000"/>
              </a:lnSpc>
              <a:spcBef>
                <a:spcPct val="10000"/>
              </a:spcBef>
              <a:spcAft>
                <a:spcPct val="20000"/>
              </a:spcAft>
              <a:buNone/>
            </a:pPr>
            <a:r>
              <a:rPr lang="zh-CN" altLang="en-US" b="1" dirty="0">
                <a:solidFill>
                  <a:schemeClr val="folHlink"/>
                </a:solidFill>
                <a:latin typeface="宋体" panose="02010600030101010101" pitchFamily="2" charset="-122"/>
              </a:rPr>
              <a:t>⑴ </a:t>
            </a:r>
            <a:r>
              <a:rPr lang="zh-CN" altLang="en-US" b="1" dirty="0">
                <a:solidFill>
                  <a:schemeClr val="folHlink"/>
                </a:solidFill>
                <a:ea typeface="楷体_GB2312" pitchFamily="1" charset="-122"/>
              </a:rPr>
              <a:t>一趟归并排序算法</a:t>
            </a:r>
            <a:endParaRPr lang="zh-CN" altLang="en-US" b="1" dirty="0">
              <a:solidFill>
                <a:schemeClr val="folHlink"/>
              </a:solidFill>
              <a:ea typeface="楷体_GB2312" pitchFamily="1" charset="-122"/>
            </a:endParaRPr>
          </a:p>
          <a:p>
            <a:pPr marL="0" indent="0">
              <a:lnSpc>
                <a:spcPct val="110000"/>
              </a:lnSpc>
              <a:spcBef>
                <a:spcPct val="10000"/>
              </a:spcBef>
              <a:buNone/>
            </a:pPr>
            <a:r>
              <a:rPr lang="en-US" altLang="x-none" sz="2800" b="1" dirty="0"/>
              <a:t>void Merge_pass(RecType R[], RecType DR[], int d, int n)</a:t>
            </a:r>
            <a:endParaRPr lang="en-US" altLang="x-none" sz="2800" b="1" dirty="0"/>
          </a:p>
          <a:p>
            <a:pPr marL="355600" lvl="1" indent="0">
              <a:lnSpc>
                <a:spcPct val="110000"/>
              </a:lnSpc>
              <a:spcBef>
                <a:spcPct val="10000"/>
              </a:spcBef>
              <a:buNone/>
            </a:pPr>
            <a:r>
              <a:rPr lang="en-US" altLang="x-none" b="1" dirty="0"/>
              <a:t>{  int j=1 ;</a:t>
            </a:r>
            <a:endParaRPr lang="en-US" altLang="x-none" b="1" dirty="0"/>
          </a:p>
          <a:p>
            <a:pPr marL="723900" lvl="2" indent="0">
              <a:lnSpc>
                <a:spcPct val="110000"/>
              </a:lnSpc>
              <a:spcBef>
                <a:spcPct val="10000"/>
              </a:spcBef>
              <a:buNone/>
            </a:pPr>
            <a:r>
              <a:rPr lang="en-US" altLang="x-none" sz="2800" b="1" dirty="0"/>
              <a:t>while ((j+2*d-1)&lt;=n)</a:t>
            </a:r>
            <a:endParaRPr lang="en-US" altLang="x-none" sz="2800" b="1" dirty="0"/>
          </a:p>
          <a:p>
            <a:pPr marL="1079500" lvl="3" indent="0">
              <a:lnSpc>
                <a:spcPct val="110000"/>
              </a:lnSpc>
              <a:spcBef>
                <a:spcPct val="10000"/>
              </a:spcBef>
              <a:buNone/>
            </a:pPr>
            <a:r>
              <a:rPr lang="en-US" altLang="x-none" sz="2800" b="1" dirty="0"/>
              <a:t>{   Merge(R, DR, j, j+d-1, j+2*d-1) ;</a:t>
            </a:r>
            <a:endParaRPr lang="en-US" altLang="x-none" sz="2800" b="1" dirty="0"/>
          </a:p>
          <a:p>
            <a:pPr marL="1435100" lvl="4" indent="0">
              <a:lnSpc>
                <a:spcPct val="110000"/>
              </a:lnSpc>
              <a:spcBef>
                <a:spcPct val="10000"/>
              </a:spcBef>
              <a:buNone/>
            </a:pPr>
            <a:r>
              <a:rPr lang="en-US" altLang="x-none" sz="2800" b="1" dirty="0"/>
              <a:t>j=j+2*d ; </a:t>
            </a:r>
            <a:endParaRPr lang="en-US" altLang="x-none" sz="2800" b="1" dirty="0"/>
          </a:p>
          <a:p>
            <a:pPr marL="1079500" lvl="3" indent="0">
              <a:lnSpc>
                <a:spcPct val="110000"/>
              </a:lnSpc>
              <a:spcBef>
                <a:spcPct val="10000"/>
              </a:spcBef>
              <a:buNone/>
            </a:pPr>
            <a:r>
              <a:rPr lang="en-US" altLang="x-none" sz="2800" b="1" dirty="0"/>
              <a:t>}     </a:t>
            </a:r>
            <a:r>
              <a:rPr lang="en-US" altLang="x-none" sz="2400" b="1" dirty="0"/>
              <a:t>/*   </a:t>
            </a:r>
            <a:r>
              <a:rPr lang="zh-CN" altLang="en-US" sz="2400" b="1" dirty="0"/>
              <a:t>子序列两两归并  *</a:t>
            </a:r>
            <a:r>
              <a:rPr lang="en-US" altLang="x-none" sz="2400" b="1" dirty="0"/>
              <a:t>/</a:t>
            </a:r>
            <a:endParaRPr lang="en-US" altLang="x-none" sz="2400" b="1" dirty="0"/>
          </a:p>
          <a:p>
            <a:pPr marL="723900" lvl="2" indent="0">
              <a:lnSpc>
                <a:spcPct val="110000"/>
              </a:lnSpc>
              <a:spcBef>
                <a:spcPct val="10000"/>
              </a:spcBef>
              <a:buNone/>
            </a:pPr>
            <a:r>
              <a:rPr lang="en-US" altLang="x-none" sz="2800" b="1" dirty="0"/>
              <a:t>if (j+d-1&lt;n)     </a:t>
            </a:r>
            <a:r>
              <a:rPr lang="en-US" altLang="x-none" b="1" dirty="0"/>
              <a:t>/*   </a:t>
            </a:r>
            <a:r>
              <a:rPr lang="zh-CN" altLang="en-US" b="1" dirty="0"/>
              <a:t>剩余元素个数超过一个子序列长度</a:t>
            </a:r>
            <a:r>
              <a:rPr lang="en-US" altLang="x-none" b="1" dirty="0"/>
              <a:t>d  */</a:t>
            </a:r>
            <a:endParaRPr lang="en-US" altLang="x-none" b="1" dirty="0"/>
          </a:p>
          <a:p>
            <a:pPr marL="1079500" lvl="3" indent="0">
              <a:lnSpc>
                <a:spcPct val="110000"/>
              </a:lnSpc>
              <a:spcBef>
                <a:spcPct val="10000"/>
              </a:spcBef>
              <a:buNone/>
            </a:pPr>
            <a:r>
              <a:rPr lang="en-US" altLang="x-none" sz="2800" b="1" dirty="0"/>
              <a:t>Merge(R, DR, j, j+d-1, n) ;</a:t>
            </a:r>
            <a:endParaRPr lang="en-US" altLang="x-none" sz="2800" b="1" dirty="0"/>
          </a:p>
          <a:p>
            <a:pPr marL="723900" lvl="2" indent="0">
              <a:lnSpc>
                <a:spcPct val="110000"/>
              </a:lnSpc>
              <a:spcBef>
                <a:spcPct val="10000"/>
              </a:spcBef>
              <a:buNone/>
            </a:pPr>
            <a:r>
              <a:rPr lang="en-US" altLang="x-none" sz="2800" b="1" dirty="0"/>
              <a:t>else  Merge(R, DR, j, n, n) ;</a:t>
            </a:r>
            <a:r>
              <a:rPr lang="en-US" altLang="x-none" b="1" dirty="0"/>
              <a:t>/*   </a:t>
            </a:r>
            <a:r>
              <a:rPr lang="zh-CN" altLang="en-US" b="1" dirty="0"/>
              <a:t>剩余子序列复制  *</a:t>
            </a:r>
            <a:r>
              <a:rPr lang="en-US" altLang="x-none" b="1" dirty="0"/>
              <a:t>/</a:t>
            </a:r>
            <a:endParaRPr lang="en-US" altLang="x-none" b="1" dirty="0"/>
          </a:p>
          <a:p>
            <a:pPr marL="355600" lvl="1" indent="0">
              <a:lnSpc>
                <a:spcPct val="110000"/>
              </a:lnSpc>
              <a:spcBef>
                <a:spcPct val="10000"/>
              </a:spcBef>
              <a:buNone/>
            </a:pPr>
            <a:r>
              <a:rPr lang="en-US" altLang="x-none" b="1" dirty="0"/>
              <a:t>}</a:t>
            </a:r>
            <a:endParaRPr lang="en-US" altLang="x-none" b="1"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02" name="文本占位符 819201"/>
          <p:cNvSpPr>
            <a:spLocks noGrp="1"/>
          </p:cNvSpPr>
          <p:nvPr>
            <p:ph idx="1"/>
          </p:nvPr>
        </p:nvSpPr>
        <p:spPr>
          <a:xfrm>
            <a:off x="1676400" y="152400"/>
            <a:ext cx="8839200" cy="6553200"/>
          </a:xfrm>
        </p:spPr>
        <p:txBody>
          <a:bodyPr/>
          <a:p>
            <a:pPr marL="0" indent="0" fontAlgn="base">
              <a:lnSpc>
                <a:spcPct val="110000"/>
              </a:lnSpc>
              <a:spcBef>
                <a:spcPct val="10000"/>
              </a:spcBef>
              <a:spcAft>
                <a:spcPct val="20000"/>
              </a:spcAft>
              <a:buNone/>
            </a:pPr>
            <a:r>
              <a:rPr lang="zh-CN" altLang="en-US" b="1" strike="noStrike" noProof="1" dirty="0">
                <a:solidFill>
                  <a:schemeClr val="folHlink"/>
                </a:solidFill>
                <a:latin typeface="宋体" panose="02010600030101010101" pitchFamily="2" charset="-122"/>
                <a:cs typeface="Times New Roman" panose="02020603050405020304" pitchFamily="2" charset="0"/>
              </a:rPr>
              <a:t>⑵</a:t>
            </a:r>
            <a:r>
              <a:rPr lang="zh-CN" altLang="en-US" b="1" strike="noStrike" noProof="1" dirty="0">
                <a:solidFill>
                  <a:schemeClr val="folHlink"/>
                </a:solidFill>
                <a:effectLst>
                  <a:outerShdw blurRad="38100" dist="38100" dir="2700000">
                    <a:srgbClr val="000000"/>
                  </a:outerShdw>
                </a:effectLst>
                <a:cs typeface="Times New Roman" panose="02020603050405020304" pitchFamily="2" charset="0"/>
              </a:rPr>
              <a:t>  </a:t>
            </a:r>
            <a:r>
              <a:rPr lang="zh-CN" altLang="en-US" b="1" strike="noStrike" noProof="1" dirty="0">
                <a:solidFill>
                  <a:schemeClr val="folHlink"/>
                </a:solidFill>
                <a:ea typeface="楷体_GB2312" pitchFamily="1" charset="-122"/>
              </a:rPr>
              <a:t>归并排序的算法</a:t>
            </a:r>
            <a:endParaRPr lang="zh-CN" altLang="en-US" b="1" strike="noStrike" noProof="1" dirty="0">
              <a:solidFill>
                <a:schemeClr val="folHlink"/>
              </a:solidFill>
              <a:effectLst>
                <a:outerShdw blurRad="38100" dist="38100" dir="2700000">
                  <a:srgbClr val="000000"/>
                </a:outerShdw>
              </a:effectLst>
              <a:ea typeface="楷体_GB2312" pitchFamily="1" charset="-122"/>
            </a:endParaRPr>
          </a:p>
          <a:p>
            <a:pPr marL="0" indent="0" fontAlgn="base">
              <a:lnSpc>
                <a:spcPct val="110000"/>
              </a:lnSpc>
              <a:spcBef>
                <a:spcPct val="10000"/>
              </a:spcBef>
              <a:buNone/>
            </a:pPr>
            <a:r>
              <a:rPr lang="zh-CN" altLang="en-US" sz="2400" b="1" strike="noStrike" noProof="1" dirty="0"/>
              <a:t>        </a:t>
            </a:r>
            <a:r>
              <a:rPr lang="zh-CN" altLang="en-US" sz="2800" b="1" strike="noStrike" noProof="1" dirty="0"/>
              <a:t>开始归并时，每个记录是长度为</a:t>
            </a:r>
            <a:r>
              <a:rPr lang="en-US" altLang="x-none" sz="2800" b="1" strike="noStrike" noProof="1" dirty="0"/>
              <a:t>1</a:t>
            </a:r>
            <a:r>
              <a:rPr lang="zh-CN" altLang="en-US" sz="2800" b="1" strike="noStrike" noProof="1" dirty="0"/>
              <a:t>的有序子序列，对这些有序子序列逐趟归并，每一趟归并后有序子序列的长度均扩大一倍；当有序子序列的长度与整个记录序列长度相等时，整个记录序列就成为有序序列</a:t>
            </a:r>
            <a:r>
              <a:rPr lang="zh-CN" altLang="en-US" sz="2800" b="1" strike="noStrike" noProof="1" dirty="0">
                <a:latin typeface="宋体" panose="02010600030101010101" pitchFamily="2" charset="-122"/>
              </a:rPr>
              <a:t>。算法是</a:t>
            </a:r>
            <a:r>
              <a:rPr lang="zh-CN" altLang="en-US" sz="2800" b="1" strike="noStrike" noProof="1" dirty="0"/>
              <a:t>：</a:t>
            </a:r>
            <a:endParaRPr lang="zh-CN" altLang="en-US" sz="2800" b="1" strike="noStrike" noProof="1" dirty="0">
              <a:latin typeface="宋体" panose="02010600030101010101" pitchFamily="2" charset="-122"/>
            </a:endParaRPr>
          </a:p>
          <a:p>
            <a:pPr marL="0" indent="0" fontAlgn="base">
              <a:lnSpc>
                <a:spcPct val="110000"/>
              </a:lnSpc>
              <a:spcBef>
                <a:spcPct val="10000"/>
              </a:spcBef>
              <a:buNone/>
            </a:pPr>
            <a:r>
              <a:rPr lang="en-US" altLang="x-none" sz="2800" b="1" strike="noStrike" noProof="1" dirty="0"/>
              <a:t>void Merge_sort(Sqlist *L, RecType DR[])</a:t>
            </a:r>
            <a:endParaRPr lang="en-US" altLang="x-none" sz="2800" b="1" strike="noStrike" noProof="1" dirty="0"/>
          </a:p>
          <a:p>
            <a:pPr marL="355600" lvl="1" indent="0" fontAlgn="base">
              <a:lnSpc>
                <a:spcPct val="110000"/>
              </a:lnSpc>
              <a:spcBef>
                <a:spcPct val="10000"/>
              </a:spcBef>
              <a:buNone/>
            </a:pPr>
            <a:r>
              <a:rPr lang="en-US" altLang="x-none" b="1" strike="noStrike" noProof="1" dirty="0"/>
              <a:t>{  int d=1 ;</a:t>
            </a:r>
            <a:endParaRPr lang="en-US" altLang="x-none" b="1" strike="noStrike" noProof="1" dirty="0"/>
          </a:p>
          <a:p>
            <a:pPr marL="723900" lvl="2" indent="0" fontAlgn="base">
              <a:lnSpc>
                <a:spcPct val="110000"/>
              </a:lnSpc>
              <a:spcBef>
                <a:spcPct val="10000"/>
              </a:spcBef>
              <a:buNone/>
            </a:pPr>
            <a:r>
              <a:rPr lang="en-US" altLang="x-none" sz="2800" b="1" strike="noStrike" noProof="1" dirty="0"/>
              <a:t>while(d&lt;L-&gt;length)</a:t>
            </a:r>
            <a:endParaRPr lang="en-US" altLang="x-none" sz="2800" b="1" strike="noStrike" noProof="1" dirty="0"/>
          </a:p>
          <a:p>
            <a:pPr marL="1079500" lvl="3" indent="0" fontAlgn="base">
              <a:lnSpc>
                <a:spcPct val="110000"/>
              </a:lnSpc>
              <a:spcBef>
                <a:spcPct val="10000"/>
              </a:spcBef>
              <a:buNone/>
            </a:pPr>
            <a:r>
              <a:rPr lang="en-US" altLang="x-none" sz="2800" b="1" strike="noStrike" noProof="1" dirty="0"/>
              <a:t>{   Merge_pass(L-&gt;R, DR, d, L-&gt;length) ;</a:t>
            </a:r>
            <a:endParaRPr lang="en-US" altLang="x-none" sz="2800" b="1" strike="noStrike" noProof="1" dirty="0"/>
          </a:p>
          <a:p>
            <a:pPr marL="1435100" lvl="4" indent="0" fontAlgn="base">
              <a:lnSpc>
                <a:spcPct val="110000"/>
              </a:lnSpc>
              <a:spcBef>
                <a:spcPct val="10000"/>
              </a:spcBef>
              <a:buNone/>
            </a:pPr>
            <a:r>
              <a:rPr lang="en-US" altLang="x-none" sz="2800" b="1" strike="noStrike" noProof="1" dirty="0"/>
              <a:t>Merge_pass(DR, L-&gt;R, 2*d, L-&gt;length) ;</a:t>
            </a:r>
            <a:endParaRPr lang="en-US" altLang="x-none" sz="2800" b="1" strike="noStrike" noProof="1" dirty="0"/>
          </a:p>
          <a:p>
            <a:pPr marL="1435100" lvl="4" indent="0" fontAlgn="base">
              <a:lnSpc>
                <a:spcPct val="110000"/>
              </a:lnSpc>
              <a:spcBef>
                <a:spcPct val="10000"/>
              </a:spcBef>
              <a:buNone/>
            </a:pPr>
            <a:r>
              <a:rPr lang="en-US" altLang="x-none" sz="2800" b="1" strike="noStrike" noProof="1" dirty="0"/>
              <a:t>d=4*d ;</a:t>
            </a:r>
            <a:endParaRPr lang="en-US" altLang="x-none" sz="2800" b="1" strike="noStrike" noProof="1" dirty="0"/>
          </a:p>
          <a:p>
            <a:pPr marL="1079500" lvl="3" indent="0" fontAlgn="base">
              <a:lnSpc>
                <a:spcPct val="110000"/>
              </a:lnSpc>
              <a:spcBef>
                <a:spcPct val="10000"/>
              </a:spcBef>
              <a:buNone/>
            </a:pPr>
            <a:r>
              <a:rPr lang="en-US" altLang="x-none" sz="2800" b="1" strike="noStrike" noProof="1" dirty="0"/>
              <a:t>}</a:t>
            </a:r>
            <a:endParaRPr lang="en-US" altLang="x-none" sz="2800" b="1" strike="noStrike" noProof="1" dirty="0"/>
          </a:p>
          <a:p>
            <a:pPr marL="355600" lvl="1" indent="0" fontAlgn="base">
              <a:lnSpc>
                <a:spcPct val="110000"/>
              </a:lnSpc>
              <a:spcBef>
                <a:spcPct val="10000"/>
              </a:spcBef>
              <a:buNone/>
            </a:pPr>
            <a:r>
              <a:rPr lang="en-US" altLang="x-none" b="1" strike="noStrike" noProof="1" dirty="0"/>
              <a:t>}</a:t>
            </a:r>
            <a:endParaRPr lang="en-US" altLang="x-none" b="1" strike="noStrike" noProof="1"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4145" name="文本占位符 820225"/>
          <p:cNvSpPr>
            <a:spLocks noGrp="1"/>
          </p:cNvSpPr>
          <p:nvPr>
            <p:ph idx="1"/>
          </p:nvPr>
        </p:nvSpPr>
        <p:spPr>
          <a:xfrm>
            <a:off x="1676400" y="152400"/>
            <a:ext cx="8915400" cy="3348038"/>
          </a:xfrm>
        </p:spPr>
        <p:txBody>
          <a:bodyPr anchor="t"/>
          <a:p>
            <a:pPr marL="0" indent="0">
              <a:lnSpc>
                <a:spcPct val="110000"/>
              </a:lnSpc>
              <a:spcAft>
                <a:spcPct val="10000"/>
              </a:spcAft>
              <a:buNone/>
            </a:pPr>
            <a:r>
              <a:rPr lang="en-US" altLang="x-none" sz="3600" b="1" dirty="0">
                <a:solidFill>
                  <a:schemeClr val="folHlink"/>
                </a:solidFill>
              </a:rPr>
              <a:t>3  </a:t>
            </a:r>
            <a:r>
              <a:rPr lang="zh-CN" altLang="en-US" sz="3600" b="1" dirty="0">
                <a:solidFill>
                  <a:schemeClr val="folHlink"/>
                </a:solidFill>
                <a:ea typeface="楷体_GB2312" pitchFamily="1" charset="-122"/>
              </a:rPr>
              <a:t>算法分析</a:t>
            </a:r>
            <a:endParaRPr lang="zh-CN" altLang="en-US" sz="3600" b="1" dirty="0">
              <a:solidFill>
                <a:schemeClr val="folHlink"/>
              </a:solidFill>
              <a:ea typeface="楷体_GB2312" pitchFamily="1" charset="-122"/>
            </a:endParaRPr>
          </a:p>
          <a:p>
            <a:pPr marL="0" indent="0">
              <a:lnSpc>
                <a:spcPct val="110000"/>
              </a:lnSpc>
              <a:buNone/>
            </a:pPr>
            <a:r>
              <a:rPr lang="zh-CN" altLang="en-US" b="1" dirty="0"/>
              <a:t>        </a:t>
            </a:r>
            <a:r>
              <a:rPr lang="zh-CN" altLang="en-US" sz="2800" b="1" dirty="0"/>
              <a:t>具有</a:t>
            </a:r>
            <a:r>
              <a:rPr lang="en-US" altLang="x-none" sz="2800" b="1" dirty="0"/>
              <a:t>n</a:t>
            </a:r>
            <a:r>
              <a:rPr lang="zh-CN" altLang="en-US" sz="2800" b="1" dirty="0"/>
              <a:t>个待排序记录的归并次数是㏒</a:t>
            </a:r>
            <a:r>
              <a:rPr lang="en-US" altLang="x-none" sz="2800" b="1" baseline="-25000" dirty="0"/>
              <a:t>2</a:t>
            </a:r>
            <a:r>
              <a:rPr lang="en-US" altLang="x-none" sz="2800" b="1" dirty="0"/>
              <a:t>n</a:t>
            </a:r>
            <a:r>
              <a:rPr lang="zh-CN" altLang="en-US" sz="2800" b="1" dirty="0">
                <a:latin typeface="宋体" panose="02010600030101010101" pitchFamily="2" charset="-122"/>
              </a:rPr>
              <a:t>，而</a:t>
            </a:r>
            <a:r>
              <a:rPr lang="zh-CN" altLang="en-US" sz="2800" b="1" dirty="0"/>
              <a:t>一趟归并的时间复杂度为</a:t>
            </a:r>
            <a:r>
              <a:rPr lang="en-US" altLang="x-none" sz="2800" b="1" dirty="0"/>
              <a:t>O(n)</a:t>
            </a:r>
            <a:r>
              <a:rPr lang="zh-CN" altLang="en-US" sz="2800" b="1" dirty="0">
                <a:latin typeface="宋体" panose="02010600030101010101" pitchFamily="2" charset="-122"/>
              </a:rPr>
              <a:t>，则整个归并排序的</a:t>
            </a:r>
            <a:r>
              <a:rPr lang="zh-CN" altLang="en-US" sz="2800" b="1" dirty="0"/>
              <a:t>时间复杂度无论是最好还是最坏情况均为</a:t>
            </a:r>
            <a:r>
              <a:rPr lang="en-US" altLang="x-none" sz="2800" b="1" dirty="0"/>
              <a:t>O(n㏒</a:t>
            </a:r>
            <a:r>
              <a:rPr lang="en-US" altLang="x-none" sz="2800" b="1" baseline="-25000" dirty="0"/>
              <a:t>2</a:t>
            </a:r>
            <a:r>
              <a:rPr lang="en-US" altLang="x-none" sz="2800" b="1" dirty="0"/>
              <a:t>n)</a:t>
            </a:r>
            <a:r>
              <a:rPr lang="zh-CN" altLang="en-US" sz="2800" b="1" dirty="0">
                <a:latin typeface="宋体" panose="02010600030101010101" pitchFamily="2" charset="-122"/>
              </a:rPr>
              <a:t>。在排序过程中，使用了辅助向量</a:t>
            </a:r>
            <a:r>
              <a:rPr lang="en-US" altLang="x-none" sz="2800" b="1" dirty="0"/>
              <a:t>DR</a:t>
            </a:r>
            <a:r>
              <a:rPr lang="zh-CN" altLang="en-US" sz="2800" b="1" dirty="0">
                <a:latin typeface="宋体" panose="02010600030101010101" pitchFamily="2" charset="-122"/>
              </a:rPr>
              <a:t>，大小与待排序记录空间相同，则空</a:t>
            </a:r>
            <a:r>
              <a:rPr lang="zh-CN" altLang="en-US" sz="2800" b="1" dirty="0"/>
              <a:t>间复杂度为</a:t>
            </a:r>
            <a:r>
              <a:rPr lang="en-US" altLang="x-none" sz="2800" b="1" dirty="0"/>
              <a:t>O(n)</a:t>
            </a:r>
            <a:r>
              <a:rPr lang="zh-CN" altLang="en-US" sz="2800" b="1" dirty="0"/>
              <a:t>。归并排序是稳定的。</a:t>
            </a:r>
            <a:endParaRPr lang="zh-CN" altLang="en-US" sz="2800" b="1"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1250" name="标题 821249"/>
          <p:cNvSpPr>
            <a:spLocks noGrp="1"/>
          </p:cNvSpPr>
          <p:nvPr>
            <p:ph type="title"/>
          </p:nvPr>
        </p:nvSpPr>
        <p:spPr>
          <a:xfrm>
            <a:off x="2717800" y="142875"/>
            <a:ext cx="5538788" cy="838200"/>
          </a:xfrm>
        </p:spPr>
        <p:txBody>
          <a:bodyPr lIns="92075" tIns="46038" rIns="92075" bIns="46038" anchor="ctr"/>
          <a:p>
            <a:pPr fontAlgn="base"/>
            <a:r>
              <a:rPr lang="en-US" altLang="x-none" sz="5400" b="1" strike="noStrike" noProof="1" dirty="0">
                <a:latin typeface="Times New Roman" panose="02020603050405020304" pitchFamily="2" charset="0"/>
              </a:rPr>
              <a:t>10. 6</a:t>
            </a:r>
            <a:r>
              <a:rPr lang="en-US" altLang="x-none" sz="5400" b="1" strike="noStrike" noProof="1" dirty="0"/>
              <a:t>   </a:t>
            </a:r>
            <a:r>
              <a:rPr lang="zh-CN" altLang="en-US" sz="5400" b="1" strike="noStrike" noProof="1" dirty="0">
                <a:ea typeface="楷体_GB2312" pitchFamily="1" charset="-122"/>
              </a:rPr>
              <a:t>基数排序</a:t>
            </a:r>
            <a:endParaRPr lang="zh-CN" altLang="en-US" sz="5400" b="1" strike="noStrike" noProof="1" dirty="0">
              <a:ea typeface="楷体_GB2312" pitchFamily="1" charset="-122"/>
            </a:endParaRPr>
          </a:p>
        </p:txBody>
      </p:sp>
      <p:sp>
        <p:nvSpPr>
          <p:cNvPr id="775170" name="矩形 821250"/>
          <p:cNvSpPr/>
          <p:nvPr/>
        </p:nvSpPr>
        <p:spPr>
          <a:xfrm>
            <a:off x="1676400" y="1012825"/>
            <a:ext cx="8839200" cy="3087370"/>
          </a:xfrm>
          <a:prstGeom prst="rect">
            <a:avLst/>
          </a:prstGeom>
          <a:noFill/>
          <a:ln w="9525">
            <a:noFill/>
          </a:ln>
        </p:spPr>
        <p:txBody>
          <a:bodyPr lIns="92075" tIns="46038" rIns="92075" bIns="46038" anchor="t">
            <a:spAutoFit/>
          </a:bodyPr>
          <a:p>
            <a:pPr>
              <a:lnSpc>
                <a:spcPct val="110000"/>
              </a:lnSpc>
              <a:spcBef>
                <a:spcPct val="20000"/>
              </a:spcBef>
              <a:buClr>
                <a:schemeClr val="tx1"/>
              </a:buClr>
              <a:buSzPct val="90000"/>
            </a:pPr>
            <a:r>
              <a:rPr lang="zh-CN" altLang="en-US" sz="2800" b="1" dirty="0">
                <a:solidFill>
                  <a:schemeClr val="hlink"/>
                </a:solidFill>
                <a:latin typeface="Times New Roman" panose="02020603050405020304" pitchFamily="2" charset="0"/>
                <a:ea typeface="宋体" panose="02010600030101010101" pitchFamily="2" charset="-122"/>
              </a:rPr>
              <a:t>        </a:t>
            </a:r>
            <a:r>
              <a:rPr lang="zh-CN" altLang="en-US" sz="3200" b="1" dirty="0">
                <a:solidFill>
                  <a:schemeClr val="tx2"/>
                </a:solidFill>
                <a:latin typeface="Times New Roman" panose="02020603050405020304" pitchFamily="2" charset="0"/>
                <a:ea typeface="宋体" panose="02010600030101010101" pitchFamily="2" charset="-122"/>
              </a:rPr>
              <a:t>基数排序</a:t>
            </a:r>
            <a:r>
              <a:rPr lang="en-US" altLang="x-none" sz="3200" b="1" dirty="0">
                <a:latin typeface="Times New Roman" panose="02020603050405020304" pitchFamily="2" charset="0"/>
                <a:ea typeface="宋体" panose="02010600030101010101" pitchFamily="2" charset="-122"/>
              </a:rPr>
              <a:t>(Radix Sorting)</a:t>
            </a:r>
            <a:r>
              <a:rPr lang="en-US" altLang="x-none" sz="2800" b="1" dirty="0">
                <a:solidFill>
                  <a:schemeClr val="folHlink"/>
                </a:solidFill>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又称为</a:t>
            </a:r>
            <a:r>
              <a:rPr lang="zh-CN" altLang="en-US" sz="2800" b="1" dirty="0">
                <a:solidFill>
                  <a:schemeClr val="folHlink"/>
                </a:solidFill>
                <a:latin typeface="Times New Roman" panose="02020603050405020304" pitchFamily="2" charset="0"/>
                <a:ea typeface="宋体" panose="02010600030101010101" pitchFamily="2" charset="-122"/>
              </a:rPr>
              <a:t>桶排序</a:t>
            </a:r>
            <a:r>
              <a:rPr lang="zh-CN" altLang="en-US" sz="2800" b="1" dirty="0">
                <a:latin typeface="Times New Roman" panose="02020603050405020304" pitchFamily="2" charset="0"/>
                <a:ea typeface="宋体" panose="02010600030101010101" pitchFamily="2" charset="-122"/>
              </a:rPr>
              <a:t>或</a:t>
            </a:r>
            <a:r>
              <a:rPr lang="zh-CN" altLang="en-US" sz="2800" b="1" dirty="0">
                <a:solidFill>
                  <a:schemeClr val="folHlink"/>
                </a:solidFill>
                <a:latin typeface="Times New Roman" panose="02020603050405020304" pitchFamily="2" charset="0"/>
                <a:ea typeface="宋体" panose="02010600030101010101" pitchFamily="2" charset="-122"/>
              </a:rPr>
              <a:t>数字排序</a:t>
            </a:r>
            <a:r>
              <a:rPr lang="zh-CN" altLang="en-US" sz="2800" b="1" dirty="0">
                <a:latin typeface="Times New Roman" panose="02020603050405020304" pitchFamily="2" charset="0"/>
                <a:ea typeface="宋体" panose="02010600030101010101" pitchFamily="2" charset="-122"/>
              </a:rPr>
              <a:t>：按待排序记录的关键字的组成成分</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或“位”</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进行排序</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a:lnSpc>
                <a:spcPct val="110000"/>
              </a:lnSpc>
              <a:spcBef>
                <a:spcPct val="20000"/>
              </a:spcBef>
              <a:buClr>
                <a:schemeClr val="tx1"/>
              </a:buClr>
              <a:buSzPct val="90000"/>
            </a:pPr>
            <a:r>
              <a:rPr lang="zh-CN" altLang="en-US" sz="2800" b="1" dirty="0">
                <a:solidFill>
                  <a:schemeClr val="folHlink"/>
                </a:solidFill>
                <a:latin typeface="Times New Roman" panose="02020603050405020304" pitchFamily="2" charset="0"/>
                <a:ea typeface="宋体" panose="02010600030101010101" pitchFamily="2" charset="-122"/>
              </a:rPr>
              <a:t>        基数排序</a:t>
            </a:r>
            <a:r>
              <a:rPr lang="zh-CN" altLang="en-US" sz="2800" b="1" dirty="0">
                <a:latin typeface="Times New Roman" panose="02020603050405020304" pitchFamily="2" charset="0"/>
                <a:ea typeface="宋体" panose="02010600030101010101" pitchFamily="2" charset="-122"/>
              </a:rPr>
              <a:t>和前面的各种内部排序方法完全不同，</a:t>
            </a:r>
            <a:r>
              <a:rPr lang="zh-CN" altLang="en-US" sz="2800" b="1" dirty="0">
                <a:latin typeface="宋体" panose="02010600030101010101" pitchFamily="2" charset="-122"/>
                <a:ea typeface="宋体" panose="02010600030101010101" pitchFamily="2" charset="-122"/>
              </a:rPr>
              <a:t>不需要进行关键字的比较和记录的移动。借助于多关键字排序思想实现单逻辑关键字的排序。</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2274" name="标题 822273"/>
          <p:cNvSpPr>
            <a:spLocks noGrp="1"/>
          </p:cNvSpPr>
          <p:nvPr>
            <p:ph type="title"/>
          </p:nvPr>
        </p:nvSpPr>
        <p:spPr>
          <a:xfrm>
            <a:off x="2209800" y="152400"/>
            <a:ext cx="6118225" cy="838200"/>
          </a:xfrm>
        </p:spPr>
        <p:txBody>
          <a:bodyPr lIns="92075" tIns="46038" rIns="92075" bIns="46038" anchor="ctr"/>
          <a:p>
            <a:pPr fontAlgn="base"/>
            <a:r>
              <a:rPr lang="en-US" altLang="x-none" b="1" strike="noStrike" noProof="1" dirty="0">
                <a:latin typeface="Times New Roman" panose="02020603050405020304" pitchFamily="2" charset="0"/>
              </a:rPr>
              <a:t>10.6.1   </a:t>
            </a:r>
            <a:r>
              <a:rPr lang="zh-CN" altLang="en-US" b="1" strike="noStrike" noProof="1" dirty="0">
                <a:latin typeface="Times New Roman" panose="02020603050405020304" pitchFamily="2" charset="0"/>
                <a:ea typeface="楷体_GB2312" pitchFamily="1" charset="-122"/>
              </a:rPr>
              <a:t>多关键字排序</a:t>
            </a:r>
            <a:endParaRPr lang="zh-CN" altLang="en-US" b="1" strike="noStrike" noProof="1" dirty="0">
              <a:latin typeface="Times New Roman" panose="02020603050405020304" pitchFamily="2" charset="0"/>
              <a:ea typeface="楷体_GB2312" pitchFamily="1" charset="-122"/>
            </a:endParaRPr>
          </a:p>
        </p:txBody>
      </p:sp>
      <p:sp>
        <p:nvSpPr>
          <p:cNvPr id="776194" name="文本占位符 822274"/>
          <p:cNvSpPr>
            <a:spLocks noGrp="1"/>
          </p:cNvSpPr>
          <p:nvPr>
            <p:ph idx="1"/>
          </p:nvPr>
        </p:nvSpPr>
        <p:spPr>
          <a:xfrm>
            <a:off x="1676400" y="1066800"/>
            <a:ext cx="8740775" cy="3730625"/>
          </a:xfrm>
        </p:spPr>
        <p:txBody>
          <a:bodyPr anchor="t"/>
          <a:p>
            <a:pPr marL="0" indent="0">
              <a:lnSpc>
                <a:spcPct val="110000"/>
              </a:lnSpc>
              <a:buClr>
                <a:schemeClr val="tx1"/>
              </a:buClr>
              <a:buNone/>
            </a:pPr>
            <a:r>
              <a:rPr lang="zh-CN" altLang="en-US" b="1" dirty="0"/>
              <a:t>        </a:t>
            </a:r>
            <a:r>
              <a:rPr lang="zh-CN" altLang="en-US" sz="2800" b="1" dirty="0"/>
              <a:t>设有</a:t>
            </a:r>
            <a:r>
              <a:rPr lang="en-US" altLang="x-none" sz="2800" b="1" dirty="0"/>
              <a:t>n</a:t>
            </a:r>
            <a:r>
              <a:rPr lang="zh-CN" altLang="en-US" sz="2800" b="1" dirty="0"/>
              <a:t>个记录</a:t>
            </a:r>
            <a:r>
              <a:rPr lang="en-US" altLang="x-none" sz="2800" b="1" dirty="0"/>
              <a:t>{R</a:t>
            </a:r>
            <a:r>
              <a:rPr lang="en-US" altLang="x-none" sz="2800" b="1" baseline="-22000" dirty="0"/>
              <a:t>1</a:t>
            </a:r>
            <a:r>
              <a:rPr lang="en-US" altLang="x-none" sz="2800" b="1" dirty="0"/>
              <a:t>, R</a:t>
            </a:r>
            <a:r>
              <a:rPr lang="en-US" altLang="x-none" sz="2800" b="1" baseline="-22000" dirty="0"/>
              <a:t>2</a:t>
            </a:r>
            <a:r>
              <a:rPr lang="en-US" altLang="x-none" sz="2800" b="1" dirty="0"/>
              <a:t>, …,R</a:t>
            </a:r>
            <a:r>
              <a:rPr lang="en-US" altLang="x-none" sz="2800" b="1" baseline="-22000" dirty="0"/>
              <a:t>n</a:t>
            </a:r>
            <a:r>
              <a:rPr lang="en-US" altLang="x-none" sz="2800" b="1" dirty="0"/>
              <a:t>}</a:t>
            </a:r>
            <a:r>
              <a:rPr lang="zh-CN" altLang="en-US" sz="2800" b="1" dirty="0"/>
              <a:t>， 每个记录</a:t>
            </a:r>
            <a:r>
              <a:rPr lang="en-US" altLang="x-none" sz="2800" b="1" dirty="0"/>
              <a:t>R</a:t>
            </a:r>
            <a:r>
              <a:rPr lang="en-US" altLang="x-none" sz="2800" b="1" baseline="-22000" dirty="0"/>
              <a:t>i</a:t>
            </a:r>
            <a:r>
              <a:rPr lang="zh-CN" altLang="en-US" sz="2800" b="1" dirty="0"/>
              <a:t>的关键字是由若干项</a:t>
            </a:r>
            <a:r>
              <a:rPr lang="en-US" altLang="x-none" sz="2800" b="1" dirty="0"/>
              <a:t>(</a:t>
            </a:r>
            <a:r>
              <a:rPr lang="zh-CN" altLang="en-US" sz="2800" b="1" dirty="0"/>
              <a:t>数据项</a:t>
            </a:r>
            <a:r>
              <a:rPr lang="en-US" altLang="x-none" sz="2800" b="1" dirty="0"/>
              <a:t>)</a:t>
            </a:r>
            <a:r>
              <a:rPr lang="zh-CN" altLang="en-US" sz="2800" b="1" dirty="0"/>
              <a:t>组成，即记录</a:t>
            </a:r>
            <a:r>
              <a:rPr lang="en-US" altLang="x-none" sz="2800" b="1" dirty="0"/>
              <a:t>R</a:t>
            </a:r>
            <a:r>
              <a:rPr lang="en-US" altLang="x-none" sz="2800" b="1" baseline="-22000" dirty="0"/>
              <a:t>i</a:t>
            </a:r>
            <a:r>
              <a:rPr lang="zh-CN" altLang="en-US" sz="2800" b="1" dirty="0"/>
              <a:t>的关键字</a:t>
            </a:r>
            <a:r>
              <a:rPr lang="en-US" altLang="x-none" sz="2800" b="1" dirty="0"/>
              <a:t>Key</a:t>
            </a:r>
            <a:r>
              <a:rPr lang="zh-CN" altLang="en-US" sz="2800" b="1" dirty="0"/>
              <a:t>是若干项的集合： </a:t>
            </a:r>
            <a:r>
              <a:rPr lang="en-US" altLang="x-none" sz="2800" b="1" dirty="0"/>
              <a:t>{K</a:t>
            </a:r>
            <a:r>
              <a:rPr lang="en-US" altLang="x-none" sz="2800" b="1" baseline="-22000" dirty="0"/>
              <a:t>i</a:t>
            </a:r>
            <a:r>
              <a:rPr lang="en-US" altLang="x-none" sz="2800" b="1" baseline="28000" dirty="0"/>
              <a:t>1</a:t>
            </a:r>
            <a:r>
              <a:rPr lang="en-US" altLang="x-none" sz="2800" b="1" dirty="0"/>
              <a:t>, K</a:t>
            </a:r>
            <a:r>
              <a:rPr lang="en-US" altLang="x-none" sz="2800" b="1" baseline="-22000" dirty="0"/>
              <a:t>i</a:t>
            </a:r>
            <a:r>
              <a:rPr lang="en-US" altLang="x-none" sz="2800" b="1" baseline="28000" dirty="0"/>
              <a:t>2</a:t>
            </a:r>
            <a:r>
              <a:rPr lang="en-US" altLang="x-none" sz="2800" b="1" dirty="0"/>
              <a:t>, …,K</a:t>
            </a:r>
            <a:r>
              <a:rPr lang="en-US" altLang="x-none" sz="2800" b="1" baseline="-22000" dirty="0"/>
              <a:t>i</a:t>
            </a:r>
            <a:r>
              <a:rPr lang="en-US" altLang="x-none" sz="2800" b="1" baseline="28000" dirty="0"/>
              <a:t>d</a:t>
            </a:r>
            <a:r>
              <a:rPr lang="en-US" altLang="x-none" sz="2800" b="1" dirty="0"/>
              <a:t>}(d&gt;1) </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buNone/>
            </a:pPr>
            <a:r>
              <a:rPr lang="zh-CN" altLang="en-US" sz="2800" b="1" dirty="0"/>
              <a:t>        记录</a:t>
            </a:r>
            <a:r>
              <a:rPr lang="en-US" altLang="x-none" sz="2800" b="1" dirty="0"/>
              <a:t>{R</a:t>
            </a:r>
            <a:r>
              <a:rPr lang="en-US" altLang="x-none" sz="2800" b="1" baseline="-22000" dirty="0"/>
              <a:t>1</a:t>
            </a:r>
            <a:r>
              <a:rPr lang="en-US" altLang="x-none" sz="2800" b="1" dirty="0"/>
              <a:t>, R</a:t>
            </a:r>
            <a:r>
              <a:rPr lang="en-US" altLang="x-none" sz="2800" b="1" baseline="-22000" dirty="0"/>
              <a:t>2</a:t>
            </a:r>
            <a:r>
              <a:rPr lang="en-US" altLang="x-none" sz="2800" b="1" dirty="0"/>
              <a:t>, …,R</a:t>
            </a:r>
            <a:r>
              <a:rPr lang="en-US" altLang="x-none" sz="2800" b="1" baseline="-22000" dirty="0"/>
              <a:t>n</a:t>
            </a:r>
            <a:r>
              <a:rPr lang="en-US" altLang="x-none" sz="2800" b="1" dirty="0"/>
              <a:t>}</a:t>
            </a:r>
            <a:r>
              <a:rPr lang="zh-CN" altLang="en-US" sz="2800" b="1" dirty="0"/>
              <a:t>有序的，指的是</a:t>
            </a:r>
            <a:r>
              <a:rPr lang="zh-CN" altLang="en-US" sz="2800" b="1" dirty="0">
                <a:latin typeface="宋体" panose="02010600030101010101" pitchFamily="2" charset="-122"/>
                <a:sym typeface="Symbol" panose="05050102010706020507" pitchFamily="2" charset="2"/>
              </a:rPr>
              <a:t></a:t>
            </a:r>
            <a:r>
              <a:rPr lang="en-US" altLang="x-none" sz="2800" b="1" dirty="0"/>
              <a:t>i, j∈[1,n]</a:t>
            </a:r>
            <a:r>
              <a:rPr lang="zh-CN" altLang="en-US" sz="2800" b="1" dirty="0"/>
              <a:t>，</a:t>
            </a:r>
            <a:r>
              <a:rPr lang="en-US" altLang="x-none" sz="2800" b="1" dirty="0"/>
              <a:t>i&lt;j </a:t>
            </a:r>
            <a:r>
              <a:rPr lang="zh-CN" altLang="en-US" sz="2800" b="1" dirty="0"/>
              <a:t>，若记录的关键字满足：</a:t>
            </a:r>
            <a:endParaRPr lang="zh-CN" altLang="en-US" sz="2800" b="1" dirty="0"/>
          </a:p>
          <a:p>
            <a:pPr marL="533400" lvl="1" indent="0">
              <a:lnSpc>
                <a:spcPct val="110000"/>
              </a:lnSpc>
              <a:buNone/>
            </a:pPr>
            <a:r>
              <a:rPr lang="en-US" altLang="x-none" b="1" dirty="0"/>
              <a:t>{K</a:t>
            </a:r>
            <a:r>
              <a:rPr lang="en-US" altLang="x-none" b="1" baseline="-22000" dirty="0"/>
              <a:t>i</a:t>
            </a:r>
            <a:r>
              <a:rPr lang="en-US" altLang="x-none" b="1" baseline="28000" dirty="0"/>
              <a:t>1</a:t>
            </a:r>
            <a:r>
              <a:rPr lang="en-US" altLang="x-none" b="1" dirty="0"/>
              <a:t>, K</a:t>
            </a:r>
            <a:r>
              <a:rPr lang="en-US" altLang="x-none" b="1" baseline="-22000" dirty="0"/>
              <a:t>i</a:t>
            </a:r>
            <a:r>
              <a:rPr lang="en-US" altLang="x-none" b="1" baseline="28000" dirty="0"/>
              <a:t>2</a:t>
            </a:r>
            <a:r>
              <a:rPr lang="en-US" altLang="x-none" b="1" dirty="0"/>
              <a:t>, …K</a:t>
            </a:r>
            <a:r>
              <a:rPr lang="en-US" altLang="x-none" b="1" baseline="-22000" dirty="0"/>
              <a:t>i</a:t>
            </a:r>
            <a:r>
              <a:rPr lang="en-US" altLang="x-none" b="1" baseline="28000" dirty="0"/>
              <a:t>d</a:t>
            </a:r>
            <a:r>
              <a:rPr lang="en-US" altLang="x-none" b="1" dirty="0"/>
              <a:t>}&lt;{K</a:t>
            </a:r>
            <a:r>
              <a:rPr lang="en-US" altLang="x-none" b="1" baseline="-22000" dirty="0"/>
              <a:t>j</a:t>
            </a:r>
            <a:r>
              <a:rPr lang="en-US" altLang="x-none" b="1" baseline="28000" dirty="0"/>
              <a:t>1</a:t>
            </a:r>
            <a:r>
              <a:rPr lang="en-US" altLang="x-none" b="1" dirty="0"/>
              <a:t>, K</a:t>
            </a:r>
            <a:r>
              <a:rPr lang="en-US" altLang="x-none" b="1" baseline="-22000" dirty="0"/>
              <a:t>j</a:t>
            </a:r>
            <a:r>
              <a:rPr lang="en-US" altLang="x-none" b="1" baseline="28000" dirty="0"/>
              <a:t>2</a:t>
            </a:r>
            <a:r>
              <a:rPr lang="en-US" altLang="x-none" b="1" dirty="0"/>
              <a:t>, …K</a:t>
            </a:r>
            <a:r>
              <a:rPr lang="en-US" altLang="x-none" b="1" baseline="-22000" dirty="0"/>
              <a:t>j</a:t>
            </a:r>
            <a:r>
              <a:rPr lang="en-US" altLang="x-none" b="1" baseline="28000" dirty="0"/>
              <a:t>d</a:t>
            </a:r>
            <a:r>
              <a:rPr lang="en-US" altLang="x-none" b="1" dirty="0"/>
              <a:t>}</a:t>
            </a:r>
            <a:r>
              <a:rPr lang="zh-CN" altLang="en-US" b="1" dirty="0"/>
              <a:t>，</a:t>
            </a:r>
            <a:endParaRPr lang="zh-CN" altLang="en-US" b="1" dirty="0"/>
          </a:p>
          <a:p>
            <a:pPr marL="533400" lvl="1" indent="0">
              <a:lnSpc>
                <a:spcPct val="110000"/>
              </a:lnSpc>
              <a:buNone/>
            </a:pPr>
            <a:r>
              <a:rPr lang="zh-CN" altLang="en-US" b="1" dirty="0"/>
              <a:t>即</a:t>
            </a:r>
            <a:r>
              <a:rPr lang="en-US" altLang="x-none" b="1" dirty="0"/>
              <a:t>K</a:t>
            </a:r>
            <a:r>
              <a:rPr lang="en-US" altLang="x-none" b="1" baseline="-22000" dirty="0"/>
              <a:t>i</a:t>
            </a:r>
            <a:r>
              <a:rPr lang="en-US" altLang="x-none" b="1" baseline="28000" dirty="0"/>
              <a:t>p </a:t>
            </a:r>
            <a:r>
              <a:rPr lang="en-US" altLang="x-none" b="1" dirty="0"/>
              <a:t>≤K</a:t>
            </a:r>
            <a:r>
              <a:rPr lang="en-US" altLang="x-none" b="1" baseline="-22000" dirty="0"/>
              <a:t>j</a:t>
            </a:r>
            <a:r>
              <a:rPr lang="en-US" altLang="x-none" b="1" baseline="28000" dirty="0"/>
              <a:t>p </a:t>
            </a:r>
            <a:r>
              <a:rPr lang="en-US" altLang="x-none" b="1" dirty="0"/>
              <a:t>(p=1, 2, … d)        </a:t>
            </a:r>
            <a:endParaRPr lang="en-US" altLang="x-none" b="1" dirty="0">
              <a:latin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3298" name="矩形 823297"/>
          <p:cNvSpPr/>
          <p:nvPr/>
        </p:nvSpPr>
        <p:spPr>
          <a:xfrm>
            <a:off x="1676400" y="152400"/>
            <a:ext cx="8812213" cy="5653088"/>
          </a:xfrm>
          <a:prstGeom prst="rect">
            <a:avLst/>
          </a:prstGeom>
          <a:noFill/>
          <a:ln w="9525">
            <a:noFill/>
          </a:ln>
        </p:spPr>
        <p:txBody>
          <a:bodyPr anchor="t"/>
          <a:p>
            <a:pPr>
              <a:lnSpc>
                <a:spcPct val="110000"/>
              </a:lnSpc>
              <a:spcBef>
                <a:spcPct val="20000"/>
              </a:spcBef>
              <a:buClr>
                <a:schemeClr val="accent2"/>
              </a:buClr>
              <a:buSzPct val="80000"/>
              <a:buFont typeface="Wingdings" panose="05000000000000000000" pitchFamily="2" charset="2"/>
              <a:buNone/>
            </a:pPr>
            <a:r>
              <a:rPr lang="zh-CN" altLang="en-US" sz="3600" b="1" dirty="0">
                <a:solidFill>
                  <a:schemeClr val="folHlink"/>
                </a:solidFill>
                <a:latin typeface="Times New Roman" panose="02020603050405020304" pitchFamily="2" charset="0"/>
                <a:ea typeface="楷体_GB2312" pitchFamily="1" charset="-122"/>
              </a:rPr>
              <a:t>多关键字排序思想</a:t>
            </a:r>
            <a:endParaRPr lang="zh-CN" altLang="en-US" sz="3600" b="1" dirty="0">
              <a:solidFill>
                <a:schemeClr val="folHlink"/>
              </a:solidFill>
              <a:latin typeface="Times New Roman" panose="02020603050405020304" pitchFamily="2" charset="0"/>
              <a:ea typeface="楷体_GB2312" pitchFamily="1" charset="-122"/>
            </a:endParaRPr>
          </a:p>
          <a:p>
            <a:pPr>
              <a:lnSpc>
                <a:spcPct val="110000"/>
              </a:lnSpc>
              <a:spcBef>
                <a:spcPct val="2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        先</a:t>
            </a:r>
            <a:r>
              <a:rPr lang="zh-CN" altLang="en-US" sz="2800" b="1" dirty="0">
                <a:solidFill>
                  <a:schemeClr val="folHlink"/>
                </a:solidFill>
                <a:latin typeface="Times New Roman" panose="02020603050405020304" pitchFamily="2" charset="0"/>
                <a:ea typeface="宋体" panose="02010600030101010101" pitchFamily="2" charset="-122"/>
              </a:rPr>
              <a:t>按</a:t>
            </a:r>
            <a:r>
              <a:rPr lang="zh-CN" altLang="en-US" sz="2800" b="1" dirty="0">
                <a:latin typeface="Times New Roman" panose="02020603050405020304" pitchFamily="2" charset="0"/>
                <a:ea typeface="宋体" panose="02010600030101010101" pitchFamily="2" charset="-122"/>
              </a:rPr>
              <a:t>第一个关键字</a:t>
            </a:r>
            <a:r>
              <a:rPr lang="en-US" altLang="x-none" sz="2800" b="1" dirty="0">
                <a:solidFill>
                  <a:schemeClr val="folHlink"/>
                </a:solidFill>
                <a:latin typeface="Times New Roman" panose="02020603050405020304" pitchFamily="2" charset="0"/>
                <a:ea typeface="宋体" panose="02010600030101010101" pitchFamily="2" charset="-122"/>
              </a:rPr>
              <a:t>K</a:t>
            </a:r>
            <a:r>
              <a:rPr lang="en-US" altLang="x-none" sz="2800" b="1" baseline="30000" dirty="0">
                <a:solidFill>
                  <a:schemeClr val="folHlink"/>
                </a:solidFill>
                <a:latin typeface="Times New Roman" panose="02020603050405020304" pitchFamily="2" charset="0"/>
                <a:ea typeface="宋体" panose="02010600030101010101" pitchFamily="2" charset="-122"/>
              </a:rPr>
              <a:t>1</a:t>
            </a:r>
            <a:r>
              <a:rPr lang="zh-CN" altLang="en-US" sz="2800" b="1" dirty="0">
                <a:latin typeface="Times New Roman" panose="02020603050405020304" pitchFamily="2" charset="0"/>
                <a:ea typeface="宋体" panose="02010600030101010101" pitchFamily="2" charset="-122"/>
              </a:rPr>
              <a:t>进行排序，将记录序列分成若干个子序列，每个子序列有相同的</a:t>
            </a:r>
            <a:r>
              <a:rPr lang="en-US" altLang="x-none" sz="2800" b="1" dirty="0">
                <a:latin typeface="Times New Roman" panose="02020603050405020304" pitchFamily="2" charset="0"/>
                <a:ea typeface="宋体" panose="02010600030101010101" pitchFamily="2" charset="-122"/>
              </a:rPr>
              <a:t>K</a:t>
            </a:r>
            <a:r>
              <a:rPr lang="en-US" altLang="x-none" sz="2800" b="1" baseline="30000" dirty="0">
                <a:latin typeface="Times New Roman" panose="02020603050405020304" pitchFamily="2" charset="0"/>
                <a:ea typeface="宋体" panose="02010600030101010101" pitchFamily="2" charset="-122"/>
              </a:rPr>
              <a:t>1</a:t>
            </a:r>
            <a:r>
              <a:rPr lang="zh-CN" altLang="en-US" sz="2800" b="1" dirty="0">
                <a:latin typeface="Times New Roman" panose="02020603050405020304" pitchFamily="2" charset="0"/>
                <a:ea typeface="宋体" panose="02010600030101010101" pitchFamily="2" charset="-122"/>
              </a:rPr>
              <a:t>值；然后分别对每个子序列</a:t>
            </a:r>
            <a:r>
              <a:rPr lang="zh-CN" altLang="en-US" sz="2800" b="1" dirty="0">
                <a:solidFill>
                  <a:schemeClr val="folHlink"/>
                </a:solidFill>
                <a:latin typeface="Times New Roman" panose="02020603050405020304" pitchFamily="2" charset="0"/>
                <a:ea typeface="宋体" panose="02010600030101010101" pitchFamily="2" charset="-122"/>
              </a:rPr>
              <a:t>按</a:t>
            </a:r>
            <a:r>
              <a:rPr lang="zh-CN" altLang="en-US" sz="2800" b="1" dirty="0">
                <a:latin typeface="Times New Roman" panose="02020603050405020304" pitchFamily="2" charset="0"/>
                <a:ea typeface="宋体" panose="02010600030101010101" pitchFamily="2" charset="-122"/>
              </a:rPr>
              <a:t>第二个关键字</a:t>
            </a:r>
            <a:r>
              <a:rPr lang="en-US" altLang="x-none" sz="2800" b="1" dirty="0">
                <a:solidFill>
                  <a:schemeClr val="folHlink"/>
                </a:solidFill>
                <a:latin typeface="Times New Roman" panose="02020603050405020304" pitchFamily="2" charset="0"/>
                <a:ea typeface="宋体" panose="02010600030101010101" pitchFamily="2" charset="-122"/>
              </a:rPr>
              <a:t>K</a:t>
            </a:r>
            <a:r>
              <a:rPr lang="en-US" altLang="x-none" sz="2800" b="1" baseline="30000" dirty="0">
                <a:solidFill>
                  <a:schemeClr val="folHlink"/>
                </a:solidFill>
                <a:latin typeface="Times New Roman" panose="02020603050405020304" pitchFamily="2" charset="0"/>
                <a:ea typeface="宋体" panose="02010600030101010101" pitchFamily="2" charset="-122"/>
              </a:rPr>
              <a:t>2</a:t>
            </a:r>
            <a:r>
              <a:rPr lang="zh-CN" altLang="en-US" sz="2800" b="1" dirty="0">
                <a:latin typeface="Times New Roman" panose="02020603050405020304" pitchFamily="2" charset="0"/>
                <a:ea typeface="宋体" panose="02010600030101010101" pitchFamily="2" charset="-122"/>
              </a:rPr>
              <a:t>进行排序，每个子序列又被分成若干个更小的子序列；如此重复，直到</a:t>
            </a:r>
            <a:r>
              <a:rPr lang="zh-CN" altLang="en-US" sz="2800" b="1" dirty="0">
                <a:solidFill>
                  <a:schemeClr val="folHlink"/>
                </a:solidFill>
                <a:latin typeface="Times New Roman" panose="02020603050405020304" pitchFamily="2" charset="0"/>
                <a:ea typeface="宋体" panose="02010600030101010101" pitchFamily="2" charset="-122"/>
              </a:rPr>
              <a:t>按</a:t>
            </a:r>
            <a:r>
              <a:rPr lang="zh-CN" altLang="en-US" sz="2800" b="1" dirty="0">
                <a:latin typeface="Times New Roman" panose="02020603050405020304" pitchFamily="2" charset="0"/>
                <a:ea typeface="宋体" panose="02010600030101010101" pitchFamily="2" charset="-122"/>
              </a:rPr>
              <a:t>最后一个关键字</a:t>
            </a:r>
            <a:r>
              <a:rPr lang="en-US" altLang="x-none" sz="2800" b="1" dirty="0">
                <a:solidFill>
                  <a:schemeClr val="folHlink"/>
                </a:solidFill>
                <a:latin typeface="Times New Roman" panose="02020603050405020304" pitchFamily="2" charset="0"/>
                <a:ea typeface="宋体" panose="02010600030101010101" pitchFamily="2" charset="-122"/>
              </a:rPr>
              <a:t>K</a:t>
            </a:r>
            <a:r>
              <a:rPr lang="en-US" altLang="x-none" sz="2800" b="1" baseline="30000" dirty="0">
                <a:solidFill>
                  <a:schemeClr val="folHlink"/>
                </a:solidFill>
                <a:latin typeface="Times New Roman" panose="02020603050405020304" pitchFamily="2" charset="0"/>
                <a:ea typeface="宋体" panose="02010600030101010101" pitchFamily="2" charset="-122"/>
              </a:rPr>
              <a:t>d</a:t>
            </a:r>
            <a:r>
              <a:rPr lang="zh-CN" altLang="en-US" sz="2800" b="1" dirty="0">
                <a:latin typeface="Times New Roman" panose="02020603050405020304" pitchFamily="2" charset="0"/>
                <a:ea typeface="宋体" panose="02010600030101010101" pitchFamily="2" charset="-122"/>
              </a:rPr>
              <a:t>进行排序。</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        最后，将所有的子序列依次联接成一个有序的记录序列，</a:t>
            </a:r>
            <a:r>
              <a:rPr lang="zh-CN" altLang="en-US" sz="2800" b="1" dirty="0">
                <a:latin typeface="宋体" panose="02010600030101010101" pitchFamily="2" charset="-122"/>
                <a:ea typeface="宋体" panose="02010600030101010101" pitchFamily="2" charset="-122"/>
              </a:rPr>
              <a:t>该方法称为</a:t>
            </a:r>
            <a:r>
              <a:rPr lang="zh-CN" altLang="en-US" sz="2800" b="1" dirty="0">
                <a:solidFill>
                  <a:schemeClr val="folHlink"/>
                </a:solidFill>
                <a:latin typeface="宋体" panose="02010600030101010101" pitchFamily="2" charset="-122"/>
                <a:ea typeface="宋体" panose="02010600030101010101" pitchFamily="2" charset="-122"/>
              </a:rPr>
              <a:t>最高位优先</a:t>
            </a:r>
            <a:r>
              <a:rPr lang="en-US" altLang="x-none" sz="2800" b="1" dirty="0">
                <a:latin typeface="Times New Roman" panose="02020603050405020304" pitchFamily="2" charset="0"/>
                <a:ea typeface="宋体" panose="02010600030101010101" pitchFamily="2" charset="-122"/>
              </a:rPr>
              <a:t>(</a:t>
            </a:r>
            <a:r>
              <a:rPr lang="en-US" altLang="x-none" sz="2800" b="1" dirty="0">
                <a:solidFill>
                  <a:schemeClr val="folHlink"/>
                </a:solidFill>
                <a:latin typeface="Times New Roman" panose="02020603050405020304" pitchFamily="2" charset="0"/>
                <a:ea typeface="宋体" panose="02010600030101010101" pitchFamily="2" charset="-122"/>
              </a:rPr>
              <a:t>M</a:t>
            </a:r>
            <a:r>
              <a:rPr lang="en-US" altLang="x-none" sz="2800" b="1" dirty="0">
                <a:latin typeface="Times New Roman" panose="02020603050405020304" pitchFamily="2" charset="0"/>
                <a:ea typeface="宋体" panose="02010600030101010101" pitchFamily="2" charset="-122"/>
              </a:rPr>
              <a:t>ost </a:t>
            </a:r>
            <a:r>
              <a:rPr lang="en-US" altLang="x-none" sz="2800" b="1" dirty="0">
                <a:solidFill>
                  <a:schemeClr val="folHlink"/>
                </a:solidFill>
                <a:latin typeface="Times New Roman" panose="02020603050405020304" pitchFamily="2" charset="0"/>
                <a:ea typeface="宋体" panose="02010600030101010101" pitchFamily="2" charset="-122"/>
              </a:rPr>
              <a:t>S</a:t>
            </a:r>
            <a:r>
              <a:rPr lang="en-US" altLang="x-none" sz="2800" b="1" dirty="0">
                <a:latin typeface="Times New Roman" panose="02020603050405020304" pitchFamily="2" charset="0"/>
                <a:ea typeface="宋体" panose="02010600030101010101" pitchFamily="2" charset="-122"/>
              </a:rPr>
              <a:t>ignificant </a:t>
            </a:r>
            <a:r>
              <a:rPr lang="en-US" altLang="x-none" sz="2800" b="1" dirty="0">
                <a:solidFill>
                  <a:schemeClr val="folHlink"/>
                </a:solidFill>
                <a:latin typeface="Times New Roman" panose="02020603050405020304" pitchFamily="2" charset="0"/>
                <a:ea typeface="宋体" panose="02010600030101010101" pitchFamily="2" charset="-122"/>
              </a:rPr>
              <a:t>D</a:t>
            </a:r>
            <a:r>
              <a:rPr lang="en-US" altLang="x-none" sz="2800" b="1" dirty="0">
                <a:latin typeface="Times New Roman" panose="02020603050405020304" pitchFamily="2" charset="0"/>
                <a:ea typeface="宋体" panose="02010600030101010101" pitchFamily="2" charset="-122"/>
              </a:rPr>
              <a:t>igit first)</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    另一种方法正好相反</a:t>
            </a:r>
            <a:r>
              <a:rPr lang="zh-CN" altLang="en-US" sz="2800" b="1" dirty="0">
                <a:latin typeface="Times New Roman" panose="02020603050405020304" pitchFamily="2" charset="0"/>
                <a:ea typeface="宋体" panose="02010600030101010101" pitchFamily="2" charset="-122"/>
              </a:rPr>
              <a:t>，排序的顺序是从最低位开始，</a:t>
            </a:r>
            <a:r>
              <a:rPr lang="zh-CN" altLang="en-US" sz="2800" b="1" dirty="0">
                <a:latin typeface="宋体" panose="02010600030101010101" pitchFamily="2" charset="-122"/>
                <a:ea typeface="宋体" panose="02010600030101010101" pitchFamily="2" charset="-122"/>
              </a:rPr>
              <a:t>称为</a:t>
            </a:r>
            <a:r>
              <a:rPr lang="zh-CN" altLang="en-US" sz="2800" b="1" dirty="0">
                <a:solidFill>
                  <a:schemeClr val="folHlink"/>
                </a:solidFill>
                <a:latin typeface="宋体" panose="02010600030101010101" pitchFamily="2" charset="-122"/>
                <a:ea typeface="宋体" panose="02010600030101010101" pitchFamily="2" charset="-122"/>
              </a:rPr>
              <a:t>最低位优先</a:t>
            </a:r>
            <a:r>
              <a:rPr lang="en-US" altLang="x-none" sz="2800" b="1" dirty="0">
                <a:latin typeface="Times New Roman" panose="02020603050405020304" pitchFamily="2" charset="0"/>
                <a:ea typeface="宋体" panose="02010600030101010101" pitchFamily="2" charset="-122"/>
              </a:rPr>
              <a:t>(</a:t>
            </a:r>
            <a:r>
              <a:rPr lang="en-US" altLang="x-none" sz="2800" b="1" dirty="0">
                <a:solidFill>
                  <a:schemeClr val="folHlink"/>
                </a:solidFill>
                <a:latin typeface="Times New Roman" panose="02020603050405020304" pitchFamily="2" charset="0"/>
                <a:ea typeface="宋体" panose="02010600030101010101" pitchFamily="2" charset="-122"/>
              </a:rPr>
              <a:t>L</a:t>
            </a:r>
            <a:r>
              <a:rPr lang="en-US" altLang="x-none" sz="2800" b="1" dirty="0">
                <a:latin typeface="Times New Roman" panose="02020603050405020304" pitchFamily="2" charset="0"/>
                <a:ea typeface="宋体" panose="02010600030101010101" pitchFamily="2" charset="-122"/>
              </a:rPr>
              <a:t>east </a:t>
            </a:r>
            <a:r>
              <a:rPr lang="en-US" altLang="x-none" sz="2800" b="1" dirty="0">
                <a:solidFill>
                  <a:schemeClr val="folHlink"/>
                </a:solidFill>
                <a:latin typeface="Times New Roman" panose="02020603050405020304" pitchFamily="2" charset="0"/>
                <a:ea typeface="宋体" panose="02010600030101010101" pitchFamily="2" charset="-122"/>
              </a:rPr>
              <a:t>S</a:t>
            </a:r>
            <a:r>
              <a:rPr lang="en-US" altLang="x-none" sz="2800" b="1" dirty="0">
                <a:latin typeface="Times New Roman" panose="02020603050405020304" pitchFamily="2" charset="0"/>
                <a:ea typeface="宋体" panose="02010600030101010101" pitchFamily="2" charset="-122"/>
              </a:rPr>
              <a:t>ignificant </a:t>
            </a:r>
            <a:r>
              <a:rPr lang="en-US" altLang="x-none" sz="2800" b="1" dirty="0">
                <a:solidFill>
                  <a:schemeClr val="folHlink"/>
                </a:solidFill>
                <a:latin typeface="Times New Roman" panose="02020603050405020304" pitchFamily="2" charset="0"/>
                <a:ea typeface="宋体" panose="02010600030101010101" pitchFamily="2" charset="-122"/>
              </a:rPr>
              <a:t>D</a:t>
            </a:r>
            <a:r>
              <a:rPr lang="en-US" altLang="x-none" sz="2800" b="1" dirty="0">
                <a:latin typeface="Times New Roman" panose="02020603050405020304" pitchFamily="2" charset="0"/>
                <a:ea typeface="宋体" panose="02010600030101010101" pitchFamily="2" charset="-122"/>
              </a:rPr>
              <a:t>igit first)</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3298">
                                            <p:txEl>
                                              <p:charRg st="0" end="9"/>
                                            </p:txEl>
                                          </p:spTgt>
                                        </p:tgtEl>
                                        <p:attrNameLst>
                                          <p:attrName>style.visibility</p:attrName>
                                        </p:attrNameLst>
                                      </p:cBhvr>
                                      <p:to>
                                        <p:strVal val="visible"/>
                                      </p:to>
                                    </p:set>
                                    <p:anim calcmode="lin" valueType="num">
                                      <p:cBhvr additive="base">
                                        <p:cTn id="7" dur="500" fill="hold"/>
                                        <p:tgtEl>
                                          <p:spTgt spid="823298">
                                            <p:txEl>
                                              <p:charRg st="0" end="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23298">
                                            <p:txEl>
                                              <p:charRg st="0"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23298">
                                            <p:txEl>
                                              <p:charRg st="9" end="125"/>
                                            </p:txEl>
                                          </p:spTgt>
                                        </p:tgtEl>
                                        <p:attrNameLst>
                                          <p:attrName>style.visibility</p:attrName>
                                        </p:attrNameLst>
                                      </p:cBhvr>
                                      <p:to>
                                        <p:strVal val="visible"/>
                                      </p:to>
                                    </p:set>
                                    <p:anim calcmode="lin" valueType="num">
                                      <p:cBhvr additive="base">
                                        <p:cTn id="13" dur="500" fill="hold"/>
                                        <p:tgtEl>
                                          <p:spTgt spid="823298">
                                            <p:txEl>
                                              <p:charRg st="9" end="12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23298">
                                            <p:txEl>
                                              <p:charRg st="9" end="12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23298">
                                            <p:txEl>
                                              <p:charRg st="125" end="200"/>
                                            </p:txEl>
                                          </p:spTgt>
                                        </p:tgtEl>
                                        <p:attrNameLst>
                                          <p:attrName>style.visibility</p:attrName>
                                        </p:attrNameLst>
                                      </p:cBhvr>
                                      <p:to>
                                        <p:strVal val="visible"/>
                                      </p:to>
                                    </p:set>
                                    <p:anim calcmode="lin" valueType="num">
                                      <p:cBhvr additive="base">
                                        <p:cTn id="19" dur="500" fill="hold"/>
                                        <p:tgtEl>
                                          <p:spTgt spid="823298">
                                            <p:txEl>
                                              <p:charRg st="125" end="20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23298">
                                            <p:txEl>
                                              <p:charRg st="125" end="20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23298">
                                            <p:txEl>
                                              <p:charRg st="200" end="267"/>
                                            </p:txEl>
                                          </p:spTgt>
                                        </p:tgtEl>
                                        <p:attrNameLst>
                                          <p:attrName>style.visibility</p:attrName>
                                        </p:attrNameLst>
                                      </p:cBhvr>
                                      <p:to>
                                        <p:strVal val="visible"/>
                                      </p:to>
                                    </p:set>
                                    <p:anim calcmode="lin" valueType="num">
                                      <p:cBhvr additive="base">
                                        <p:cTn id="25" dur="500" fill="hold"/>
                                        <p:tgtEl>
                                          <p:spTgt spid="823298">
                                            <p:txEl>
                                              <p:charRg st="200" end="26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23298">
                                            <p:txEl>
                                              <p:charRg st="200" end="26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298" grpId="0" bldLvl="5"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4322" name="标题 824321"/>
          <p:cNvSpPr>
            <a:spLocks noGrp="1"/>
          </p:cNvSpPr>
          <p:nvPr>
            <p:ph type="title"/>
          </p:nvPr>
        </p:nvSpPr>
        <p:spPr>
          <a:xfrm>
            <a:off x="2352675" y="146050"/>
            <a:ext cx="5830888" cy="762000"/>
          </a:xfrm>
        </p:spPr>
        <p:txBody>
          <a:bodyPr lIns="92075" tIns="46038" rIns="92075" bIns="46038" anchor="ctr"/>
          <a:p>
            <a:pPr fontAlgn="base"/>
            <a:r>
              <a:rPr lang="en-US" altLang="x-none" b="1" strike="noStrike" noProof="1" dirty="0">
                <a:latin typeface="Times New Roman" panose="02020603050405020304" pitchFamily="2" charset="0"/>
              </a:rPr>
              <a:t>10.6.2   </a:t>
            </a:r>
            <a:r>
              <a:rPr lang="zh-CN" altLang="en-US" b="1" strike="noStrike" noProof="1" dirty="0">
                <a:latin typeface="Times New Roman" panose="02020603050405020304" pitchFamily="2" charset="0"/>
                <a:ea typeface="楷体_GB2312" pitchFamily="1" charset="-122"/>
              </a:rPr>
              <a:t>链式基数排序</a:t>
            </a:r>
            <a:endParaRPr lang="zh-CN" altLang="en-US" b="1" strike="noStrike" noProof="1" dirty="0">
              <a:latin typeface="Times New Roman" panose="02020603050405020304" pitchFamily="2" charset="0"/>
              <a:ea typeface="楷体_GB2312" pitchFamily="1" charset="-122"/>
            </a:endParaRPr>
          </a:p>
        </p:txBody>
      </p:sp>
      <p:sp>
        <p:nvSpPr>
          <p:cNvPr id="824323" name="内容占位符 824322"/>
          <p:cNvSpPr>
            <a:spLocks noGrp="1"/>
          </p:cNvSpPr>
          <p:nvPr>
            <p:ph idx="1"/>
          </p:nvPr>
        </p:nvSpPr>
        <p:spPr>
          <a:xfrm>
            <a:off x="1676400" y="1052513"/>
            <a:ext cx="8839200" cy="4060825"/>
          </a:xfrm>
        </p:spPr>
        <p:txBody>
          <a:bodyPr anchor="t"/>
          <a:p>
            <a:pPr marL="0" indent="0">
              <a:lnSpc>
                <a:spcPct val="110000"/>
              </a:lnSpc>
              <a:buNone/>
            </a:pPr>
            <a:r>
              <a:rPr lang="zh-CN" altLang="en-US" sz="2800" b="1" dirty="0"/>
              <a:t>        若记录的</a:t>
            </a:r>
            <a:r>
              <a:rPr lang="zh-CN" altLang="en-US" sz="2800" b="1" dirty="0">
                <a:solidFill>
                  <a:schemeClr val="folHlink"/>
                </a:solidFill>
              </a:rPr>
              <a:t>关键字由若干</a:t>
            </a:r>
            <a:r>
              <a:rPr lang="zh-CN" altLang="en-US" sz="2800" b="1" dirty="0"/>
              <a:t>确定的</a:t>
            </a:r>
            <a:r>
              <a:rPr lang="zh-CN" altLang="en-US" sz="2800" b="1" dirty="0">
                <a:solidFill>
                  <a:schemeClr val="folHlink"/>
                </a:solidFill>
              </a:rPr>
              <a:t>部分</a:t>
            </a:r>
            <a:r>
              <a:rPr lang="en-US" altLang="x-none" sz="2800" b="1" dirty="0"/>
              <a:t>(</a:t>
            </a:r>
            <a:r>
              <a:rPr lang="zh-CN" altLang="en-US" sz="2800" b="1" dirty="0"/>
              <a:t>又称为 “</a:t>
            </a:r>
            <a:r>
              <a:rPr lang="zh-CN" altLang="en-US" sz="2800" b="1" dirty="0">
                <a:solidFill>
                  <a:schemeClr val="folHlink"/>
                </a:solidFill>
              </a:rPr>
              <a:t>位</a:t>
            </a:r>
            <a:r>
              <a:rPr lang="zh-CN" altLang="en-US" sz="2800" b="1" dirty="0"/>
              <a:t>”</a:t>
            </a:r>
            <a:r>
              <a:rPr lang="en-US" altLang="x-none" sz="2800" b="1" dirty="0"/>
              <a:t>)</a:t>
            </a:r>
            <a:r>
              <a:rPr lang="zh-CN" altLang="en-US" sz="2800" b="1" dirty="0"/>
              <a:t>组成，每一位</a:t>
            </a:r>
            <a:r>
              <a:rPr lang="en-US" altLang="x-none" sz="2800" b="1" dirty="0"/>
              <a:t>(</a:t>
            </a:r>
            <a:r>
              <a:rPr lang="zh-CN" altLang="en-US" sz="2800" b="1" dirty="0"/>
              <a:t>部分</a:t>
            </a:r>
            <a:r>
              <a:rPr lang="en-US" altLang="x-none" sz="2800" b="1" dirty="0"/>
              <a:t>)</a:t>
            </a:r>
            <a:r>
              <a:rPr lang="zh-CN" altLang="en-US" sz="2800" b="1" dirty="0"/>
              <a:t>都有确定数目的取值</a:t>
            </a:r>
            <a:r>
              <a:rPr lang="zh-CN" altLang="en-US" sz="2800" b="1" dirty="0">
                <a:latin typeface="宋体" panose="02010600030101010101" pitchFamily="2" charset="-122"/>
              </a:rPr>
              <a:t>。对这样的记录序列排序的有效方法是基数排序。</a:t>
            </a:r>
            <a:endParaRPr lang="zh-CN" altLang="en-US" sz="2800" b="1" dirty="0">
              <a:latin typeface="宋体" panose="02010600030101010101" pitchFamily="2" charset="-122"/>
            </a:endParaRPr>
          </a:p>
          <a:p>
            <a:pPr marL="0" indent="0">
              <a:lnSpc>
                <a:spcPct val="110000"/>
              </a:lnSpc>
              <a:buNone/>
            </a:pPr>
            <a:r>
              <a:rPr lang="zh-CN" altLang="en-US" sz="2800" b="1" dirty="0"/>
              <a:t>        设有</a:t>
            </a:r>
            <a:r>
              <a:rPr lang="en-US" altLang="x-none" sz="2800" b="1" dirty="0"/>
              <a:t>n</a:t>
            </a:r>
            <a:r>
              <a:rPr lang="zh-CN" altLang="en-US" sz="2800" b="1" dirty="0"/>
              <a:t>个待排序记录</a:t>
            </a:r>
            <a:r>
              <a:rPr lang="en-US" altLang="x-none" sz="2800" b="1" dirty="0"/>
              <a:t>{R</a:t>
            </a:r>
            <a:r>
              <a:rPr lang="en-US" altLang="x-none" sz="2800" b="1" baseline="-22000" dirty="0"/>
              <a:t>1</a:t>
            </a:r>
            <a:r>
              <a:rPr lang="en-US" altLang="x-none" sz="2800" b="1" dirty="0"/>
              <a:t>, R</a:t>
            </a:r>
            <a:r>
              <a:rPr lang="en-US" altLang="x-none" sz="2800" b="1" baseline="-22000" dirty="0"/>
              <a:t>2</a:t>
            </a:r>
            <a:r>
              <a:rPr lang="en-US" altLang="x-none" sz="2800" b="1" dirty="0"/>
              <a:t>, …,R</a:t>
            </a:r>
            <a:r>
              <a:rPr lang="en-US" altLang="x-none" sz="2800" b="1" baseline="-22000" dirty="0"/>
              <a:t>n</a:t>
            </a:r>
            <a:r>
              <a:rPr lang="en-US" altLang="x-none" sz="2800" b="1" dirty="0"/>
              <a:t>}</a:t>
            </a:r>
            <a:r>
              <a:rPr lang="zh-CN" altLang="en-US" sz="2800" b="1" dirty="0"/>
              <a:t>， </a:t>
            </a:r>
            <a:r>
              <a:rPr lang="en-US" altLang="x-none" sz="2800" b="1" dirty="0"/>
              <a:t>(</a:t>
            </a:r>
            <a:r>
              <a:rPr lang="zh-CN" altLang="en-US" sz="2800" b="1" dirty="0"/>
              <a:t>单</a:t>
            </a:r>
            <a:r>
              <a:rPr lang="en-US" altLang="x-none" sz="2800" b="1" dirty="0"/>
              <a:t>)</a:t>
            </a:r>
            <a:r>
              <a:rPr lang="zh-CN" altLang="en-US" sz="2800" b="1" dirty="0"/>
              <a:t>关键字是由</a:t>
            </a:r>
            <a:r>
              <a:rPr lang="en-US" altLang="x-none" sz="2800" b="1" dirty="0">
                <a:solidFill>
                  <a:schemeClr val="folHlink"/>
                </a:solidFill>
              </a:rPr>
              <a:t>d</a:t>
            </a:r>
            <a:r>
              <a:rPr lang="zh-CN" altLang="en-US" sz="2800" b="1" dirty="0">
                <a:solidFill>
                  <a:schemeClr val="folHlink"/>
                </a:solidFill>
              </a:rPr>
              <a:t>位</a:t>
            </a:r>
            <a:r>
              <a:rPr lang="en-US" altLang="x-none" sz="2800" b="1" dirty="0"/>
              <a:t>(</a:t>
            </a:r>
            <a:r>
              <a:rPr lang="zh-CN" altLang="en-US" sz="2800" b="1" dirty="0"/>
              <a:t>部分</a:t>
            </a:r>
            <a:r>
              <a:rPr lang="en-US" altLang="x-none" sz="2800" b="1" dirty="0"/>
              <a:t>)</a:t>
            </a:r>
            <a:r>
              <a:rPr lang="zh-CN" altLang="en-US" sz="2800" b="1" dirty="0"/>
              <a:t>组成，每位有</a:t>
            </a:r>
            <a:r>
              <a:rPr lang="en-US" altLang="x-none" sz="2800" b="1" dirty="0">
                <a:solidFill>
                  <a:schemeClr val="folHlink"/>
                </a:solidFill>
              </a:rPr>
              <a:t>r</a:t>
            </a:r>
            <a:r>
              <a:rPr lang="zh-CN" altLang="en-US" sz="2800" b="1" dirty="0"/>
              <a:t>种取值，则关键字</a:t>
            </a:r>
            <a:r>
              <a:rPr lang="en-US" altLang="x-none" sz="2800" b="1" dirty="0"/>
              <a:t>R[i].key</a:t>
            </a:r>
            <a:r>
              <a:rPr lang="zh-CN" altLang="en-US" sz="2800" b="1" dirty="0"/>
              <a:t>可以看成一个</a:t>
            </a:r>
            <a:r>
              <a:rPr lang="en-US" altLang="x-none" sz="2800" b="1" dirty="0"/>
              <a:t>d</a:t>
            </a:r>
            <a:r>
              <a:rPr lang="zh-CN" altLang="en-US" sz="2800" b="1" dirty="0"/>
              <a:t>元组： </a:t>
            </a:r>
            <a:r>
              <a:rPr lang="en-US" altLang="x-none" sz="2800" b="1" dirty="0"/>
              <a:t>R[i].key={K</a:t>
            </a:r>
            <a:r>
              <a:rPr lang="en-US" altLang="x-none" sz="2800" b="1" baseline="-22000" dirty="0"/>
              <a:t>i</a:t>
            </a:r>
            <a:r>
              <a:rPr lang="en-US" altLang="x-none" sz="2800" b="1" baseline="28000" dirty="0"/>
              <a:t>1</a:t>
            </a:r>
            <a:r>
              <a:rPr lang="en-US" altLang="x-none" sz="2800" b="1" dirty="0"/>
              <a:t>, K</a:t>
            </a:r>
            <a:r>
              <a:rPr lang="en-US" altLang="x-none" sz="2800" b="1" baseline="-22000" dirty="0"/>
              <a:t>i</a:t>
            </a:r>
            <a:r>
              <a:rPr lang="en-US" altLang="x-none" sz="2800" b="1" baseline="28000" dirty="0"/>
              <a:t>2</a:t>
            </a:r>
            <a:r>
              <a:rPr lang="en-US" altLang="x-none" sz="2800" b="1" dirty="0"/>
              <a:t>, …,K</a:t>
            </a:r>
            <a:r>
              <a:rPr lang="en-US" altLang="x-none" sz="2800" b="1" baseline="-22000" dirty="0"/>
              <a:t>i</a:t>
            </a:r>
            <a:r>
              <a:rPr lang="en-US" altLang="x-none" sz="2800" b="1" baseline="28000" dirty="0"/>
              <a:t>d</a:t>
            </a:r>
            <a:r>
              <a:rPr lang="en-US" altLang="x-none" sz="2800" b="1" dirty="0"/>
              <a:t>} </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buNone/>
            </a:pPr>
            <a:r>
              <a:rPr lang="zh-CN" altLang="en-US" sz="2800" b="1" dirty="0">
                <a:latin typeface="宋体" panose="02010600030101010101" pitchFamily="2" charset="-122"/>
              </a:rPr>
              <a:t>    基数排序可以采用前面介绍的</a:t>
            </a:r>
            <a:r>
              <a:rPr lang="en-US" altLang="x-none" sz="2800" b="1" dirty="0"/>
              <a:t>MSD</a:t>
            </a:r>
            <a:r>
              <a:rPr lang="zh-CN" altLang="en-US" sz="2800" b="1" dirty="0"/>
              <a:t>或</a:t>
            </a:r>
            <a:r>
              <a:rPr lang="en-US" altLang="x-none" sz="2800" b="1" dirty="0"/>
              <a:t>LSD</a:t>
            </a:r>
            <a:r>
              <a:rPr lang="zh-CN" altLang="en-US" sz="2800" b="1" dirty="0"/>
              <a:t>方法</a:t>
            </a:r>
            <a:r>
              <a:rPr lang="zh-CN" altLang="en-US" sz="2800" b="1" dirty="0">
                <a:latin typeface="宋体" panose="02010600030101010101" pitchFamily="2" charset="-122"/>
              </a:rPr>
              <a:t>。以下以</a:t>
            </a:r>
            <a:r>
              <a:rPr lang="en-US" altLang="x-none" sz="2800" b="1" dirty="0"/>
              <a:t>LSD</a:t>
            </a:r>
            <a:r>
              <a:rPr lang="zh-CN" altLang="en-US" sz="2800" b="1" dirty="0"/>
              <a:t>方法讨论链式基数排序</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4323">
                                            <p:txEl>
                                              <p:charRg st="0" end="74"/>
                                            </p:txEl>
                                          </p:spTgt>
                                        </p:tgtEl>
                                        <p:attrNameLst>
                                          <p:attrName>style.visibility</p:attrName>
                                        </p:attrNameLst>
                                      </p:cBhvr>
                                      <p:to>
                                        <p:strVal val="visible"/>
                                      </p:to>
                                    </p:set>
                                    <p:anim calcmode="lin" valueType="num">
                                      <p:cBhvr additive="base">
                                        <p:cTn id="7" dur="500" fill="hold"/>
                                        <p:tgtEl>
                                          <p:spTgt spid="824323">
                                            <p:txEl>
                                              <p:charRg st="0" end="7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24323">
                                            <p:txEl>
                                              <p:charRg st="0" end="7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24323">
                                            <p:txEl>
                                              <p:charRg st="74" end="184"/>
                                            </p:txEl>
                                          </p:spTgt>
                                        </p:tgtEl>
                                        <p:attrNameLst>
                                          <p:attrName>style.visibility</p:attrName>
                                        </p:attrNameLst>
                                      </p:cBhvr>
                                      <p:to>
                                        <p:strVal val="visible"/>
                                      </p:to>
                                    </p:set>
                                    <p:anim calcmode="lin" valueType="num">
                                      <p:cBhvr additive="base">
                                        <p:cTn id="13" dur="500" fill="hold"/>
                                        <p:tgtEl>
                                          <p:spTgt spid="824323">
                                            <p:txEl>
                                              <p:charRg st="74" end="18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24323">
                                            <p:txEl>
                                              <p:charRg st="74" end="18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24323">
                                            <p:txEl>
                                              <p:charRg st="184" end="229"/>
                                            </p:txEl>
                                          </p:spTgt>
                                        </p:tgtEl>
                                        <p:attrNameLst>
                                          <p:attrName>style.visibility</p:attrName>
                                        </p:attrNameLst>
                                      </p:cBhvr>
                                      <p:to>
                                        <p:strVal val="visible"/>
                                      </p:to>
                                    </p:set>
                                    <p:anim calcmode="lin" valueType="num">
                                      <p:cBhvr additive="base">
                                        <p:cTn id="19" dur="500" fill="hold"/>
                                        <p:tgtEl>
                                          <p:spTgt spid="824323">
                                            <p:txEl>
                                              <p:charRg st="184" end="229"/>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24323">
                                            <p:txEl>
                                              <p:charRg st="184" end="22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4323" grpId="0" bldLvl="5"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5346" name="内容占位符 825345"/>
          <p:cNvSpPr>
            <a:spLocks noGrp="1"/>
          </p:cNvSpPr>
          <p:nvPr>
            <p:ph idx="1"/>
          </p:nvPr>
        </p:nvSpPr>
        <p:spPr>
          <a:xfrm>
            <a:off x="1676400" y="152400"/>
            <a:ext cx="8812213" cy="6477000"/>
          </a:xfrm>
        </p:spPr>
        <p:txBody>
          <a:bodyPr anchor="t"/>
          <a:p>
            <a:pPr marL="0" indent="0">
              <a:lnSpc>
                <a:spcPct val="110000"/>
              </a:lnSpc>
              <a:spcBef>
                <a:spcPct val="10000"/>
              </a:spcBef>
              <a:buNone/>
            </a:pPr>
            <a:r>
              <a:rPr lang="en-US" altLang="x-none" sz="3600" b="1" dirty="0">
                <a:solidFill>
                  <a:schemeClr val="folHlink"/>
                </a:solidFill>
              </a:rPr>
              <a:t>1  </a:t>
            </a:r>
            <a:r>
              <a:rPr lang="zh-CN" altLang="en-US" sz="3600" b="1" dirty="0">
                <a:solidFill>
                  <a:schemeClr val="folHlink"/>
                </a:solidFill>
                <a:ea typeface="楷体_GB2312" pitchFamily="1" charset="-122"/>
              </a:rPr>
              <a:t>排序思想</a:t>
            </a:r>
            <a:endParaRPr lang="zh-CN" altLang="en-US" sz="3600" b="1" dirty="0">
              <a:solidFill>
                <a:schemeClr val="folHlink"/>
              </a:solidFill>
              <a:ea typeface="楷体_GB2312" pitchFamily="1" charset="-122"/>
            </a:endParaRPr>
          </a:p>
          <a:p>
            <a:pPr marL="381000" lvl="1" indent="0">
              <a:lnSpc>
                <a:spcPct val="110000"/>
              </a:lnSpc>
              <a:spcBef>
                <a:spcPct val="10000"/>
              </a:spcBef>
              <a:buNone/>
            </a:pPr>
            <a:r>
              <a:rPr lang="zh-CN" altLang="en-US" b="1" dirty="0"/>
              <a:t>⑴  首先以静态链表存储</a:t>
            </a:r>
            <a:r>
              <a:rPr lang="en-US" altLang="x-none" b="1" dirty="0"/>
              <a:t>n</a:t>
            </a:r>
            <a:r>
              <a:rPr lang="zh-CN" altLang="en-US" b="1" dirty="0"/>
              <a:t>个待排序记录，头结点指针指向第一个记录结点； </a:t>
            </a:r>
            <a:endParaRPr lang="zh-CN" altLang="en-US" b="1" dirty="0"/>
          </a:p>
          <a:p>
            <a:pPr marL="381000" lvl="1" indent="0">
              <a:lnSpc>
                <a:spcPct val="110000"/>
              </a:lnSpc>
              <a:spcBef>
                <a:spcPct val="10000"/>
              </a:spcBef>
              <a:buNone/>
            </a:pPr>
            <a:r>
              <a:rPr lang="zh-CN" altLang="en-US" b="1" dirty="0"/>
              <a:t>⑵  一趟排序的过程是：</a:t>
            </a:r>
            <a:endParaRPr lang="zh-CN" altLang="en-US" b="1" dirty="0"/>
          </a:p>
          <a:p>
            <a:pPr marL="762000" lvl="2" indent="0">
              <a:lnSpc>
                <a:spcPct val="110000"/>
              </a:lnSpc>
              <a:spcBef>
                <a:spcPct val="10000"/>
              </a:spcBef>
              <a:buNone/>
            </a:pPr>
            <a:r>
              <a:rPr lang="zh-CN" altLang="en-US" sz="2800" b="1" dirty="0"/>
              <a:t>①  </a:t>
            </a:r>
            <a:r>
              <a:rPr lang="zh-CN" altLang="en-US" sz="3200" b="1" dirty="0">
                <a:solidFill>
                  <a:schemeClr val="folHlink"/>
                </a:solidFill>
              </a:rPr>
              <a:t>分配</a:t>
            </a:r>
            <a:r>
              <a:rPr lang="zh-CN" altLang="en-US" sz="3200" b="1" dirty="0"/>
              <a:t>：</a:t>
            </a:r>
            <a:r>
              <a:rPr lang="zh-CN" altLang="en-US" sz="2800" b="1" dirty="0"/>
              <a:t> 按</a:t>
            </a:r>
            <a:r>
              <a:rPr lang="en-US" altLang="x-none" sz="2800" b="1" dirty="0"/>
              <a:t>K</a:t>
            </a:r>
            <a:r>
              <a:rPr lang="en-US" altLang="x-none" sz="2800" b="1" baseline="28000" dirty="0"/>
              <a:t>d</a:t>
            </a:r>
            <a:r>
              <a:rPr lang="zh-CN" altLang="en-US" sz="2800" b="1" dirty="0"/>
              <a:t>值的升序顺序，改变记录指针，将链表中的记录结点分配到</a:t>
            </a:r>
            <a:r>
              <a:rPr lang="en-US" altLang="x-none" sz="2800" b="1" dirty="0"/>
              <a:t>r</a:t>
            </a:r>
            <a:r>
              <a:rPr lang="zh-CN" altLang="en-US" sz="2800" b="1" dirty="0"/>
              <a:t>个链表</a:t>
            </a:r>
            <a:r>
              <a:rPr lang="en-US" altLang="x-none" sz="2800" b="1" dirty="0"/>
              <a:t>(</a:t>
            </a:r>
            <a:r>
              <a:rPr lang="zh-CN" altLang="en-US" sz="2800" b="1" dirty="0"/>
              <a:t>桶</a:t>
            </a:r>
            <a:r>
              <a:rPr lang="en-US" altLang="x-none" sz="2800" b="1" dirty="0"/>
              <a:t>)</a:t>
            </a:r>
            <a:r>
              <a:rPr lang="zh-CN" altLang="en-US" sz="2800" b="1" dirty="0"/>
              <a:t>中，每个链表中所有记录的关键字的最低位</a:t>
            </a:r>
            <a:r>
              <a:rPr lang="en-US" altLang="x-none" sz="2800" b="1" dirty="0"/>
              <a:t>(K</a:t>
            </a:r>
            <a:r>
              <a:rPr lang="en-US" altLang="x-none" sz="2800" b="1" baseline="28000" dirty="0"/>
              <a:t>d</a:t>
            </a:r>
            <a:r>
              <a:rPr lang="en-US" altLang="x-none" sz="2800" b="1" dirty="0"/>
              <a:t>)</a:t>
            </a:r>
            <a:r>
              <a:rPr lang="zh-CN" altLang="en-US" sz="2800" b="1" dirty="0"/>
              <a:t>的值都相等</a:t>
            </a:r>
            <a:r>
              <a:rPr lang="zh-CN" altLang="en-US" sz="2800" b="1" dirty="0">
                <a:latin typeface="宋体" panose="02010600030101010101" pitchFamily="2" charset="-122"/>
              </a:rPr>
              <a:t>，用</a:t>
            </a:r>
            <a:r>
              <a:rPr lang="en-US" altLang="x-none" sz="2800" b="1" dirty="0"/>
              <a:t>f[i]</a:t>
            </a:r>
            <a:r>
              <a:rPr lang="zh-CN" altLang="en-US" sz="2800" b="1" dirty="0">
                <a:latin typeface="Arial" panose="020B0604020202020204" pitchFamily="34" charset="0"/>
              </a:rPr>
              <a:t>、</a:t>
            </a:r>
            <a:r>
              <a:rPr lang="en-US" altLang="x-none" sz="2800" b="1" dirty="0"/>
              <a:t>e[i]</a:t>
            </a:r>
            <a:r>
              <a:rPr lang="zh-CN" altLang="en-US" sz="2800" b="1" dirty="0"/>
              <a:t>作为第</a:t>
            </a:r>
            <a:r>
              <a:rPr lang="en-US" altLang="x-none" sz="2800" b="1" dirty="0"/>
              <a:t>i</a:t>
            </a:r>
            <a:r>
              <a:rPr lang="zh-CN" altLang="en-US" sz="2800" b="1" dirty="0">
                <a:latin typeface="宋体" panose="02010600030101010101" pitchFamily="2" charset="-122"/>
              </a:rPr>
              <a:t>个链表的头结点和尾结点</a:t>
            </a:r>
            <a:r>
              <a:rPr lang="zh-CN" altLang="en-US" sz="2800" b="1" dirty="0"/>
              <a:t>；</a:t>
            </a:r>
            <a:endParaRPr lang="zh-CN" altLang="en-US" sz="2800" b="1" dirty="0">
              <a:latin typeface="宋体" panose="02010600030101010101" pitchFamily="2" charset="-122"/>
            </a:endParaRPr>
          </a:p>
          <a:p>
            <a:pPr marL="762000" lvl="2" indent="0">
              <a:lnSpc>
                <a:spcPct val="110000"/>
              </a:lnSpc>
              <a:spcBef>
                <a:spcPct val="10000"/>
              </a:spcBef>
              <a:buNone/>
            </a:pPr>
            <a:r>
              <a:rPr lang="zh-CN" altLang="en-US" sz="2800" b="1" dirty="0"/>
              <a:t>②   </a:t>
            </a:r>
            <a:r>
              <a:rPr lang="zh-CN" altLang="en-US" sz="3200" b="1" dirty="0">
                <a:solidFill>
                  <a:schemeClr val="folHlink"/>
                </a:solidFill>
              </a:rPr>
              <a:t>收集</a:t>
            </a:r>
            <a:r>
              <a:rPr lang="zh-CN" altLang="en-US" sz="3200" b="1" dirty="0"/>
              <a:t>：</a:t>
            </a:r>
            <a:r>
              <a:rPr lang="zh-CN" altLang="en-US" sz="2800" b="1" dirty="0"/>
              <a:t>改变所有非空链表的尾结点指针，使其指向下一个非空连表的第一个结点，从而将</a:t>
            </a:r>
            <a:r>
              <a:rPr lang="en-US" altLang="x-none" sz="2800" b="1" dirty="0"/>
              <a:t>r</a:t>
            </a:r>
            <a:r>
              <a:rPr lang="zh-CN" altLang="en-US" sz="2800" b="1" dirty="0"/>
              <a:t>个链表中的记录重新链接成一个链表；</a:t>
            </a:r>
            <a:endParaRPr lang="zh-CN" altLang="en-US" sz="2800" b="1" dirty="0"/>
          </a:p>
          <a:p>
            <a:pPr marL="381000" lvl="1" indent="0">
              <a:lnSpc>
                <a:spcPct val="110000"/>
              </a:lnSpc>
              <a:spcBef>
                <a:spcPct val="10000"/>
              </a:spcBef>
              <a:buNone/>
            </a:pPr>
            <a:r>
              <a:rPr lang="zh-CN" altLang="en-US" b="1" dirty="0"/>
              <a:t>⑶  如此依次按</a:t>
            </a:r>
            <a:r>
              <a:rPr lang="en-US" altLang="x-none" b="1" dirty="0"/>
              <a:t>K</a:t>
            </a:r>
            <a:r>
              <a:rPr lang="en-US" altLang="x-none" b="1" baseline="28000" dirty="0"/>
              <a:t>d-1</a:t>
            </a:r>
            <a:r>
              <a:rPr lang="en-US" altLang="x-none" b="1" dirty="0"/>
              <a:t>, K</a:t>
            </a:r>
            <a:r>
              <a:rPr lang="en-US" altLang="x-none" b="1" baseline="28000" dirty="0"/>
              <a:t>d-2</a:t>
            </a:r>
            <a:r>
              <a:rPr lang="en-US" altLang="x-none" b="1" dirty="0"/>
              <a:t>, … K</a:t>
            </a:r>
            <a:r>
              <a:rPr lang="en-US" altLang="x-none" b="1" baseline="28000" dirty="0"/>
              <a:t>1</a:t>
            </a:r>
            <a:r>
              <a:rPr lang="zh-CN" altLang="en-US" b="1" dirty="0"/>
              <a:t>分别进行，共进行</a:t>
            </a:r>
            <a:r>
              <a:rPr lang="en-US" altLang="x-none" b="1" dirty="0"/>
              <a:t>d</a:t>
            </a:r>
            <a:r>
              <a:rPr lang="zh-CN" altLang="en-US" b="1" dirty="0"/>
              <a:t>趟排序后排序完成</a:t>
            </a:r>
            <a:r>
              <a:rPr lang="zh-CN" altLang="en-US" b="1" dirty="0">
                <a:latin typeface="宋体" panose="02010600030101010101" pitchFamily="2" charset="-122"/>
              </a:rPr>
              <a:t>。</a:t>
            </a:r>
            <a:endParaRPr lang="zh-CN" altLang="en-US" b="1"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5346">
                                            <p:txEl>
                                              <p:charRg st="0" end="8"/>
                                            </p:txEl>
                                          </p:spTgt>
                                        </p:tgtEl>
                                        <p:attrNameLst>
                                          <p:attrName>style.visibility</p:attrName>
                                        </p:attrNameLst>
                                      </p:cBhvr>
                                      <p:to>
                                        <p:strVal val="visible"/>
                                      </p:to>
                                    </p:set>
                                    <p:anim calcmode="lin" valueType="num">
                                      <p:cBhvr additive="base">
                                        <p:cTn id="7" dur="500" fill="hold"/>
                                        <p:tgtEl>
                                          <p:spTgt spid="825346">
                                            <p:txEl>
                                              <p:charRg st="0" end="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25346">
                                            <p:txEl>
                                              <p:charRg st="0"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25346">
                                            <p:txEl>
                                              <p:charRg st="8" end="45"/>
                                            </p:txEl>
                                          </p:spTgt>
                                        </p:tgtEl>
                                        <p:attrNameLst>
                                          <p:attrName>style.visibility</p:attrName>
                                        </p:attrNameLst>
                                      </p:cBhvr>
                                      <p:to>
                                        <p:strVal val="visible"/>
                                      </p:to>
                                    </p:set>
                                    <p:anim calcmode="lin" valueType="num">
                                      <p:cBhvr additive="base">
                                        <p:cTn id="13" dur="500" fill="hold"/>
                                        <p:tgtEl>
                                          <p:spTgt spid="825346">
                                            <p:txEl>
                                              <p:charRg st="8" end="4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25346">
                                            <p:txEl>
                                              <p:charRg st="8" end="4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25346">
                                            <p:txEl>
                                              <p:charRg st="45" end="58"/>
                                            </p:txEl>
                                          </p:spTgt>
                                        </p:tgtEl>
                                        <p:attrNameLst>
                                          <p:attrName>style.visibility</p:attrName>
                                        </p:attrNameLst>
                                      </p:cBhvr>
                                      <p:to>
                                        <p:strVal val="visible"/>
                                      </p:to>
                                    </p:set>
                                    <p:anim calcmode="lin" valueType="num">
                                      <p:cBhvr additive="base">
                                        <p:cTn id="19" dur="500" fill="hold"/>
                                        <p:tgtEl>
                                          <p:spTgt spid="825346">
                                            <p:txEl>
                                              <p:charRg st="45" end="58"/>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25346">
                                            <p:txEl>
                                              <p:charRg st="45" end="5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25346">
                                            <p:txEl>
                                              <p:charRg st="58" end="157"/>
                                            </p:txEl>
                                          </p:spTgt>
                                        </p:tgtEl>
                                        <p:attrNameLst>
                                          <p:attrName>style.visibility</p:attrName>
                                        </p:attrNameLst>
                                      </p:cBhvr>
                                      <p:to>
                                        <p:strVal val="visible"/>
                                      </p:to>
                                    </p:set>
                                    <p:anim calcmode="lin" valueType="num">
                                      <p:cBhvr additive="base">
                                        <p:cTn id="25" dur="500" fill="hold"/>
                                        <p:tgtEl>
                                          <p:spTgt spid="825346">
                                            <p:txEl>
                                              <p:charRg st="58" end="15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25346">
                                            <p:txEl>
                                              <p:charRg st="58" end="15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25346">
                                            <p:txEl>
                                              <p:charRg st="157" end="219"/>
                                            </p:txEl>
                                          </p:spTgt>
                                        </p:tgtEl>
                                        <p:attrNameLst>
                                          <p:attrName>style.visibility</p:attrName>
                                        </p:attrNameLst>
                                      </p:cBhvr>
                                      <p:to>
                                        <p:strVal val="visible"/>
                                      </p:to>
                                    </p:set>
                                    <p:anim calcmode="lin" valueType="num">
                                      <p:cBhvr additive="base">
                                        <p:cTn id="31" dur="500" fill="hold"/>
                                        <p:tgtEl>
                                          <p:spTgt spid="825346">
                                            <p:txEl>
                                              <p:charRg st="157" end="219"/>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25346">
                                            <p:txEl>
                                              <p:charRg st="157" end="21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1"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25346">
                                            <p:txEl>
                                              <p:charRg st="219" end="262"/>
                                            </p:txEl>
                                          </p:spTgt>
                                        </p:tgtEl>
                                        <p:attrNameLst>
                                          <p:attrName>style.visibility</p:attrName>
                                        </p:attrNameLst>
                                      </p:cBhvr>
                                      <p:to>
                                        <p:strVal val="visible"/>
                                      </p:to>
                                    </p:set>
                                    <p:anim calcmode="lin" valueType="num">
                                      <p:cBhvr additive="base">
                                        <p:cTn id="37" dur="500" fill="hold"/>
                                        <p:tgtEl>
                                          <p:spTgt spid="825346">
                                            <p:txEl>
                                              <p:charRg st="219" end="262"/>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25346">
                                            <p:txEl>
                                              <p:charRg st="219" end="26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5346" grpId="0" bldLvl="5"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6370" name="内容占位符 826369"/>
          <p:cNvSpPr>
            <a:spLocks noGrp="1"/>
          </p:cNvSpPr>
          <p:nvPr>
            <p:ph idx="1"/>
          </p:nvPr>
        </p:nvSpPr>
        <p:spPr>
          <a:xfrm>
            <a:off x="1676400" y="152400"/>
            <a:ext cx="8915400" cy="1763713"/>
          </a:xfrm>
        </p:spPr>
        <p:txBody>
          <a:bodyPr anchor="t"/>
          <a:p>
            <a:pPr marL="0" indent="0">
              <a:lnSpc>
                <a:spcPct val="110000"/>
              </a:lnSpc>
              <a:buNone/>
            </a:pPr>
            <a:r>
              <a:rPr lang="en-US" altLang="x-none" sz="3600" b="1" dirty="0">
                <a:solidFill>
                  <a:schemeClr val="folHlink"/>
                </a:solidFill>
              </a:rPr>
              <a:t>2  </a:t>
            </a:r>
            <a:r>
              <a:rPr lang="zh-CN" altLang="en-US" sz="3600" b="1" dirty="0">
                <a:solidFill>
                  <a:schemeClr val="folHlink"/>
                </a:solidFill>
                <a:ea typeface="楷体_GB2312" pitchFamily="1" charset="-122"/>
              </a:rPr>
              <a:t>排序示例</a:t>
            </a:r>
            <a:endParaRPr lang="zh-CN" altLang="en-US" sz="3600" b="1" dirty="0">
              <a:solidFill>
                <a:schemeClr val="folHlink"/>
              </a:solidFill>
              <a:ea typeface="楷体_GB2312" pitchFamily="1" charset="-122"/>
            </a:endParaRPr>
          </a:p>
          <a:p>
            <a:pPr marL="0" indent="0">
              <a:lnSpc>
                <a:spcPct val="110000"/>
              </a:lnSpc>
              <a:buNone/>
            </a:pPr>
            <a:r>
              <a:rPr lang="zh-CN" altLang="en-US" sz="2800" b="1" dirty="0"/>
              <a:t>       设有关键字序列为</a:t>
            </a:r>
            <a:r>
              <a:rPr lang="en-US" altLang="x-none" sz="2800" b="1" dirty="0"/>
              <a:t>1039, 2121, 3355, 4382, 66, 118</a:t>
            </a:r>
            <a:r>
              <a:rPr lang="zh-CN" altLang="en-US" sz="2800" b="1" dirty="0"/>
              <a:t>的一组记录，采用链式基数排序的过程如下图</a:t>
            </a:r>
            <a:r>
              <a:rPr lang="en-US" altLang="x-none" sz="2800" b="1" dirty="0"/>
              <a:t>10-12</a:t>
            </a:r>
            <a:r>
              <a:rPr lang="zh-CN" altLang="en-US" sz="2800" b="1" dirty="0"/>
              <a:t>所示</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grpSp>
        <p:nvGrpSpPr>
          <p:cNvPr id="780290" name="组合 826370"/>
          <p:cNvGrpSpPr/>
          <p:nvPr/>
        </p:nvGrpSpPr>
        <p:grpSpPr>
          <a:xfrm>
            <a:off x="1676400" y="2060575"/>
            <a:ext cx="8796338" cy="3941763"/>
            <a:chOff x="0" y="0"/>
            <a:chExt cx="5541" cy="2483"/>
          </a:xfrm>
        </p:grpSpPr>
        <p:grpSp>
          <p:nvGrpSpPr>
            <p:cNvPr id="780291" name="组合 826371"/>
            <p:cNvGrpSpPr/>
            <p:nvPr/>
          </p:nvGrpSpPr>
          <p:grpSpPr>
            <a:xfrm>
              <a:off x="48" y="336"/>
              <a:ext cx="5458" cy="227"/>
              <a:chOff x="0" y="0"/>
              <a:chExt cx="5458" cy="227"/>
            </a:xfrm>
          </p:grpSpPr>
          <p:grpSp>
            <p:nvGrpSpPr>
              <p:cNvPr id="780292" name="组合 826372"/>
              <p:cNvGrpSpPr/>
              <p:nvPr/>
            </p:nvGrpSpPr>
            <p:grpSpPr>
              <a:xfrm>
                <a:off x="784" y="0"/>
                <a:ext cx="784" cy="227"/>
                <a:chOff x="0" y="0"/>
                <a:chExt cx="784" cy="227"/>
              </a:xfrm>
            </p:grpSpPr>
            <p:grpSp>
              <p:nvGrpSpPr>
                <p:cNvPr id="780293" name="组合 826373"/>
                <p:cNvGrpSpPr/>
                <p:nvPr/>
              </p:nvGrpSpPr>
              <p:grpSpPr>
                <a:xfrm>
                  <a:off x="0" y="0"/>
                  <a:ext cx="635" cy="227"/>
                  <a:chOff x="0" y="0"/>
                  <a:chExt cx="635" cy="227"/>
                </a:xfrm>
              </p:grpSpPr>
              <p:sp>
                <p:nvSpPr>
                  <p:cNvPr id="780294" name="矩形 826374"/>
                  <p:cNvSpPr/>
                  <p:nvPr/>
                </p:nvSpPr>
                <p:spPr>
                  <a:xfrm>
                    <a:off x="0" y="0"/>
                    <a:ext cx="635"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1039</a:t>
                    </a:r>
                    <a:endParaRPr lang="en-US" altLang="x-none" sz="2400" b="1" dirty="0">
                      <a:latin typeface="Times New Roman" panose="02020603050405020304" pitchFamily="2" charset="0"/>
                      <a:ea typeface="宋体" panose="02010600030101010101" pitchFamily="2" charset="-122"/>
                    </a:endParaRPr>
                  </a:p>
                </p:txBody>
              </p:sp>
              <p:sp>
                <p:nvSpPr>
                  <p:cNvPr id="780295" name="直接连接符 826375"/>
                  <p:cNvSpPr/>
                  <p:nvPr/>
                </p:nvSpPr>
                <p:spPr>
                  <a:xfrm>
                    <a:off x="480" y="0"/>
                    <a:ext cx="0" cy="227"/>
                  </a:xfrm>
                  <a:prstGeom prst="line">
                    <a:avLst/>
                  </a:prstGeom>
                  <a:ln w="19050" cap="flat" cmpd="sng">
                    <a:solidFill>
                      <a:schemeClr val="tx1"/>
                    </a:solidFill>
                    <a:prstDash val="solid"/>
                    <a:round/>
                    <a:headEnd type="none" w="med" len="med"/>
                    <a:tailEnd type="none" w="med" len="med"/>
                  </a:ln>
                </p:spPr>
              </p:sp>
            </p:grpSp>
            <p:sp>
              <p:nvSpPr>
                <p:cNvPr id="780296" name="直接连接符 826376"/>
                <p:cNvSpPr/>
                <p:nvPr/>
              </p:nvSpPr>
              <p:spPr>
                <a:xfrm>
                  <a:off x="544" y="104"/>
                  <a:ext cx="240" cy="0"/>
                </a:xfrm>
                <a:prstGeom prst="line">
                  <a:avLst/>
                </a:prstGeom>
                <a:ln w="19050" cap="flat" cmpd="sng">
                  <a:solidFill>
                    <a:schemeClr val="tx1"/>
                  </a:solidFill>
                  <a:prstDash val="solid"/>
                  <a:round/>
                  <a:headEnd type="none" w="med" len="med"/>
                  <a:tailEnd type="triangle" w="med" len="med"/>
                </a:ln>
              </p:spPr>
            </p:sp>
          </p:grpSp>
          <p:grpSp>
            <p:nvGrpSpPr>
              <p:cNvPr id="780297" name="组合 826377"/>
              <p:cNvGrpSpPr/>
              <p:nvPr/>
            </p:nvGrpSpPr>
            <p:grpSpPr>
              <a:xfrm>
                <a:off x="1568" y="0"/>
                <a:ext cx="784" cy="227"/>
                <a:chOff x="0" y="0"/>
                <a:chExt cx="784" cy="227"/>
              </a:xfrm>
            </p:grpSpPr>
            <p:grpSp>
              <p:nvGrpSpPr>
                <p:cNvPr id="780298" name="组合 826378"/>
                <p:cNvGrpSpPr/>
                <p:nvPr/>
              </p:nvGrpSpPr>
              <p:grpSpPr>
                <a:xfrm>
                  <a:off x="0" y="0"/>
                  <a:ext cx="635" cy="227"/>
                  <a:chOff x="0" y="0"/>
                  <a:chExt cx="635" cy="227"/>
                </a:xfrm>
              </p:grpSpPr>
              <p:sp>
                <p:nvSpPr>
                  <p:cNvPr id="780299" name="矩形 826379"/>
                  <p:cNvSpPr/>
                  <p:nvPr/>
                </p:nvSpPr>
                <p:spPr>
                  <a:xfrm>
                    <a:off x="0" y="0"/>
                    <a:ext cx="635"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2121</a:t>
                    </a:r>
                    <a:endParaRPr lang="en-US" altLang="x-none" sz="2400" b="1" dirty="0">
                      <a:latin typeface="Times New Roman" panose="02020603050405020304" pitchFamily="2" charset="0"/>
                      <a:ea typeface="宋体" panose="02010600030101010101" pitchFamily="2" charset="-122"/>
                    </a:endParaRPr>
                  </a:p>
                </p:txBody>
              </p:sp>
              <p:sp>
                <p:nvSpPr>
                  <p:cNvPr id="780300" name="直接连接符 826380"/>
                  <p:cNvSpPr/>
                  <p:nvPr/>
                </p:nvSpPr>
                <p:spPr>
                  <a:xfrm>
                    <a:off x="480" y="0"/>
                    <a:ext cx="0" cy="227"/>
                  </a:xfrm>
                  <a:prstGeom prst="line">
                    <a:avLst/>
                  </a:prstGeom>
                  <a:ln w="19050" cap="flat" cmpd="sng">
                    <a:solidFill>
                      <a:schemeClr val="tx1"/>
                    </a:solidFill>
                    <a:prstDash val="solid"/>
                    <a:round/>
                    <a:headEnd type="none" w="med" len="med"/>
                    <a:tailEnd type="none" w="med" len="med"/>
                  </a:ln>
                </p:spPr>
              </p:sp>
            </p:grpSp>
            <p:sp>
              <p:nvSpPr>
                <p:cNvPr id="780301" name="直接连接符 826381"/>
                <p:cNvSpPr/>
                <p:nvPr/>
              </p:nvSpPr>
              <p:spPr>
                <a:xfrm>
                  <a:off x="544" y="104"/>
                  <a:ext cx="240" cy="0"/>
                </a:xfrm>
                <a:prstGeom prst="line">
                  <a:avLst/>
                </a:prstGeom>
                <a:ln w="19050" cap="flat" cmpd="sng">
                  <a:solidFill>
                    <a:schemeClr val="tx1"/>
                  </a:solidFill>
                  <a:prstDash val="solid"/>
                  <a:round/>
                  <a:headEnd type="none" w="med" len="med"/>
                  <a:tailEnd type="triangle" w="med" len="med"/>
                </a:ln>
              </p:spPr>
            </p:sp>
          </p:grpSp>
          <p:grpSp>
            <p:nvGrpSpPr>
              <p:cNvPr id="780302" name="组合 826382"/>
              <p:cNvGrpSpPr/>
              <p:nvPr/>
            </p:nvGrpSpPr>
            <p:grpSpPr>
              <a:xfrm>
                <a:off x="2352" y="0"/>
                <a:ext cx="784" cy="227"/>
                <a:chOff x="0" y="0"/>
                <a:chExt cx="784" cy="227"/>
              </a:xfrm>
            </p:grpSpPr>
            <p:grpSp>
              <p:nvGrpSpPr>
                <p:cNvPr id="780303" name="组合 826383"/>
                <p:cNvGrpSpPr/>
                <p:nvPr/>
              </p:nvGrpSpPr>
              <p:grpSpPr>
                <a:xfrm>
                  <a:off x="0" y="0"/>
                  <a:ext cx="635" cy="227"/>
                  <a:chOff x="0" y="0"/>
                  <a:chExt cx="635" cy="227"/>
                </a:xfrm>
              </p:grpSpPr>
              <p:sp>
                <p:nvSpPr>
                  <p:cNvPr id="780304" name="矩形 826384"/>
                  <p:cNvSpPr/>
                  <p:nvPr/>
                </p:nvSpPr>
                <p:spPr>
                  <a:xfrm>
                    <a:off x="0" y="0"/>
                    <a:ext cx="635"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3355</a:t>
                    </a:r>
                    <a:endParaRPr lang="en-US" altLang="x-none" sz="2400" b="1" dirty="0">
                      <a:latin typeface="Times New Roman" panose="02020603050405020304" pitchFamily="2" charset="0"/>
                      <a:ea typeface="宋体" panose="02010600030101010101" pitchFamily="2" charset="-122"/>
                    </a:endParaRPr>
                  </a:p>
                </p:txBody>
              </p:sp>
              <p:sp>
                <p:nvSpPr>
                  <p:cNvPr id="780305" name="直接连接符 826385"/>
                  <p:cNvSpPr/>
                  <p:nvPr/>
                </p:nvSpPr>
                <p:spPr>
                  <a:xfrm>
                    <a:off x="480" y="0"/>
                    <a:ext cx="0" cy="227"/>
                  </a:xfrm>
                  <a:prstGeom prst="line">
                    <a:avLst/>
                  </a:prstGeom>
                  <a:ln w="19050" cap="flat" cmpd="sng">
                    <a:solidFill>
                      <a:schemeClr val="tx1"/>
                    </a:solidFill>
                    <a:prstDash val="solid"/>
                    <a:round/>
                    <a:headEnd type="none" w="med" len="med"/>
                    <a:tailEnd type="none" w="med" len="med"/>
                  </a:ln>
                </p:spPr>
              </p:sp>
            </p:grpSp>
            <p:sp>
              <p:nvSpPr>
                <p:cNvPr id="780306" name="直接连接符 826386"/>
                <p:cNvSpPr/>
                <p:nvPr/>
              </p:nvSpPr>
              <p:spPr>
                <a:xfrm>
                  <a:off x="544" y="104"/>
                  <a:ext cx="240" cy="0"/>
                </a:xfrm>
                <a:prstGeom prst="line">
                  <a:avLst/>
                </a:prstGeom>
                <a:ln w="19050" cap="flat" cmpd="sng">
                  <a:solidFill>
                    <a:schemeClr val="tx1"/>
                  </a:solidFill>
                  <a:prstDash val="solid"/>
                  <a:round/>
                  <a:headEnd type="none" w="med" len="med"/>
                  <a:tailEnd type="triangle" w="med" len="med"/>
                </a:ln>
              </p:spPr>
            </p:sp>
          </p:grpSp>
          <p:grpSp>
            <p:nvGrpSpPr>
              <p:cNvPr id="780307" name="组合 826387"/>
              <p:cNvGrpSpPr/>
              <p:nvPr/>
            </p:nvGrpSpPr>
            <p:grpSpPr>
              <a:xfrm>
                <a:off x="3128" y="0"/>
                <a:ext cx="784" cy="227"/>
                <a:chOff x="0" y="0"/>
                <a:chExt cx="784" cy="227"/>
              </a:xfrm>
            </p:grpSpPr>
            <p:grpSp>
              <p:nvGrpSpPr>
                <p:cNvPr id="780308" name="组合 826388"/>
                <p:cNvGrpSpPr/>
                <p:nvPr/>
              </p:nvGrpSpPr>
              <p:grpSpPr>
                <a:xfrm>
                  <a:off x="0" y="0"/>
                  <a:ext cx="635" cy="227"/>
                  <a:chOff x="0" y="0"/>
                  <a:chExt cx="635" cy="227"/>
                </a:xfrm>
              </p:grpSpPr>
              <p:sp>
                <p:nvSpPr>
                  <p:cNvPr id="780309" name="矩形 826389"/>
                  <p:cNvSpPr/>
                  <p:nvPr/>
                </p:nvSpPr>
                <p:spPr>
                  <a:xfrm>
                    <a:off x="0" y="0"/>
                    <a:ext cx="635"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4382</a:t>
                    </a:r>
                    <a:endParaRPr lang="en-US" altLang="x-none" sz="2400" b="1" dirty="0">
                      <a:latin typeface="Times New Roman" panose="02020603050405020304" pitchFamily="2" charset="0"/>
                      <a:ea typeface="宋体" panose="02010600030101010101" pitchFamily="2" charset="-122"/>
                    </a:endParaRPr>
                  </a:p>
                </p:txBody>
              </p:sp>
              <p:sp>
                <p:nvSpPr>
                  <p:cNvPr id="780310" name="直接连接符 826390"/>
                  <p:cNvSpPr/>
                  <p:nvPr/>
                </p:nvSpPr>
                <p:spPr>
                  <a:xfrm>
                    <a:off x="480" y="0"/>
                    <a:ext cx="0" cy="227"/>
                  </a:xfrm>
                  <a:prstGeom prst="line">
                    <a:avLst/>
                  </a:prstGeom>
                  <a:ln w="19050" cap="flat" cmpd="sng">
                    <a:solidFill>
                      <a:schemeClr val="tx1"/>
                    </a:solidFill>
                    <a:prstDash val="solid"/>
                    <a:round/>
                    <a:headEnd type="none" w="med" len="med"/>
                    <a:tailEnd type="none" w="med" len="med"/>
                  </a:ln>
                </p:spPr>
              </p:sp>
            </p:grpSp>
            <p:sp>
              <p:nvSpPr>
                <p:cNvPr id="780311" name="直接连接符 826391"/>
                <p:cNvSpPr/>
                <p:nvPr/>
              </p:nvSpPr>
              <p:spPr>
                <a:xfrm>
                  <a:off x="544" y="104"/>
                  <a:ext cx="240" cy="0"/>
                </a:xfrm>
                <a:prstGeom prst="line">
                  <a:avLst/>
                </a:prstGeom>
                <a:ln w="19050" cap="flat" cmpd="sng">
                  <a:solidFill>
                    <a:schemeClr val="tx1"/>
                  </a:solidFill>
                  <a:prstDash val="solid"/>
                  <a:round/>
                  <a:headEnd type="none" w="med" len="med"/>
                  <a:tailEnd type="triangle" w="med" len="med"/>
                </a:ln>
              </p:spPr>
            </p:sp>
          </p:grpSp>
          <p:grpSp>
            <p:nvGrpSpPr>
              <p:cNvPr id="780312" name="组合 826392"/>
              <p:cNvGrpSpPr/>
              <p:nvPr/>
            </p:nvGrpSpPr>
            <p:grpSpPr>
              <a:xfrm>
                <a:off x="3912" y="0"/>
                <a:ext cx="784" cy="227"/>
                <a:chOff x="0" y="0"/>
                <a:chExt cx="784" cy="227"/>
              </a:xfrm>
            </p:grpSpPr>
            <p:grpSp>
              <p:nvGrpSpPr>
                <p:cNvPr id="780313" name="组合 826393"/>
                <p:cNvGrpSpPr/>
                <p:nvPr/>
              </p:nvGrpSpPr>
              <p:grpSpPr>
                <a:xfrm>
                  <a:off x="0" y="0"/>
                  <a:ext cx="635" cy="227"/>
                  <a:chOff x="0" y="0"/>
                  <a:chExt cx="635" cy="227"/>
                </a:xfrm>
              </p:grpSpPr>
              <p:sp>
                <p:nvSpPr>
                  <p:cNvPr id="780314" name="矩形 826394"/>
                  <p:cNvSpPr/>
                  <p:nvPr/>
                </p:nvSpPr>
                <p:spPr>
                  <a:xfrm>
                    <a:off x="0" y="0"/>
                    <a:ext cx="635"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0066</a:t>
                    </a:r>
                    <a:endParaRPr lang="en-US" altLang="x-none" sz="2400" b="1" dirty="0">
                      <a:latin typeface="Times New Roman" panose="02020603050405020304" pitchFamily="2" charset="0"/>
                      <a:ea typeface="宋体" panose="02010600030101010101" pitchFamily="2" charset="-122"/>
                    </a:endParaRPr>
                  </a:p>
                </p:txBody>
              </p:sp>
              <p:sp>
                <p:nvSpPr>
                  <p:cNvPr id="780315" name="直接连接符 826395"/>
                  <p:cNvSpPr/>
                  <p:nvPr/>
                </p:nvSpPr>
                <p:spPr>
                  <a:xfrm>
                    <a:off x="480" y="0"/>
                    <a:ext cx="0" cy="227"/>
                  </a:xfrm>
                  <a:prstGeom prst="line">
                    <a:avLst/>
                  </a:prstGeom>
                  <a:ln w="19050" cap="flat" cmpd="sng">
                    <a:solidFill>
                      <a:schemeClr val="tx1"/>
                    </a:solidFill>
                    <a:prstDash val="solid"/>
                    <a:round/>
                    <a:headEnd type="none" w="med" len="med"/>
                    <a:tailEnd type="none" w="med" len="med"/>
                  </a:ln>
                </p:spPr>
              </p:sp>
            </p:grpSp>
            <p:sp>
              <p:nvSpPr>
                <p:cNvPr id="780316" name="直接连接符 826396"/>
                <p:cNvSpPr/>
                <p:nvPr/>
              </p:nvSpPr>
              <p:spPr>
                <a:xfrm>
                  <a:off x="544" y="104"/>
                  <a:ext cx="240" cy="0"/>
                </a:xfrm>
                <a:prstGeom prst="line">
                  <a:avLst/>
                </a:prstGeom>
                <a:ln w="19050" cap="flat" cmpd="sng">
                  <a:solidFill>
                    <a:schemeClr val="tx1"/>
                  </a:solidFill>
                  <a:prstDash val="solid"/>
                  <a:round/>
                  <a:headEnd type="none" w="med" len="med"/>
                  <a:tailEnd type="triangle" w="med" len="med"/>
                </a:ln>
              </p:spPr>
            </p:sp>
          </p:grpSp>
          <p:grpSp>
            <p:nvGrpSpPr>
              <p:cNvPr id="780317" name="组合 826397"/>
              <p:cNvGrpSpPr/>
              <p:nvPr/>
            </p:nvGrpSpPr>
            <p:grpSpPr>
              <a:xfrm>
                <a:off x="4696" y="0"/>
                <a:ext cx="762" cy="227"/>
                <a:chOff x="0" y="0"/>
                <a:chExt cx="657" cy="227"/>
              </a:xfrm>
            </p:grpSpPr>
            <p:sp>
              <p:nvSpPr>
                <p:cNvPr id="780318" name="矩形 826398"/>
                <p:cNvSpPr/>
                <p:nvPr/>
              </p:nvSpPr>
              <p:spPr>
                <a:xfrm>
                  <a:off x="0" y="0"/>
                  <a:ext cx="657"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0118  ∧</a:t>
                  </a:r>
                  <a:endParaRPr lang="en-US" altLang="x-none" sz="2400" b="1" dirty="0">
                    <a:latin typeface="Times New Roman" panose="02020603050405020304" pitchFamily="2" charset="0"/>
                    <a:ea typeface="宋体" panose="02010600030101010101" pitchFamily="2" charset="-122"/>
                  </a:endParaRPr>
                </a:p>
              </p:txBody>
            </p:sp>
            <p:sp>
              <p:nvSpPr>
                <p:cNvPr id="780319" name="直接连接符 826399"/>
                <p:cNvSpPr/>
                <p:nvPr/>
              </p:nvSpPr>
              <p:spPr>
                <a:xfrm>
                  <a:off x="440" y="0"/>
                  <a:ext cx="0" cy="227"/>
                </a:xfrm>
                <a:prstGeom prst="line">
                  <a:avLst/>
                </a:prstGeom>
                <a:ln w="19050" cap="flat" cmpd="sng">
                  <a:solidFill>
                    <a:schemeClr val="tx1"/>
                  </a:solidFill>
                  <a:prstDash val="solid"/>
                  <a:round/>
                  <a:headEnd type="none" w="med" len="med"/>
                  <a:tailEnd type="none" w="med" len="med"/>
                </a:ln>
              </p:spPr>
            </p:sp>
          </p:grpSp>
          <p:grpSp>
            <p:nvGrpSpPr>
              <p:cNvPr id="780320" name="组合 826400"/>
              <p:cNvGrpSpPr/>
              <p:nvPr/>
            </p:nvGrpSpPr>
            <p:grpSpPr>
              <a:xfrm>
                <a:off x="0" y="0"/>
                <a:ext cx="784" cy="227"/>
                <a:chOff x="0" y="0"/>
                <a:chExt cx="784" cy="227"/>
              </a:xfrm>
            </p:grpSpPr>
            <p:grpSp>
              <p:nvGrpSpPr>
                <p:cNvPr id="780321" name="组合 826401"/>
                <p:cNvGrpSpPr/>
                <p:nvPr/>
              </p:nvGrpSpPr>
              <p:grpSpPr>
                <a:xfrm>
                  <a:off x="0" y="0"/>
                  <a:ext cx="635" cy="227"/>
                  <a:chOff x="0" y="0"/>
                  <a:chExt cx="635" cy="227"/>
                </a:xfrm>
              </p:grpSpPr>
              <p:sp>
                <p:nvSpPr>
                  <p:cNvPr id="780322" name="矩形 826402"/>
                  <p:cNvSpPr/>
                  <p:nvPr/>
                </p:nvSpPr>
                <p:spPr>
                  <a:xfrm>
                    <a:off x="0" y="0"/>
                    <a:ext cx="635"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head</a:t>
                    </a:r>
                    <a:endParaRPr lang="en-US" altLang="x-none" sz="2400" b="1" dirty="0">
                      <a:latin typeface="Times New Roman" panose="02020603050405020304" pitchFamily="2" charset="0"/>
                      <a:ea typeface="宋体" panose="02010600030101010101" pitchFamily="2" charset="-122"/>
                    </a:endParaRPr>
                  </a:p>
                </p:txBody>
              </p:sp>
              <p:sp>
                <p:nvSpPr>
                  <p:cNvPr id="780323" name="直接连接符 826403"/>
                  <p:cNvSpPr/>
                  <p:nvPr/>
                </p:nvSpPr>
                <p:spPr>
                  <a:xfrm>
                    <a:off x="480" y="0"/>
                    <a:ext cx="0" cy="227"/>
                  </a:xfrm>
                  <a:prstGeom prst="line">
                    <a:avLst/>
                  </a:prstGeom>
                  <a:ln w="19050" cap="flat" cmpd="sng">
                    <a:solidFill>
                      <a:schemeClr val="tx1"/>
                    </a:solidFill>
                    <a:prstDash val="solid"/>
                    <a:round/>
                    <a:headEnd type="none" w="med" len="med"/>
                    <a:tailEnd type="none" w="med" len="med"/>
                  </a:ln>
                </p:spPr>
              </p:sp>
            </p:grpSp>
            <p:sp>
              <p:nvSpPr>
                <p:cNvPr id="780324" name="直接连接符 826404"/>
                <p:cNvSpPr/>
                <p:nvPr/>
              </p:nvSpPr>
              <p:spPr>
                <a:xfrm>
                  <a:off x="544" y="104"/>
                  <a:ext cx="240" cy="0"/>
                </a:xfrm>
                <a:prstGeom prst="line">
                  <a:avLst/>
                </a:prstGeom>
                <a:ln w="19050" cap="flat" cmpd="sng">
                  <a:solidFill>
                    <a:schemeClr val="tx1"/>
                  </a:solidFill>
                  <a:prstDash val="solid"/>
                  <a:round/>
                  <a:headEnd type="none" w="med" len="med"/>
                  <a:tailEnd type="triangle" w="med" len="med"/>
                </a:ln>
              </p:spPr>
            </p:sp>
          </p:grpSp>
        </p:grpSp>
        <p:sp>
          <p:nvSpPr>
            <p:cNvPr id="780325" name="矩形 826405"/>
            <p:cNvSpPr/>
            <p:nvPr/>
          </p:nvSpPr>
          <p:spPr>
            <a:xfrm>
              <a:off x="73" y="0"/>
              <a:ext cx="861" cy="227"/>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rPr>
                <a:t>初始链表</a:t>
              </a:r>
              <a:endParaRPr lang="zh-CN" altLang="en-US" sz="2400" b="1" dirty="0">
                <a:latin typeface="Times New Roman" panose="02020603050405020304" pitchFamily="2" charset="0"/>
                <a:ea typeface="宋体" panose="02010600030101010101" pitchFamily="2" charset="-122"/>
              </a:endParaRPr>
            </a:p>
          </p:txBody>
        </p:sp>
        <p:grpSp>
          <p:nvGrpSpPr>
            <p:cNvPr id="780326" name="组合 826406"/>
            <p:cNvGrpSpPr/>
            <p:nvPr/>
          </p:nvGrpSpPr>
          <p:grpSpPr>
            <a:xfrm>
              <a:off x="0" y="672"/>
              <a:ext cx="5541" cy="1206"/>
              <a:chOff x="0" y="0"/>
              <a:chExt cx="5541" cy="1206"/>
            </a:xfrm>
          </p:grpSpPr>
          <p:grpSp>
            <p:nvGrpSpPr>
              <p:cNvPr id="780327" name="组合 826407"/>
              <p:cNvGrpSpPr/>
              <p:nvPr/>
            </p:nvGrpSpPr>
            <p:grpSpPr>
              <a:xfrm>
                <a:off x="576" y="35"/>
                <a:ext cx="4944" cy="227"/>
                <a:chOff x="0" y="0"/>
                <a:chExt cx="4944" cy="227"/>
              </a:xfrm>
            </p:grpSpPr>
            <p:sp>
              <p:nvSpPr>
                <p:cNvPr id="780328" name="矩形 826408"/>
                <p:cNvSpPr/>
                <p:nvPr/>
              </p:nvSpPr>
              <p:spPr>
                <a:xfrm>
                  <a:off x="480"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f[1]</a:t>
                  </a:r>
                  <a:endParaRPr lang="en-US" altLang="x-none" sz="2400" b="1" dirty="0">
                    <a:latin typeface="Times New Roman" panose="02020603050405020304" pitchFamily="2" charset="0"/>
                    <a:ea typeface="宋体" panose="02010600030101010101" pitchFamily="2" charset="-122"/>
                  </a:endParaRPr>
                </a:p>
              </p:txBody>
            </p:sp>
            <p:sp>
              <p:nvSpPr>
                <p:cNvPr id="780329" name="矩形 826409"/>
                <p:cNvSpPr/>
                <p:nvPr/>
              </p:nvSpPr>
              <p:spPr>
                <a:xfrm>
                  <a:off x="0"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f[0]</a:t>
                  </a:r>
                  <a:endParaRPr lang="en-US" altLang="x-none" sz="2400" b="1" dirty="0">
                    <a:latin typeface="Times New Roman" panose="02020603050405020304" pitchFamily="2" charset="0"/>
                    <a:ea typeface="宋体" panose="02010600030101010101" pitchFamily="2" charset="-122"/>
                  </a:endParaRPr>
                </a:p>
              </p:txBody>
            </p:sp>
            <p:sp>
              <p:nvSpPr>
                <p:cNvPr id="780330" name="矩形 826410"/>
                <p:cNvSpPr/>
                <p:nvPr/>
              </p:nvSpPr>
              <p:spPr>
                <a:xfrm>
                  <a:off x="961"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f[2]</a:t>
                  </a:r>
                  <a:endParaRPr lang="en-US" altLang="x-none" sz="2400" b="1" dirty="0">
                    <a:latin typeface="Times New Roman" panose="02020603050405020304" pitchFamily="2" charset="0"/>
                    <a:ea typeface="宋体" panose="02010600030101010101" pitchFamily="2" charset="-122"/>
                  </a:endParaRPr>
                </a:p>
              </p:txBody>
            </p:sp>
            <p:sp>
              <p:nvSpPr>
                <p:cNvPr id="780331" name="矩形 826411"/>
                <p:cNvSpPr/>
                <p:nvPr/>
              </p:nvSpPr>
              <p:spPr>
                <a:xfrm>
                  <a:off x="1968"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f[4]</a:t>
                  </a:r>
                  <a:endParaRPr lang="en-US" altLang="x-none" sz="2400" b="1" dirty="0">
                    <a:latin typeface="Times New Roman" panose="02020603050405020304" pitchFamily="2" charset="0"/>
                    <a:ea typeface="宋体" panose="02010600030101010101" pitchFamily="2" charset="-122"/>
                  </a:endParaRPr>
                </a:p>
              </p:txBody>
            </p:sp>
            <p:sp>
              <p:nvSpPr>
                <p:cNvPr id="780332" name="矩形 826412"/>
                <p:cNvSpPr/>
                <p:nvPr/>
              </p:nvSpPr>
              <p:spPr>
                <a:xfrm>
                  <a:off x="1440"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f[3]</a:t>
                  </a:r>
                  <a:endParaRPr lang="en-US" altLang="x-none" sz="2400" b="1" dirty="0">
                    <a:latin typeface="Times New Roman" panose="02020603050405020304" pitchFamily="2" charset="0"/>
                    <a:ea typeface="宋体" panose="02010600030101010101" pitchFamily="2" charset="-122"/>
                  </a:endParaRPr>
                </a:p>
              </p:txBody>
            </p:sp>
            <p:sp>
              <p:nvSpPr>
                <p:cNvPr id="780333" name="矩形 826413"/>
                <p:cNvSpPr/>
                <p:nvPr/>
              </p:nvSpPr>
              <p:spPr>
                <a:xfrm>
                  <a:off x="2449"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f[5]</a:t>
                  </a:r>
                  <a:endParaRPr lang="en-US" altLang="x-none" sz="2400" b="1" dirty="0">
                    <a:latin typeface="Times New Roman" panose="02020603050405020304" pitchFamily="2" charset="0"/>
                    <a:ea typeface="宋体" panose="02010600030101010101" pitchFamily="2" charset="-122"/>
                  </a:endParaRPr>
                </a:p>
              </p:txBody>
            </p:sp>
            <p:sp>
              <p:nvSpPr>
                <p:cNvPr id="780334" name="矩形 826414"/>
                <p:cNvSpPr/>
                <p:nvPr/>
              </p:nvSpPr>
              <p:spPr>
                <a:xfrm>
                  <a:off x="3504"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f[7]</a:t>
                  </a:r>
                  <a:endParaRPr lang="en-US" altLang="x-none" sz="2400" b="1" dirty="0">
                    <a:latin typeface="Times New Roman" panose="02020603050405020304" pitchFamily="2" charset="0"/>
                    <a:ea typeface="宋体" panose="02010600030101010101" pitchFamily="2" charset="-122"/>
                  </a:endParaRPr>
                </a:p>
              </p:txBody>
            </p:sp>
            <p:sp>
              <p:nvSpPr>
                <p:cNvPr id="780335" name="矩形 826415"/>
                <p:cNvSpPr/>
                <p:nvPr/>
              </p:nvSpPr>
              <p:spPr>
                <a:xfrm>
                  <a:off x="2976"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f[6]</a:t>
                  </a:r>
                  <a:endParaRPr lang="en-US" altLang="x-none" sz="2400" b="1" dirty="0">
                    <a:latin typeface="Times New Roman" panose="02020603050405020304" pitchFamily="2" charset="0"/>
                    <a:ea typeface="宋体" panose="02010600030101010101" pitchFamily="2" charset="-122"/>
                  </a:endParaRPr>
                </a:p>
              </p:txBody>
            </p:sp>
            <p:sp>
              <p:nvSpPr>
                <p:cNvPr id="780336" name="矩形 826416"/>
                <p:cNvSpPr/>
                <p:nvPr/>
              </p:nvSpPr>
              <p:spPr>
                <a:xfrm>
                  <a:off x="4033"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f[8]</a:t>
                  </a:r>
                  <a:endParaRPr lang="en-US" altLang="x-none" sz="2400" b="1" dirty="0">
                    <a:latin typeface="Times New Roman" panose="02020603050405020304" pitchFamily="2" charset="0"/>
                    <a:ea typeface="宋体" panose="02010600030101010101" pitchFamily="2" charset="-122"/>
                  </a:endParaRPr>
                </a:p>
              </p:txBody>
            </p:sp>
            <p:sp>
              <p:nvSpPr>
                <p:cNvPr id="780337" name="矩形 826417"/>
                <p:cNvSpPr/>
                <p:nvPr/>
              </p:nvSpPr>
              <p:spPr>
                <a:xfrm>
                  <a:off x="4513"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f[9]</a:t>
                  </a:r>
                  <a:endParaRPr lang="en-US" altLang="x-none" sz="2400" b="1" dirty="0">
                    <a:latin typeface="Times New Roman" panose="02020603050405020304" pitchFamily="2" charset="0"/>
                    <a:ea typeface="宋体" panose="02010600030101010101" pitchFamily="2" charset="-122"/>
                  </a:endParaRPr>
                </a:p>
              </p:txBody>
            </p:sp>
          </p:grpSp>
          <p:grpSp>
            <p:nvGrpSpPr>
              <p:cNvPr id="780338" name="组合 826418"/>
              <p:cNvGrpSpPr/>
              <p:nvPr/>
            </p:nvGrpSpPr>
            <p:grpSpPr>
              <a:xfrm>
                <a:off x="528" y="979"/>
                <a:ext cx="4944" cy="227"/>
                <a:chOff x="0" y="0"/>
                <a:chExt cx="4944" cy="227"/>
              </a:xfrm>
            </p:grpSpPr>
            <p:sp>
              <p:nvSpPr>
                <p:cNvPr id="780339" name="矩形 826419"/>
                <p:cNvSpPr/>
                <p:nvPr/>
              </p:nvSpPr>
              <p:spPr>
                <a:xfrm>
                  <a:off x="480"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e[1]</a:t>
                  </a:r>
                  <a:endParaRPr lang="en-US" altLang="x-none" sz="2400" b="1" dirty="0">
                    <a:latin typeface="Times New Roman" panose="02020603050405020304" pitchFamily="2" charset="0"/>
                    <a:ea typeface="宋体" panose="02010600030101010101" pitchFamily="2" charset="-122"/>
                  </a:endParaRPr>
                </a:p>
              </p:txBody>
            </p:sp>
            <p:sp>
              <p:nvSpPr>
                <p:cNvPr id="780340" name="矩形 826420"/>
                <p:cNvSpPr/>
                <p:nvPr/>
              </p:nvSpPr>
              <p:spPr>
                <a:xfrm>
                  <a:off x="0"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e[0]</a:t>
                  </a:r>
                  <a:endParaRPr lang="en-US" altLang="x-none" sz="2400" b="1" dirty="0">
                    <a:latin typeface="Times New Roman" panose="02020603050405020304" pitchFamily="2" charset="0"/>
                    <a:ea typeface="宋体" panose="02010600030101010101" pitchFamily="2" charset="-122"/>
                  </a:endParaRPr>
                </a:p>
              </p:txBody>
            </p:sp>
            <p:sp>
              <p:nvSpPr>
                <p:cNvPr id="780341" name="矩形 826421"/>
                <p:cNvSpPr/>
                <p:nvPr/>
              </p:nvSpPr>
              <p:spPr>
                <a:xfrm>
                  <a:off x="961"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e[2]</a:t>
                  </a:r>
                  <a:endParaRPr lang="en-US" altLang="x-none" sz="2400" b="1" dirty="0">
                    <a:latin typeface="Times New Roman" panose="02020603050405020304" pitchFamily="2" charset="0"/>
                    <a:ea typeface="宋体" panose="02010600030101010101" pitchFamily="2" charset="-122"/>
                  </a:endParaRPr>
                </a:p>
              </p:txBody>
            </p:sp>
            <p:sp>
              <p:nvSpPr>
                <p:cNvPr id="780342" name="矩形 826422"/>
                <p:cNvSpPr/>
                <p:nvPr/>
              </p:nvSpPr>
              <p:spPr>
                <a:xfrm>
                  <a:off x="1968"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e[4]</a:t>
                  </a:r>
                  <a:endParaRPr lang="en-US" altLang="x-none" sz="2400" b="1" dirty="0">
                    <a:latin typeface="Times New Roman" panose="02020603050405020304" pitchFamily="2" charset="0"/>
                    <a:ea typeface="宋体" panose="02010600030101010101" pitchFamily="2" charset="-122"/>
                  </a:endParaRPr>
                </a:p>
              </p:txBody>
            </p:sp>
            <p:sp>
              <p:nvSpPr>
                <p:cNvPr id="780343" name="矩形 826423"/>
                <p:cNvSpPr/>
                <p:nvPr/>
              </p:nvSpPr>
              <p:spPr>
                <a:xfrm>
                  <a:off x="1440"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e[3]</a:t>
                  </a:r>
                  <a:endParaRPr lang="en-US" altLang="x-none" sz="2400" b="1" dirty="0">
                    <a:latin typeface="Times New Roman" panose="02020603050405020304" pitchFamily="2" charset="0"/>
                    <a:ea typeface="宋体" panose="02010600030101010101" pitchFamily="2" charset="-122"/>
                  </a:endParaRPr>
                </a:p>
              </p:txBody>
            </p:sp>
            <p:sp>
              <p:nvSpPr>
                <p:cNvPr id="780344" name="矩形 826424"/>
                <p:cNvSpPr/>
                <p:nvPr/>
              </p:nvSpPr>
              <p:spPr>
                <a:xfrm>
                  <a:off x="2449"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e[5]</a:t>
                  </a:r>
                  <a:endParaRPr lang="en-US" altLang="x-none" sz="2400" b="1" dirty="0">
                    <a:latin typeface="Times New Roman" panose="02020603050405020304" pitchFamily="2" charset="0"/>
                    <a:ea typeface="宋体" panose="02010600030101010101" pitchFamily="2" charset="-122"/>
                  </a:endParaRPr>
                </a:p>
              </p:txBody>
            </p:sp>
            <p:sp>
              <p:nvSpPr>
                <p:cNvPr id="780345" name="矩形 826425"/>
                <p:cNvSpPr/>
                <p:nvPr/>
              </p:nvSpPr>
              <p:spPr>
                <a:xfrm>
                  <a:off x="3504"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e[7]</a:t>
                  </a:r>
                  <a:endParaRPr lang="en-US" altLang="x-none" sz="2400" b="1" dirty="0">
                    <a:latin typeface="Times New Roman" panose="02020603050405020304" pitchFamily="2" charset="0"/>
                    <a:ea typeface="宋体" panose="02010600030101010101" pitchFamily="2" charset="-122"/>
                  </a:endParaRPr>
                </a:p>
              </p:txBody>
            </p:sp>
            <p:sp>
              <p:nvSpPr>
                <p:cNvPr id="780346" name="矩形 826426"/>
                <p:cNvSpPr/>
                <p:nvPr/>
              </p:nvSpPr>
              <p:spPr>
                <a:xfrm>
                  <a:off x="2976"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e[6]</a:t>
                  </a:r>
                  <a:endParaRPr lang="en-US" altLang="x-none" sz="2400" b="1" dirty="0">
                    <a:latin typeface="Times New Roman" panose="02020603050405020304" pitchFamily="2" charset="0"/>
                    <a:ea typeface="宋体" panose="02010600030101010101" pitchFamily="2" charset="-122"/>
                  </a:endParaRPr>
                </a:p>
              </p:txBody>
            </p:sp>
            <p:sp>
              <p:nvSpPr>
                <p:cNvPr id="780347" name="矩形 826427"/>
                <p:cNvSpPr/>
                <p:nvPr/>
              </p:nvSpPr>
              <p:spPr>
                <a:xfrm>
                  <a:off x="4033"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e[8]</a:t>
                  </a:r>
                  <a:endParaRPr lang="en-US" altLang="x-none" sz="2400" b="1" dirty="0">
                    <a:latin typeface="Times New Roman" panose="02020603050405020304" pitchFamily="2" charset="0"/>
                    <a:ea typeface="宋体" panose="02010600030101010101" pitchFamily="2" charset="-122"/>
                  </a:endParaRPr>
                </a:p>
              </p:txBody>
            </p:sp>
            <p:sp>
              <p:nvSpPr>
                <p:cNvPr id="780348" name="矩形 826428"/>
                <p:cNvSpPr/>
                <p:nvPr/>
              </p:nvSpPr>
              <p:spPr>
                <a:xfrm>
                  <a:off x="4513"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e[9]</a:t>
                  </a:r>
                  <a:endParaRPr lang="en-US" altLang="x-none" sz="2400" b="1" dirty="0">
                    <a:latin typeface="Times New Roman" panose="02020603050405020304" pitchFamily="2" charset="0"/>
                    <a:ea typeface="宋体" panose="02010600030101010101" pitchFamily="2" charset="-122"/>
                  </a:endParaRPr>
                </a:p>
              </p:txBody>
            </p:sp>
          </p:grpSp>
          <p:grpSp>
            <p:nvGrpSpPr>
              <p:cNvPr id="780349" name="组合 826429"/>
              <p:cNvGrpSpPr/>
              <p:nvPr/>
            </p:nvGrpSpPr>
            <p:grpSpPr>
              <a:xfrm>
                <a:off x="1056" y="323"/>
                <a:ext cx="453" cy="656"/>
                <a:chOff x="0" y="0"/>
                <a:chExt cx="453" cy="656"/>
              </a:xfrm>
            </p:grpSpPr>
            <p:sp>
              <p:nvSpPr>
                <p:cNvPr id="780350" name="矩形 826430"/>
                <p:cNvSpPr/>
                <p:nvPr/>
              </p:nvSpPr>
              <p:spPr>
                <a:xfrm>
                  <a:off x="0" y="192"/>
                  <a:ext cx="453"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2121</a:t>
                  </a:r>
                  <a:endParaRPr lang="en-US" altLang="x-none" sz="2400" b="1" dirty="0">
                    <a:latin typeface="Times New Roman" panose="02020603050405020304" pitchFamily="2" charset="0"/>
                    <a:ea typeface="宋体" panose="02010600030101010101" pitchFamily="2" charset="-122"/>
                  </a:endParaRPr>
                </a:p>
              </p:txBody>
            </p:sp>
            <p:sp>
              <p:nvSpPr>
                <p:cNvPr id="780351" name="直接连接符 826431"/>
                <p:cNvSpPr/>
                <p:nvPr/>
              </p:nvSpPr>
              <p:spPr>
                <a:xfrm>
                  <a:off x="240" y="0"/>
                  <a:ext cx="0" cy="192"/>
                </a:xfrm>
                <a:prstGeom prst="line">
                  <a:avLst/>
                </a:prstGeom>
                <a:ln w="19050" cap="flat" cmpd="sng">
                  <a:solidFill>
                    <a:schemeClr val="tx1"/>
                  </a:solidFill>
                  <a:prstDash val="solid"/>
                  <a:round/>
                  <a:headEnd type="none" w="med" len="med"/>
                  <a:tailEnd type="triangle" w="med" len="med"/>
                </a:ln>
              </p:spPr>
            </p:sp>
            <p:sp>
              <p:nvSpPr>
                <p:cNvPr id="780352" name="直接连接符 826432"/>
                <p:cNvSpPr/>
                <p:nvPr/>
              </p:nvSpPr>
              <p:spPr>
                <a:xfrm flipV="1">
                  <a:off x="240" y="416"/>
                  <a:ext cx="0" cy="240"/>
                </a:xfrm>
                <a:prstGeom prst="line">
                  <a:avLst/>
                </a:prstGeom>
                <a:ln w="19050" cap="flat" cmpd="sng">
                  <a:solidFill>
                    <a:schemeClr val="tx1"/>
                  </a:solidFill>
                  <a:prstDash val="solid"/>
                  <a:round/>
                  <a:headEnd type="none" w="med" len="med"/>
                  <a:tailEnd type="triangle" w="med" len="med"/>
                </a:ln>
              </p:spPr>
            </p:sp>
          </p:grpSp>
          <p:grpSp>
            <p:nvGrpSpPr>
              <p:cNvPr id="780353" name="组合 826433"/>
              <p:cNvGrpSpPr/>
              <p:nvPr/>
            </p:nvGrpSpPr>
            <p:grpSpPr>
              <a:xfrm>
                <a:off x="1563" y="323"/>
                <a:ext cx="453" cy="656"/>
                <a:chOff x="0" y="0"/>
                <a:chExt cx="453" cy="656"/>
              </a:xfrm>
            </p:grpSpPr>
            <p:sp>
              <p:nvSpPr>
                <p:cNvPr id="780354" name="矩形 826434"/>
                <p:cNvSpPr/>
                <p:nvPr/>
              </p:nvSpPr>
              <p:spPr>
                <a:xfrm>
                  <a:off x="0" y="192"/>
                  <a:ext cx="453"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4382</a:t>
                  </a:r>
                  <a:endParaRPr lang="en-US" altLang="x-none" sz="2400" b="1" dirty="0">
                    <a:latin typeface="Times New Roman" panose="02020603050405020304" pitchFamily="2" charset="0"/>
                    <a:ea typeface="宋体" panose="02010600030101010101" pitchFamily="2" charset="-122"/>
                  </a:endParaRPr>
                </a:p>
              </p:txBody>
            </p:sp>
            <p:sp>
              <p:nvSpPr>
                <p:cNvPr id="780355" name="直接连接符 826435"/>
                <p:cNvSpPr/>
                <p:nvPr/>
              </p:nvSpPr>
              <p:spPr>
                <a:xfrm>
                  <a:off x="240" y="0"/>
                  <a:ext cx="0" cy="192"/>
                </a:xfrm>
                <a:prstGeom prst="line">
                  <a:avLst/>
                </a:prstGeom>
                <a:ln w="19050" cap="flat" cmpd="sng">
                  <a:solidFill>
                    <a:schemeClr val="tx1"/>
                  </a:solidFill>
                  <a:prstDash val="solid"/>
                  <a:round/>
                  <a:headEnd type="none" w="med" len="med"/>
                  <a:tailEnd type="triangle" w="med" len="med"/>
                </a:ln>
              </p:spPr>
            </p:sp>
            <p:sp>
              <p:nvSpPr>
                <p:cNvPr id="780356" name="直接连接符 826436"/>
                <p:cNvSpPr/>
                <p:nvPr/>
              </p:nvSpPr>
              <p:spPr>
                <a:xfrm flipV="1">
                  <a:off x="240" y="416"/>
                  <a:ext cx="0" cy="240"/>
                </a:xfrm>
                <a:prstGeom prst="line">
                  <a:avLst/>
                </a:prstGeom>
                <a:ln w="19050" cap="flat" cmpd="sng">
                  <a:solidFill>
                    <a:schemeClr val="tx1"/>
                  </a:solidFill>
                  <a:prstDash val="solid"/>
                  <a:round/>
                  <a:headEnd type="none" w="med" len="med"/>
                  <a:tailEnd type="triangle" w="med" len="med"/>
                </a:ln>
              </p:spPr>
            </p:sp>
          </p:grpSp>
          <p:grpSp>
            <p:nvGrpSpPr>
              <p:cNvPr id="780357" name="组合 826437"/>
              <p:cNvGrpSpPr/>
              <p:nvPr/>
            </p:nvGrpSpPr>
            <p:grpSpPr>
              <a:xfrm>
                <a:off x="3003" y="323"/>
                <a:ext cx="453" cy="656"/>
                <a:chOff x="0" y="0"/>
                <a:chExt cx="453" cy="656"/>
              </a:xfrm>
            </p:grpSpPr>
            <p:sp>
              <p:nvSpPr>
                <p:cNvPr id="780358" name="矩形 826438"/>
                <p:cNvSpPr/>
                <p:nvPr/>
              </p:nvSpPr>
              <p:spPr>
                <a:xfrm>
                  <a:off x="0" y="192"/>
                  <a:ext cx="453"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3355</a:t>
                  </a:r>
                  <a:endParaRPr lang="en-US" altLang="x-none" sz="2400" b="1" dirty="0">
                    <a:latin typeface="Times New Roman" panose="02020603050405020304" pitchFamily="2" charset="0"/>
                    <a:ea typeface="宋体" panose="02010600030101010101" pitchFamily="2" charset="-122"/>
                  </a:endParaRPr>
                </a:p>
              </p:txBody>
            </p:sp>
            <p:sp>
              <p:nvSpPr>
                <p:cNvPr id="780359" name="直接连接符 826439"/>
                <p:cNvSpPr/>
                <p:nvPr/>
              </p:nvSpPr>
              <p:spPr>
                <a:xfrm>
                  <a:off x="240" y="0"/>
                  <a:ext cx="0" cy="192"/>
                </a:xfrm>
                <a:prstGeom prst="line">
                  <a:avLst/>
                </a:prstGeom>
                <a:ln w="19050" cap="flat" cmpd="sng">
                  <a:solidFill>
                    <a:schemeClr val="tx1"/>
                  </a:solidFill>
                  <a:prstDash val="solid"/>
                  <a:round/>
                  <a:headEnd type="none" w="med" len="med"/>
                  <a:tailEnd type="triangle" w="med" len="med"/>
                </a:ln>
              </p:spPr>
            </p:sp>
            <p:sp>
              <p:nvSpPr>
                <p:cNvPr id="780360" name="直接连接符 826440"/>
                <p:cNvSpPr/>
                <p:nvPr/>
              </p:nvSpPr>
              <p:spPr>
                <a:xfrm flipV="1">
                  <a:off x="240" y="416"/>
                  <a:ext cx="0" cy="240"/>
                </a:xfrm>
                <a:prstGeom prst="line">
                  <a:avLst/>
                </a:prstGeom>
                <a:ln w="19050" cap="flat" cmpd="sng">
                  <a:solidFill>
                    <a:schemeClr val="tx1"/>
                  </a:solidFill>
                  <a:prstDash val="solid"/>
                  <a:round/>
                  <a:headEnd type="none" w="med" len="med"/>
                  <a:tailEnd type="triangle" w="med" len="med"/>
                </a:ln>
              </p:spPr>
            </p:sp>
          </p:grpSp>
          <p:grpSp>
            <p:nvGrpSpPr>
              <p:cNvPr id="780361" name="组合 826441"/>
              <p:cNvGrpSpPr/>
              <p:nvPr/>
            </p:nvGrpSpPr>
            <p:grpSpPr>
              <a:xfrm>
                <a:off x="3531" y="323"/>
                <a:ext cx="453" cy="656"/>
                <a:chOff x="0" y="0"/>
                <a:chExt cx="453" cy="656"/>
              </a:xfrm>
            </p:grpSpPr>
            <p:sp>
              <p:nvSpPr>
                <p:cNvPr id="780362" name="矩形 826442"/>
                <p:cNvSpPr/>
                <p:nvPr/>
              </p:nvSpPr>
              <p:spPr>
                <a:xfrm>
                  <a:off x="0" y="192"/>
                  <a:ext cx="453"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0066</a:t>
                  </a:r>
                  <a:endParaRPr lang="en-US" altLang="x-none" sz="2400" b="1" dirty="0">
                    <a:latin typeface="Times New Roman" panose="02020603050405020304" pitchFamily="2" charset="0"/>
                    <a:ea typeface="宋体" panose="02010600030101010101" pitchFamily="2" charset="-122"/>
                  </a:endParaRPr>
                </a:p>
              </p:txBody>
            </p:sp>
            <p:sp>
              <p:nvSpPr>
                <p:cNvPr id="780363" name="直接连接符 826443"/>
                <p:cNvSpPr/>
                <p:nvPr/>
              </p:nvSpPr>
              <p:spPr>
                <a:xfrm>
                  <a:off x="240" y="0"/>
                  <a:ext cx="0" cy="192"/>
                </a:xfrm>
                <a:prstGeom prst="line">
                  <a:avLst/>
                </a:prstGeom>
                <a:ln w="19050" cap="flat" cmpd="sng">
                  <a:solidFill>
                    <a:schemeClr val="tx1"/>
                  </a:solidFill>
                  <a:prstDash val="solid"/>
                  <a:round/>
                  <a:headEnd type="none" w="med" len="med"/>
                  <a:tailEnd type="triangle" w="med" len="med"/>
                </a:ln>
              </p:spPr>
            </p:sp>
            <p:sp>
              <p:nvSpPr>
                <p:cNvPr id="780364" name="直接连接符 826444"/>
                <p:cNvSpPr/>
                <p:nvPr/>
              </p:nvSpPr>
              <p:spPr>
                <a:xfrm flipV="1">
                  <a:off x="240" y="416"/>
                  <a:ext cx="0" cy="240"/>
                </a:xfrm>
                <a:prstGeom prst="line">
                  <a:avLst/>
                </a:prstGeom>
                <a:ln w="19050" cap="flat" cmpd="sng">
                  <a:solidFill>
                    <a:schemeClr val="tx1"/>
                  </a:solidFill>
                  <a:prstDash val="solid"/>
                  <a:round/>
                  <a:headEnd type="none" w="med" len="med"/>
                  <a:tailEnd type="triangle" w="med" len="med"/>
                </a:ln>
              </p:spPr>
            </p:sp>
          </p:grpSp>
          <p:grpSp>
            <p:nvGrpSpPr>
              <p:cNvPr id="780365" name="组合 826445"/>
              <p:cNvGrpSpPr/>
              <p:nvPr/>
            </p:nvGrpSpPr>
            <p:grpSpPr>
              <a:xfrm>
                <a:off x="4560" y="323"/>
                <a:ext cx="453" cy="656"/>
                <a:chOff x="0" y="0"/>
                <a:chExt cx="453" cy="656"/>
              </a:xfrm>
            </p:grpSpPr>
            <p:sp>
              <p:nvSpPr>
                <p:cNvPr id="780366" name="矩形 826446"/>
                <p:cNvSpPr/>
                <p:nvPr/>
              </p:nvSpPr>
              <p:spPr>
                <a:xfrm>
                  <a:off x="0" y="192"/>
                  <a:ext cx="453"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0118</a:t>
                  </a:r>
                  <a:endParaRPr lang="en-US" altLang="x-none" sz="2400" b="1" dirty="0">
                    <a:latin typeface="Times New Roman" panose="02020603050405020304" pitchFamily="2" charset="0"/>
                    <a:ea typeface="宋体" panose="02010600030101010101" pitchFamily="2" charset="-122"/>
                  </a:endParaRPr>
                </a:p>
              </p:txBody>
            </p:sp>
            <p:sp>
              <p:nvSpPr>
                <p:cNvPr id="780367" name="直接连接符 826447"/>
                <p:cNvSpPr/>
                <p:nvPr/>
              </p:nvSpPr>
              <p:spPr>
                <a:xfrm>
                  <a:off x="240" y="0"/>
                  <a:ext cx="0" cy="192"/>
                </a:xfrm>
                <a:prstGeom prst="line">
                  <a:avLst/>
                </a:prstGeom>
                <a:ln w="19050" cap="flat" cmpd="sng">
                  <a:solidFill>
                    <a:schemeClr val="tx1"/>
                  </a:solidFill>
                  <a:prstDash val="solid"/>
                  <a:round/>
                  <a:headEnd type="none" w="med" len="med"/>
                  <a:tailEnd type="triangle" w="med" len="med"/>
                </a:ln>
              </p:spPr>
            </p:sp>
            <p:sp>
              <p:nvSpPr>
                <p:cNvPr id="780368" name="直接连接符 826448"/>
                <p:cNvSpPr/>
                <p:nvPr/>
              </p:nvSpPr>
              <p:spPr>
                <a:xfrm flipV="1">
                  <a:off x="240" y="416"/>
                  <a:ext cx="0" cy="240"/>
                </a:xfrm>
                <a:prstGeom prst="line">
                  <a:avLst/>
                </a:prstGeom>
                <a:ln w="19050" cap="flat" cmpd="sng">
                  <a:solidFill>
                    <a:schemeClr val="tx1"/>
                  </a:solidFill>
                  <a:prstDash val="solid"/>
                  <a:round/>
                  <a:headEnd type="none" w="med" len="med"/>
                  <a:tailEnd type="triangle" w="med" len="med"/>
                </a:ln>
              </p:spPr>
            </p:sp>
          </p:grpSp>
          <p:grpSp>
            <p:nvGrpSpPr>
              <p:cNvPr id="780369" name="组合 826449"/>
              <p:cNvGrpSpPr/>
              <p:nvPr/>
            </p:nvGrpSpPr>
            <p:grpSpPr>
              <a:xfrm>
                <a:off x="5088" y="323"/>
                <a:ext cx="453" cy="656"/>
                <a:chOff x="0" y="0"/>
                <a:chExt cx="453" cy="656"/>
              </a:xfrm>
            </p:grpSpPr>
            <p:sp>
              <p:nvSpPr>
                <p:cNvPr id="780370" name="矩形 826450"/>
                <p:cNvSpPr/>
                <p:nvPr/>
              </p:nvSpPr>
              <p:spPr>
                <a:xfrm>
                  <a:off x="0" y="192"/>
                  <a:ext cx="453"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1039</a:t>
                  </a:r>
                  <a:endParaRPr lang="en-US" altLang="x-none" sz="2400" b="1" dirty="0">
                    <a:latin typeface="Times New Roman" panose="02020603050405020304" pitchFamily="2" charset="0"/>
                    <a:ea typeface="宋体" panose="02010600030101010101" pitchFamily="2" charset="-122"/>
                  </a:endParaRPr>
                </a:p>
              </p:txBody>
            </p:sp>
            <p:sp>
              <p:nvSpPr>
                <p:cNvPr id="780371" name="直接连接符 826451"/>
                <p:cNvSpPr/>
                <p:nvPr/>
              </p:nvSpPr>
              <p:spPr>
                <a:xfrm>
                  <a:off x="240" y="0"/>
                  <a:ext cx="0" cy="192"/>
                </a:xfrm>
                <a:prstGeom prst="line">
                  <a:avLst/>
                </a:prstGeom>
                <a:ln w="19050" cap="flat" cmpd="sng">
                  <a:solidFill>
                    <a:schemeClr val="tx1"/>
                  </a:solidFill>
                  <a:prstDash val="solid"/>
                  <a:round/>
                  <a:headEnd type="none" w="med" len="med"/>
                  <a:tailEnd type="triangle" w="med" len="med"/>
                </a:ln>
              </p:spPr>
            </p:sp>
            <p:sp>
              <p:nvSpPr>
                <p:cNvPr id="780372" name="直接连接符 826452"/>
                <p:cNvSpPr/>
                <p:nvPr/>
              </p:nvSpPr>
              <p:spPr>
                <a:xfrm flipV="1">
                  <a:off x="240" y="416"/>
                  <a:ext cx="0" cy="240"/>
                </a:xfrm>
                <a:prstGeom prst="line">
                  <a:avLst/>
                </a:prstGeom>
                <a:ln w="19050" cap="flat" cmpd="sng">
                  <a:solidFill>
                    <a:schemeClr val="tx1"/>
                  </a:solidFill>
                  <a:prstDash val="solid"/>
                  <a:round/>
                  <a:headEnd type="none" w="med" len="med"/>
                  <a:tailEnd type="triangle" w="med" len="med"/>
                </a:ln>
              </p:spPr>
            </p:sp>
          </p:grpSp>
          <p:sp>
            <p:nvSpPr>
              <p:cNvPr id="780373" name="矩形 826453"/>
              <p:cNvSpPr/>
              <p:nvPr/>
            </p:nvSpPr>
            <p:spPr>
              <a:xfrm>
                <a:off x="0" y="0"/>
                <a:ext cx="544" cy="227"/>
              </a:xfrm>
              <a:prstGeom prst="rect">
                <a:avLst/>
              </a:prstGeom>
              <a:noFill/>
              <a:ln w="9525">
                <a:noFill/>
              </a:ln>
            </p:spPr>
            <p:txBody>
              <a:bodyPr wrap="none" anchor="ctr"/>
              <a:p>
                <a:r>
                  <a:rPr lang="zh-CN" altLang="en-US" sz="2400" b="1" dirty="0">
                    <a:solidFill>
                      <a:schemeClr val="folHlink"/>
                    </a:solidFill>
                    <a:latin typeface="Times New Roman" panose="02020603050405020304" pitchFamily="2" charset="0"/>
                    <a:ea typeface="宋体" panose="02010600030101010101" pitchFamily="2" charset="-122"/>
                  </a:rPr>
                  <a:t>分配</a:t>
                </a:r>
                <a:r>
                  <a:rPr lang="zh-CN" altLang="en-US" sz="2400" b="1" dirty="0">
                    <a:latin typeface="Times New Roman" panose="02020603050405020304" pitchFamily="2" charset="0"/>
                    <a:ea typeface="宋体" panose="02010600030101010101" pitchFamily="2" charset="-122"/>
                  </a:rPr>
                  <a:t>：</a:t>
                </a:r>
                <a:endParaRPr lang="zh-CN" altLang="en-US" sz="2400" b="1" dirty="0">
                  <a:latin typeface="Times New Roman" panose="02020603050405020304" pitchFamily="2" charset="0"/>
                  <a:ea typeface="宋体" panose="02010600030101010101" pitchFamily="2" charset="-122"/>
                </a:endParaRPr>
              </a:p>
            </p:txBody>
          </p:sp>
        </p:grpSp>
        <p:grpSp>
          <p:nvGrpSpPr>
            <p:cNvPr id="780374" name="组合 826454"/>
            <p:cNvGrpSpPr/>
            <p:nvPr/>
          </p:nvGrpSpPr>
          <p:grpSpPr>
            <a:xfrm>
              <a:off x="48" y="2256"/>
              <a:ext cx="5412" cy="227"/>
              <a:chOff x="0" y="0"/>
              <a:chExt cx="5412" cy="227"/>
            </a:xfrm>
          </p:grpSpPr>
          <p:grpSp>
            <p:nvGrpSpPr>
              <p:cNvPr id="780375" name="组合 826455"/>
              <p:cNvGrpSpPr/>
              <p:nvPr/>
            </p:nvGrpSpPr>
            <p:grpSpPr>
              <a:xfrm>
                <a:off x="784" y="0"/>
                <a:ext cx="784" cy="227"/>
                <a:chOff x="0" y="0"/>
                <a:chExt cx="784" cy="227"/>
              </a:xfrm>
            </p:grpSpPr>
            <p:grpSp>
              <p:nvGrpSpPr>
                <p:cNvPr id="780376" name="组合 826456"/>
                <p:cNvGrpSpPr/>
                <p:nvPr/>
              </p:nvGrpSpPr>
              <p:grpSpPr>
                <a:xfrm>
                  <a:off x="0" y="0"/>
                  <a:ext cx="635" cy="227"/>
                  <a:chOff x="0" y="0"/>
                  <a:chExt cx="635" cy="227"/>
                </a:xfrm>
              </p:grpSpPr>
              <p:sp>
                <p:nvSpPr>
                  <p:cNvPr id="780377" name="矩形 826457"/>
                  <p:cNvSpPr/>
                  <p:nvPr/>
                </p:nvSpPr>
                <p:spPr>
                  <a:xfrm>
                    <a:off x="0" y="0"/>
                    <a:ext cx="635"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2121</a:t>
                    </a:r>
                    <a:endParaRPr lang="en-US" altLang="x-none" sz="2400" b="1" dirty="0">
                      <a:latin typeface="Times New Roman" panose="02020603050405020304" pitchFamily="2" charset="0"/>
                      <a:ea typeface="宋体" panose="02010600030101010101" pitchFamily="2" charset="-122"/>
                    </a:endParaRPr>
                  </a:p>
                </p:txBody>
              </p:sp>
              <p:sp>
                <p:nvSpPr>
                  <p:cNvPr id="780378" name="直接连接符 826458"/>
                  <p:cNvSpPr/>
                  <p:nvPr/>
                </p:nvSpPr>
                <p:spPr>
                  <a:xfrm>
                    <a:off x="480" y="0"/>
                    <a:ext cx="0" cy="227"/>
                  </a:xfrm>
                  <a:prstGeom prst="line">
                    <a:avLst/>
                  </a:prstGeom>
                  <a:ln w="19050" cap="flat" cmpd="sng">
                    <a:solidFill>
                      <a:schemeClr val="tx1"/>
                    </a:solidFill>
                    <a:prstDash val="solid"/>
                    <a:round/>
                    <a:headEnd type="none" w="med" len="med"/>
                    <a:tailEnd type="none" w="med" len="med"/>
                  </a:ln>
                </p:spPr>
              </p:sp>
            </p:grpSp>
            <p:sp>
              <p:nvSpPr>
                <p:cNvPr id="780379" name="直接连接符 826459"/>
                <p:cNvSpPr/>
                <p:nvPr/>
              </p:nvSpPr>
              <p:spPr>
                <a:xfrm>
                  <a:off x="544" y="104"/>
                  <a:ext cx="240" cy="0"/>
                </a:xfrm>
                <a:prstGeom prst="line">
                  <a:avLst/>
                </a:prstGeom>
                <a:ln w="19050" cap="flat" cmpd="sng">
                  <a:solidFill>
                    <a:schemeClr val="tx1"/>
                  </a:solidFill>
                  <a:prstDash val="solid"/>
                  <a:round/>
                  <a:headEnd type="none" w="med" len="med"/>
                  <a:tailEnd type="triangle" w="med" len="med"/>
                </a:ln>
              </p:spPr>
            </p:sp>
          </p:grpSp>
          <p:grpSp>
            <p:nvGrpSpPr>
              <p:cNvPr id="780380" name="组合 826460"/>
              <p:cNvGrpSpPr/>
              <p:nvPr/>
            </p:nvGrpSpPr>
            <p:grpSpPr>
              <a:xfrm>
                <a:off x="1568" y="0"/>
                <a:ext cx="784" cy="227"/>
                <a:chOff x="0" y="0"/>
                <a:chExt cx="784" cy="227"/>
              </a:xfrm>
            </p:grpSpPr>
            <p:grpSp>
              <p:nvGrpSpPr>
                <p:cNvPr id="780381" name="组合 826461"/>
                <p:cNvGrpSpPr/>
                <p:nvPr/>
              </p:nvGrpSpPr>
              <p:grpSpPr>
                <a:xfrm>
                  <a:off x="0" y="0"/>
                  <a:ext cx="635" cy="227"/>
                  <a:chOff x="0" y="0"/>
                  <a:chExt cx="635" cy="227"/>
                </a:xfrm>
              </p:grpSpPr>
              <p:sp>
                <p:nvSpPr>
                  <p:cNvPr id="780382" name="矩形 826462"/>
                  <p:cNvSpPr/>
                  <p:nvPr/>
                </p:nvSpPr>
                <p:spPr>
                  <a:xfrm>
                    <a:off x="0" y="0"/>
                    <a:ext cx="635"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4382</a:t>
                    </a:r>
                    <a:endParaRPr lang="en-US" altLang="x-none" sz="2400" b="1" dirty="0">
                      <a:latin typeface="Times New Roman" panose="02020603050405020304" pitchFamily="2" charset="0"/>
                      <a:ea typeface="宋体" panose="02010600030101010101" pitchFamily="2" charset="-122"/>
                    </a:endParaRPr>
                  </a:p>
                </p:txBody>
              </p:sp>
              <p:sp>
                <p:nvSpPr>
                  <p:cNvPr id="780383" name="直接连接符 826463"/>
                  <p:cNvSpPr/>
                  <p:nvPr/>
                </p:nvSpPr>
                <p:spPr>
                  <a:xfrm>
                    <a:off x="480" y="0"/>
                    <a:ext cx="0" cy="227"/>
                  </a:xfrm>
                  <a:prstGeom prst="line">
                    <a:avLst/>
                  </a:prstGeom>
                  <a:ln w="19050" cap="flat" cmpd="sng">
                    <a:solidFill>
                      <a:schemeClr val="tx1"/>
                    </a:solidFill>
                    <a:prstDash val="solid"/>
                    <a:round/>
                    <a:headEnd type="none" w="med" len="med"/>
                    <a:tailEnd type="none" w="med" len="med"/>
                  </a:ln>
                </p:spPr>
              </p:sp>
            </p:grpSp>
            <p:sp>
              <p:nvSpPr>
                <p:cNvPr id="780384" name="直接连接符 826464"/>
                <p:cNvSpPr/>
                <p:nvPr/>
              </p:nvSpPr>
              <p:spPr>
                <a:xfrm>
                  <a:off x="544" y="104"/>
                  <a:ext cx="240" cy="0"/>
                </a:xfrm>
                <a:prstGeom prst="line">
                  <a:avLst/>
                </a:prstGeom>
                <a:ln w="19050" cap="flat" cmpd="sng">
                  <a:solidFill>
                    <a:schemeClr val="tx1"/>
                  </a:solidFill>
                  <a:prstDash val="solid"/>
                  <a:round/>
                  <a:headEnd type="none" w="med" len="med"/>
                  <a:tailEnd type="triangle" w="med" len="med"/>
                </a:ln>
              </p:spPr>
            </p:sp>
          </p:grpSp>
          <p:grpSp>
            <p:nvGrpSpPr>
              <p:cNvPr id="780385" name="组合 826465"/>
              <p:cNvGrpSpPr/>
              <p:nvPr/>
            </p:nvGrpSpPr>
            <p:grpSpPr>
              <a:xfrm>
                <a:off x="2352" y="0"/>
                <a:ext cx="784" cy="227"/>
                <a:chOff x="0" y="0"/>
                <a:chExt cx="784" cy="227"/>
              </a:xfrm>
            </p:grpSpPr>
            <p:grpSp>
              <p:nvGrpSpPr>
                <p:cNvPr id="780386" name="组合 826466"/>
                <p:cNvGrpSpPr/>
                <p:nvPr/>
              </p:nvGrpSpPr>
              <p:grpSpPr>
                <a:xfrm>
                  <a:off x="0" y="0"/>
                  <a:ext cx="635" cy="227"/>
                  <a:chOff x="0" y="0"/>
                  <a:chExt cx="635" cy="227"/>
                </a:xfrm>
              </p:grpSpPr>
              <p:sp>
                <p:nvSpPr>
                  <p:cNvPr id="780387" name="矩形 826467"/>
                  <p:cNvSpPr/>
                  <p:nvPr/>
                </p:nvSpPr>
                <p:spPr>
                  <a:xfrm>
                    <a:off x="0" y="0"/>
                    <a:ext cx="635"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3355</a:t>
                    </a:r>
                    <a:endParaRPr lang="en-US" altLang="x-none" sz="2400" b="1" dirty="0">
                      <a:latin typeface="Times New Roman" panose="02020603050405020304" pitchFamily="2" charset="0"/>
                      <a:ea typeface="宋体" panose="02010600030101010101" pitchFamily="2" charset="-122"/>
                    </a:endParaRPr>
                  </a:p>
                </p:txBody>
              </p:sp>
              <p:sp>
                <p:nvSpPr>
                  <p:cNvPr id="780388" name="直接连接符 826468"/>
                  <p:cNvSpPr/>
                  <p:nvPr/>
                </p:nvSpPr>
                <p:spPr>
                  <a:xfrm>
                    <a:off x="480" y="0"/>
                    <a:ext cx="0" cy="227"/>
                  </a:xfrm>
                  <a:prstGeom prst="line">
                    <a:avLst/>
                  </a:prstGeom>
                  <a:ln w="19050" cap="flat" cmpd="sng">
                    <a:solidFill>
                      <a:schemeClr val="tx1"/>
                    </a:solidFill>
                    <a:prstDash val="solid"/>
                    <a:round/>
                    <a:headEnd type="none" w="med" len="med"/>
                    <a:tailEnd type="none" w="med" len="med"/>
                  </a:ln>
                </p:spPr>
              </p:sp>
            </p:grpSp>
            <p:sp>
              <p:nvSpPr>
                <p:cNvPr id="780389" name="直接连接符 826469"/>
                <p:cNvSpPr/>
                <p:nvPr/>
              </p:nvSpPr>
              <p:spPr>
                <a:xfrm>
                  <a:off x="544" y="104"/>
                  <a:ext cx="240" cy="0"/>
                </a:xfrm>
                <a:prstGeom prst="line">
                  <a:avLst/>
                </a:prstGeom>
                <a:ln w="19050" cap="flat" cmpd="sng">
                  <a:solidFill>
                    <a:schemeClr val="tx1"/>
                  </a:solidFill>
                  <a:prstDash val="solid"/>
                  <a:round/>
                  <a:headEnd type="none" w="med" len="med"/>
                  <a:tailEnd type="triangle" w="med" len="med"/>
                </a:ln>
              </p:spPr>
            </p:sp>
          </p:grpSp>
          <p:grpSp>
            <p:nvGrpSpPr>
              <p:cNvPr id="780390" name="组合 826470"/>
              <p:cNvGrpSpPr/>
              <p:nvPr/>
            </p:nvGrpSpPr>
            <p:grpSpPr>
              <a:xfrm>
                <a:off x="3128" y="0"/>
                <a:ext cx="784" cy="227"/>
                <a:chOff x="0" y="0"/>
                <a:chExt cx="784" cy="227"/>
              </a:xfrm>
            </p:grpSpPr>
            <p:grpSp>
              <p:nvGrpSpPr>
                <p:cNvPr id="780391" name="组合 826471"/>
                <p:cNvGrpSpPr/>
                <p:nvPr/>
              </p:nvGrpSpPr>
              <p:grpSpPr>
                <a:xfrm>
                  <a:off x="0" y="0"/>
                  <a:ext cx="635" cy="227"/>
                  <a:chOff x="0" y="0"/>
                  <a:chExt cx="635" cy="227"/>
                </a:xfrm>
              </p:grpSpPr>
              <p:sp>
                <p:nvSpPr>
                  <p:cNvPr id="780392" name="矩形 826472"/>
                  <p:cNvSpPr/>
                  <p:nvPr/>
                </p:nvSpPr>
                <p:spPr>
                  <a:xfrm>
                    <a:off x="0" y="0"/>
                    <a:ext cx="635"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0066</a:t>
                    </a:r>
                    <a:endParaRPr lang="en-US" altLang="x-none" sz="2400" b="1" dirty="0">
                      <a:latin typeface="Times New Roman" panose="02020603050405020304" pitchFamily="2" charset="0"/>
                      <a:ea typeface="宋体" panose="02010600030101010101" pitchFamily="2" charset="-122"/>
                    </a:endParaRPr>
                  </a:p>
                </p:txBody>
              </p:sp>
              <p:sp>
                <p:nvSpPr>
                  <p:cNvPr id="780393" name="直接连接符 826473"/>
                  <p:cNvSpPr/>
                  <p:nvPr/>
                </p:nvSpPr>
                <p:spPr>
                  <a:xfrm>
                    <a:off x="480" y="0"/>
                    <a:ext cx="0" cy="227"/>
                  </a:xfrm>
                  <a:prstGeom prst="line">
                    <a:avLst/>
                  </a:prstGeom>
                  <a:ln w="19050" cap="flat" cmpd="sng">
                    <a:solidFill>
                      <a:schemeClr val="tx1"/>
                    </a:solidFill>
                    <a:prstDash val="solid"/>
                    <a:round/>
                    <a:headEnd type="none" w="med" len="med"/>
                    <a:tailEnd type="none" w="med" len="med"/>
                  </a:ln>
                </p:spPr>
              </p:sp>
            </p:grpSp>
            <p:sp>
              <p:nvSpPr>
                <p:cNvPr id="780394" name="直接连接符 826474"/>
                <p:cNvSpPr/>
                <p:nvPr/>
              </p:nvSpPr>
              <p:spPr>
                <a:xfrm>
                  <a:off x="544" y="104"/>
                  <a:ext cx="240" cy="0"/>
                </a:xfrm>
                <a:prstGeom prst="line">
                  <a:avLst/>
                </a:prstGeom>
                <a:ln w="19050" cap="flat" cmpd="sng">
                  <a:solidFill>
                    <a:schemeClr val="tx1"/>
                  </a:solidFill>
                  <a:prstDash val="solid"/>
                  <a:round/>
                  <a:headEnd type="none" w="med" len="med"/>
                  <a:tailEnd type="triangle" w="med" len="med"/>
                </a:ln>
              </p:spPr>
            </p:sp>
          </p:grpSp>
          <p:grpSp>
            <p:nvGrpSpPr>
              <p:cNvPr id="780395" name="组合 826475"/>
              <p:cNvGrpSpPr/>
              <p:nvPr/>
            </p:nvGrpSpPr>
            <p:grpSpPr>
              <a:xfrm>
                <a:off x="3912" y="0"/>
                <a:ext cx="784" cy="227"/>
                <a:chOff x="0" y="0"/>
                <a:chExt cx="784" cy="227"/>
              </a:xfrm>
            </p:grpSpPr>
            <p:grpSp>
              <p:nvGrpSpPr>
                <p:cNvPr id="780396" name="组合 826476"/>
                <p:cNvGrpSpPr/>
                <p:nvPr/>
              </p:nvGrpSpPr>
              <p:grpSpPr>
                <a:xfrm>
                  <a:off x="0" y="0"/>
                  <a:ext cx="635" cy="227"/>
                  <a:chOff x="0" y="0"/>
                  <a:chExt cx="635" cy="227"/>
                </a:xfrm>
              </p:grpSpPr>
              <p:sp>
                <p:nvSpPr>
                  <p:cNvPr id="780397" name="矩形 826477"/>
                  <p:cNvSpPr/>
                  <p:nvPr/>
                </p:nvSpPr>
                <p:spPr>
                  <a:xfrm>
                    <a:off x="0" y="0"/>
                    <a:ext cx="635"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0118</a:t>
                    </a:r>
                    <a:endParaRPr lang="en-US" altLang="x-none" sz="2400" b="1" dirty="0">
                      <a:latin typeface="Times New Roman" panose="02020603050405020304" pitchFamily="2" charset="0"/>
                      <a:ea typeface="宋体" panose="02010600030101010101" pitchFamily="2" charset="-122"/>
                    </a:endParaRPr>
                  </a:p>
                </p:txBody>
              </p:sp>
              <p:sp>
                <p:nvSpPr>
                  <p:cNvPr id="780398" name="直接连接符 826478"/>
                  <p:cNvSpPr/>
                  <p:nvPr/>
                </p:nvSpPr>
                <p:spPr>
                  <a:xfrm>
                    <a:off x="480" y="0"/>
                    <a:ext cx="0" cy="227"/>
                  </a:xfrm>
                  <a:prstGeom prst="line">
                    <a:avLst/>
                  </a:prstGeom>
                  <a:ln w="19050" cap="flat" cmpd="sng">
                    <a:solidFill>
                      <a:schemeClr val="tx1"/>
                    </a:solidFill>
                    <a:prstDash val="solid"/>
                    <a:round/>
                    <a:headEnd type="none" w="med" len="med"/>
                    <a:tailEnd type="none" w="med" len="med"/>
                  </a:ln>
                </p:spPr>
              </p:sp>
            </p:grpSp>
            <p:sp>
              <p:nvSpPr>
                <p:cNvPr id="780399" name="直接连接符 826479"/>
                <p:cNvSpPr/>
                <p:nvPr/>
              </p:nvSpPr>
              <p:spPr>
                <a:xfrm>
                  <a:off x="544" y="104"/>
                  <a:ext cx="240" cy="0"/>
                </a:xfrm>
                <a:prstGeom prst="line">
                  <a:avLst/>
                </a:prstGeom>
                <a:ln w="19050" cap="flat" cmpd="sng">
                  <a:solidFill>
                    <a:schemeClr val="tx1"/>
                  </a:solidFill>
                  <a:prstDash val="solid"/>
                  <a:round/>
                  <a:headEnd type="none" w="med" len="med"/>
                  <a:tailEnd type="triangle" w="med" len="med"/>
                </a:ln>
              </p:spPr>
            </p:sp>
          </p:grpSp>
          <p:grpSp>
            <p:nvGrpSpPr>
              <p:cNvPr id="780400" name="组合 826480"/>
              <p:cNvGrpSpPr/>
              <p:nvPr/>
            </p:nvGrpSpPr>
            <p:grpSpPr>
              <a:xfrm>
                <a:off x="4696" y="0"/>
                <a:ext cx="716" cy="227"/>
                <a:chOff x="0" y="0"/>
                <a:chExt cx="657" cy="227"/>
              </a:xfrm>
            </p:grpSpPr>
            <p:sp>
              <p:nvSpPr>
                <p:cNvPr id="780401" name="矩形 826481"/>
                <p:cNvSpPr/>
                <p:nvPr/>
              </p:nvSpPr>
              <p:spPr>
                <a:xfrm>
                  <a:off x="0" y="0"/>
                  <a:ext cx="657"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1039 ∧</a:t>
                  </a:r>
                  <a:endParaRPr lang="en-US" altLang="x-none" sz="2400" b="1" dirty="0">
                    <a:latin typeface="Times New Roman" panose="02020603050405020304" pitchFamily="2" charset="0"/>
                    <a:ea typeface="宋体" panose="02010600030101010101" pitchFamily="2" charset="-122"/>
                  </a:endParaRPr>
                </a:p>
              </p:txBody>
            </p:sp>
            <p:sp>
              <p:nvSpPr>
                <p:cNvPr id="780402" name="直接连接符 826482"/>
                <p:cNvSpPr/>
                <p:nvPr/>
              </p:nvSpPr>
              <p:spPr>
                <a:xfrm>
                  <a:off x="440" y="0"/>
                  <a:ext cx="0" cy="227"/>
                </a:xfrm>
                <a:prstGeom prst="line">
                  <a:avLst/>
                </a:prstGeom>
                <a:ln w="19050" cap="flat" cmpd="sng">
                  <a:solidFill>
                    <a:schemeClr val="tx1"/>
                  </a:solidFill>
                  <a:prstDash val="solid"/>
                  <a:round/>
                  <a:headEnd type="none" w="med" len="med"/>
                  <a:tailEnd type="none" w="med" len="med"/>
                </a:ln>
              </p:spPr>
            </p:sp>
          </p:grpSp>
          <p:grpSp>
            <p:nvGrpSpPr>
              <p:cNvPr id="780403" name="组合 826483"/>
              <p:cNvGrpSpPr/>
              <p:nvPr/>
            </p:nvGrpSpPr>
            <p:grpSpPr>
              <a:xfrm>
                <a:off x="0" y="0"/>
                <a:ext cx="784" cy="227"/>
                <a:chOff x="0" y="0"/>
                <a:chExt cx="784" cy="227"/>
              </a:xfrm>
            </p:grpSpPr>
            <p:grpSp>
              <p:nvGrpSpPr>
                <p:cNvPr id="780404" name="组合 826484"/>
                <p:cNvGrpSpPr/>
                <p:nvPr/>
              </p:nvGrpSpPr>
              <p:grpSpPr>
                <a:xfrm>
                  <a:off x="0" y="0"/>
                  <a:ext cx="635" cy="227"/>
                  <a:chOff x="0" y="0"/>
                  <a:chExt cx="635" cy="227"/>
                </a:xfrm>
              </p:grpSpPr>
              <p:sp>
                <p:nvSpPr>
                  <p:cNvPr id="780405" name="矩形 826485"/>
                  <p:cNvSpPr/>
                  <p:nvPr/>
                </p:nvSpPr>
                <p:spPr>
                  <a:xfrm>
                    <a:off x="0" y="0"/>
                    <a:ext cx="635"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head</a:t>
                    </a:r>
                    <a:endParaRPr lang="en-US" altLang="x-none" sz="2400" b="1" dirty="0">
                      <a:latin typeface="Times New Roman" panose="02020603050405020304" pitchFamily="2" charset="0"/>
                      <a:ea typeface="宋体" panose="02010600030101010101" pitchFamily="2" charset="-122"/>
                    </a:endParaRPr>
                  </a:p>
                </p:txBody>
              </p:sp>
              <p:sp>
                <p:nvSpPr>
                  <p:cNvPr id="780406" name="直接连接符 826486"/>
                  <p:cNvSpPr/>
                  <p:nvPr/>
                </p:nvSpPr>
                <p:spPr>
                  <a:xfrm>
                    <a:off x="480" y="0"/>
                    <a:ext cx="0" cy="227"/>
                  </a:xfrm>
                  <a:prstGeom prst="line">
                    <a:avLst/>
                  </a:prstGeom>
                  <a:ln w="19050" cap="flat" cmpd="sng">
                    <a:solidFill>
                      <a:schemeClr val="tx1"/>
                    </a:solidFill>
                    <a:prstDash val="solid"/>
                    <a:round/>
                    <a:headEnd type="none" w="med" len="med"/>
                    <a:tailEnd type="none" w="med" len="med"/>
                  </a:ln>
                </p:spPr>
              </p:sp>
            </p:grpSp>
            <p:sp>
              <p:nvSpPr>
                <p:cNvPr id="780407" name="直接连接符 826487"/>
                <p:cNvSpPr/>
                <p:nvPr/>
              </p:nvSpPr>
              <p:spPr>
                <a:xfrm>
                  <a:off x="544" y="104"/>
                  <a:ext cx="240" cy="0"/>
                </a:xfrm>
                <a:prstGeom prst="line">
                  <a:avLst/>
                </a:prstGeom>
                <a:ln w="19050" cap="flat" cmpd="sng">
                  <a:solidFill>
                    <a:schemeClr val="tx1"/>
                  </a:solidFill>
                  <a:prstDash val="solid"/>
                  <a:round/>
                  <a:headEnd type="none" w="med" len="med"/>
                  <a:tailEnd type="triangle" w="med" len="med"/>
                </a:ln>
              </p:spPr>
            </p:sp>
          </p:grpSp>
        </p:grpSp>
        <p:sp>
          <p:nvSpPr>
            <p:cNvPr id="780408" name="矩形 826488"/>
            <p:cNvSpPr/>
            <p:nvPr/>
          </p:nvSpPr>
          <p:spPr>
            <a:xfrm>
              <a:off x="73" y="1920"/>
              <a:ext cx="1542" cy="227"/>
            </a:xfrm>
            <a:prstGeom prst="rect">
              <a:avLst/>
            </a:prstGeom>
            <a:noFill/>
            <a:ln w="9525">
              <a:noFill/>
            </a:ln>
          </p:spPr>
          <p:txBody>
            <a:bodyPr wrap="none" anchor="ctr"/>
            <a:p>
              <a:r>
                <a:rPr lang="zh-CN" altLang="en-US" sz="2400" b="1" dirty="0">
                  <a:solidFill>
                    <a:schemeClr val="folHlink"/>
                  </a:solidFill>
                  <a:latin typeface="Times New Roman" panose="02020603050405020304" pitchFamily="2" charset="0"/>
                  <a:ea typeface="宋体" panose="02010600030101010101" pitchFamily="2" charset="-122"/>
                </a:rPr>
                <a:t>第一趟收集结果</a:t>
              </a:r>
              <a:r>
                <a:rPr lang="zh-CN" altLang="en-US" sz="2400" b="1" dirty="0">
                  <a:latin typeface="Times New Roman" panose="02020603050405020304" pitchFamily="2" charset="0"/>
                  <a:ea typeface="宋体" panose="02010600030101010101" pitchFamily="2" charset="-122"/>
                </a:rPr>
                <a:t>：</a:t>
              </a:r>
              <a:endParaRPr lang="zh-CN" altLang="en-US" sz="2400" b="1" dirty="0">
                <a:latin typeface="Times New Roman" panose="02020603050405020304" pitchFamily="2"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6370">
                                            <p:txEl>
                                              <p:charRg st="0" end="8"/>
                                            </p:txEl>
                                          </p:spTgt>
                                        </p:tgtEl>
                                        <p:attrNameLst>
                                          <p:attrName>style.visibility</p:attrName>
                                        </p:attrNameLst>
                                      </p:cBhvr>
                                      <p:to>
                                        <p:strVal val="visible"/>
                                      </p:to>
                                    </p:set>
                                    <p:anim calcmode="lin" valueType="num">
                                      <p:cBhvr additive="base">
                                        <p:cTn id="7" dur="500" fill="hold"/>
                                        <p:tgtEl>
                                          <p:spTgt spid="826370">
                                            <p:txEl>
                                              <p:charRg st="0" end="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26370">
                                            <p:txEl>
                                              <p:charRg st="0"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26370">
                                            <p:txEl>
                                              <p:charRg st="8" end="83"/>
                                            </p:txEl>
                                          </p:spTgt>
                                        </p:tgtEl>
                                        <p:attrNameLst>
                                          <p:attrName>style.visibility</p:attrName>
                                        </p:attrNameLst>
                                      </p:cBhvr>
                                      <p:to>
                                        <p:strVal val="visible"/>
                                      </p:to>
                                    </p:set>
                                    <p:anim calcmode="lin" valueType="num">
                                      <p:cBhvr additive="base">
                                        <p:cTn id="13" dur="500" fill="hold"/>
                                        <p:tgtEl>
                                          <p:spTgt spid="826370">
                                            <p:txEl>
                                              <p:charRg st="8" end="8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26370">
                                            <p:txEl>
                                              <p:charRg st="8" end="8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6370" grpId="0" bldLvl="5"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81313" name="组合 827393"/>
          <p:cNvGrpSpPr/>
          <p:nvPr/>
        </p:nvGrpSpPr>
        <p:grpSpPr>
          <a:xfrm>
            <a:off x="1676400" y="44450"/>
            <a:ext cx="8763000" cy="6584950"/>
            <a:chOff x="0" y="0"/>
            <a:chExt cx="5520" cy="4148"/>
          </a:xfrm>
        </p:grpSpPr>
        <p:grpSp>
          <p:nvGrpSpPr>
            <p:cNvPr id="781314" name="组合 827394"/>
            <p:cNvGrpSpPr/>
            <p:nvPr/>
          </p:nvGrpSpPr>
          <p:grpSpPr>
            <a:xfrm>
              <a:off x="0" y="0"/>
              <a:ext cx="5520" cy="1831"/>
              <a:chOff x="0" y="0"/>
              <a:chExt cx="5520" cy="1831"/>
            </a:xfrm>
          </p:grpSpPr>
          <p:grpSp>
            <p:nvGrpSpPr>
              <p:cNvPr id="781315" name="组合 827395"/>
              <p:cNvGrpSpPr/>
              <p:nvPr/>
            </p:nvGrpSpPr>
            <p:grpSpPr>
              <a:xfrm>
                <a:off x="0" y="0"/>
                <a:ext cx="5520" cy="1206"/>
                <a:chOff x="0" y="0"/>
                <a:chExt cx="5520" cy="1206"/>
              </a:xfrm>
            </p:grpSpPr>
            <p:grpSp>
              <p:nvGrpSpPr>
                <p:cNvPr id="781316" name="组合 827396"/>
                <p:cNvGrpSpPr/>
                <p:nvPr/>
              </p:nvGrpSpPr>
              <p:grpSpPr>
                <a:xfrm>
                  <a:off x="992" y="326"/>
                  <a:ext cx="453" cy="656"/>
                  <a:chOff x="0" y="0"/>
                  <a:chExt cx="453" cy="656"/>
                </a:xfrm>
              </p:grpSpPr>
              <p:sp>
                <p:nvSpPr>
                  <p:cNvPr id="781317" name="矩形 827397"/>
                  <p:cNvSpPr/>
                  <p:nvPr/>
                </p:nvSpPr>
                <p:spPr>
                  <a:xfrm>
                    <a:off x="0" y="192"/>
                    <a:ext cx="453"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0118</a:t>
                    </a:r>
                    <a:endParaRPr lang="en-US" altLang="x-none" sz="2400" b="1" dirty="0">
                      <a:latin typeface="Times New Roman" panose="02020603050405020304" pitchFamily="2" charset="0"/>
                      <a:ea typeface="宋体" panose="02010600030101010101" pitchFamily="2" charset="-122"/>
                    </a:endParaRPr>
                  </a:p>
                </p:txBody>
              </p:sp>
              <p:sp>
                <p:nvSpPr>
                  <p:cNvPr id="781318" name="直接连接符 827398"/>
                  <p:cNvSpPr/>
                  <p:nvPr/>
                </p:nvSpPr>
                <p:spPr>
                  <a:xfrm>
                    <a:off x="240" y="0"/>
                    <a:ext cx="0" cy="192"/>
                  </a:xfrm>
                  <a:prstGeom prst="line">
                    <a:avLst/>
                  </a:prstGeom>
                  <a:ln w="19050" cap="flat" cmpd="sng">
                    <a:solidFill>
                      <a:schemeClr val="tx1"/>
                    </a:solidFill>
                    <a:prstDash val="solid"/>
                    <a:round/>
                    <a:headEnd type="none" w="med" len="med"/>
                    <a:tailEnd type="triangle" w="med" len="med"/>
                  </a:ln>
                </p:spPr>
              </p:sp>
              <p:sp>
                <p:nvSpPr>
                  <p:cNvPr id="781319" name="直接连接符 827399"/>
                  <p:cNvSpPr/>
                  <p:nvPr/>
                </p:nvSpPr>
                <p:spPr>
                  <a:xfrm flipV="1">
                    <a:off x="240" y="416"/>
                    <a:ext cx="0" cy="240"/>
                  </a:xfrm>
                  <a:prstGeom prst="line">
                    <a:avLst/>
                  </a:prstGeom>
                  <a:ln w="19050" cap="flat" cmpd="sng">
                    <a:solidFill>
                      <a:schemeClr val="tx1"/>
                    </a:solidFill>
                    <a:prstDash val="solid"/>
                    <a:round/>
                    <a:headEnd type="none" w="med" len="med"/>
                    <a:tailEnd type="triangle" w="med" len="med"/>
                  </a:ln>
                </p:spPr>
              </p:sp>
            </p:grpSp>
            <p:grpSp>
              <p:nvGrpSpPr>
                <p:cNvPr id="781320" name="组合 827400"/>
                <p:cNvGrpSpPr/>
                <p:nvPr/>
              </p:nvGrpSpPr>
              <p:grpSpPr>
                <a:xfrm>
                  <a:off x="1499" y="326"/>
                  <a:ext cx="453" cy="656"/>
                  <a:chOff x="0" y="0"/>
                  <a:chExt cx="453" cy="656"/>
                </a:xfrm>
              </p:grpSpPr>
              <p:sp>
                <p:nvSpPr>
                  <p:cNvPr id="781321" name="矩形 827401"/>
                  <p:cNvSpPr/>
                  <p:nvPr/>
                </p:nvSpPr>
                <p:spPr>
                  <a:xfrm>
                    <a:off x="0" y="192"/>
                    <a:ext cx="453"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2121</a:t>
                    </a:r>
                    <a:endParaRPr lang="en-US" altLang="x-none" sz="2400" b="1" dirty="0">
                      <a:latin typeface="Times New Roman" panose="02020603050405020304" pitchFamily="2" charset="0"/>
                      <a:ea typeface="宋体" panose="02010600030101010101" pitchFamily="2" charset="-122"/>
                    </a:endParaRPr>
                  </a:p>
                </p:txBody>
              </p:sp>
              <p:sp>
                <p:nvSpPr>
                  <p:cNvPr id="781322" name="直接连接符 827402"/>
                  <p:cNvSpPr/>
                  <p:nvPr/>
                </p:nvSpPr>
                <p:spPr>
                  <a:xfrm>
                    <a:off x="240" y="0"/>
                    <a:ext cx="0" cy="192"/>
                  </a:xfrm>
                  <a:prstGeom prst="line">
                    <a:avLst/>
                  </a:prstGeom>
                  <a:ln w="19050" cap="flat" cmpd="sng">
                    <a:solidFill>
                      <a:schemeClr val="tx1"/>
                    </a:solidFill>
                    <a:prstDash val="solid"/>
                    <a:round/>
                    <a:headEnd type="none" w="med" len="med"/>
                    <a:tailEnd type="triangle" w="med" len="med"/>
                  </a:ln>
                </p:spPr>
              </p:sp>
              <p:sp>
                <p:nvSpPr>
                  <p:cNvPr id="781323" name="直接连接符 827403"/>
                  <p:cNvSpPr/>
                  <p:nvPr/>
                </p:nvSpPr>
                <p:spPr>
                  <a:xfrm flipV="1">
                    <a:off x="240" y="416"/>
                    <a:ext cx="0" cy="240"/>
                  </a:xfrm>
                  <a:prstGeom prst="line">
                    <a:avLst/>
                  </a:prstGeom>
                  <a:ln w="19050" cap="flat" cmpd="sng">
                    <a:solidFill>
                      <a:schemeClr val="tx1"/>
                    </a:solidFill>
                    <a:prstDash val="solid"/>
                    <a:round/>
                    <a:headEnd type="none" w="med" len="med"/>
                    <a:tailEnd type="triangle" w="med" len="med"/>
                  </a:ln>
                </p:spPr>
              </p:sp>
            </p:grpSp>
            <p:grpSp>
              <p:nvGrpSpPr>
                <p:cNvPr id="781324" name="组合 827404"/>
                <p:cNvGrpSpPr/>
                <p:nvPr/>
              </p:nvGrpSpPr>
              <p:grpSpPr>
                <a:xfrm>
                  <a:off x="0" y="0"/>
                  <a:ext cx="5520" cy="1206"/>
                  <a:chOff x="0" y="0"/>
                  <a:chExt cx="5520" cy="1206"/>
                </a:xfrm>
              </p:grpSpPr>
              <p:grpSp>
                <p:nvGrpSpPr>
                  <p:cNvPr id="781325" name="组合 827405"/>
                  <p:cNvGrpSpPr/>
                  <p:nvPr/>
                </p:nvGrpSpPr>
                <p:grpSpPr>
                  <a:xfrm>
                    <a:off x="576" y="35"/>
                    <a:ext cx="4944" cy="227"/>
                    <a:chOff x="0" y="0"/>
                    <a:chExt cx="4944" cy="227"/>
                  </a:xfrm>
                </p:grpSpPr>
                <p:sp>
                  <p:nvSpPr>
                    <p:cNvPr id="781326" name="矩形 827406"/>
                    <p:cNvSpPr/>
                    <p:nvPr/>
                  </p:nvSpPr>
                  <p:spPr>
                    <a:xfrm>
                      <a:off x="480"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f[1]</a:t>
                      </a:r>
                      <a:endParaRPr lang="en-US" altLang="x-none" sz="2400" b="1" dirty="0">
                        <a:latin typeface="Times New Roman" panose="02020603050405020304" pitchFamily="2" charset="0"/>
                        <a:ea typeface="宋体" panose="02010600030101010101" pitchFamily="2" charset="-122"/>
                      </a:endParaRPr>
                    </a:p>
                  </p:txBody>
                </p:sp>
                <p:sp>
                  <p:nvSpPr>
                    <p:cNvPr id="781327" name="矩形 827407"/>
                    <p:cNvSpPr/>
                    <p:nvPr/>
                  </p:nvSpPr>
                  <p:spPr>
                    <a:xfrm>
                      <a:off x="0"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f[0]</a:t>
                      </a:r>
                      <a:endParaRPr lang="en-US" altLang="x-none" sz="2400" b="1" dirty="0">
                        <a:latin typeface="Times New Roman" panose="02020603050405020304" pitchFamily="2" charset="0"/>
                        <a:ea typeface="宋体" panose="02010600030101010101" pitchFamily="2" charset="-122"/>
                      </a:endParaRPr>
                    </a:p>
                  </p:txBody>
                </p:sp>
                <p:sp>
                  <p:nvSpPr>
                    <p:cNvPr id="781328" name="矩形 827408"/>
                    <p:cNvSpPr/>
                    <p:nvPr/>
                  </p:nvSpPr>
                  <p:spPr>
                    <a:xfrm>
                      <a:off x="961"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f[2]</a:t>
                      </a:r>
                      <a:endParaRPr lang="en-US" altLang="x-none" sz="2400" b="1" dirty="0">
                        <a:latin typeface="Times New Roman" panose="02020603050405020304" pitchFamily="2" charset="0"/>
                        <a:ea typeface="宋体" panose="02010600030101010101" pitchFamily="2" charset="-122"/>
                      </a:endParaRPr>
                    </a:p>
                  </p:txBody>
                </p:sp>
                <p:sp>
                  <p:nvSpPr>
                    <p:cNvPr id="781329" name="矩形 827409"/>
                    <p:cNvSpPr/>
                    <p:nvPr/>
                  </p:nvSpPr>
                  <p:spPr>
                    <a:xfrm>
                      <a:off x="1968"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f[4]</a:t>
                      </a:r>
                      <a:endParaRPr lang="en-US" altLang="x-none" sz="2400" b="1" dirty="0">
                        <a:latin typeface="Times New Roman" panose="02020603050405020304" pitchFamily="2" charset="0"/>
                        <a:ea typeface="宋体" panose="02010600030101010101" pitchFamily="2" charset="-122"/>
                      </a:endParaRPr>
                    </a:p>
                  </p:txBody>
                </p:sp>
                <p:sp>
                  <p:nvSpPr>
                    <p:cNvPr id="781330" name="矩形 827410"/>
                    <p:cNvSpPr/>
                    <p:nvPr/>
                  </p:nvSpPr>
                  <p:spPr>
                    <a:xfrm>
                      <a:off x="1440"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f[3]</a:t>
                      </a:r>
                      <a:endParaRPr lang="en-US" altLang="x-none" sz="2400" b="1" dirty="0">
                        <a:latin typeface="Times New Roman" panose="02020603050405020304" pitchFamily="2" charset="0"/>
                        <a:ea typeface="宋体" panose="02010600030101010101" pitchFamily="2" charset="-122"/>
                      </a:endParaRPr>
                    </a:p>
                  </p:txBody>
                </p:sp>
                <p:sp>
                  <p:nvSpPr>
                    <p:cNvPr id="781331" name="矩形 827411"/>
                    <p:cNvSpPr/>
                    <p:nvPr/>
                  </p:nvSpPr>
                  <p:spPr>
                    <a:xfrm>
                      <a:off x="2449"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f[5]</a:t>
                      </a:r>
                      <a:endParaRPr lang="en-US" altLang="x-none" sz="2400" b="1" dirty="0">
                        <a:latin typeface="Times New Roman" panose="02020603050405020304" pitchFamily="2" charset="0"/>
                        <a:ea typeface="宋体" panose="02010600030101010101" pitchFamily="2" charset="-122"/>
                      </a:endParaRPr>
                    </a:p>
                  </p:txBody>
                </p:sp>
                <p:sp>
                  <p:nvSpPr>
                    <p:cNvPr id="781332" name="矩形 827412"/>
                    <p:cNvSpPr/>
                    <p:nvPr/>
                  </p:nvSpPr>
                  <p:spPr>
                    <a:xfrm>
                      <a:off x="3504"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f[7]</a:t>
                      </a:r>
                      <a:endParaRPr lang="en-US" altLang="x-none" sz="2400" b="1" dirty="0">
                        <a:latin typeface="Times New Roman" panose="02020603050405020304" pitchFamily="2" charset="0"/>
                        <a:ea typeface="宋体" panose="02010600030101010101" pitchFamily="2" charset="-122"/>
                      </a:endParaRPr>
                    </a:p>
                  </p:txBody>
                </p:sp>
                <p:sp>
                  <p:nvSpPr>
                    <p:cNvPr id="781333" name="矩形 827413"/>
                    <p:cNvSpPr/>
                    <p:nvPr/>
                  </p:nvSpPr>
                  <p:spPr>
                    <a:xfrm>
                      <a:off x="2976"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f[6]</a:t>
                      </a:r>
                      <a:endParaRPr lang="en-US" altLang="x-none" sz="2400" b="1" dirty="0">
                        <a:latin typeface="Times New Roman" panose="02020603050405020304" pitchFamily="2" charset="0"/>
                        <a:ea typeface="宋体" panose="02010600030101010101" pitchFamily="2" charset="-122"/>
                      </a:endParaRPr>
                    </a:p>
                  </p:txBody>
                </p:sp>
                <p:sp>
                  <p:nvSpPr>
                    <p:cNvPr id="781334" name="矩形 827414"/>
                    <p:cNvSpPr/>
                    <p:nvPr/>
                  </p:nvSpPr>
                  <p:spPr>
                    <a:xfrm>
                      <a:off x="4033"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f[8]</a:t>
                      </a:r>
                      <a:endParaRPr lang="en-US" altLang="x-none" sz="2400" b="1" dirty="0">
                        <a:latin typeface="Times New Roman" panose="02020603050405020304" pitchFamily="2" charset="0"/>
                        <a:ea typeface="宋体" panose="02010600030101010101" pitchFamily="2" charset="-122"/>
                      </a:endParaRPr>
                    </a:p>
                  </p:txBody>
                </p:sp>
                <p:sp>
                  <p:nvSpPr>
                    <p:cNvPr id="781335" name="矩形 827415"/>
                    <p:cNvSpPr/>
                    <p:nvPr/>
                  </p:nvSpPr>
                  <p:spPr>
                    <a:xfrm>
                      <a:off x="4513"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f[9]</a:t>
                      </a:r>
                      <a:endParaRPr lang="en-US" altLang="x-none" sz="2400" b="1" dirty="0">
                        <a:latin typeface="Times New Roman" panose="02020603050405020304" pitchFamily="2" charset="0"/>
                        <a:ea typeface="宋体" panose="02010600030101010101" pitchFamily="2" charset="-122"/>
                      </a:endParaRPr>
                    </a:p>
                  </p:txBody>
                </p:sp>
              </p:grpSp>
              <p:grpSp>
                <p:nvGrpSpPr>
                  <p:cNvPr id="781336" name="组合 827416"/>
                  <p:cNvGrpSpPr/>
                  <p:nvPr/>
                </p:nvGrpSpPr>
                <p:grpSpPr>
                  <a:xfrm>
                    <a:off x="528" y="979"/>
                    <a:ext cx="4944" cy="227"/>
                    <a:chOff x="0" y="0"/>
                    <a:chExt cx="4944" cy="227"/>
                  </a:xfrm>
                </p:grpSpPr>
                <p:sp>
                  <p:nvSpPr>
                    <p:cNvPr id="781337" name="矩形 827417"/>
                    <p:cNvSpPr/>
                    <p:nvPr/>
                  </p:nvSpPr>
                  <p:spPr>
                    <a:xfrm>
                      <a:off x="480"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e[1]</a:t>
                      </a:r>
                      <a:endParaRPr lang="en-US" altLang="x-none" sz="2400" b="1" dirty="0">
                        <a:latin typeface="Times New Roman" panose="02020603050405020304" pitchFamily="2" charset="0"/>
                        <a:ea typeface="宋体" panose="02010600030101010101" pitchFamily="2" charset="-122"/>
                      </a:endParaRPr>
                    </a:p>
                  </p:txBody>
                </p:sp>
                <p:sp>
                  <p:nvSpPr>
                    <p:cNvPr id="781338" name="矩形 827418"/>
                    <p:cNvSpPr/>
                    <p:nvPr/>
                  </p:nvSpPr>
                  <p:spPr>
                    <a:xfrm>
                      <a:off x="0"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e[0]</a:t>
                      </a:r>
                      <a:endParaRPr lang="en-US" altLang="x-none" sz="2400" b="1" dirty="0">
                        <a:latin typeface="Times New Roman" panose="02020603050405020304" pitchFamily="2" charset="0"/>
                        <a:ea typeface="宋体" panose="02010600030101010101" pitchFamily="2" charset="-122"/>
                      </a:endParaRPr>
                    </a:p>
                  </p:txBody>
                </p:sp>
                <p:sp>
                  <p:nvSpPr>
                    <p:cNvPr id="781339" name="矩形 827419"/>
                    <p:cNvSpPr/>
                    <p:nvPr/>
                  </p:nvSpPr>
                  <p:spPr>
                    <a:xfrm>
                      <a:off x="961"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e[2]</a:t>
                      </a:r>
                      <a:endParaRPr lang="en-US" altLang="x-none" sz="2400" b="1" dirty="0">
                        <a:latin typeface="Times New Roman" panose="02020603050405020304" pitchFamily="2" charset="0"/>
                        <a:ea typeface="宋体" panose="02010600030101010101" pitchFamily="2" charset="-122"/>
                      </a:endParaRPr>
                    </a:p>
                  </p:txBody>
                </p:sp>
                <p:sp>
                  <p:nvSpPr>
                    <p:cNvPr id="781340" name="矩形 827420"/>
                    <p:cNvSpPr/>
                    <p:nvPr/>
                  </p:nvSpPr>
                  <p:spPr>
                    <a:xfrm>
                      <a:off x="1968"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e[4]</a:t>
                      </a:r>
                      <a:endParaRPr lang="en-US" altLang="x-none" sz="2400" b="1" dirty="0">
                        <a:latin typeface="Times New Roman" panose="02020603050405020304" pitchFamily="2" charset="0"/>
                        <a:ea typeface="宋体" panose="02010600030101010101" pitchFamily="2" charset="-122"/>
                      </a:endParaRPr>
                    </a:p>
                  </p:txBody>
                </p:sp>
                <p:sp>
                  <p:nvSpPr>
                    <p:cNvPr id="781341" name="矩形 827421"/>
                    <p:cNvSpPr/>
                    <p:nvPr/>
                  </p:nvSpPr>
                  <p:spPr>
                    <a:xfrm>
                      <a:off x="1440"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e[3]</a:t>
                      </a:r>
                      <a:endParaRPr lang="en-US" altLang="x-none" sz="2400" b="1" dirty="0">
                        <a:latin typeface="Times New Roman" panose="02020603050405020304" pitchFamily="2" charset="0"/>
                        <a:ea typeface="宋体" panose="02010600030101010101" pitchFamily="2" charset="-122"/>
                      </a:endParaRPr>
                    </a:p>
                  </p:txBody>
                </p:sp>
                <p:sp>
                  <p:nvSpPr>
                    <p:cNvPr id="781342" name="矩形 827422"/>
                    <p:cNvSpPr/>
                    <p:nvPr/>
                  </p:nvSpPr>
                  <p:spPr>
                    <a:xfrm>
                      <a:off x="2449"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e[5]</a:t>
                      </a:r>
                      <a:endParaRPr lang="en-US" altLang="x-none" sz="2400" b="1" dirty="0">
                        <a:latin typeface="Times New Roman" panose="02020603050405020304" pitchFamily="2" charset="0"/>
                        <a:ea typeface="宋体" panose="02010600030101010101" pitchFamily="2" charset="-122"/>
                      </a:endParaRPr>
                    </a:p>
                  </p:txBody>
                </p:sp>
                <p:sp>
                  <p:nvSpPr>
                    <p:cNvPr id="781343" name="矩形 827423"/>
                    <p:cNvSpPr/>
                    <p:nvPr/>
                  </p:nvSpPr>
                  <p:spPr>
                    <a:xfrm>
                      <a:off x="3504"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e[7]</a:t>
                      </a:r>
                      <a:endParaRPr lang="en-US" altLang="x-none" sz="2400" b="1" dirty="0">
                        <a:latin typeface="Times New Roman" panose="02020603050405020304" pitchFamily="2" charset="0"/>
                        <a:ea typeface="宋体" panose="02010600030101010101" pitchFamily="2" charset="-122"/>
                      </a:endParaRPr>
                    </a:p>
                  </p:txBody>
                </p:sp>
                <p:sp>
                  <p:nvSpPr>
                    <p:cNvPr id="781344" name="矩形 827424"/>
                    <p:cNvSpPr/>
                    <p:nvPr/>
                  </p:nvSpPr>
                  <p:spPr>
                    <a:xfrm>
                      <a:off x="2976"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e[6]</a:t>
                      </a:r>
                      <a:endParaRPr lang="en-US" altLang="x-none" sz="2400" b="1" dirty="0">
                        <a:latin typeface="Times New Roman" panose="02020603050405020304" pitchFamily="2" charset="0"/>
                        <a:ea typeface="宋体" panose="02010600030101010101" pitchFamily="2" charset="-122"/>
                      </a:endParaRPr>
                    </a:p>
                  </p:txBody>
                </p:sp>
                <p:sp>
                  <p:nvSpPr>
                    <p:cNvPr id="781345" name="矩形 827425"/>
                    <p:cNvSpPr/>
                    <p:nvPr/>
                  </p:nvSpPr>
                  <p:spPr>
                    <a:xfrm>
                      <a:off x="4033"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e[8]</a:t>
                      </a:r>
                      <a:endParaRPr lang="en-US" altLang="x-none" sz="2400" b="1" dirty="0">
                        <a:latin typeface="Times New Roman" panose="02020603050405020304" pitchFamily="2" charset="0"/>
                        <a:ea typeface="宋体" panose="02010600030101010101" pitchFamily="2" charset="-122"/>
                      </a:endParaRPr>
                    </a:p>
                  </p:txBody>
                </p:sp>
                <p:sp>
                  <p:nvSpPr>
                    <p:cNvPr id="781346" name="矩形 827426"/>
                    <p:cNvSpPr/>
                    <p:nvPr/>
                  </p:nvSpPr>
                  <p:spPr>
                    <a:xfrm>
                      <a:off x="4513"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e[9]</a:t>
                      </a:r>
                      <a:endParaRPr lang="en-US" altLang="x-none" sz="2400" b="1" dirty="0">
                        <a:latin typeface="Times New Roman" panose="02020603050405020304" pitchFamily="2" charset="0"/>
                        <a:ea typeface="宋体" panose="02010600030101010101" pitchFamily="2" charset="-122"/>
                      </a:endParaRPr>
                    </a:p>
                  </p:txBody>
                </p:sp>
              </p:grpSp>
              <p:grpSp>
                <p:nvGrpSpPr>
                  <p:cNvPr id="781347" name="组合 827427"/>
                  <p:cNvGrpSpPr/>
                  <p:nvPr/>
                </p:nvGrpSpPr>
                <p:grpSpPr>
                  <a:xfrm>
                    <a:off x="3003" y="323"/>
                    <a:ext cx="453" cy="656"/>
                    <a:chOff x="0" y="0"/>
                    <a:chExt cx="453" cy="656"/>
                  </a:xfrm>
                </p:grpSpPr>
                <p:sp>
                  <p:nvSpPr>
                    <p:cNvPr id="781348" name="矩形 827428"/>
                    <p:cNvSpPr/>
                    <p:nvPr/>
                  </p:nvSpPr>
                  <p:spPr>
                    <a:xfrm>
                      <a:off x="0" y="192"/>
                      <a:ext cx="453"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3355</a:t>
                      </a:r>
                      <a:endParaRPr lang="en-US" altLang="x-none" sz="2400" b="1" dirty="0">
                        <a:latin typeface="Times New Roman" panose="02020603050405020304" pitchFamily="2" charset="0"/>
                        <a:ea typeface="宋体" panose="02010600030101010101" pitchFamily="2" charset="-122"/>
                      </a:endParaRPr>
                    </a:p>
                  </p:txBody>
                </p:sp>
                <p:sp>
                  <p:nvSpPr>
                    <p:cNvPr id="781349" name="直接连接符 827429"/>
                    <p:cNvSpPr/>
                    <p:nvPr/>
                  </p:nvSpPr>
                  <p:spPr>
                    <a:xfrm>
                      <a:off x="240" y="0"/>
                      <a:ext cx="0" cy="192"/>
                    </a:xfrm>
                    <a:prstGeom prst="line">
                      <a:avLst/>
                    </a:prstGeom>
                    <a:ln w="19050" cap="flat" cmpd="sng">
                      <a:solidFill>
                        <a:schemeClr val="tx1"/>
                      </a:solidFill>
                      <a:prstDash val="solid"/>
                      <a:round/>
                      <a:headEnd type="none" w="med" len="med"/>
                      <a:tailEnd type="triangle" w="med" len="med"/>
                    </a:ln>
                  </p:spPr>
                </p:sp>
                <p:sp>
                  <p:nvSpPr>
                    <p:cNvPr id="781350" name="直接连接符 827430"/>
                    <p:cNvSpPr/>
                    <p:nvPr/>
                  </p:nvSpPr>
                  <p:spPr>
                    <a:xfrm flipV="1">
                      <a:off x="240" y="416"/>
                      <a:ext cx="0" cy="240"/>
                    </a:xfrm>
                    <a:prstGeom prst="line">
                      <a:avLst/>
                    </a:prstGeom>
                    <a:ln w="19050" cap="flat" cmpd="sng">
                      <a:solidFill>
                        <a:schemeClr val="tx1"/>
                      </a:solidFill>
                      <a:prstDash val="solid"/>
                      <a:round/>
                      <a:headEnd type="none" w="med" len="med"/>
                      <a:tailEnd type="triangle" w="med" len="med"/>
                    </a:ln>
                  </p:spPr>
                </p:sp>
              </p:grpSp>
              <p:grpSp>
                <p:nvGrpSpPr>
                  <p:cNvPr id="781351" name="组合 827431"/>
                  <p:cNvGrpSpPr/>
                  <p:nvPr/>
                </p:nvGrpSpPr>
                <p:grpSpPr>
                  <a:xfrm>
                    <a:off x="3531" y="323"/>
                    <a:ext cx="453" cy="656"/>
                    <a:chOff x="0" y="0"/>
                    <a:chExt cx="453" cy="656"/>
                  </a:xfrm>
                </p:grpSpPr>
                <p:sp>
                  <p:nvSpPr>
                    <p:cNvPr id="781352" name="矩形 827432"/>
                    <p:cNvSpPr/>
                    <p:nvPr/>
                  </p:nvSpPr>
                  <p:spPr>
                    <a:xfrm>
                      <a:off x="0" y="192"/>
                      <a:ext cx="453"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0066</a:t>
                      </a:r>
                      <a:endParaRPr lang="en-US" altLang="x-none" sz="2400" b="1" dirty="0">
                        <a:latin typeface="Times New Roman" panose="02020603050405020304" pitchFamily="2" charset="0"/>
                        <a:ea typeface="宋体" panose="02010600030101010101" pitchFamily="2" charset="-122"/>
                      </a:endParaRPr>
                    </a:p>
                  </p:txBody>
                </p:sp>
                <p:sp>
                  <p:nvSpPr>
                    <p:cNvPr id="781353" name="直接连接符 827433"/>
                    <p:cNvSpPr/>
                    <p:nvPr/>
                  </p:nvSpPr>
                  <p:spPr>
                    <a:xfrm>
                      <a:off x="240" y="0"/>
                      <a:ext cx="0" cy="192"/>
                    </a:xfrm>
                    <a:prstGeom prst="line">
                      <a:avLst/>
                    </a:prstGeom>
                    <a:ln w="19050" cap="flat" cmpd="sng">
                      <a:solidFill>
                        <a:schemeClr val="tx1"/>
                      </a:solidFill>
                      <a:prstDash val="solid"/>
                      <a:round/>
                      <a:headEnd type="none" w="med" len="med"/>
                      <a:tailEnd type="triangle" w="med" len="med"/>
                    </a:ln>
                  </p:spPr>
                </p:sp>
                <p:sp>
                  <p:nvSpPr>
                    <p:cNvPr id="781354" name="直接连接符 827434"/>
                    <p:cNvSpPr/>
                    <p:nvPr/>
                  </p:nvSpPr>
                  <p:spPr>
                    <a:xfrm flipV="1">
                      <a:off x="240" y="416"/>
                      <a:ext cx="0" cy="240"/>
                    </a:xfrm>
                    <a:prstGeom prst="line">
                      <a:avLst/>
                    </a:prstGeom>
                    <a:ln w="19050" cap="flat" cmpd="sng">
                      <a:solidFill>
                        <a:schemeClr val="tx1"/>
                      </a:solidFill>
                      <a:prstDash val="solid"/>
                      <a:round/>
                      <a:headEnd type="none" w="med" len="med"/>
                      <a:tailEnd type="triangle" w="med" len="med"/>
                    </a:ln>
                  </p:spPr>
                </p:sp>
              </p:grpSp>
              <p:grpSp>
                <p:nvGrpSpPr>
                  <p:cNvPr id="781355" name="组合 827435"/>
                  <p:cNvGrpSpPr/>
                  <p:nvPr/>
                </p:nvGrpSpPr>
                <p:grpSpPr>
                  <a:xfrm>
                    <a:off x="4560" y="323"/>
                    <a:ext cx="453" cy="656"/>
                    <a:chOff x="0" y="0"/>
                    <a:chExt cx="453" cy="656"/>
                  </a:xfrm>
                </p:grpSpPr>
                <p:sp>
                  <p:nvSpPr>
                    <p:cNvPr id="781356" name="矩形 827436"/>
                    <p:cNvSpPr/>
                    <p:nvPr/>
                  </p:nvSpPr>
                  <p:spPr>
                    <a:xfrm>
                      <a:off x="0" y="192"/>
                      <a:ext cx="453"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4382</a:t>
                      </a:r>
                      <a:endParaRPr lang="en-US" altLang="x-none" sz="2400" b="1" dirty="0">
                        <a:latin typeface="Times New Roman" panose="02020603050405020304" pitchFamily="2" charset="0"/>
                        <a:ea typeface="宋体" panose="02010600030101010101" pitchFamily="2" charset="-122"/>
                      </a:endParaRPr>
                    </a:p>
                  </p:txBody>
                </p:sp>
                <p:sp>
                  <p:nvSpPr>
                    <p:cNvPr id="781357" name="直接连接符 827437"/>
                    <p:cNvSpPr/>
                    <p:nvPr/>
                  </p:nvSpPr>
                  <p:spPr>
                    <a:xfrm>
                      <a:off x="240" y="0"/>
                      <a:ext cx="0" cy="192"/>
                    </a:xfrm>
                    <a:prstGeom prst="line">
                      <a:avLst/>
                    </a:prstGeom>
                    <a:ln w="19050" cap="flat" cmpd="sng">
                      <a:solidFill>
                        <a:schemeClr val="tx1"/>
                      </a:solidFill>
                      <a:prstDash val="solid"/>
                      <a:round/>
                      <a:headEnd type="none" w="med" len="med"/>
                      <a:tailEnd type="triangle" w="med" len="med"/>
                    </a:ln>
                  </p:spPr>
                </p:sp>
                <p:sp>
                  <p:nvSpPr>
                    <p:cNvPr id="781358" name="直接连接符 827438"/>
                    <p:cNvSpPr/>
                    <p:nvPr/>
                  </p:nvSpPr>
                  <p:spPr>
                    <a:xfrm flipV="1">
                      <a:off x="240" y="416"/>
                      <a:ext cx="0" cy="240"/>
                    </a:xfrm>
                    <a:prstGeom prst="line">
                      <a:avLst/>
                    </a:prstGeom>
                    <a:ln w="19050" cap="flat" cmpd="sng">
                      <a:solidFill>
                        <a:schemeClr val="tx1"/>
                      </a:solidFill>
                      <a:prstDash val="solid"/>
                      <a:round/>
                      <a:headEnd type="none" w="med" len="med"/>
                      <a:tailEnd type="triangle" w="med" len="med"/>
                    </a:ln>
                  </p:spPr>
                </p:sp>
              </p:grpSp>
              <p:grpSp>
                <p:nvGrpSpPr>
                  <p:cNvPr id="781359" name="组合 827439"/>
                  <p:cNvGrpSpPr/>
                  <p:nvPr/>
                </p:nvGrpSpPr>
                <p:grpSpPr>
                  <a:xfrm>
                    <a:off x="2011" y="323"/>
                    <a:ext cx="453" cy="656"/>
                    <a:chOff x="0" y="0"/>
                    <a:chExt cx="453" cy="656"/>
                  </a:xfrm>
                </p:grpSpPr>
                <p:sp>
                  <p:nvSpPr>
                    <p:cNvPr id="781360" name="矩形 827440"/>
                    <p:cNvSpPr/>
                    <p:nvPr/>
                  </p:nvSpPr>
                  <p:spPr>
                    <a:xfrm>
                      <a:off x="0" y="192"/>
                      <a:ext cx="453"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1039</a:t>
                      </a:r>
                      <a:endParaRPr lang="en-US" altLang="x-none" sz="2400" b="1" dirty="0">
                        <a:latin typeface="Times New Roman" panose="02020603050405020304" pitchFamily="2" charset="0"/>
                        <a:ea typeface="宋体" panose="02010600030101010101" pitchFamily="2" charset="-122"/>
                      </a:endParaRPr>
                    </a:p>
                  </p:txBody>
                </p:sp>
                <p:sp>
                  <p:nvSpPr>
                    <p:cNvPr id="781361" name="直接连接符 827441"/>
                    <p:cNvSpPr/>
                    <p:nvPr/>
                  </p:nvSpPr>
                  <p:spPr>
                    <a:xfrm>
                      <a:off x="240" y="0"/>
                      <a:ext cx="0" cy="192"/>
                    </a:xfrm>
                    <a:prstGeom prst="line">
                      <a:avLst/>
                    </a:prstGeom>
                    <a:ln w="19050" cap="flat" cmpd="sng">
                      <a:solidFill>
                        <a:schemeClr val="tx1"/>
                      </a:solidFill>
                      <a:prstDash val="solid"/>
                      <a:round/>
                      <a:headEnd type="none" w="med" len="med"/>
                      <a:tailEnd type="triangle" w="med" len="med"/>
                    </a:ln>
                  </p:spPr>
                </p:sp>
                <p:sp>
                  <p:nvSpPr>
                    <p:cNvPr id="781362" name="直接连接符 827442"/>
                    <p:cNvSpPr/>
                    <p:nvPr/>
                  </p:nvSpPr>
                  <p:spPr>
                    <a:xfrm flipV="1">
                      <a:off x="240" y="416"/>
                      <a:ext cx="0" cy="240"/>
                    </a:xfrm>
                    <a:prstGeom prst="line">
                      <a:avLst/>
                    </a:prstGeom>
                    <a:ln w="19050" cap="flat" cmpd="sng">
                      <a:solidFill>
                        <a:schemeClr val="tx1"/>
                      </a:solidFill>
                      <a:prstDash val="solid"/>
                      <a:round/>
                      <a:headEnd type="none" w="med" len="med"/>
                      <a:tailEnd type="triangle" w="med" len="med"/>
                    </a:ln>
                  </p:spPr>
                </p:sp>
              </p:grpSp>
              <p:sp>
                <p:nvSpPr>
                  <p:cNvPr id="781363" name="矩形 827443"/>
                  <p:cNvSpPr/>
                  <p:nvPr/>
                </p:nvSpPr>
                <p:spPr>
                  <a:xfrm>
                    <a:off x="0" y="0"/>
                    <a:ext cx="544" cy="227"/>
                  </a:xfrm>
                  <a:prstGeom prst="rect">
                    <a:avLst/>
                  </a:prstGeom>
                  <a:noFill/>
                  <a:ln w="9525">
                    <a:noFill/>
                  </a:ln>
                </p:spPr>
                <p:txBody>
                  <a:bodyPr wrap="none" anchor="ctr"/>
                  <a:p>
                    <a:r>
                      <a:rPr lang="zh-CN" altLang="en-US" sz="2400" b="1" dirty="0">
                        <a:solidFill>
                          <a:schemeClr val="folHlink"/>
                        </a:solidFill>
                        <a:latin typeface="Times New Roman" panose="02020603050405020304" pitchFamily="2" charset="0"/>
                        <a:ea typeface="宋体" panose="02010600030101010101" pitchFamily="2" charset="-122"/>
                      </a:rPr>
                      <a:t>分配</a:t>
                    </a:r>
                    <a:r>
                      <a:rPr lang="zh-CN" altLang="en-US" sz="2400" b="1" dirty="0">
                        <a:latin typeface="Times New Roman" panose="02020603050405020304" pitchFamily="2" charset="0"/>
                        <a:ea typeface="宋体" panose="02010600030101010101" pitchFamily="2" charset="-122"/>
                      </a:rPr>
                      <a:t>：</a:t>
                    </a:r>
                    <a:endParaRPr lang="zh-CN" altLang="en-US" sz="2400" b="1" dirty="0">
                      <a:latin typeface="Times New Roman" panose="02020603050405020304" pitchFamily="2" charset="0"/>
                      <a:ea typeface="宋体" panose="02010600030101010101" pitchFamily="2" charset="-122"/>
                    </a:endParaRPr>
                  </a:p>
                </p:txBody>
              </p:sp>
            </p:grpSp>
          </p:grpSp>
          <p:grpSp>
            <p:nvGrpSpPr>
              <p:cNvPr id="781364" name="组合 827444"/>
              <p:cNvGrpSpPr/>
              <p:nvPr/>
            </p:nvGrpSpPr>
            <p:grpSpPr>
              <a:xfrm>
                <a:off x="48" y="1604"/>
                <a:ext cx="5412" cy="227"/>
                <a:chOff x="0" y="0"/>
                <a:chExt cx="5412" cy="227"/>
              </a:xfrm>
            </p:grpSpPr>
            <p:grpSp>
              <p:nvGrpSpPr>
                <p:cNvPr id="781365" name="组合 827445"/>
                <p:cNvGrpSpPr/>
                <p:nvPr/>
              </p:nvGrpSpPr>
              <p:grpSpPr>
                <a:xfrm>
                  <a:off x="784" y="0"/>
                  <a:ext cx="784" cy="227"/>
                  <a:chOff x="0" y="0"/>
                  <a:chExt cx="784" cy="227"/>
                </a:xfrm>
              </p:grpSpPr>
              <p:grpSp>
                <p:nvGrpSpPr>
                  <p:cNvPr id="781366" name="组合 827446"/>
                  <p:cNvGrpSpPr/>
                  <p:nvPr/>
                </p:nvGrpSpPr>
                <p:grpSpPr>
                  <a:xfrm>
                    <a:off x="0" y="0"/>
                    <a:ext cx="635" cy="227"/>
                    <a:chOff x="0" y="0"/>
                    <a:chExt cx="635" cy="227"/>
                  </a:xfrm>
                </p:grpSpPr>
                <p:sp>
                  <p:nvSpPr>
                    <p:cNvPr id="781367" name="矩形 827447"/>
                    <p:cNvSpPr/>
                    <p:nvPr/>
                  </p:nvSpPr>
                  <p:spPr>
                    <a:xfrm>
                      <a:off x="0" y="0"/>
                      <a:ext cx="635"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0118</a:t>
                      </a:r>
                      <a:endParaRPr lang="en-US" altLang="x-none" sz="2400" b="1" dirty="0">
                        <a:latin typeface="Times New Roman" panose="02020603050405020304" pitchFamily="2" charset="0"/>
                        <a:ea typeface="宋体" panose="02010600030101010101" pitchFamily="2" charset="-122"/>
                      </a:endParaRPr>
                    </a:p>
                  </p:txBody>
                </p:sp>
                <p:sp>
                  <p:nvSpPr>
                    <p:cNvPr id="781368" name="直接连接符 827448"/>
                    <p:cNvSpPr/>
                    <p:nvPr/>
                  </p:nvSpPr>
                  <p:spPr>
                    <a:xfrm>
                      <a:off x="480" y="0"/>
                      <a:ext cx="0" cy="227"/>
                    </a:xfrm>
                    <a:prstGeom prst="line">
                      <a:avLst/>
                    </a:prstGeom>
                    <a:ln w="19050" cap="flat" cmpd="sng">
                      <a:solidFill>
                        <a:schemeClr val="tx1"/>
                      </a:solidFill>
                      <a:prstDash val="solid"/>
                      <a:round/>
                      <a:headEnd type="none" w="med" len="med"/>
                      <a:tailEnd type="none" w="med" len="med"/>
                    </a:ln>
                  </p:spPr>
                </p:sp>
              </p:grpSp>
              <p:sp>
                <p:nvSpPr>
                  <p:cNvPr id="781369" name="直接连接符 827449"/>
                  <p:cNvSpPr/>
                  <p:nvPr/>
                </p:nvSpPr>
                <p:spPr>
                  <a:xfrm>
                    <a:off x="544" y="104"/>
                    <a:ext cx="240" cy="0"/>
                  </a:xfrm>
                  <a:prstGeom prst="line">
                    <a:avLst/>
                  </a:prstGeom>
                  <a:ln w="19050" cap="flat" cmpd="sng">
                    <a:solidFill>
                      <a:schemeClr val="tx1"/>
                    </a:solidFill>
                    <a:prstDash val="solid"/>
                    <a:round/>
                    <a:headEnd type="none" w="med" len="med"/>
                    <a:tailEnd type="triangle" w="med" len="med"/>
                  </a:ln>
                </p:spPr>
              </p:sp>
            </p:grpSp>
            <p:grpSp>
              <p:nvGrpSpPr>
                <p:cNvPr id="781370" name="组合 827450"/>
                <p:cNvGrpSpPr/>
                <p:nvPr/>
              </p:nvGrpSpPr>
              <p:grpSpPr>
                <a:xfrm>
                  <a:off x="1568" y="0"/>
                  <a:ext cx="784" cy="227"/>
                  <a:chOff x="0" y="0"/>
                  <a:chExt cx="784" cy="227"/>
                </a:xfrm>
              </p:grpSpPr>
              <p:grpSp>
                <p:nvGrpSpPr>
                  <p:cNvPr id="781371" name="组合 827451"/>
                  <p:cNvGrpSpPr/>
                  <p:nvPr/>
                </p:nvGrpSpPr>
                <p:grpSpPr>
                  <a:xfrm>
                    <a:off x="0" y="0"/>
                    <a:ext cx="635" cy="227"/>
                    <a:chOff x="0" y="0"/>
                    <a:chExt cx="635" cy="227"/>
                  </a:xfrm>
                </p:grpSpPr>
                <p:sp>
                  <p:nvSpPr>
                    <p:cNvPr id="781372" name="矩形 827452"/>
                    <p:cNvSpPr/>
                    <p:nvPr/>
                  </p:nvSpPr>
                  <p:spPr>
                    <a:xfrm>
                      <a:off x="0" y="0"/>
                      <a:ext cx="635"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2121</a:t>
                      </a:r>
                      <a:endParaRPr lang="en-US" altLang="x-none" sz="2400" b="1" dirty="0">
                        <a:latin typeface="Times New Roman" panose="02020603050405020304" pitchFamily="2" charset="0"/>
                        <a:ea typeface="宋体" panose="02010600030101010101" pitchFamily="2" charset="-122"/>
                      </a:endParaRPr>
                    </a:p>
                  </p:txBody>
                </p:sp>
                <p:sp>
                  <p:nvSpPr>
                    <p:cNvPr id="781373" name="直接连接符 827453"/>
                    <p:cNvSpPr/>
                    <p:nvPr/>
                  </p:nvSpPr>
                  <p:spPr>
                    <a:xfrm>
                      <a:off x="480" y="0"/>
                      <a:ext cx="0" cy="227"/>
                    </a:xfrm>
                    <a:prstGeom prst="line">
                      <a:avLst/>
                    </a:prstGeom>
                    <a:ln w="19050" cap="flat" cmpd="sng">
                      <a:solidFill>
                        <a:schemeClr val="tx1"/>
                      </a:solidFill>
                      <a:prstDash val="solid"/>
                      <a:round/>
                      <a:headEnd type="none" w="med" len="med"/>
                      <a:tailEnd type="none" w="med" len="med"/>
                    </a:ln>
                  </p:spPr>
                </p:sp>
              </p:grpSp>
              <p:sp>
                <p:nvSpPr>
                  <p:cNvPr id="781374" name="直接连接符 827454"/>
                  <p:cNvSpPr/>
                  <p:nvPr/>
                </p:nvSpPr>
                <p:spPr>
                  <a:xfrm>
                    <a:off x="544" y="104"/>
                    <a:ext cx="240" cy="0"/>
                  </a:xfrm>
                  <a:prstGeom prst="line">
                    <a:avLst/>
                  </a:prstGeom>
                  <a:ln w="19050" cap="flat" cmpd="sng">
                    <a:solidFill>
                      <a:schemeClr val="tx1"/>
                    </a:solidFill>
                    <a:prstDash val="solid"/>
                    <a:round/>
                    <a:headEnd type="none" w="med" len="med"/>
                    <a:tailEnd type="triangle" w="med" len="med"/>
                  </a:ln>
                </p:spPr>
              </p:sp>
            </p:grpSp>
            <p:grpSp>
              <p:nvGrpSpPr>
                <p:cNvPr id="781375" name="组合 827455"/>
                <p:cNvGrpSpPr/>
                <p:nvPr/>
              </p:nvGrpSpPr>
              <p:grpSpPr>
                <a:xfrm>
                  <a:off x="2352" y="0"/>
                  <a:ext cx="784" cy="227"/>
                  <a:chOff x="0" y="0"/>
                  <a:chExt cx="784" cy="227"/>
                </a:xfrm>
              </p:grpSpPr>
              <p:grpSp>
                <p:nvGrpSpPr>
                  <p:cNvPr id="781376" name="组合 827456"/>
                  <p:cNvGrpSpPr/>
                  <p:nvPr/>
                </p:nvGrpSpPr>
                <p:grpSpPr>
                  <a:xfrm>
                    <a:off x="0" y="0"/>
                    <a:ext cx="635" cy="227"/>
                    <a:chOff x="0" y="0"/>
                    <a:chExt cx="635" cy="227"/>
                  </a:xfrm>
                </p:grpSpPr>
                <p:sp>
                  <p:nvSpPr>
                    <p:cNvPr id="781377" name="矩形 827457"/>
                    <p:cNvSpPr/>
                    <p:nvPr/>
                  </p:nvSpPr>
                  <p:spPr>
                    <a:xfrm>
                      <a:off x="0" y="0"/>
                      <a:ext cx="635"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1039</a:t>
                      </a:r>
                      <a:endParaRPr lang="en-US" altLang="x-none" sz="2400" b="1" dirty="0">
                        <a:latin typeface="Times New Roman" panose="02020603050405020304" pitchFamily="2" charset="0"/>
                        <a:ea typeface="宋体" panose="02010600030101010101" pitchFamily="2" charset="-122"/>
                      </a:endParaRPr>
                    </a:p>
                  </p:txBody>
                </p:sp>
                <p:sp>
                  <p:nvSpPr>
                    <p:cNvPr id="781378" name="直接连接符 827458"/>
                    <p:cNvSpPr/>
                    <p:nvPr/>
                  </p:nvSpPr>
                  <p:spPr>
                    <a:xfrm>
                      <a:off x="480" y="0"/>
                      <a:ext cx="0" cy="227"/>
                    </a:xfrm>
                    <a:prstGeom prst="line">
                      <a:avLst/>
                    </a:prstGeom>
                    <a:ln w="19050" cap="flat" cmpd="sng">
                      <a:solidFill>
                        <a:schemeClr val="tx1"/>
                      </a:solidFill>
                      <a:prstDash val="solid"/>
                      <a:round/>
                      <a:headEnd type="none" w="med" len="med"/>
                      <a:tailEnd type="none" w="med" len="med"/>
                    </a:ln>
                  </p:spPr>
                </p:sp>
              </p:grpSp>
              <p:sp>
                <p:nvSpPr>
                  <p:cNvPr id="781379" name="直接连接符 827459"/>
                  <p:cNvSpPr/>
                  <p:nvPr/>
                </p:nvSpPr>
                <p:spPr>
                  <a:xfrm>
                    <a:off x="544" y="104"/>
                    <a:ext cx="240" cy="0"/>
                  </a:xfrm>
                  <a:prstGeom prst="line">
                    <a:avLst/>
                  </a:prstGeom>
                  <a:ln w="19050" cap="flat" cmpd="sng">
                    <a:solidFill>
                      <a:schemeClr val="tx1"/>
                    </a:solidFill>
                    <a:prstDash val="solid"/>
                    <a:round/>
                    <a:headEnd type="none" w="med" len="med"/>
                    <a:tailEnd type="triangle" w="med" len="med"/>
                  </a:ln>
                </p:spPr>
              </p:sp>
            </p:grpSp>
            <p:grpSp>
              <p:nvGrpSpPr>
                <p:cNvPr id="781380" name="组合 827460"/>
                <p:cNvGrpSpPr/>
                <p:nvPr/>
              </p:nvGrpSpPr>
              <p:grpSpPr>
                <a:xfrm>
                  <a:off x="3128" y="0"/>
                  <a:ext cx="784" cy="227"/>
                  <a:chOff x="0" y="0"/>
                  <a:chExt cx="784" cy="227"/>
                </a:xfrm>
              </p:grpSpPr>
              <p:grpSp>
                <p:nvGrpSpPr>
                  <p:cNvPr id="781381" name="组合 827461"/>
                  <p:cNvGrpSpPr/>
                  <p:nvPr/>
                </p:nvGrpSpPr>
                <p:grpSpPr>
                  <a:xfrm>
                    <a:off x="0" y="0"/>
                    <a:ext cx="635" cy="227"/>
                    <a:chOff x="0" y="0"/>
                    <a:chExt cx="635" cy="227"/>
                  </a:xfrm>
                </p:grpSpPr>
                <p:sp>
                  <p:nvSpPr>
                    <p:cNvPr id="781382" name="矩形 827462"/>
                    <p:cNvSpPr/>
                    <p:nvPr/>
                  </p:nvSpPr>
                  <p:spPr>
                    <a:xfrm>
                      <a:off x="0" y="0"/>
                      <a:ext cx="635"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3355</a:t>
                      </a:r>
                      <a:endParaRPr lang="en-US" altLang="x-none" sz="2400" b="1" dirty="0">
                        <a:latin typeface="Times New Roman" panose="02020603050405020304" pitchFamily="2" charset="0"/>
                        <a:ea typeface="宋体" panose="02010600030101010101" pitchFamily="2" charset="-122"/>
                      </a:endParaRPr>
                    </a:p>
                  </p:txBody>
                </p:sp>
                <p:sp>
                  <p:nvSpPr>
                    <p:cNvPr id="781383" name="直接连接符 827463"/>
                    <p:cNvSpPr/>
                    <p:nvPr/>
                  </p:nvSpPr>
                  <p:spPr>
                    <a:xfrm>
                      <a:off x="480" y="0"/>
                      <a:ext cx="0" cy="227"/>
                    </a:xfrm>
                    <a:prstGeom prst="line">
                      <a:avLst/>
                    </a:prstGeom>
                    <a:ln w="19050" cap="flat" cmpd="sng">
                      <a:solidFill>
                        <a:schemeClr val="tx1"/>
                      </a:solidFill>
                      <a:prstDash val="solid"/>
                      <a:round/>
                      <a:headEnd type="none" w="med" len="med"/>
                      <a:tailEnd type="none" w="med" len="med"/>
                    </a:ln>
                  </p:spPr>
                </p:sp>
              </p:grpSp>
              <p:sp>
                <p:nvSpPr>
                  <p:cNvPr id="781384" name="直接连接符 827464"/>
                  <p:cNvSpPr/>
                  <p:nvPr/>
                </p:nvSpPr>
                <p:spPr>
                  <a:xfrm>
                    <a:off x="544" y="104"/>
                    <a:ext cx="240" cy="0"/>
                  </a:xfrm>
                  <a:prstGeom prst="line">
                    <a:avLst/>
                  </a:prstGeom>
                  <a:ln w="19050" cap="flat" cmpd="sng">
                    <a:solidFill>
                      <a:schemeClr val="tx1"/>
                    </a:solidFill>
                    <a:prstDash val="solid"/>
                    <a:round/>
                    <a:headEnd type="none" w="med" len="med"/>
                    <a:tailEnd type="triangle" w="med" len="med"/>
                  </a:ln>
                </p:spPr>
              </p:sp>
            </p:grpSp>
            <p:grpSp>
              <p:nvGrpSpPr>
                <p:cNvPr id="781385" name="组合 827465"/>
                <p:cNvGrpSpPr/>
                <p:nvPr/>
              </p:nvGrpSpPr>
              <p:grpSpPr>
                <a:xfrm>
                  <a:off x="3912" y="0"/>
                  <a:ext cx="784" cy="227"/>
                  <a:chOff x="0" y="0"/>
                  <a:chExt cx="784" cy="227"/>
                </a:xfrm>
              </p:grpSpPr>
              <p:grpSp>
                <p:nvGrpSpPr>
                  <p:cNvPr id="781386" name="组合 827466"/>
                  <p:cNvGrpSpPr/>
                  <p:nvPr/>
                </p:nvGrpSpPr>
                <p:grpSpPr>
                  <a:xfrm>
                    <a:off x="0" y="0"/>
                    <a:ext cx="635" cy="227"/>
                    <a:chOff x="0" y="0"/>
                    <a:chExt cx="635" cy="227"/>
                  </a:xfrm>
                </p:grpSpPr>
                <p:sp>
                  <p:nvSpPr>
                    <p:cNvPr id="781387" name="矩形 827467"/>
                    <p:cNvSpPr/>
                    <p:nvPr/>
                  </p:nvSpPr>
                  <p:spPr>
                    <a:xfrm>
                      <a:off x="0" y="0"/>
                      <a:ext cx="635"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0066</a:t>
                      </a:r>
                      <a:endParaRPr lang="en-US" altLang="x-none" sz="2400" b="1" dirty="0">
                        <a:latin typeface="Times New Roman" panose="02020603050405020304" pitchFamily="2" charset="0"/>
                        <a:ea typeface="宋体" panose="02010600030101010101" pitchFamily="2" charset="-122"/>
                      </a:endParaRPr>
                    </a:p>
                  </p:txBody>
                </p:sp>
                <p:sp>
                  <p:nvSpPr>
                    <p:cNvPr id="781388" name="直接连接符 827468"/>
                    <p:cNvSpPr/>
                    <p:nvPr/>
                  </p:nvSpPr>
                  <p:spPr>
                    <a:xfrm>
                      <a:off x="480" y="0"/>
                      <a:ext cx="0" cy="227"/>
                    </a:xfrm>
                    <a:prstGeom prst="line">
                      <a:avLst/>
                    </a:prstGeom>
                    <a:ln w="19050" cap="flat" cmpd="sng">
                      <a:solidFill>
                        <a:schemeClr val="tx1"/>
                      </a:solidFill>
                      <a:prstDash val="solid"/>
                      <a:round/>
                      <a:headEnd type="none" w="med" len="med"/>
                      <a:tailEnd type="none" w="med" len="med"/>
                    </a:ln>
                  </p:spPr>
                </p:sp>
              </p:grpSp>
              <p:sp>
                <p:nvSpPr>
                  <p:cNvPr id="781389" name="直接连接符 827469"/>
                  <p:cNvSpPr/>
                  <p:nvPr/>
                </p:nvSpPr>
                <p:spPr>
                  <a:xfrm>
                    <a:off x="544" y="104"/>
                    <a:ext cx="240" cy="0"/>
                  </a:xfrm>
                  <a:prstGeom prst="line">
                    <a:avLst/>
                  </a:prstGeom>
                  <a:ln w="19050" cap="flat" cmpd="sng">
                    <a:solidFill>
                      <a:schemeClr val="tx1"/>
                    </a:solidFill>
                    <a:prstDash val="solid"/>
                    <a:round/>
                    <a:headEnd type="none" w="med" len="med"/>
                    <a:tailEnd type="triangle" w="med" len="med"/>
                  </a:ln>
                </p:spPr>
              </p:sp>
            </p:grpSp>
            <p:grpSp>
              <p:nvGrpSpPr>
                <p:cNvPr id="781390" name="组合 827470"/>
                <p:cNvGrpSpPr/>
                <p:nvPr/>
              </p:nvGrpSpPr>
              <p:grpSpPr>
                <a:xfrm>
                  <a:off x="4696" y="0"/>
                  <a:ext cx="716" cy="227"/>
                  <a:chOff x="0" y="0"/>
                  <a:chExt cx="716" cy="227"/>
                </a:xfrm>
              </p:grpSpPr>
              <p:sp>
                <p:nvSpPr>
                  <p:cNvPr id="781391" name="矩形 827471"/>
                  <p:cNvSpPr/>
                  <p:nvPr/>
                </p:nvSpPr>
                <p:spPr>
                  <a:xfrm>
                    <a:off x="0" y="0"/>
                    <a:ext cx="716"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4382 ∧</a:t>
                    </a:r>
                    <a:endParaRPr lang="en-US" altLang="x-none" sz="2400" b="1" dirty="0">
                      <a:latin typeface="Times New Roman" panose="02020603050405020304" pitchFamily="2" charset="0"/>
                      <a:ea typeface="宋体" panose="02010600030101010101" pitchFamily="2" charset="-122"/>
                    </a:endParaRPr>
                  </a:p>
                </p:txBody>
              </p:sp>
              <p:sp>
                <p:nvSpPr>
                  <p:cNvPr id="781392" name="直接连接符 827472"/>
                  <p:cNvSpPr/>
                  <p:nvPr/>
                </p:nvSpPr>
                <p:spPr>
                  <a:xfrm>
                    <a:off x="472" y="0"/>
                    <a:ext cx="0" cy="227"/>
                  </a:xfrm>
                  <a:prstGeom prst="line">
                    <a:avLst/>
                  </a:prstGeom>
                  <a:ln w="19050" cap="flat" cmpd="sng">
                    <a:solidFill>
                      <a:schemeClr val="tx1"/>
                    </a:solidFill>
                    <a:prstDash val="solid"/>
                    <a:round/>
                    <a:headEnd type="none" w="med" len="med"/>
                    <a:tailEnd type="none" w="med" len="med"/>
                  </a:ln>
                </p:spPr>
              </p:sp>
            </p:grpSp>
            <p:grpSp>
              <p:nvGrpSpPr>
                <p:cNvPr id="781393" name="组合 827473"/>
                <p:cNvGrpSpPr/>
                <p:nvPr/>
              </p:nvGrpSpPr>
              <p:grpSpPr>
                <a:xfrm>
                  <a:off x="0" y="0"/>
                  <a:ext cx="784" cy="227"/>
                  <a:chOff x="0" y="0"/>
                  <a:chExt cx="784" cy="227"/>
                </a:xfrm>
              </p:grpSpPr>
              <p:grpSp>
                <p:nvGrpSpPr>
                  <p:cNvPr id="781394" name="组合 827474"/>
                  <p:cNvGrpSpPr/>
                  <p:nvPr/>
                </p:nvGrpSpPr>
                <p:grpSpPr>
                  <a:xfrm>
                    <a:off x="0" y="0"/>
                    <a:ext cx="635" cy="227"/>
                    <a:chOff x="0" y="0"/>
                    <a:chExt cx="635" cy="227"/>
                  </a:xfrm>
                </p:grpSpPr>
                <p:sp>
                  <p:nvSpPr>
                    <p:cNvPr id="781395" name="矩形 827475"/>
                    <p:cNvSpPr/>
                    <p:nvPr/>
                  </p:nvSpPr>
                  <p:spPr>
                    <a:xfrm>
                      <a:off x="0" y="0"/>
                      <a:ext cx="635"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head</a:t>
                      </a:r>
                      <a:endParaRPr lang="en-US" altLang="x-none" sz="2400" b="1" dirty="0">
                        <a:latin typeface="Times New Roman" panose="02020603050405020304" pitchFamily="2" charset="0"/>
                        <a:ea typeface="宋体" panose="02010600030101010101" pitchFamily="2" charset="-122"/>
                      </a:endParaRPr>
                    </a:p>
                  </p:txBody>
                </p:sp>
                <p:sp>
                  <p:nvSpPr>
                    <p:cNvPr id="781396" name="直接连接符 827476"/>
                    <p:cNvSpPr/>
                    <p:nvPr/>
                  </p:nvSpPr>
                  <p:spPr>
                    <a:xfrm>
                      <a:off x="480" y="0"/>
                      <a:ext cx="0" cy="227"/>
                    </a:xfrm>
                    <a:prstGeom prst="line">
                      <a:avLst/>
                    </a:prstGeom>
                    <a:ln w="19050" cap="flat" cmpd="sng">
                      <a:solidFill>
                        <a:schemeClr val="tx1"/>
                      </a:solidFill>
                      <a:prstDash val="solid"/>
                      <a:round/>
                      <a:headEnd type="none" w="med" len="med"/>
                      <a:tailEnd type="none" w="med" len="med"/>
                    </a:ln>
                  </p:spPr>
                </p:sp>
              </p:grpSp>
              <p:sp>
                <p:nvSpPr>
                  <p:cNvPr id="781397" name="直接连接符 827477"/>
                  <p:cNvSpPr/>
                  <p:nvPr/>
                </p:nvSpPr>
                <p:spPr>
                  <a:xfrm>
                    <a:off x="544" y="104"/>
                    <a:ext cx="240" cy="0"/>
                  </a:xfrm>
                  <a:prstGeom prst="line">
                    <a:avLst/>
                  </a:prstGeom>
                  <a:ln w="19050" cap="flat" cmpd="sng">
                    <a:solidFill>
                      <a:schemeClr val="tx1"/>
                    </a:solidFill>
                    <a:prstDash val="solid"/>
                    <a:round/>
                    <a:headEnd type="none" w="med" len="med"/>
                    <a:tailEnd type="triangle" w="med" len="med"/>
                  </a:ln>
                </p:spPr>
              </p:sp>
            </p:grpSp>
          </p:grpSp>
          <p:sp>
            <p:nvSpPr>
              <p:cNvPr id="781398" name="矩形 827478"/>
              <p:cNvSpPr/>
              <p:nvPr/>
            </p:nvSpPr>
            <p:spPr>
              <a:xfrm>
                <a:off x="73" y="1268"/>
                <a:ext cx="1542" cy="227"/>
              </a:xfrm>
              <a:prstGeom prst="rect">
                <a:avLst/>
              </a:prstGeom>
              <a:noFill/>
              <a:ln w="9525">
                <a:noFill/>
              </a:ln>
            </p:spPr>
            <p:txBody>
              <a:bodyPr wrap="none" anchor="ctr"/>
              <a:p>
                <a:r>
                  <a:rPr lang="zh-CN" altLang="en-US" sz="2400" b="1" dirty="0">
                    <a:solidFill>
                      <a:schemeClr val="folHlink"/>
                    </a:solidFill>
                    <a:latin typeface="Times New Roman" panose="02020603050405020304" pitchFamily="2" charset="0"/>
                    <a:ea typeface="宋体" panose="02010600030101010101" pitchFamily="2" charset="-122"/>
                  </a:rPr>
                  <a:t>第二趟收集结果</a:t>
                </a:r>
                <a:r>
                  <a:rPr lang="zh-CN" altLang="en-US" sz="2400" b="1" dirty="0">
                    <a:latin typeface="Times New Roman" panose="02020603050405020304" pitchFamily="2" charset="0"/>
                    <a:ea typeface="宋体" panose="02010600030101010101" pitchFamily="2" charset="-122"/>
                  </a:rPr>
                  <a:t>：</a:t>
                </a:r>
                <a:endParaRPr lang="zh-CN" altLang="en-US" sz="2400" b="1" dirty="0">
                  <a:latin typeface="Times New Roman" panose="02020603050405020304" pitchFamily="2" charset="0"/>
                  <a:ea typeface="宋体" panose="02010600030101010101" pitchFamily="2" charset="-122"/>
                </a:endParaRPr>
              </a:p>
            </p:txBody>
          </p:sp>
        </p:grpSp>
        <p:grpSp>
          <p:nvGrpSpPr>
            <p:cNvPr id="781399" name="组合 827479"/>
            <p:cNvGrpSpPr/>
            <p:nvPr/>
          </p:nvGrpSpPr>
          <p:grpSpPr>
            <a:xfrm>
              <a:off x="0" y="1905"/>
              <a:ext cx="5520" cy="2243"/>
              <a:chOff x="0" y="0"/>
              <a:chExt cx="5520" cy="2243"/>
            </a:xfrm>
          </p:grpSpPr>
          <p:grpSp>
            <p:nvGrpSpPr>
              <p:cNvPr id="781400" name="组合 827480"/>
              <p:cNvGrpSpPr/>
              <p:nvPr/>
            </p:nvGrpSpPr>
            <p:grpSpPr>
              <a:xfrm>
                <a:off x="48" y="1680"/>
                <a:ext cx="5353" cy="563"/>
                <a:chOff x="0" y="0"/>
                <a:chExt cx="5353" cy="563"/>
              </a:xfrm>
            </p:grpSpPr>
            <p:grpSp>
              <p:nvGrpSpPr>
                <p:cNvPr id="781401" name="组合 827481"/>
                <p:cNvGrpSpPr/>
                <p:nvPr/>
              </p:nvGrpSpPr>
              <p:grpSpPr>
                <a:xfrm>
                  <a:off x="0" y="336"/>
                  <a:ext cx="5353" cy="227"/>
                  <a:chOff x="0" y="0"/>
                  <a:chExt cx="5353" cy="227"/>
                </a:xfrm>
              </p:grpSpPr>
              <p:grpSp>
                <p:nvGrpSpPr>
                  <p:cNvPr id="781402" name="组合 827482"/>
                  <p:cNvGrpSpPr/>
                  <p:nvPr/>
                </p:nvGrpSpPr>
                <p:grpSpPr>
                  <a:xfrm>
                    <a:off x="784" y="0"/>
                    <a:ext cx="784" cy="227"/>
                    <a:chOff x="0" y="0"/>
                    <a:chExt cx="784" cy="227"/>
                  </a:xfrm>
                </p:grpSpPr>
                <p:grpSp>
                  <p:nvGrpSpPr>
                    <p:cNvPr id="781403" name="组合 827483"/>
                    <p:cNvGrpSpPr/>
                    <p:nvPr/>
                  </p:nvGrpSpPr>
                  <p:grpSpPr>
                    <a:xfrm>
                      <a:off x="0" y="0"/>
                      <a:ext cx="635" cy="227"/>
                      <a:chOff x="0" y="0"/>
                      <a:chExt cx="635" cy="227"/>
                    </a:xfrm>
                  </p:grpSpPr>
                  <p:sp>
                    <p:nvSpPr>
                      <p:cNvPr id="781404" name="矩形 827484"/>
                      <p:cNvSpPr/>
                      <p:nvPr/>
                    </p:nvSpPr>
                    <p:spPr>
                      <a:xfrm>
                        <a:off x="0" y="0"/>
                        <a:ext cx="635"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1039</a:t>
                        </a:r>
                        <a:endParaRPr lang="en-US" altLang="x-none" sz="2400" b="1" dirty="0">
                          <a:latin typeface="Times New Roman" panose="02020603050405020304" pitchFamily="2" charset="0"/>
                          <a:ea typeface="宋体" panose="02010600030101010101" pitchFamily="2" charset="-122"/>
                        </a:endParaRPr>
                      </a:p>
                    </p:txBody>
                  </p:sp>
                  <p:sp>
                    <p:nvSpPr>
                      <p:cNvPr id="781405" name="直接连接符 827485"/>
                      <p:cNvSpPr/>
                      <p:nvPr/>
                    </p:nvSpPr>
                    <p:spPr>
                      <a:xfrm>
                        <a:off x="480" y="0"/>
                        <a:ext cx="0" cy="227"/>
                      </a:xfrm>
                      <a:prstGeom prst="line">
                        <a:avLst/>
                      </a:prstGeom>
                      <a:ln w="19050" cap="flat" cmpd="sng">
                        <a:solidFill>
                          <a:schemeClr val="tx1"/>
                        </a:solidFill>
                        <a:prstDash val="solid"/>
                        <a:round/>
                        <a:headEnd type="none" w="med" len="med"/>
                        <a:tailEnd type="none" w="med" len="med"/>
                      </a:ln>
                    </p:spPr>
                  </p:sp>
                </p:grpSp>
                <p:sp>
                  <p:nvSpPr>
                    <p:cNvPr id="781406" name="直接连接符 827486"/>
                    <p:cNvSpPr/>
                    <p:nvPr/>
                  </p:nvSpPr>
                  <p:spPr>
                    <a:xfrm>
                      <a:off x="544" y="104"/>
                      <a:ext cx="240" cy="0"/>
                    </a:xfrm>
                    <a:prstGeom prst="line">
                      <a:avLst/>
                    </a:prstGeom>
                    <a:ln w="19050" cap="flat" cmpd="sng">
                      <a:solidFill>
                        <a:schemeClr val="tx1"/>
                      </a:solidFill>
                      <a:prstDash val="solid"/>
                      <a:round/>
                      <a:headEnd type="none" w="med" len="med"/>
                      <a:tailEnd type="triangle" w="med" len="med"/>
                    </a:ln>
                  </p:spPr>
                </p:sp>
              </p:grpSp>
              <p:grpSp>
                <p:nvGrpSpPr>
                  <p:cNvPr id="781407" name="组合 827487"/>
                  <p:cNvGrpSpPr/>
                  <p:nvPr/>
                </p:nvGrpSpPr>
                <p:grpSpPr>
                  <a:xfrm>
                    <a:off x="1568" y="0"/>
                    <a:ext cx="784" cy="227"/>
                    <a:chOff x="0" y="0"/>
                    <a:chExt cx="784" cy="227"/>
                  </a:xfrm>
                </p:grpSpPr>
                <p:grpSp>
                  <p:nvGrpSpPr>
                    <p:cNvPr id="781408" name="组合 827488"/>
                    <p:cNvGrpSpPr/>
                    <p:nvPr/>
                  </p:nvGrpSpPr>
                  <p:grpSpPr>
                    <a:xfrm>
                      <a:off x="0" y="0"/>
                      <a:ext cx="635" cy="227"/>
                      <a:chOff x="0" y="0"/>
                      <a:chExt cx="635" cy="227"/>
                    </a:xfrm>
                  </p:grpSpPr>
                  <p:sp>
                    <p:nvSpPr>
                      <p:cNvPr id="781409" name="矩形 827489"/>
                      <p:cNvSpPr/>
                      <p:nvPr/>
                    </p:nvSpPr>
                    <p:spPr>
                      <a:xfrm>
                        <a:off x="0" y="0"/>
                        <a:ext cx="635"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0066</a:t>
                        </a:r>
                        <a:endParaRPr lang="en-US" altLang="x-none" sz="2400" b="1" dirty="0">
                          <a:latin typeface="Times New Roman" panose="02020603050405020304" pitchFamily="2" charset="0"/>
                          <a:ea typeface="宋体" panose="02010600030101010101" pitchFamily="2" charset="-122"/>
                        </a:endParaRPr>
                      </a:p>
                    </p:txBody>
                  </p:sp>
                  <p:sp>
                    <p:nvSpPr>
                      <p:cNvPr id="781410" name="直接连接符 827490"/>
                      <p:cNvSpPr/>
                      <p:nvPr/>
                    </p:nvSpPr>
                    <p:spPr>
                      <a:xfrm>
                        <a:off x="480" y="0"/>
                        <a:ext cx="0" cy="227"/>
                      </a:xfrm>
                      <a:prstGeom prst="line">
                        <a:avLst/>
                      </a:prstGeom>
                      <a:ln w="19050" cap="flat" cmpd="sng">
                        <a:solidFill>
                          <a:schemeClr val="tx1"/>
                        </a:solidFill>
                        <a:prstDash val="solid"/>
                        <a:round/>
                        <a:headEnd type="none" w="med" len="med"/>
                        <a:tailEnd type="none" w="med" len="med"/>
                      </a:ln>
                    </p:spPr>
                  </p:sp>
                </p:grpSp>
                <p:sp>
                  <p:nvSpPr>
                    <p:cNvPr id="781411" name="直接连接符 827491"/>
                    <p:cNvSpPr/>
                    <p:nvPr/>
                  </p:nvSpPr>
                  <p:spPr>
                    <a:xfrm>
                      <a:off x="544" y="104"/>
                      <a:ext cx="240" cy="0"/>
                    </a:xfrm>
                    <a:prstGeom prst="line">
                      <a:avLst/>
                    </a:prstGeom>
                    <a:ln w="19050" cap="flat" cmpd="sng">
                      <a:solidFill>
                        <a:schemeClr val="tx1"/>
                      </a:solidFill>
                      <a:prstDash val="solid"/>
                      <a:round/>
                      <a:headEnd type="none" w="med" len="med"/>
                      <a:tailEnd type="triangle" w="med" len="med"/>
                    </a:ln>
                  </p:spPr>
                </p:sp>
              </p:grpSp>
              <p:grpSp>
                <p:nvGrpSpPr>
                  <p:cNvPr id="781412" name="组合 827492"/>
                  <p:cNvGrpSpPr/>
                  <p:nvPr/>
                </p:nvGrpSpPr>
                <p:grpSpPr>
                  <a:xfrm>
                    <a:off x="2352" y="0"/>
                    <a:ext cx="784" cy="227"/>
                    <a:chOff x="0" y="0"/>
                    <a:chExt cx="784" cy="227"/>
                  </a:xfrm>
                </p:grpSpPr>
                <p:grpSp>
                  <p:nvGrpSpPr>
                    <p:cNvPr id="781413" name="组合 827493"/>
                    <p:cNvGrpSpPr/>
                    <p:nvPr/>
                  </p:nvGrpSpPr>
                  <p:grpSpPr>
                    <a:xfrm>
                      <a:off x="0" y="0"/>
                      <a:ext cx="635" cy="227"/>
                      <a:chOff x="0" y="0"/>
                      <a:chExt cx="635" cy="227"/>
                    </a:xfrm>
                  </p:grpSpPr>
                  <p:sp>
                    <p:nvSpPr>
                      <p:cNvPr id="781414" name="矩形 827494"/>
                      <p:cNvSpPr/>
                      <p:nvPr/>
                    </p:nvSpPr>
                    <p:spPr>
                      <a:xfrm>
                        <a:off x="0" y="0"/>
                        <a:ext cx="635"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0118</a:t>
                        </a:r>
                        <a:endParaRPr lang="en-US" altLang="x-none" sz="2400" b="1" dirty="0">
                          <a:latin typeface="Times New Roman" panose="02020603050405020304" pitchFamily="2" charset="0"/>
                          <a:ea typeface="宋体" panose="02010600030101010101" pitchFamily="2" charset="-122"/>
                        </a:endParaRPr>
                      </a:p>
                    </p:txBody>
                  </p:sp>
                  <p:sp>
                    <p:nvSpPr>
                      <p:cNvPr id="781415" name="直接连接符 827495"/>
                      <p:cNvSpPr/>
                      <p:nvPr/>
                    </p:nvSpPr>
                    <p:spPr>
                      <a:xfrm>
                        <a:off x="480" y="0"/>
                        <a:ext cx="0" cy="227"/>
                      </a:xfrm>
                      <a:prstGeom prst="line">
                        <a:avLst/>
                      </a:prstGeom>
                      <a:ln w="19050" cap="flat" cmpd="sng">
                        <a:solidFill>
                          <a:schemeClr val="tx1"/>
                        </a:solidFill>
                        <a:prstDash val="solid"/>
                        <a:round/>
                        <a:headEnd type="none" w="med" len="med"/>
                        <a:tailEnd type="none" w="med" len="med"/>
                      </a:ln>
                    </p:spPr>
                  </p:sp>
                </p:grpSp>
                <p:sp>
                  <p:nvSpPr>
                    <p:cNvPr id="781416" name="直接连接符 827496"/>
                    <p:cNvSpPr/>
                    <p:nvPr/>
                  </p:nvSpPr>
                  <p:spPr>
                    <a:xfrm>
                      <a:off x="544" y="104"/>
                      <a:ext cx="240" cy="0"/>
                    </a:xfrm>
                    <a:prstGeom prst="line">
                      <a:avLst/>
                    </a:prstGeom>
                    <a:ln w="19050" cap="flat" cmpd="sng">
                      <a:solidFill>
                        <a:schemeClr val="tx1"/>
                      </a:solidFill>
                      <a:prstDash val="solid"/>
                      <a:round/>
                      <a:headEnd type="none" w="med" len="med"/>
                      <a:tailEnd type="triangle" w="med" len="med"/>
                    </a:ln>
                  </p:spPr>
                </p:sp>
              </p:grpSp>
              <p:grpSp>
                <p:nvGrpSpPr>
                  <p:cNvPr id="781417" name="组合 827497"/>
                  <p:cNvGrpSpPr/>
                  <p:nvPr/>
                </p:nvGrpSpPr>
                <p:grpSpPr>
                  <a:xfrm>
                    <a:off x="3128" y="0"/>
                    <a:ext cx="784" cy="227"/>
                    <a:chOff x="0" y="0"/>
                    <a:chExt cx="784" cy="227"/>
                  </a:xfrm>
                </p:grpSpPr>
                <p:grpSp>
                  <p:nvGrpSpPr>
                    <p:cNvPr id="781418" name="组合 827498"/>
                    <p:cNvGrpSpPr/>
                    <p:nvPr/>
                  </p:nvGrpSpPr>
                  <p:grpSpPr>
                    <a:xfrm>
                      <a:off x="0" y="0"/>
                      <a:ext cx="635" cy="227"/>
                      <a:chOff x="0" y="0"/>
                      <a:chExt cx="635" cy="227"/>
                    </a:xfrm>
                  </p:grpSpPr>
                  <p:sp>
                    <p:nvSpPr>
                      <p:cNvPr id="781419" name="矩形 827499"/>
                      <p:cNvSpPr/>
                      <p:nvPr/>
                    </p:nvSpPr>
                    <p:spPr>
                      <a:xfrm>
                        <a:off x="0" y="0"/>
                        <a:ext cx="635"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2121</a:t>
                        </a:r>
                        <a:endParaRPr lang="en-US" altLang="x-none" sz="2400" b="1" dirty="0">
                          <a:latin typeface="Times New Roman" panose="02020603050405020304" pitchFamily="2" charset="0"/>
                          <a:ea typeface="宋体" panose="02010600030101010101" pitchFamily="2" charset="-122"/>
                        </a:endParaRPr>
                      </a:p>
                    </p:txBody>
                  </p:sp>
                  <p:sp>
                    <p:nvSpPr>
                      <p:cNvPr id="781420" name="直接连接符 827500"/>
                      <p:cNvSpPr/>
                      <p:nvPr/>
                    </p:nvSpPr>
                    <p:spPr>
                      <a:xfrm>
                        <a:off x="480" y="0"/>
                        <a:ext cx="0" cy="227"/>
                      </a:xfrm>
                      <a:prstGeom prst="line">
                        <a:avLst/>
                      </a:prstGeom>
                      <a:ln w="19050" cap="flat" cmpd="sng">
                        <a:solidFill>
                          <a:schemeClr val="tx1"/>
                        </a:solidFill>
                        <a:prstDash val="solid"/>
                        <a:round/>
                        <a:headEnd type="none" w="med" len="med"/>
                        <a:tailEnd type="none" w="med" len="med"/>
                      </a:ln>
                    </p:spPr>
                  </p:sp>
                </p:grpSp>
                <p:sp>
                  <p:nvSpPr>
                    <p:cNvPr id="781421" name="直接连接符 827501"/>
                    <p:cNvSpPr/>
                    <p:nvPr/>
                  </p:nvSpPr>
                  <p:spPr>
                    <a:xfrm>
                      <a:off x="544" y="104"/>
                      <a:ext cx="240" cy="0"/>
                    </a:xfrm>
                    <a:prstGeom prst="line">
                      <a:avLst/>
                    </a:prstGeom>
                    <a:ln w="19050" cap="flat" cmpd="sng">
                      <a:solidFill>
                        <a:schemeClr val="tx1"/>
                      </a:solidFill>
                      <a:prstDash val="solid"/>
                      <a:round/>
                      <a:headEnd type="none" w="med" len="med"/>
                      <a:tailEnd type="triangle" w="med" len="med"/>
                    </a:ln>
                  </p:spPr>
                </p:sp>
              </p:grpSp>
              <p:grpSp>
                <p:nvGrpSpPr>
                  <p:cNvPr id="781422" name="组合 827502"/>
                  <p:cNvGrpSpPr/>
                  <p:nvPr/>
                </p:nvGrpSpPr>
                <p:grpSpPr>
                  <a:xfrm>
                    <a:off x="3912" y="0"/>
                    <a:ext cx="784" cy="227"/>
                    <a:chOff x="0" y="0"/>
                    <a:chExt cx="784" cy="227"/>
                  </a:xfrm>
                </p:grpSpPr>
                <p:grpSp>
                  <p:nvGrpSpPr>
                    <p:cNvPr id="781423" name="组合 827503"/>
                    <p:cNvGrpSpPr/>
                    <p:nvPr/>
                  </p:nvGrpSpPr>
                  <p:grpSpPr>
                    <a:xfrm>
                      <a:off x="0" y="0"/>
                      <a:ext cx="635" cy="227"/>
                      <a:chOff x="0" y="0"/>
                      <a:chExt cx="635" cy="227"/>
                    </a:xfrm>
                  </p:grpSpPr>
                  <p:sp>
                    <p:nvSpPr>
                      <p:cNvPr id="781424" name="矩形 827504"/>
                      <p:cNvSpPr/>
                      <p:nvPr/>
                    </p:nvSpPr>
                    <p:spPr>
                      <a:xfrm>
                        <a:off x="0" y="0"/>
                        <a:ext cx="635"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3355</a:t>
                        </a:r>
                        <a:endParaRPr lang="en-US" altLang="x-none" sz="2400" b="1" dirty="0">
                          <a:latin typeface="Times New Roman" panose="02020603050405020304" pitchFamily="2" charset="0"/>
                          <a:ea typeface="宋体" panose="02010600030101010101" pitchFamily="2" charset="-122"/>
                        </a:endParaRPr>
                      </a:p>
                    </p:txBody>
                  </p:sp>
                  <p:sp>
                    <p:nvSpPr>
                      <p:cNvPr id="781425" name="直接连接符 827505"/>
                      <p:cNvSpPr/>
                      <p:nvPr/>
                    </p:nvSpPr>
                    <p:spPr>
                      <a:xfrm>
                        <a:off x="480" y="0"/>
                        <a:ext cx="0" cy="227"/>
                      </a:xfrm>
                      <a:prstGeom prst="line">
                        <a:avLst/>
                      </a:prstGeom>
                      <a:ln w="19050" cap="flat" cmpd="sng">
                        <a:solidFill>
                          <a:schemeClr val="tx1"/>
                        </a:solidFill>
                        <a:prstDash val="solid"/>
                        <a:round/>
                        <a:headEnd type="none" w="med" len="med"/>
                        <a:tailEnd type="none" w="med" len="med"/>
                      </a:ln>
                    </p:spPr>
                  </p:sp>
                </p:grpSp>
                <p:sp>
                  <p:nvSpPr>
                    <p:cNvPr id="781426" name="直接连接符 827506"/>
                    <p:cNvSpPr/>
                    <p:nvPr/>
                  </p:nvSpPr>
                  <p:spPr>
                    <a:xfrm>
                      <a:off x="544" y="104"/>
                      <a:ext cx="240" cy="0"/>
                    </a:xfrm>
                    <a:prstGeom prst="line">
                      <a:avLst/>
                    </a:prstGeom>
                    <a:ln w="19050" cap="flat" cmpd="sng">
                      <a:solidFill>
                        <a:schemeClr val="tx1"/>
                      </a:solidFill>
                      <a:prstDash val="solid"/>
                      <a:round/>
                      <a:headEnd type="none" w="med" len="med"/>
                      <a:tailEnd type="triangle" w="med" len="med"/>
                    </a:ln>
                  </p:spPr>
                </p:sp>
              </p:grpSp>
              <p:grpSp>
                <p:nvGrpSpPr>
                  <p:cNvPr id="781427" name="组合 827507"/>
                  <p:cNvGrpSpPr/>
                  <p:nvPr/>
                </p:nvGrpSpPr>
                <p:grpSpPr>
                  <a:xfrm>
                    <a:off x="4696" y="0"/>
                    <a:ext cx="657" cy="227"/>
                    <a:chOff x="0" y="0"/>
                    <a:chExt cx="657" cy="227"/>
                  </a:xfrm>
                </p:grpSpPr>
                <p:sp>
                  <p:nvSpPr>
                    <p:cNvPr id="781428" name="矩形 827508"/>
                    <p:cNvSpPr/>
                    <p:nvPr/>
                  </p:nvSpPr>
                  <p:spPr>
                    <a:xfrm>
                      <a:off x="0" y="0"/>
                      <a:ext cx="657"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4382∧</a:t>
                      </a:r>
                      <a:endParaRPr lang="en-US" altLang="x-none" sz="2400" b="1" dirty="0">
                        <a:latin typeface="Times New Roman" panose="02020603050405020304" pitchFamily="2" charset="0"/>
                        <a:ea typeface="宋体" panose="02010600030101010101" pitchFamily="2" charset="-122"/>
                      </a:endParaRPr>
                    </a:p>
                  </p:txBody>
                </p:sp>
                <p:sp>
                  <p:nvSpPr>
                    <p:cNvPr id="781429" name="直接连接符 827509"/>
                    <p:cNvSpPr/>
                    <p:nvPr/>
                  </p:nvSpPr>
                  <p:spPr>
                    <a:xfrm>
                      <a:off x="440" y="0"/>
                      <a:ext cx="0" cy="227"/>
                    </a:xfrm>
                    <a:prstGeom prst="line">
                      <a:avLst/>
                    </a:prstGeom>
                    <a:ln w="19050" cap="flat" cmpd="sng">
                      <a:solidFill>
                        <a:schemeClr val="tx1"/>
                      </a:solidFill>
                      <a:prstDash val="solid"/>
                      <a:round/>
                      <a:headEnd type="none" w="med" len="med"/>
                      <a:tailEnd type="none" w="med" len="med"/>
                    </a:ln>
                  </p:spPr>
                </p:sp>
              </p:grpSp>
              <p:grpSp>
                <p:nvGrpSpPr>
                  <p:cNvPr id="781430" name="组合 827510"/>
                  <p:cNvGrpSpPr/>
                  <p:nvPr/>
                </p:nvGrpSpPr>
                <p:grpSpPr>
                  <a:xfrm>
                    <a:off x="0" y="0"/>
                    <a:ext cx="784" cy="227"/>
                    <a:chOff x="0" y="0"/>
                    <a:chExt cx="784" cy="227"/>
                  </a:xfrm>
                </p:grpSpPr>
                <p:grpSp>
                  <p:nvGrpSpPr>
                    <p:cNvPr id="781431" name="组合 827511"/>
                    <p:cNvGrpSpPr/>
                    <p:nvPr/>
                  </p:nvGrpSpPr>
                  <p:grpSpPr>
                    <a:xfrm>
                      <a:off x="0" y="0"/>
                      <a:ext cx="635" cy="227"/>
                      <a:chOff x="0" y="0"/>
                      <a:chExt cx="635" cy="227"/>
                    </a:xfrm>
                  </p:grpSpPr>
                  <p:sp>
                    <p:nvSpPr>
                      <p:cNvPr id="781432" name="矩形 827512"/>
                      <p:cNvSpPr/>
                      <p:nvPr/>
                    </p:nvSpPr>
                    <p:spPr>
                      <a:xfrm>
                        <a:off x="0" y="0"/>
                        <a:ext cx="635"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head</a:t>
                        </a:r>
                        <a:endParaRPr lang="en-US" altLang="x-none" sz="2400" b="1" dirty="0">
                          <a:latin typeface="Times New Roman" panose="02020603050405020304" pitchFamily="2" charset="0"/>
                          <a:ea typeface="宋体" panose="02010600030101010101" pitchFamily="2" charset="-122"/>
                        </a:endParaRPr>
                      </a:p>
                    </p:txBody>
                  </p:sp>
                  <p:sp>
                    <p:nvSpPr>
                      <p:cNvPr id="781433" name="直接连接符 827513"/>
                      <p:cNvSpPr/>
                      <p:nvPr/>
                    </p:nvSpPr>
                    <p:spPr>
                      <a:xfrm>
                        <a:off x="480" y="0"/>
                        <a:ext cx="0" cy="227"/>
                      </a:xfrm>
                      <a:prstGeom prst="line">
                        <a:avLst/>
                      </a:prstGeom>
                      <a:ln w="19050" cap="flat" cmpd="sng">
                        <a:solidFill>
                          <a:schemeClr val="tx1"/>
                        </a:solidFill>
                        <a:prstDash val="solid"/>
                        <a:round/>
                        <a:headEnd type="none" w="med" len="med"/>
                        <a:tailEnd type="none" w="med" len="med"/>
                      </a:ln>
                    </p:spPr>
                  </p:sp>
                </p:grpSp>
                <p:sp>
                  <p:nvSpPr>
                    <p:cNvPr id="781434" name="直接连接符 827514"/>
                    <p:cNvSpPr/>
                    <p:nvPr/>
                  </p:nvSpPr>
                  <p:spPr>
                    <a:xfrm>
                      <a:off x="544" y="104"/>
                      <a:ext cx="240" cy="0"/>
                    </a:xfrm>
                    <a:prstGeom prst="line">
                      <a:avLst/>
                    </a:prstGeom>
                    <a:ln w="19050" cap="flat" cmpd="sng">
                      <a:solidFill>
                        <a:schemeClr val="tx1"/>
                      </a:solidFill>
                      <a:prstDash val="solid"/>
                      <a:round/>
                      <a:headEnd type="none" w="med" len="med"/>
                      <a:tailEnd type="triangle" w="med" len="med"/>
                    </a:ln>
                  </p:spPr>
                </p:sp>
              </p:grpSp>
            </p:grpSp>
            <p:sp>
              <p:nvSpPr>
                <p:cNvPr id="781435" name="矩形 827515"/>
                <p:cNvSpPr/>
                <p:nvPr/>
              </p:nvSpPr>
              <p:spPr>
                <a:xfrm>
                  <a:off x="25" y="0"/>
                  <a:ext cx="1542" cy="227"/>
                </a:xfrm>
                <a:prstGeom prst="rect">
                  <a:avLst/>
                </a:prstGeom>
                <a:noFill/>
                <a:ln w="9525">
                  <a:noFill/>
                </a:ln>
              </p:spPr>
              <p:txBody>
                <a:bodyPr wrap="none" anchor="ctr"/>
                <a:p>
                  <a:r>
                    <a:rPr lang="zh-CN" altLang="en-US" sz="2400" b="1" dirty="0">
                      <a:solidFill>
                        <a:schemeClr val="folHlink"/>
                      </a:solidFill>
                      <a:latin typeface="Times New Roman" panose="02020603050405020304" pitchFamily="2" charset="0"/>
                      <a:ea typeface="宋体" panose="02010600030101010101" pitchFamily="2" charset="-122"/>
                    </a:rPr>
                    <a:t>第三趟收集结果</a:t>
                  </a:r>
                  <a:r>
                    <a:rPr lang="zh-CN" altLang="en-US" sz="2400" b="1" dirty="0">
                      <a:latin typeface="Times New Roman" panose="02020603050405020304" pitchFamily="2" charset="0"/>
                      <a:ea typeface="宋体" panose="02010600030101010101" pitchFamily="2" charset="-122"/>
                    </a:rPr>
                    <a:t>：</a:t>
                  </a:r>
                  <a:endParaRPr lang="zh-CN" altLang="en-US" sz="2400" b="1" dirty="0">
                    <a:latin typeface="Times New Roman" panose="02020603050405020304" pitchFamily="2" charset="0"/>
                    <a:ea typeface="宋体" panose="02010600030101010101" pitchFamily="2" charset="-122"/>
                  </a:endParaRPr>
                </a:p>
              </p:txBody>
            </p:sp>
          </p:grpSp>
          <p:grpSp>
            <p:nvGrpSpPr>
              <p:cNvPr id="781436" name="组合 827516"/>
              <p:cNvGrpSpPr/>
              <p:nvPr/>
            </p:nvGrpSpPr>
            <p:grpSpPr>
              <a:xfrm>
                <a:off x="0" y="0"/>
                <a:ext cx="5520" cy="1635"/>
                <a:chOff x="0" y="0"/>
                <a:chExt cx="5520" cy="1635"/>
              </a:xfrm>
            </p:grpSpPr>
            <p:grpSp>
              <p:nvGrpSpPr>
                <p:cNvPr id="781437" name="组合 827517"/>
                <p:cNvGrpSpPr/>
                <p:nvPr/>
              </p:nvGrpSpPr>
              <p:grpSpPr>
                <a:xfrm>
                  <a:off x="992" y="302"/>
                  <a:ext cx="469" cy="1109"/>
                  <a:chOff x="0" y="0"/>
                  <a:chExt cx="469" cy="1109"/>
                </a:xfrm>
              </p:grpSpPr>
              <p:sp>
                <p:nvSpPr>
                  <p:cNvPr id="781438" name="矩形 827518"/>
                  <p:cNvSpPr/>
                  <p:nvPr/>
                </p:nvSpPr>
                <p:spPr>
                  <a:xfrm>
                    <a:off x="0" y="192"/>
                    <a:ext cx="453"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0118</a:t>
                    </a:r>
                    <a:endParaRPr lang="en-US" altLang="x-none" sz="2400" b="1" dirty="0">
                      <a:latin typeface="Times New Roman" panose="02020603050405020304" pitchFamily="2" charset="0"/>
                      <a:ea typeface="宋体" panose="02010600030101010101" pitchFamily="2" charset="-122"/>
                    </a:endParaRPr>
                  </a:p>
                </p:txBody>
              </p:sp>
              <p:sp>
                <p:nvSpPr>
                  <p:cNvPr id="781439" name="直接连接符 827519"/>
                  <p:cNvSpPr/>
                  <p:nvPr/>
                </p:nvSpPr>
                <p:spPr>
                  <a:xfrm>
                    <a:off x="240" y="0"/>
                    <a:ext cx="0" cy="192"/>
                  </a:xfrm>
                  <a:prstGeom prst="line">
                    <a:avLst/>
                  </a:prstGeom>
                  <a:ln w="19050" cap="flat" cmpd="sng">
                    <a:solidFill>
                      <a:schemeClr val="tx1"/>
                    </a:solidFill>
                    <a:prstDash val="solid"/>
                    <a:round/>
                    <a:headEnd type="none" w="med" len="med"/>
                    <a:tailEnd type="triangle" w="med" len="med"/>
                  </a:ln>
                </p:spPr>
              </p:sp>
              <p:sp>
                <p:nvSpPr>
                  <p:cNvPr id="781440" name="直接连接符 827520"/>
                  <p:cNvSpPr/>
                  <p:nvPr/>
                </p:nvSpPr>
                <p:spPr>
                  <a:xfrm flipV="1">
                    <a:off x="240" y="424"/>
                    <a:ext cx="0" cy="227"/>
                  </a:xfrm>
                  <a:prstGeom prst="line">
                    <a:avLst/>
                  </a:prstGeom>
                  <a:ln w="19050" cap="flat" cmpd="sng">
                    <a:solidFill>
                      <a:schemeClr val="tx1"/>
                    </a:solidFill>
                    <a:prstDash val="solid"/>
                    <a:round/>
                    <a:headEnd type="triangle" w="med" len="med"/>
                    <a:tailEnd type="none" w="med" len="med"/>
                  </a:ln>
                </p:spPr>
              </p:sp>
              <p:sp>
                <p:nvSpPr>
                  <p:cNvPr id="781441" name="矩形 827521"/>
                  <p:cNvSpPr/>
                  <p:nvPr/>
                </p:nvSpPr>
                <p:spPr>
                  <a:xfrm>
                    <a:off x="16" y="653"/>
                    <a:ext cx="453"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2121</a:t>
                    </a:r>
                    <a:endParaRPr lang="en-US" altLang="x-none" sz="2400" b="1" dirty="0">
                      <a:latin typeface="Times New Roman" panose="02020603050405020304" pitchFamily="2" charset="0"/>
                      <a:ea typeface="宋体" panose="02010600030101010101" pitchFamily="2" charset="-122"/>
                    </a:endParaRPr>
                  </a:p>
                </p:txBody>
              </p:sp>
              <p:sp>
                <p:nvSpPr>
                  <p:cNvPr id="781442" name="直接连接符 827522"/>
                  <p:cNvSpPr/>
                  <p:nvPr/>
                </p:nvSpPr>
                <p:spPr>
                  <a:xfrm flipV="1">
                    <a:off x="256" y="869"/>
                    <a:ext cx="0" cy="240"/>
                  </a:xfrm>
                  <a:prstGeom prst="line">
                    <a:avLst/>
                  </a:prstGeom>
                  <a:ln w="19050" cap="flat" cmpd="sng">
                    <a:solidFill>
                      <a:schemeClr val="tx1"/>
                    </a:solidFill>
                    <a:prstDash val="solid"/>
                    <a:round/>
                    <a:headEnd type="none" w="med" len="med"/>
                    <a:tailEnd type="triangle" w="med" len="med"/>
                  </a:ln>
                </p:spPr>
              </p:sp>
            </p:grpSp>
            <p:grpSp>
              <p:nvGrpSpPr>
                <p:cNvPr id="781443" name="组合 827523"/>
                <p:cNvGrpSpPr/>
                <p:nvPr/>
              </p:nvGrpSpPr>
              <p:grpSpPr>
                <a:xfrm>
                  <a:off x="576" y="35"/>
                  <a:ext cx="4944" cy="227"/>
                  <a:chOff x="0" y="0"/>
                  <a:chExt cx="4944" cy="227"/>
                </a:xfrm>
              </p:grpSpPr>
              <p:sp>
                <p:nvSpPr>
                  <p:cNvPr id="781444" name="矩形 827524"/>
                  <p:cNvSpPr/>
                  <p:nvPr/>
                </p:nvSpPr>
                <p:spPr>
                  <a:xfrm>
                    <a:off x="480"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f[1]</a:t>
                    </a:r>
                    <a:endParaRPr lang="en-US" altLang="x-none" sz="2400" b="1" dirty="0">
                      <a:latin typeface="Times New Roman" panose="02020603050405020304" pitchFamily="2" charset="0"/>
                      <a:ea typeface="宋体" panose="02010600030101010101" pitchFamily="2" charset="-122"/>
                    </a:endParaRPr>
                  </a:p>
                </p:txBody>
              </p:sp>
              <p:sp>
                <p:nvSpPr>
                  <p:cNvPr id="781445" name="矩形 827525"/>
                  <p:cNvSpPr/>
                  <p:nvPr/>
                </p:nvSpPr>
                <p:spPr>
                  <a:xfrm>
                    <a:off x="0"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f[0]</a:t>
                    </a:r>
                    <a:endParaRPr lang="en-US" altLang="x-none" sz="2400" b="1" dirty="0">
                      <a:latin typeface="Times New Roman" panose="02020603050405020304" pitchFamily="2" charset="0"/>
                      <a:ea typeface="宋体" panose="02010600030101010101" pitchFamily="2" charset="-122"/>
                    </a:endParaRPr>
                  </a:p>
                </p:txBody>
              </p:sp>
              <p:sp>
                <p:nvSpPr>
                  <p:cNvPr id="781446" name="矩形 827526"/>
                  <p:cNvSpPr/>
                  <p:nvPr/>
                </p:nvSpPr>
                <p:spPr>
                  <a:xfrm>
                    <a:off x="961"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f[2]</a:t>
                    </a:r>
                    <a:endParaRPr lang="en-US" altLang="x-none" sz="2400" b="1" dirty="0">
                      <a:latin typeface="Times New Roman" panose="02020603050405020304" pitchFamily="2" charset="0"/>
                      <a:ea typeface="宋体" panose="02010600030101010101" pitchFamily="2" charset="-122"/>
                    </a:endParaRPr>
                  </a:p>
                </p:txBody>
              </p:sp>
              <p:sp>
                <p:nvSpPr>
                  <p:cNvPr id="781447" name="矩形 827527"/>
                  <p:cNvSpPr/>
                  <p:nvPr/>
                </p:nvSpPr>
                <p:spPr>
                  <a:xfrm>
                    <a:off x="1968"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f[4]</a:t>
                    </a:r>
                    <a:endParaRPr lang="en-US" altLang="x-none" sz="2400" b="1" dirty="0">
                      <a:latin typeface="Times New Roman" panose="02020603050405020304" pitchFamily="2" charset="0"/>
                      <a:ea typeface="宋体" panose="02010600030101010101" pitchFamily="2" charset="-122"/>
                    </a:endParaRPr>
                  </a:p>
                </p:txBody>
              </p:sp>
              <p:sp>
                <p:nvSpPr>
                  <p:cNvPr id="781448" name="矩形 827528"/>
                  <p:cNvSpPr/>
                  <p:nvPr/>
                </p:nvSpPr>
                <p:spPr>
                  <a:xfrm>
                    <a:off x="1440"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f[3]</a:t>
                    </a:r>
                    <a:endParaRPr lang="en-US" altLang="x-none" sz="2400" b="1" dirty="0">
                      <a:latin typeface="Times New Roman" panose="02020603050405020304" pitchFamily="2" charset="0"/>
                      <a:ea typeface="宋体" panose="02010600030101010101" pitchFamily="2" charset="-122"/>
                    </a:endParaRPr>
                  </a:p>
                </p:txBody>
              </p:sp>
              <p:sp>
                <p:nvSpPr>
                  <p:cNvPr id="781449" name="矩形 827529"/>
                  <p:cNvSpPr/>
                  <p:nvPr/>
                </p:nvSpPr>
                <p:spPr>
                  <a:xfrm>
                    <a:off x="2449"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f[5]</a:t>
                    </a:r>
                    <a:endParaRPr lang="en-US" altLang="x-none" sz="2400" b="1" dirty="0">
                      <a:latin typeface="Times New Roman" panose="02020603050405020304" pitchFamily="2" charset="0"/>
                      <a:ea typeface="宋体" panose="02010600030101010101" pitchFamily="2" charset="-122"/>
                    </a:endParaRPr>
                  </a:p>
                </p:txBody>
              </p:sp>
              <p:sp>
                <p:nvSpPr>
                  <p:cNvPr id="781450" name="矩形 827530"/>
                  <p:cNvSpPr/>
                  <p:nvPr/>
                </p:nvSpPr>
                <p:spPr>
                  <a:xfrm>
                    <a:off x="3504"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f[7]</a:t>
                    </a:r>
                    <a:endParaRPr lang="en-US" altLang="x-none" sz="2400" b="1" dirty="0">
                      <a:latin typeface="Times New Roman" panose="02020603050405020304" pitchFamily="2" charset="0"/>
                      <a:ea typeface="宋体" panose="02010600030101010101" pitchFamily="2" charset="-122"/>
                    </a:endParaRPr>
                  </a:p>
                </p:txBody>
              </p:sp>
              <p:sp>
                <p:nvSpPr>
                  <p:cNvPr id="781451" name="矩形 827531"/>
                  <p:cNvSpPr/>
                  <p:nvPr/>
                </p:nvSpPr>
                <p:spPr>
                  <a:xfrm>
                    <a:off x="2976"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f[6]</a:t>
                    </a:r>
                    <a:endParaRPr lang="en-US" altLang="x-none" sz="2400" b="1" dirty="0">
                      <a:latin typeface="Times New Roman" panose="02020603050405020304" pitchFamily="2" charset="0"/>
                      <a:ea typeface="宋体" panose="02010600030101010101" pitchFamily="2" charset="-122"/>
                    </a:endParaRPr>
                  </a:p>
                </p:txBody>
              </p:sp>
              <p:sp>
                <p:nvSpPr>
                  <p:cNvPr id="781452" name="矩形 827532"/>
                  <p:cNvSpPr/>
                  <p:nvPr/>
                </p:nvSpPr>
                <p:spPr>
                  <a:xfrm>
                    <a:off x="4033"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f[8]</a:t>
                    </a:r>
                    <a:endParaRPr lang="en-US" altLang="x-none" sz="2400" b="1" dirty="0">
                      <a:latin typeface="Times New Roman" panose="02020603050405020304" pitchFamily="2" charset="0"/>
                      <a:ea typeface="宋体" panose="02010600030101010101" pitchFamily="2" charset="-122"/>
                    </a:endParaRPr>
                  </a:p>
                </p:txBody>
              </p:sp>
              <p:sp>
                <p:nvSpPr>
                  <p:cNvPr id="781453" name="矩形 827533"/>
                  <p:cNvSpPr/>
                  <p:nvPr/>
                </p:nvSpPr>
                <p:spPr>
                  <a:xfrm>
                    <a:off x="4513"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f[9]</a:t>
                    </a:r>
                    <a:endParaRPr lang="en-US" altLang="x-none" sz="2400" b="1" dirty="0">
                      <a:latin typeface="Times New Roman" panose="02020603050405020304" pitchFamily="2" charset="0"/>
                      <a:ea typeface="宋体" panose="02010600030101010101" pitchFamily="2" charset="-122"/>
                    </a:endParaRPr>
                  </a:p>
                </p:txBody>
              </p:sp>
            </p:grpSp>
            <p:grpSp>
              <p:nvGrpSpPr>
                <p:cNvPr id="781454" name="组合 827534"/>
                <p:cNvGrpSpPr/>
                <p:nvPr/>
              </p:nvGrpSpPr>
              <p:grpSpPr>
                <a:xfrm>
                  <a:off x="528" y="1408"/>
                  <a:ext cx="4944" cy="227"/>
                  <a:chOff x="0" y="0"/>
                  <a:chExt cx="4944" cy="227"/>
                </a:xfrm>
              </p:grpSpPr>
              <p:sp>
                <p:nvSpPr>
                  <p:cNvPr id="781455" name="矩形 827535"/>
                  <p:cNvSpPr/>
                  <p:nvPr/>
                </p:nvSpPr>
                <p:spPr>
                  <a:xfrm>
                    <a:off x="480"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e[1]</a:t>
                    </a:r>
                    <a:endParaRPr lang="en-US" altLang="x-none" sz="2400" b="1" dirty="0">
                      <a:latin typeface="Times New Roman" panose="02020603050405020304" pitchFamily="2" charset="0"/>
                      <a:ea typeface="宋体" panose="02010600030101010101" pitchFamily="2" charset="-122"/>
                    </a:endParaRPr>
                  </a:p>
                </p:txBody>
              </p:sp>
              <p:sp>
                <p:nvSpPr>
                  <p:cNvPr id="781456" name="矩形 827536"/>
                  <p:cNvSpPr/>
                  <p:nvPr/>
                </p:nvSpPr>
                <p:spPr>
                  <a:xfrm>
                    <a:off x="0"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e[0]</a:t>
                    </a:r>
                    <a:endParaRPr lang="en-US" altLang="x-none" sz="2400" b="1" dirty="0">
                      <a:latin typeface="Times New Roman" panose="02020603050405020304" pitchFamily="2" charset="0"/>
                      <a:ea typeface="宋体" panose="02010600030101010101" pitchFamily="2" charset="-122"/>
                    </a:endParaRPr>
                  </a:p>
                </p:txBody>
              </p:sp>
              <p:sp>
                <p:nvSpPr>
                  <p:cNvPr id="781457" name="矩形 827537"/>
                  <p:cNvSpPr/>
                  <p:nvPr/>
                </p:nvSpPr>
                <p:spPr>
                  <a:xfrm>
                    <a:off x="961"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e[2]</a:t>
                    </a:r>
                    <a:endParaRPr lang="en-US" altLang="x-none" sz="2400" b="1" dirty="0">
                      <a:latin typeface="Times New Roman" panose="02020603050405020304" pitchFamily="2" charset="0"/>
                      <a:ea typeface="宋体" panose="02010600030101010101" pitchFamily="2" charset="-122"/>
                    </a:endParaRPr>
                  </a:p>
                </p:txBody>
              </p:sp>
              <p:sp>
                <p:nvSpPr>
                  <p:cNvPr id="781458" name="矩形 827538"/>
                  <p:cNvSpPr/>
                  <p:nvPr/>
                </p:nvSpPr>
                <p:spPr>
                  <a:xfrm>
                    <a:off x="1968"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e[4]</a:t>
                    </a:r>
                    <a:endParaRPr lang="en-US" altLang="x-none" sz="2400" b="1" dirty="0">
                      <a:latin typeface="Times New Roman" panose="02020603050405020304" pitchFamily="2" charset="0"/>
                      <a:ea typeface="宋体" panose="02010600030101010101" pitchFamily="2" charset="-122"/>
                    </a:endParaRPr>
                  </a:p>
                </p:txBody>
              </p:sp>
              <p:sp>
                <p:nvSpPr>
                  <p:cNvPr id="781459" name="矩形 827539"/>
                  <p:cNvSpPr/>
                  <p:nvPr/>
                </p:nvSpPr>
                <p:spPr>
                  <a:xfrm>
                    <a:off x="1440"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e[3]</a:t>
                    </a:r>
                    <a:endParaRPr lang="en-US" altLang="x-none" sz="2400" b="1" dirty="0">
                      <a:latin typeface="Times New Roman" panose="02020603050405020304" pitchFamily="2" charset="0"/>
                      <a:ea typeface="宋体" panose="02010600030101010101" pitchFamily="2" charset="-122"/>
                    </a:endParaRPr>
                  </a:p>
                </p:txBody>
              </p:sp>
              <p:sp>
                <p:nvSpPr>
                  <p:cNvPr id="781460" name="矩形 827540"/>
                  <p:cNvSpPr/>
                  <p:nvPr/>
                </p:nvSpPr>
                <p:spPr>
                  <a:xfrm>
                    <a:off x="2449"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e[5]</a:t>
                    </a:r>
                    <a:endParaRPr lang="en-US" altLang="x-none" sz="2400" b="1" dirty="0">
                      <a:latin typeface="Times New Roman" panose="02020603050405020304" pitchFamily="2" charset="0"/>
                      <a:ea typeface="宋体" panose="02010600030101010101" pitchFamily="2" charset="-122"/>
                    </a:endParaRPr>
                  </a:p>
                </p:txBody>
              </p:sp>
              <p:sp>
                <p:nvSpPr>
                  <p:cNvPr id="781461" name="矩形 827541"/>
                  <p:cNvSpPr/>
                  <p:nvPr/>
                </p:nvSpPr>
                <p:spPr>
                  <a:xfrm>
                    <a:off x="3504"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e[7]</a:t>
                    </a:r>
                    <a:endParaRPr lang="en-US" altLang="x-none" sz="2400" b="1" dirty="0">
                      <a:latin typeface="Times New Roman" panose="02020603050405020304" pitchFamily="2" charset="0"/>
                      <a:ea typeface="宋体" panose="02010600030101010101" pitchFamily="2" charset="-122"/>
                    </a:endParaRPr>
                  </a:p>
                </p:txBody>
              </p:sp>
              <p:sp>
                <p:nvSpPr>
                  <p:cNvPr id="781462" name="矩形 827542"/>
                  <p:cNvSpPr/>
                  <p:nvPr/>
                </p:nvSpPr>
                <p:spPr>
                  <a:xfrm>
                    <a:off x="2976"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e[6]</a:t>
                    </a:r>
                    <a:endParaRPr lang="en-US" altLang="x-none" sz="2400" b="1" dirty="0">
                      <a:latin typeface="Times New Roman" panose="02020603050405020304" pitchFamily="2" charset="0"/>
                      <a:ea typeface="宋体" panose="02010600030101010101" pitchFamily="2" charset="-122"/>
                    </a:endParaRPr>
                  </a:p>
                </p:txBody>
              </p:sp>
              <p:sp>
                <p:nvSpPr>
                  <p:cNvPr id="781463" name="矩形 827543"/>
                  <p:cNvSpPr/>
                  <p:nvPr/>
                </p:nvSpPr>
                <p:spPr>
                  <a:xfrm>
                    <a:off x="4033"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e[8]</a:t>
                    </a:r>
                    <a:endParaRPr lang="en-US" altLang="x-none" sz="2400" b="1" dirty="0">
                      <a:latin typeface="Times New Roman" panose="02020603050405020304" pitchFamily="2" charset="0"/>
                      <a:ea typeface="宋体" panose="02010600030101010101" pitchFamily="2" charset="-122"/>
                    </a:endParaRPr>
                  </a:p>
                </p:txBody>
              </p:sp>
              <p:sp>
                <p:nvSpPr>
                  <p:cNvPr id="781464" name="矩形 827544"/>
                  <p:cNvSpPr/>
                  <p:nvPr/>
                </p:nvSpPr>
                <p:spPr>
                  <a:xfrm>
                    <a:off x="4513"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e[9]</a:t>
                    </a:r>
                    <a:endParaRPr lang="en-US" altLang="x-none" sz="2400" b="1" dirty="0">
                      <a:latin typeface="Times New Roman" panose="02020603050405020304" pitchFamily="2" charset="0"/>
                      <a:ea typeface="宋体" panose="02010600030101010101" pitchFamily="2" charset="-122"/>
                    </a:endParaRPr>
                  </a:p>
                </p:txBody>
              </p:sp>
            </p:grpSp>
            <p:sp>
              <p:nvSpPr>
                <p:cNvPr id="781465" name="矩形 827545"/>
                <p:cNvSpPr/>
                <p:nvPr/>
              </p:nvSpPr>
              <p:spPr>
                <a:xfrm>
                  <a:off x="0" y="0"/>
                  <a:ext cx="544" cy="227"/>
                </a:xfrm>
                <a:prstGeom prst="rect">
                  <a:avLst/>
                </a:prstGeom>
                <a:noFill/>
                <a:ln w="9525">
                  <a:noFill/>
                </a:ln>
              </p:spPr>
              <p:txBody>
                <a:bodyPr wrap="none" anchor="ctr"/>
                <a:p>
                  <a:r>
                    <a:rPr lang="zh-CN" altLang="en-US" sz="2400" b="1" dirty="0">
                      <a:solidFill>
                        <a:schemeClr val="folHlink"/>
                      </a:solidFill>
                      <a:latin typeface="Times New Roman" panose="02020603050405020304" pitchFamily="2" charset="0"/>
                      <a:ea typeface="宋体" panose="02010600030101010101" pitchFamily="2" charset="-122"/>
                    </a:rPr>
                    <a:t>分配</a:t>
                  </a:r>
                  <a:r>
                    <a:rPr lang="zh-CN" altLang="en-US" sz="2400" b="1" dirty="0">
                      <a:latin typeface="Times New Roman" panose="02020603050405020304" pitchFamily="2" charset="0"/>
                      <a:ea typeface="宋体" panose="02010600030101010101" pitchFamily="2" charset="-122"/>
                    </a:rPr>
                    <a:t>：</a:t>
                  </a:r>
                  <a:endParaRPr lang="zh-CN" altLang="en-US" sz="2400" b="1" dirty="0">
                    <a:latin typeface="Times New Roman" panose="02020603050405020304" pitchFamily="2" charset="0"/>
                    <a:ea typeface="宋体" panose="02010600030101010101" pitchFamily="2" charset="-122"/>
                  </a:endParaRPr>
                </a:p>
              </p:txBody>
            </p:sp>
            <p:grpSp>
              <p:nvGrpSpPr>
                <p:cNvPr id="781466" name="组合 827546"/>
                <p:cNvGrpSpPr/>
                <p:nvPr/>
              </p:nvGrpSpPr>
              <p:grpSpPr>
                <a:xfrm>
                  <a:off x="1979" y="302"/>
                  <a:ext cx="469" cy="1109"/>
                  <a:chOff x="0" y="0"/>
                  <a:chExt cx="469" cy="1109"/>
                </a:xfrm>
              </p:grpSpPr>
              <p:sp>
                <p:nvSpPr>
                  <p:cNvPr id="781467" name="矩形 827547"/>
                  <p:cNvSpPr/>
                  <p:nvPr/>
                </p:nvSpPr>
                <p:spPr>
                  <a:xfrm>
                    <a:off x="0" y="192"/>
                    <a:ext cx="453"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3355</a:t>
                    </a:r>
                    <a:endParaRPr lang="en-US" altLang="x-none" sz="2400" b="1" dirty="0">
                      <a:latin typeface="Times New Roman" panose="02020603050405020304" pitchFamily="2" charset="0"/>
                      <a:ea typeface="宋体" panose="02010600030101010101" pitchFamily="2" charset="-122"/>
                    </a:endParaRPr>
                  </a:p>
                </p:txBody>
              </p:sp>
              <p:sp>
                <p:nvSpPr>
                  <p:cNvPr id="781468" name="直接连接符 827548"/>
                  <p:cNvSpPr/>
                  <p:nvPr/>
                </p:nvSpPr>
                <p:spPr>
                  <a:xfrm>
                    <a:off x="240" y="0"/>
                    <a:ext cx="0" cy="192"/>
                  </a:xfrm>
                  <a:prstGeom prst="line">
                    <a:avLst/>
                  </a:prstGeom>
                  <a:ln w="19050" cap="flat" cmpd="sng">
                    <a:solidFill>
                      <a:schemeClr val="tx1"/>
                    </a:solidFill>
                    <a:prstDash val="solid"/>
                    <a:round/>
                    <a:headEnd type="none" w="med" len="med"/>
                    <a:tailEnd type="triangle" w="med" len="med"/>
                  </a:ln>
                </p:spPr>
              </p:sp>
              <p:sp>
                <p:nvSpPr>
                  <p:cNvPr id="781469" name="直接连接符 827549"/>
                  <p:cNvSpPr/>
                  <p:nvPr/>
                </p:nvSpPr>
                <p:spPr>
                  <a:xfrm flipV="1">
                    <a:off x="240" y="424"/>
                    <a:ext cx="0" cy="227"/>
                  </a:xfrm>
                  <a:prstGeom prst="line">
                    <a:avLst/>
                  </a:prstGeom>
                  <a:ln w="19050" cap="flat" cmpd="sng">
                    <a:solidFill>
                      <a:schemeClr val="tx1"/>
                    </a:solidFill>
                    <a:prstDash val="solid"/>
                    <a:round/>
                    <a:headEnd type="triangle" w="med" len="med"/>
                    <a:tailEnd type="none" w="med" len="med"/>
                  </a:ln>
                </p:spPr>
              </p:sp>
              <p:sp>
                <p:nvSpPr>
                  <p:cNvPr id="781470" name="矩形 827550"/>
                  <p:cNvSpPr/>
                  <p:nvPr/>
                </p:nvSpPr>
                <p:spPr>
                  <a:xfrm>
                    <a:off x="16" y="653"/>
                    <a:ext cx="453"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4382</a:t>
                    </a:r>
                    <a:endParaRPr lang="en-US" altLang="x-none" sz="2400" b="1" dirty="0">
                      <a:latin typeface="Times New Roman" panose="02020603050405020304" pitchFamily="2" charset="0"/>
                      <a:ea typeface="宋体" panose="02010600030101010101" pitchFamily="2" charset="-122"/>
                    </a:endParaRPr>
                  </a:p>
                </p:txBody>
              </p:sp>
              <p:sp>
                <p:nvSpPr>
                  <p:cNvPr id="781471" name="直接连接符 827551"/>
                  <p:cNvSpPr/>
                  <p:nvPr/>
                </p:nvSpPr>
                <p:spPr>
                  <a:xfrm flipV="1">
                    <a:off x="256" y="869"/>
                    <a:ext cx="0" cy="240"/>
                  </a:xfrm>
                  <a:prstGeom prst="line">
                    <a:avLst/>
                  </a:prstGeom>
                  <a:ln w="19050" cap="flat" cmpd="sng">
                    <a:solidFill>
                      <a:schemeClr val="tx1"/>
                    </a:solidFill>
                    <a:prstDash val="solid"/>
                    <a:round/>
                    <a:headEnd type="none" w="med" len="med"/>
                    <a:tailEnd type="triangle" w="med" len="med"/>
                  </a:ln>
                </p:spPr>
              </p:sp>
            </p:grpSp>
            <p:grpSp>
              <p:nvGrpSpPr>
                <p:cNvPr id="781472" name="组合 827552"/>
                <p:cNvGrpSpPr/>
                <p:nvPr/>
              </p:nvGrpSpPr>
              <p:grpSpPr>
                <a:xfrm>
                  <a:off x="480" y="299"/>
                  <a:ext cx="469" cy="1109"/>
                  <a:chOff x="0" y="0"/>
                  <a:chExt cx="469" cy="1109"/>
                </a:xfrm>
              </p:grpSpPr>
              <p:sp>
                <p:nvSpPr>
                  <p:cNvPr id="781473" name="矩形 827553"/>
                  <p:cNvSpPr/>
                  <p:nvPr/>
                </p:nvSpPr>
                <p:spPr>
                  <a:xfrm>
                    <a:off x="0" y="192"/>
                    <a:ext cx="453"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1039</a:t>
                    </a:r>
                    <a:endParaRPr lang="en-US" altLang="x-none" sz="2400" b="1" dirty="0">
                      <a:latin typeface="Times New Roman" panose="02020603050405020304" pitchFamily="2" charset="0"/>
                      <a:ea typeface="宋体" panose="02010600030101010101" pitchFamily="2" charset="-122"/>
                    </a:endParaRPr>
                  </a:p>
                </p:txBody>
              </p:sp>
              <p:sp>
                <p:nvSpPr>
                  <p:cNvPr id="781474" name="直接连接符 827554"/>
                  <p:cNvSpPr/>
                  <p:nvPr/>
                </p:nvSpPr>
                <p:spPr>
                  <a:xfrm>
                    <a:off x="240" y="0"/>
                    <a:ext cx="0" cy="192"/>
                  </a:xfrm>
                  <a:prstGeom prst="line">
                    <a:avLst/>
                  </a:prstGeom>
                  <a:ln w="19050" cap="flat" cmpd="sng">
                    <a:solidFill>
                      <a:schemeClr val="tx1"/>
                    </a:solidFill>
                    <a:prstDash val="solid"/>
                    <a:round/>
                    <a:headEnd type="none" w="med" len="med"/>
                    <a:tailEnd type="triangle" w="med" len="med"/>
                  </a:ln>
                </p:spPr>
              </p:sp>
              <p:sp>
                <p:nvSpPr>
                  <p:cNvPr id="781475" name="直接连接符 827555"/>
                  <p:cNvSpPr/>
                  <p:nvPr/>
                </p:nvSpPr>
                <p:spPr>
                  <a:xfrm flipV="1">
                    <a:off x="240" y="424"/>
                    <a:ext cx="0" cy="227"/>
                  </a:xfrm>
                  <a:prstGeom prst="line">
                    <a:avLst/>
                  </a:prstGeom>
                  <a:ln w="19050" cap="flat" cmpd="sng">
                    <a:solidFill>
                      <a:schemeClr val="tx1"/>
                    </a:solidFill>
                    <a:prstDash val="solid"/>
                    <a:round/>
                    <a:headEnd type="triangle" w="med" len="med"/>
                    <a:tailEnd type="none" w="med" len="med"/>
                  </a:ln>
                </p:spPr>
              </p:sp>
              <p:sp>
                <p:nvSpPr>
                  <p:cNvPr id="781476" name="矩形 827556"/>
                  <p:cNvSpPr/>
                  <p:nvPr/>
                </p:nvSpPr>
                <p:spPr>
                  <a:xfrm>
                    <a:off x="16" y="653"/>
                    <a:ext cx="453"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0066</a:t>
                    </a:r>
                    <a:endParaRPr lang="en-US" altLang="x-none" sz="2400" b="1" dirty="0">
                      <a:latin typeface="Times New Roman" panose="02020603050405020304" pitchFamily="2" charset="0"/>
                      <a:ea typeface="宋体" panose="02010600030101010101" pitchFamily="2" charset="-122"/>
                    </a:endParaRPr>
                  </a:p>
                </p:txBody>
              </p:sp>
              <p:sp>
                <p:nvSpPr>
                  <p:cNvPr id="781477" name="直接连接符 827557"/>
                  <p:cNvSpPr/>
                  <p:nvPr/>
                </p:nvSpPr>
                <p:spPr>
                  <a:xfrm flipV="1">
                    <a:off x="256" y="869"/>
                    <a:ext cx="0" cy="240"/>
                  </a:xfrm>
                  <a:prstGeom prst="line">
                    <a:avLst/>
                  </a:prstGeom>
                  <a:ln w="19050" cap="flat" cmpd="sng">
                    <a:solidFill>
                      <a:schemeClr val="tx1"/>
                    </a:solidFill>
                    <a:prstDash val="solid"/>
                    <a:round/>
                    <a:headEnd type="none" w="med" len="med"/>
                    <a:tailEnd type="triangle" w="med" len="med"/>
                  </a:ln>
                </p:spPr>
              </p:sp>
            </p:grpSp>
          </p:gr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4690" name="标题 754689"/>
          <p:cNvSpPr>
            <a:spLocks noGrp="1"/>
          </p:cNvSpPr>
          <p:nvPr>
            <p:ph type="title"/>
          </p:nvPr>
        </p:nvSpPr>
        <p:spPr>
          <a:xfrm>
            <a:off x="2286000" y="152400"/>
            <a:ext cx="6115050" cy="914400"/>
          </a:xfrm>
        </p:spPr>
        <p:txBody>
          <a:bodyPr lIns="92075" tIns="46038" rIns="92075" bIns="46038" anchor="ctr"/>
          <a:p>
            <a:pPr fontAlgn="base"/>
            <a:r>
              <a:rPr lang="en-US" altLang="x-none" sz="5400" b="1" strike="noStrike" noProof="1" dirty="0">
                <a:latin typeface="Times New Roman" panose="02020603050405020304" pitchFamily="2" charset="0"/>
              </a:rPr>
              <a:t>10.2</a:t>
            </a:r>
            <a:r>
              <a:rPr lang="en-US" altLang="x-none" sz="5400" b="1" strike="noStrike" noProof="1" dirty="0"/>
              <a:t>   </a:t>
            </a:r>
            <a:r>
              <a:rPr lang="zh-CN" altLang="en-US" sz="5400" b="1" strike="noStrike" noProof="1" dirty="0">
                <a:ea typeface="楷体_GB2312" pitchFamily="1" charset="-122"/>
              </a:rPr>
              <a:t>插入排序</a:t>
            </a:r>
            <a:endParaRPr lang="zh-CN" altLang="en-US" sz="5400" b="1" strike="noStrike" noProof="1" dirty="0">
              <a:ea typeface="楷体_GB2312" pitchFamily="1" charset="-122"/>
            </a:endParaRPr>
          </a:p>
        </p:txBody>
      </p:sp>
      <p:sp>
        <p:nvSpPr>
          <p:cNvPr id="708610" name="矩形 754690"/>
          <p:cNvSpPr/>
          <p:nvPr/>
        </p:nvSpPr>
        <p:spPr>
          <a:xfrm>
            <a:off x="1676400" y="1268413"/>
            <a:ext cx="8812213" cy="3167380"/>
          </a:xfrm>
          <a:prstGeom prst="rect">
            <a:avLst/>
          </a:prstGeom>
          <a:noFill/>
          <a:ln w="9525">
            <a:noFill/>
          </a:ln>
        </p:spPr>
        <p:txBody>
          <a:bodyPr lIns="92075" tIns="46038" rIns="92075" bIns="46038" anchor="t">
            <a:spAutoFit/>
          </a:bodyPr>
          <a:p>
            <a:pPr eaLnBrk="0" hangingPunct="0">
              <a:lnSpc>
                <a:spcPct val="110000"/>
              </a:lnSpc>
              <a:spcBef>
                <a:spcPct val="20000"/>
              </a:spcBef>
            </a:pPr>
            <a:r>
              <a:rPr lang="zh-CN" altLang="en-US" sz="2800"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采用的是以 “</a:t>
            </a:r>
            <a:r>
              <a:rPr lang="zh-CN" altLang="en-US" sz="2800" b="1" dirty="0">
                <a:solidFill>
                  <a:schemeClr val="tx2"/>
                </a:solidFill>
                <a:latin typeface="Times New Roman" panose="02020603050405020304" pitchFamily="2" charset="0"/>
                <a:ea typeface="宋体" panose="02010600030101010101" pitchFamily="2" charset="-122"/>
              </a:rPr>
              <a:t>玩桥牌者</a:t>
            </a:r>
            <a:r>
              <a:rPr lang="zh-CN" altLang="en-US" sz="2800" b="1" dirty="0">
                <a:latin typeface="Times New Roman" panose="02020603050405020304" pitchFamily="2" charset="0"/>
                <a:ea typeface="宋体" panose="02010600030101010101" pitchFamily="2" charset="-122"/>
              </a:rPr>
              <a:t>”的方法为基础的</a:t>
            </a:r>
            <a:r>
              <a:rPr lang="zh-CN" altLang="en-US" sz="2800" b="1" dirty="0">
                <a:latin typeface="宋体" panose="02010600030101010101" pitchFamily="2" charset="-122"/>
                <a:ea typeface="宋体" panose="02010600030101010101" pitchFamily="2" charset="-122"/>
              </a:rPr>
              <a:t>。即在考察记录</a:t>
            </a:r>
            <a:r>
              <a:rPr lang="en-US" altLang="x-none" sz="2800" b="1" dirty="0">
                <a:latin typeface="Times New Roman" panose="02020603050405020304" pitchFamily="2" charset="0"/>
                <a:ea typeface="宋体" panose="02010600030101010101" pitchFamily="2" charset="-122"/>
              </a:rPr>
              <a:t>R</a:t>
            </a:r>
            <a:r>
              <a:rPr lang="en-US" altLang="x-none" sz="2800" b="1" baseline="-20000" dirty="0">
                <a:latin typeface="Times New Roman" panose="02020603050405020304" pitchFamily="2" charset="0"/>
                <a:ea typeface="宋体" panose="02010600030101010101" pitchFamily="2" charset="-122"/>
              </a:rPr>
              <a:t>i</a:t>
            </a:r>
            <a:r>
              <a:rPr lang="zh-CN" altLang="en-US" sz="2800" b="1" dirty="0">
                <a:latin typeface="宋体" panose="02010600030101010101" pitchFamily="2" charset="-122"/>
                <a:ea typeface="宋体" panose="02010600030101010101" pitchFamily="2" charset="-122"/>
              </a:rPr>
              <a:t>之前</a:t>
            </a:r>
            <a:r>
              <a:rPr lang="zh-CN" altLang="en-US" sz="2800" b="1" dirty="0">
                <a:latin typeface="Times New Roman" panose="02020603050405020304" pitchFamily="2" charset="0"/>
                <a:ea typeface="宋体" panose="02010600030101010101" pitchFamily="2" charset="-122"/>
              </a:rPr>
              <a:t>，设以前的所有记录</a:t>
            </a:r>
            <a:r>
              <a:rPr lang="en-US" altLang="x-none" sz="2800" b="1" dirty="0">
                <a:latin typeface="Times New Roman" panose="02020603050405020304" pitchFamily="2" charset="0"/>
                <a:ea typeface="宋体" panose="02010600030101010101" pitchFamily="2" charset="-122"/>
              </a:rPr>
              <a:t>R</a:t>
            </a:r>
            <a:r>
              <a:rPr lang="en-US" altLang="x-none" sz="2800" b="1" baseline="-20000" dirty="0">
                <a:latin typeface="Times New Roman" panose="02020603050405020304" pitchFamily="2" charset="0"/>
                <a:ea typeface="宋体" panose="02010600030101010101" pitchFamily="2" charset="-122"/>
              </a:rPr>
              <a:t>1</a:t>
            </a:r>
            <a:r>
              <a:rPr lang="en-US" altLang="x-none" sz="2800" b="1" dirty="0">
                <a:latin typeface="Times New Roman" panose="02020603050405020304" pitchFamily="2" charset="0"/>
                <a:ea typeface="宋体" panose="02010600030101010101" pitchFamily="2" charset="-122"/>
              </a:rPr>
              <a:t>, R</a:t>
            </a:r>
            <a:r>
              <a:rPr lang="en-US" altLang="x-none" sz="2800" b="1" baseline="-20000" dirty="0">
                <a:latin typeface="Times New Roman" panose="02020603050405020304" pitchFamily="2" charset="0"/>
                <a:ea typeface="宋体" panose="02010600030101010101" pitchFamily="2" charset="-122"/>
              </a:rPr>
              <a:t>2</a:t>
            </a:r>
            <a:r>
              <a:rPr lang="en-US" altLang="x-none" sz="2800" b="1" dirty="0">
                <a:latin typeface="Times New Roman" panose="02020603050405020304" pitchFamily="2" charset="0"/>
                <a:ea typeface="宋体" panose="02010600030101010101" pitchFamily="2" charset="-122"/>
              </a:rPr>
              <a:t> ,…., R</a:t>
            </a:r>
            <a:r>
              <a:rPr lang="en-US" altLang="x-none" sz="2800" b="1" baseline="-20000" dirty="0">
                <a:latin typeface="Times New Roman" panose="02020603050405020304" pitchFamily="2" charset="0"/>
                <a:ea typeface="宋体" panose="02010600030101010101" pitchFamily="2" charset="-122"/>
              </a:rPr>
              <a:t>i-1</a:t>
            </a:r>
            <a:r>
              <a:rPr lang="zh-CN" altLang="en-US" sz="2800" b="1" dirty="0">
                <a:latin typeface="Times New Roman" panose="02020603050405020304" pitchFamily="2" charset="0"/>
                <a:ea typeface="宋体" panose="02010600030101010101" pitchFamily="2" charset="-122"/>
              </a:rPr>
              <a:t>已排好序，然后将</a:t>
            </a:r>
            <a:r>
              <a:rPr lang="en-US" altLang="x-none" sz="2800" b="1" dirty="0">
                <a:latin typeface="Times New Roman" panose="02020603050405020304" pitchFamily="2" charset="0"/>
                <a:ea typeface="宋体" panose="02010600030101010101" pitchFamily="2" charset="-122"/>
              </a:rPr>
              <a:t>R</a:t>
            </a:r>
            <a:r>
              <a:rPr lang="en-US" altLang="x-none" sz="2800" b="1" baseline="-20000" dirty="0">
                <a:latin typeface="Times New Roman" panose="02020603050405020304" pitchFamily="2" charset="0"/>
                <a:ea typeface="宋体" panose="02010600030101010101" pitchFamily="2" charset="-122"/>
              </a:rPr>
              <a:t>i</a:t>
            </a:r>
            <a:r>
              <a:rPr lang="zh-CN" altLang="en-US" sz="2800" b="1" dirty="0">
                <a:latin typeface="Times New Roman" panose="02020603050405020304" pitchFamily="2" charset="0"/>
                <a:ea typeface="宋体" panose="02010600030101010101" pitchFamily="2" charset="-122"/>
              </a:rPr>
              <a:t>插入到已排好序的诸记录的适当位置</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eaLnBrk="0" hangingPunct="0">
              <a:lnSpc>
                <a:spcPct val="110000"/>
              </a:lnSpc>
              <a:spcBef>
                <a:spcPct val="20000"/>
              </a:spcBef>
            </a:pPr>
            <a:r>
              <a:rPr lang="zh-CN" altLang="en-US" sz="2800" b="1" dirty="0">
                <a:latin typeface="Times New Roman" panose="02020603050405020304" pitchFamily="2" charset="0"/>
                <a:ea typeface="宋体" panose="02010600030101010101" pitchFamily="2" charset="-122"/>
              </a:rPr>
              <a:t>        最基本的插入排序是</a:t>
            </a:r>
            <a:r>
              <a:rPr lang="zh-CN" altLang="en-US" sz="3200" b="1" dirty="0">
                <a:solidFill>
                  <a:schemeClr val="folHlink"/>
                </a:solidFill>
                <a:latin typeface="Times New Roman" panose="02020603050405020304" pitchFamily="2" charset="0"/>
                <a:ea typeface="宋体" panose="02010600030101010101" pitchFamily="2" charset="-122"/>
              </a:rPr>
              <a:t>直接插入排序</a:t>
            </a:r>
            <a:r>
              <a:rPr lang="en-US" altLang="x-none" sz="3200" b="1" dirty="0">
                <a:latin typeface="Times New Roman" panose="02020603050405020304" pitchFamily="2" charset="0"/>
                <a:ea typeface="宋体" panose="02010600030101010101" pitchFamily="2" charset="-122"/>
              </a:rPr>
              <a:t>(</a:t>
            </a:r>
            <a:r>
              <a:rPr lang="en-US" altLang="x-none" sz="3200" b="1" dirty="0">
                <a:solidFill>
                  <a:schemeClr val="accent1"/>
                </a:solidFill>
                <a:latin typeface="Times New Roman" panose="02020603050405020304" pitchFamily="2" charset="0"/>
                <a:ea typeface="宋体" panose="02010600030101010101" pitchFamily="2" charset="-122"/>
              </a:rPr>
              <a:t>Straight Insertion Sort</a:t>
            </a:r>
            <a:r>
              <a:rPr lang="en-US" altLang="x-none" sz="3200" b="1" dirty="0">
                <a:latin typeface="Times New Roman" panose="02020603050405020304" pitchFamily="2" charset="0"/>
                <a:ea typeface="宋体" panose="02010600030101010101" pitchFamily="2" charset="-122"/>
              </a:rPr>
              <a:t>) </a:t>
            </a:r>
            <a:r>
              <a:rPr lang="zh-CN" altLang="en-US" sz="3200" b="1" dirty="0">
                <a:latin typeface="Times New Roman" panose="02020603050405020304" pitchFamily="2" charset="0"/>
                <a:ea typeface="宋体" panose="02010600030101010101" pitchFamily="2" charset="-122"/>
              </a:rPr>
              <a:t>。</a:t>
            </a:r>
            <a:endParaRPr lang="zh-CN" altLang="en-US" sz="3200" b="1" dirty="0">
              <a:latin typeface="Times New Roman" panose="02020603050405020304" pitchFamily="2" charset="0"/>
              <a:ea typeface="宋体" panose="02010600030101010101"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82337" name="组合 828417"/>
          <p:cNvGrpSpPr/>
          <p:nvPr/>
        </p:nvGrpSpPr>
        <p:grpSpPr>
          <a:xfrm>
            <a:off x="1676400" y="195263"/>
            <a:ext cx="8763000" cy="4170362"/>
            <a:chOff x="0" y="0"/>
            <a:chExt cx="5520" cy="2627"/>
          </a:xfrm>
        </p:grpSpPr>
        <p:grpSp>
          <p:nvGrpSpPr>
            <p:cNvPr id="782338" name="组合 828418"/>
            <p:cNvGrpSpPr/>
            <p:nvPr/>
          </p:nvGrpSpPr>
          <p:grpSpPr>
            <a:xfrm>
              <a:off x="0" y="0"/>
              <a:ext cx="5520" cy="2243"/>
              <a:chOff x="0" y="0"/>
              <a:chExt cx="5520" cy="2243"/>
            </a:xfrm>
          </p:grpSpPr>
          <p:grpSp>
            <p:nvGrpSpPr>
              <p:cNvPr id="782339" name="组合 828419"/>
              <p:cNvGrpSpPr/>
              <p:nvPr/>
            </p:nvGrpSpPr>
            <p:grpSpPr>
              <a:xfrm>
                <a:off x="48" y="1680"/>
                <a:ext cx="5353" cy="563"/>
                <a:chOff x="0" y="0"/>
                <a:chExt cx="5353" cy="563"/>
              </a:xfrm>
            </p:grpSpPr>
            <p:grpSp>
              <p:nvGrpSpPr>
                <p:cNvPr id="782340" name="组合 828420"/>
                <p:cNvGrpSpPr/>
                <p:nvPr/>
              </p:nvGrpSpPr>
              <p:grpSpPr>
                <a:xfrm>
                  <a:off x="0" y="336"/>
                  <a:ext cx="5353" cy="227"/>
                  <a:chOff x="0" y="0"/>
                  <a:chExt cx="5353" cy="227"/>
                </a:xfrm>
              </p:grpSpPr>
              <p:grpSp>
                <p:nvGrpSpPr>
                  <p:cNvPr id="782341" name="组合 828421"/>
                  <p:cNvGrpSpPr/>
                  <p:nvPr/>
                </p:nvGrpSpPr>
                <p:grpSpPr>
                  <a:xfrm>
                    <a:off x="784" y="0"/>
                    <a:ext cx="784" cy="227"/>
                    <a:chOff x="0" y="0"/>
                    <a:chExt cx="784" cy="227"/>
                  </a:xfrm>
                </p:grpSpPr>
                <p:grpSp>
                  <p:nvGrpSpPr>
                    <p:cNvPr id="782342" name="组合 828422"/>
                    <p:cNvGrpSpPr/>
                    <p:nvPr/>
                  </p:nvGrpSpPr>
                  <p:grpSpPr>
                    <a:xfrm>
                      <a:off x="0" y="0"/>
                      <a:ext cx="635" cy="227"/>
                      <a:chOff x="0" y="0"/>
                      <a:chExt cx="635" cy="227"/>
                    </a:xfrm>
                  </p:grpSpPr>
                  <p:sp>
                    <p:nvSpPr>
                      <p:cNvPr id="782343" name="矩形 828423"/>
                      <p:cNvSpPr/>
                      <p:nvPr/>
                    </p:nvSpPr>
                    <p:spPr>
                      <a:xfrm>
                        <a:off x="0" y="0"/>
                        <a:ext cx="635"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0066</a:t>
                        </a:r>
                        <a:endParaRPr lang="en-US" altLang="x-none" sz="2400" b="1" dirty="0">
                          <a:latin typeface="Times New Roman" panose="02020603050405020304" pitchFamily="2" charset="0"/>
                          <a:ea typeface="宋体" panose="02010600030101010101" pitchFamily="2" charset="-122"/>
                        </a:endParaRPr>
                      </a:p>
                    </p:txBody>
                  </p:sp>
                  <p:sp>
                    <p:nvSpPr>
                      <p:cNvPr id="782344" name="直接连接符 828424"/>
                      <p:cNvSpPr/>
                      <p:nvPr/>
                    </p:nvSpPr>
                    <p:spPr>
                      <a:xfrm>
                        <a:off x="480" y="0"/>
                        <a:ext cx="0" cy="227"/>
                      </a:xfrm>
                      <a:prstGeom prst="line">
                        <a:avLst/>
                      </a:prstGeom>
                      <a:ln w="19050" cap="flat" cmpd="sng">
                        <a:solidFill>
                          <a:schemeClr val="tx1"/>
                        </a:solidFill>
                        <a:prstDash val="solid"/>
                        <a:round/>
                        <a:headEnd type="none" w="med" len="med"/>
                        <a:tailEnd type="none" w="med" len="med"/>
                      </a:ln>
                    </p:spPr>
                  </p:sp>
                </p:grpSp>
                <p:sp>
                  <p:nvSpPr>
                    <p:cNvPr id="782345" name="直接连接符 828425"/>
                    <p:cNvSpPr/>
                    <p:nvPr/>
                  </p:nvSpPr>
                  <p:spPr>
                    <a:xfrm>
                      <a:off x="544" y="104"/>
                      <a:ext cx="240" cy="0"/>
                    </a:xfrm>
                    <a:prstGeom prst="line">
                      <a:avLst/>
                    </a:prstGeom>
                    <a:ln w="19050" cap="flat" cmpd="sng">
                      <a:solidFill>
                        <a:schemeClr val="tx1"/>
                      </a:solidFill>
                      <a:prstDash val="solid"/>
                      <a:round/>
                      <a:headEnd type="none" w="med" len="med"/>
                      <a:tailEnd type="triangle" w="med" len="med"/>
                    </a:ln>
                  </p:spPr>
                </p:sp>
              </p:grpSp>
              <p:grpSp>
                <p:nvGrpSpPr>
                  <p:cNvPr id="782346" name="组合 828426"/>
                  <p:cNvGrpSpPr/>
                  <p:nvPr/>
                </p:nvGrpSpPr>
                <p:grpSpPr>
                  <a:xfrm>
                    <a:off x="1568" y="0"/>
                    <a:ext cx="784" cy="227"/>
                    <a:chOff x="0" y="0"/>
                    <a:chExt cx="784" cy="227"/>
                  </a:xfrm>
                </p:grpSpPr>
                <p:grpSp>
                  <p:nvGrpSpPr>
                    <p:cNvPr id="782347" name="组合 828427"/>
                    <p:cNvGrpSpPr/>
                    <p:nvPr/>
                  </p:nvGrpSpPr>
                  <p:grpSpPr>
                    <a:xfrm>
                      <a:off x="0" y="0"/>
                      <a:ext cx="635" cy="227"/>
                      <a:chOff x="0" y="0"/>
                      <a:chExt cx="635" cy="227"/>
                    </a:xfrm>
                  </p:grpSpPr>
                  <p:sp>
                    <p:nvSpPr>
                      <p:cNvPr id="782348" name="矩形 828428"/>
                      <p:cNvSpPr/>
                      <p:nvPr/>
                    </p:nvSpPr>
                    <p:spPr>
                      <a:xfrm>
                        <a:off x="0" y="0"/>
                        <a:ext cx="635"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0118</a:t>
                        </a:r>
                        <a:endParaRPr lang="en-US" altLang="x-none" sz="2400" b="1" dirty="0">
                          <a:latin typeface="Times New Roman" panose="02020603050405020304" pitchFamily="2" charset="0"/>
                          <a:ea typeface="宋体" panose="02010600030101010101" pitchFamily="2" charset="-122"/>
                        </a:endParaRPr>
                      </a:p>
                    </p:txBody>
                  </p:sp>
                  <p:sp>
                    <p:nvSpPr>
                      <p:cNvPr id="782349" name="直接连接符 828429"/>
                      <p:cNvSpPr/>
                      <p:nvPr/>
                    </p:nvSpPr>
                    <p:spPr>
                      <a:xfrm>
                        <a:off x="480" y="0"/>
                        <a:ext cx="0" cy="227"/>
                      </a:xfrm>
                      <a:prstGeom prst="line">
                        <a:avLst/>
                      </a:prstGeom>
                      <a:ln w="19050" cap="flat" cmpd="sng">
                        <a:solidFill>
                          <a:schemeClr val="tx1"/>
                        </a:solidFill>
                        <a:prstDash val="solid"/>
                        <a:round/>
                        <a:headEnd type="none" w="med" len="med"/>
                        <a:tailEnd type="none" w="med" len="med"/>
                      </a:ln>
                    </p:spPr>
                  </p:sp>
                </p:grpSp>
                <p:sp>
                  <p:nvSpPr>
                    <p:cNvPr id="782350" name="直接连接符 828430"/>
                    <p:cNvSpPr/>
                    <p:nvPr/>
                  </p:nvSpPr>
                  <p:spPr>
                    <a:xfrm>
                      <a:off x="544" y="104"/>
                      <a:ext cx="240" cy="0"/>
                    </a:xfrm>
                    <a:prstGeom prst="line">
                      <a:avLst/>
                    </a:prstGeom>
                    <a:ln w="19050" cap="flat" cmpd="sng">
                      <a:solidFill>
                        <a:schemeClr val="tx1"/>
                      </a:solidFill>
                      <a:prstDash val="solid"/>
                      <a:round/>
                      <a:headEnd type="none" w="med" len="med"/>
                      <a:tailEnd type="triangle" w="med" len="med"/>
                    </a:ln>
                  </p:spPr>
                </p:sp>
              </p:grpSp>
              <p:grpSp>
                <p:nvGrpSpPr>
                  <p:cNvPr id="782351" name="组合 828431"/>
                  <p:cNvGrpSpPr/>
                  <p:nvPr/>
                </p:nvGrpSpPr>
                <p:grpSpPr>
                  <a:xfrm>
                    <a:off x="2352" y="0"/>
                    <a:ext cx="784" cy="227"/>
                    <a:chOff x="0" y="0"/>
                    <a:chExt cx="784" cy="227"/>
                  </a:xfrm>
                </p:grpSpPr>
                <p:grpSp>
                  <p:nvGrpSpPr>
                    <p:cNvPr id="782352" name="组合 828432"/>
                    <p:cNvGrpSpPr/>
                    <p:nvPr/>
                  </p:nvGrpSpPr>
                  <p:grpSpPr>
                    <a:xfrm>
                      <a:off x="0" y="0"/>
                      <a:ext cx="635" cy="227"/>
                      <a:chOff x="0" y="0"/>
                      <a:chExt cx="635" cy="227"/>
                    </a:xfrm>
                  </p:grpSpPr>
                  <p:sp>
                    <p:nvSpPr>
                      <p:cNvPr id="782353" name="矩形 828433"/>
                      <p:cNvSpPr/>
                      <p:nvPr/>
                    </p:nvSpPr>
                    <p:spPr>
                      <a:xfrm>
                        <a:off x="0" y="0"/>
                        <a:ext cx="635"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1039</a:t>
                        </a:r>
                        <a:endParaRPr lang="en-US" altLang="x-none" sz="2400" b="1" dirty="0">
                          <a:latin typeface="Times New Roman" panose="02020603050405020304" pitchFamily="2" charset="0"/>
                          <a:ea typeface="宋体" panose="02010600030101010101" pitchFamily="2" charset="-122"/>
                        </a:endParaRPr>
                      </a:p>
                    </p:txBody>
                  </p:sp>
                  <p:sp>
                    <p:nvSpPr>
                      <p:cNvPr id="782354" name="直接连接符 828434"/>
                      <p:cNvSpPr/>
                      <p:nvPr/>
                    </p:nvSpPr>
                    <p:spPr>
                      <a:xfrm>
                        <a:off x="480" y="0"/>
                        <a:ext cx="0" cy="227"/>
                      </a:xfrm>
                      <a:prstGeom prst="line">
                        <a:avLst/>
                      </a:prstGeom>
                      <a:ln w="19050" cap="flat" cmpd="sng">
                        <a:solidFill>
                          <a:schemeClr val="tx1"/>
                        </a:solidFill>
                        <a:prstDash val="solid"/>
                        <a:round/>
                        <a:headEnd type="none" w="med" len="med"/>
                        <a:tailEnd type="none" w="med" len="med"/>
                      </a:ln>
                    </p:spPr>
                  </p:sp>
                </p:grpSp>
                <p:sp>
                  <p:nvSpPr>
                    <p:cNvPr id="782355" name="直接连接符 828435"/>
                    <p:cNvSpPr/>
                    <p:nvPr/>
                  </p:nvSpPr>
                  <p:spPr>
                    <a:xfrm>
                      <a:off x="544" y="104"/>
                      <a:ext cx="240" cy="0"/>
                    </a:xfrm>
                    <a:prstGeom prst="line">
                      <a:avLst/>
                    </a:prstGeom>
                    <a:ln w="19050" cap="flat" cmpd="sng">
                      <a:solidFill>
                        <a:schemeClr val="tx1"/>
                      </a:solidFill>
                      <a:prstDash val="solid"/>
                      <a:round/>
                      <a:headEnd type="none" w="med" len="med"/>
                      <a:tailEnd type="triangle" w="med" len="med"/>
                    </a:ln>
                  </p:spPr>
                </p:sp>
              </p:grpSp>
              <p:grpSp>
                <p:nvGrpSpPr>
                  <p:cNvPr id="782356" name="组合 828436"/>
                  <p:cNvGrpSpPr/>
                  <p:nvPr/>
                </p:nvGrpSpPr>
                <p:grpSpPr>
                  <a:xfrm>
                    <a:off x="3128" y="0"/>
                    <a:ext cx="784" cy="227"/>
                    <a:chOff x="0" y="0"/>
                    <a:chExt cx="784" cy="227"/>
                  </a:xfrm>
                </p:grpSpPr>
                <p:grpSp>
                  <p:nvGrpSpPr>
                    <p:cNvPr id="782357" name="组合 828437"/>
                    <p:cNvGrpSpPr/>
                    <p:nvPr/>
                  </p:nvGrpSpPr>
                  <p:grpSpPr>
                    <a:xfrm>
                      <a:off x="0" y="0"/>
                      <a:ext cx="635" cy="227"/>
                      <a:chOff x="0" y="0"/>
                      <a:chExt cx="635" cy="227"/>
                    </a:xfrm>
                  </p:grpSpPr>
                  <p:sp>
                    <p:nvSpPr>
                      <p:cNvPr id="782358" name="矩形 828438"/>
                      <p:cNvSpPr/>
                      <p:nvPr/>
                    </p:nvSpPr>
                    <p:spPr>
                      <a:xfrm>
                        <a:off x="0" y="0"/>
                        <a:ext cx="635"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2121</a:t>
                        </a:r>
                        <a:endParaRPr lang="en-US" altLang="x-none" sz="2400" b="1" dirty="0">
                          <a:latin typeface="Times New Roman" panose="02020603050405020304" pitchFamily="2" charset="0"/>
                          <a:ea typeface="宋体" panose="02010600030101010101" pitchFamily="2" charset="-122"/>
                        </a:endParaRPr>
                      </a:p>
                    </p:txBody>
                  </p:sp>
                  <p:sp>
                    <p:nvSpPr>
                      <p:cNvPr id="782359" name="直接连接符 828439"/>
                      <p:cNvSpPr/>
                      <p:nvPr/>
                    </p:nvSpPr>
                    <p:spPr>
                      <a:xfrm>
                        <a:off x="480" y="0"/>
                        <a:ext cx="0" cy="227"/>
                      </a:xfrm>
                      <a:prstGeom prst="line">
                        <a:avLst/>
                      </a:prstGeom>
                      <a:ln w="19050" cap="flat" cmpd="sng">
                        <a:solidFill>
                          <a:schemeClr val="tx1"/>
                        </a:solidFill>
                        <a:prstDash val="solid"/>
                        <a:round/>
                        <a:headEnd type="none" w="med" len="med"/>
                        <a:tailEnd type="none" w="med" len="med"/>
                      </a:ln>
                    </p:spPr>
                  </p:sp>
                </p:grpSp>
                <p:sp>
                  <p:nvSpPr>
                    <p:cNvPr id="782360" name="直接连接符 828440"/>
                    <p:cNvSpPr/>
                    <p:nvPr/>
                  </p:nvSpPr>
                  <p:spPr>
                    <a:xfrm>
                      <a:off x="544" y="104"/>
                      <a:ext cx="240" cy="0"/>
                    </a:xfrm>
                    <a:prstGeom prst="line">
                      <a:avLst/>
                    </a:prstGeom>
                    <a:ln w="19050" cap="flat" cmpd="sng">
                      <a:solidFill>
                        <a:schemeClr val="tx1"/>
                      </a:solidFill>
                      <a:prstDash val="solid"/>
                      <a:round/>
                      <a:headEnd type="none" w="med" len="med"/>
                      <a:tailEnd type="triangle" w="med" len="med"/>
                    </a:ln>
                  </p:spPr>
                </p:sp>
              </p:grpSp>
              <p:grpSp>
                <p:nvGrpSpPr>
                  <p:cNvPr id="782361" name="组合 828441"/>
                  <p:cNvGrpSpPr/>
                  <p:nvPr/>
                </p:nvGrpSpPr>
                <p:grpSpPr>
                  <a:xfrm>
                    <a:off x="3912" y="0"/>
                    <a:ext cx="784" cy="227"/>
                    <a:chOff x="0" y="0"/>
                    <a:chExt cx="784" cy="227"/>
                  </a:xfrm>
                </p:grpSpPr>
                <p:grpSp>
                  <p:nvGrpSpPr>
                    <p:cNvPr id="782362" name="组合 828442"/>
                    <p:cNvGrpSpPr/>
                    <p:nvPr/>
                  </p:nvGrpSpPr>
                  <p:grpSpPr>
                    <a:xfrm>
                      <a:off x="0" y="0"/>
                      <a:ext cx="635" cy="227"/>
                      <a:chOff x="0" y="0"/>
                      <a:chExt cx="635" cy="227"/>
                    </a:xfrm>
                  </p:grpSpPr>
                  <p:sp>
                    <p:nvSpPr>
                      <p:cNvPr id="782363" name="矩形 828443"/>
                      <p:cNvSpPr/>
                      <p:nvPr/>
                    </p:nvSpPr>
                    <p:spPr>
                      <a:xfrm>
                        <a:off x="0" y="0"/>
                        <a:ext cx="635"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3355</a:t>
                        </a:r>
                        <a:endParaRPr lang="en-US" altLang="x-none" sz="2400" b="1" dirty="0">
                          <a:latin typeface="Times New Roman" panose="02020603050405020304" pitchFamily="2" charset="0"/>
                          <a:ea typeface="宋体" panose="02010600030101010101" pitchFamily="2" charset="-122"/>
                        </a:endParaRPr>
                      </a:p>
                    </p:txBody>
                  </p:sp>
                  <p:sp>
                    <p:nvSpPr>
                      <p:cNvPr id="782364" name="直接连接符 828444"/>
                      <p:cNvSpPr/>
                      <p:nvPr/>
                    </p:nvSpPr>
                    <p:spPr>
                      <a:xfrm>
                        <a:off x="480" y="0"/>
                        <a:ext cx="0" cy="227"/>
                      </a:xfrm>
                      <a:prstGeom prst="line">
                        <a:avLst/>
                      </a:prstGeom>
                      <a:ln w="19050" cap="flat" cmpd="sng">
                        <a:solidFill>
                          <a:schemeClr val="tx1"/>
                        </a:solidFill>
                        <a:prstDash val="solid"/>
                        <a:round/>
                        <a:headEnd type="none" w="med" len="med"/>
                        <a:tailEnd type="none" w="med" len="med"/>
                      </a:ln>
                    </p:spPr>
                  </p:sp>
                </p:grpSp>
                <p:sp>
                  <p:nvSpPr>
                    <p:cNvPr id="782365" name="直接连接符 828445"/>
                    <p:cNvSpPr/>
                    <p:nvPr/>
                  </p:nvSpPr>
                  <p:spPr>
                    <a:xfrm>
                      <a:off x="544" y="104"/>
                      <a:ext cx="240" cy="0"/>
                    </a:xfrm>
                    <a:prstGeom prst="line">
                      <a:avLst/>
                    </a:prstGeom>
                    <a:ln w="19050" cap="flat" cmpd="sng">
                      <a:solidFill>
                        <a:schemeClr val="tx1"/>
                      </a:solidFill>
                      <a:prstDash val="solid"/>
                      <a:round/>
                      <a:headEnd type="none" w="med" len="med"/>
                      <a:tailEnd type="triangle" w="med" len="med"/>
                    </a:ln>
                  </p:spPr>
                </p:sp>
              </p:grpSp>
              <p:grpSp>
                <p:nvGrpSpPr>
                  <p:cNvPr id="782366" name="组合 828446"/>
                  <p:cNvGrpSpPr/>
                  <p:nvPr/>
                </p:nvGrpSpPr>
                <p:grpSpPr>
                  <a:xfrm>
                    <a:off x="4696" y="0"/>
                    <a:ext cx="657" cy="227"/>
                    <a:chOff x="0" y="0"/>
                    <a:chExt cx="657" cy="227"/>
                  </a:xfrm>
                </p:grpSpPr>
                <p:sp>
                  <p:nvSpPr>
                    <p:cNvPr id="782367" name="矩形 828447"/>
                    <p:cNvSpPr/>
                    <p:nvPr/>
                  </p:nvSpPr>
                  <p:spPr>
                    <a:xfrm>
                      <a:off x="0" y="0"/>
                      <a:ext cx="657"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4382∧</a:t>
                      </a:r>
                      <a:endParaRPr lang="en-US" altLang="x-none" sz="2400" b="1" dirty="0">
                        <a:latin typeface="Times New Roman" panose="02020603050405020304" pitchFamily="2" charset="0"/>
                        <a:ea typeface="宋体" panose="02010600030101010101" pitchFamily="2" charset="-122"/>
                      </a:endParaRPr>
                    </a:p>
                  </p:txBody>
                </p:sp>
                <p:sp>
                  <p:nvSpPr>
                    <p:cNvPr id="782368" name="直接连接符 828448"/>
                    <p:cNvSpPr/>
                    <p:nvPr/>
                  </p:nvSpPr>
                  <p:spPr>
                    <a:xfrm>
                      <a:off x="440" y="0"/>
                      <a:ext cx="0" cy="227"/>
                    </a:xfrm>
                    <a:prstGeom prst="line">
                      <a:avLst/>
                    </a:prstGeom>
                    <a:ln w="19050" cap="flat" cmpd="sng">
                      <a:solidFill>
                        <a:schemeClr val="tx1"/>
                      </a:solidFill>
                      <a:prstDash val="solid"/>
                      <a:round/>
                      <a:headEnd type="none" w="med" len="med"/>
                      <a:tailEnd type="none" w="med" len="med"/>
                    </a:ln>
                  </p:spPr>
                </p:sp>
              </p:grpSp>
              <p:grpSp>
                <p:nvGrpSpPr>
                  <p:cNvPr id="782369" name="组合 828449"/>
                  <p:cNvGrpSpPr/>
                  <p:nvPr/>
                </p:nvGrpSpPr>
                <p:grpSpPr>
                  <a:xfrm>
                    <a:off x="0" y="0"/>
                    <a:ext cx="784" cy="227"/>
                    <a:chOff x="0" y="0"/>
                    <a:chExt cx="784" cy="227"/>
                  </a:xfrm>
                </p:grpSpPr>
                <p:grpSp>
                  <p:nvGrpSpPr>
                    <p:cNvPr id="782370" name="组合 828450"/>
                    <p:cNvGrpSpPr/>
                    <p:nvPr/>
                  </p:nvGrpSpPr>
                  <p:grpSpPr>
                    <a:xfrm>
                      <a:off x="0" y="0"/>
                      <a:ext cx="635" cy="227"/>
                      <a:chOff x="0" y="0"/>
                      <a:chExt cx="635" cy="227"/>
                    </a:xfrm>
                  </p:grpSpPr>
                  <p:sp>
                    <p:nvSpPr>
                      <p:cNvPr id="782371" name="矩形 828451"/>
                      <p:cNvSpPr/>
                      <p:nvPr/>
                    </p:nvSpPr>
                    <p:spPr>
                      <a:xfrm>
                        <a:off x="0" y="0"/>
                        <a:ext cx="635"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head</a:t>
                        </a:r>
                        <a:endParaRPr lang="en-US" altLang="x-none" sz="2400" b="1" dirty="0">
                          <a:latin typeface="Times New Roman" panose="02020603050405020304" pitchFamily="2" charset="0"/>
                          <a:ea typeface="宋体" panose="02010600030101010101" pitchFamily="2" charset="-122"/>
                        </a:endParaRPr>
                      </a:p>
                    </p:txBody>
                  </p:sp>
                  <p:sp>
                    <p:nvSpPr>
                      <p:cNvPr id="782372" name="直接连接符 828452"/>
                      <p:cNvSpPr/>
                      <p:nvPr/>
                    </p:nvSpPr>
                    <p:spPr>
                      <a:xfrm>
                        <a:off x="480" y="0"/>
                        <a:ext cx="0" cy="227"/>
                      </a:xfrm>
                      <a:prstGeom prst="line">
                        <a:avLst/>
                      </a:prstGeom>
                      <a:ln w="19050" cap="flat" cmpd="sng">
                        <a:solidFill>
                          <a:schemeClr val="tx1"/>
                        </a:solidFill>
                        <a:prstDash val="solid"/>
                        <a:round/>
                        <a:headEnd type="none" w="med" len="med"/>
                        <a:tailEnd type="none" w="med" len="med"/>
                      </a:ln>
                    </p:spPr>
                  </p:sp>
                </p:grpSp>
                <p:sp>
                  <p:nvSpPr>
                    <p:cNvPr id="782373" name="直接连接符 828453"/>
                    <p:cNvSpPr/>
                    <p:nvPr/>
                  </p:nvSpPr>
                  <p:spPr>
                    <a:xfrm>
                      <a:off x="544" y="104"/>
                      <a:ext cx="240" cy="0"/>
                    </a:xfrm>
                    <a:prstGeom prst="line">
                      <a:avLst/>
                    </a:prstGeom>
                    <a:ln w="19050" cap="flat" cmpd="sng">
                      <a:solidFill>
                        <a:schemeClr val="tx1"/>
                      </a:solidFill>
                      <a:prstDash val="solid"/>
                      <a:round/>
                      <a:headEnd type="none" w="med" len="med"/>
                      <a:tailEnd type="triangle" w="med" len="med"/>
                    </a:ln>
                  </p:spPr>
                </p:sp>
              </p:grpSp>
            </p:grpSp>
            <p:sp>
              <p:nvSpPr>
                <p:cNvPr id="782374" name="矩形 828454"/>
                <p:cNvSpPr/>
                <p:nvPr/>
              </p:nvSpPr>
              <p:spPr>
                <a:xfrm>
                  <a:off x="25" y="0"/>
                  <a:ext cx="1542" cy="227"/>
                </a:xfrm>
                <a:prstGeom prst="rect">
                  <a:avLst/>
                </a:prstGeom>
                <a:noFill/>
                <a:ln w="9525">
                  <a:noFill/>
                </a:ln>
              </p:spPr>
              <p:txBody>
                <a:bodyPr wrap="none" anchor="ctr"/>
                <a:p>
                  <a:r>
                    <a:rPr lang="zh-CN" altLang="en-US" sz="2400" b="1" dirty="0">
                      <a:solidFill>
                        <a:schemeClr val="folHlink"/>
                      </a:solidFill>
                      <a:latin typeface="Times New Roman" panose="02020603050405020304" pitchFamily="2" charset="0"/>
                      <a:ea typeface="宋体" panose="02010600030101010101" pitchFamily="2" charset="-122"/>
                    </a:rPr>
                    <a:t>第四趟收集结果</a:t>
                  </a:r>
                  <a:r>
                    <a:rPr lang="zh-CN" altLang="en-US" sz="2400" b="1" dirty="0">
                      <a:latin typeface="Times New Roman" panose="02020603050405020304" pitchFamily="2" charset="0"/>
                      <a:ea typeface="宋体" panose="02010600030101010101" pitchFamily="2" charset="-122"/>
                    </a:rPr>
                    <a:t>：</a:t>
                  </a:r>
                  <a:endParaRPr lang="zh-CN" altLang="en-US" sz="2400" b="1" dirty="0">
                    <a:latin typeface="Times New Roman" panose="02020603050405020304" pitchFamily="2" charset="0"/>
                    <a:ea typeface="宋体" panose="02010600030101010101" pitchFamily="2" charset="-122"/>
                  </a:endParaRPr>
                </a:p>
              </p:txBody>
            </p:sp>
          </p:grpSp>
          <p:grpSp>
            <p:nvGrpSpPr>
              <p:cNvPr id="782375" name="组合 828455"/>
              <p:cNvGrpSpPr/>
              <p:nvPr/>
            </p:nvGrpSpPr>
            <p:grpSpPr>
              <a:xfrm>
                <a:off x="0" y="0"/>
                <a:ext cx="5520" cy="1635"/>
                <a:chOff x="0" y="0"/>
                <a:chExt cx="5520" cy="1635"/>
              </a:xfrm>
            </p:grpSpPr>
            <p:grpSp>
              <p:nvGrpSpPr>
                <p:cNvPr id="782376" name="组合 828456"/>
                <p:cNvGrpSpPr/>
                <p:nvPr/>
              </p:nvGrpSpPr>
              <p:grpSpPr>
                <a:xfrm>
                  <a:off x="992" y="302"/>
                  <a:ext cx="453" cy="1073"/>
                  <a:chOff x="0" y="0"/>
                  <a:chExt cx="453" cy="1073"/>
                </a:xfrm>
              </p:grpSpPr>
              <p:sp>
                <p:nvSpPr>
                  <p:cNvPr id="782377" name="矩形 828457"/>
                  <p:cNvSpPr/>
                  <p:nvPr/>
                </p:nvSpPr>
                <p:spPr>
                  <a:xfrm>
                    <a:off x="0" y="370"/>
                    <a:ext cx="453"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1039</a:t>
                    </a:r>
                    <a:endParaRPr lang="en-US" altLang="x-none" sz="2400" b="1" dirty="0">
                      <a:latin typeface="Times New Roman" panose="02020603050405020304" pitchFamily="2" charset="0"/>
                      <a:ea typeface="宋体" panose="02010600030101010101" pitchFamily="2" charset="-122"/>
                    </a:endParaRPr>
                  </a:p>
                </p:txBody>
              </p:sp>
              <p:sp>
                <p:nvSpPr>
                  <p:cNvPr id="782378" name="直接连接符 828458"/>
                  <p:cNvSpPr/>
                  <p:nvPr/>
                </p:nvSpPr>
                <p:spPr>
                  <a:xfrm>
                    <a:off x="240" y="0"/>
                    <a:ext cx="0" cy="363"/>
                  </a:xfrm>
                  <a:prstGeom prst="line">
                    <a:avLst/>
                  </a:prstGeom>
                  <a:ln w="19050" cap="flat" cmpd="sng">
                    <a:solidFill>
                      <a:schemeClr val="tx1"/>
                    </a:solidFill>
                    <a:prstDash val="solid"/>
                    <a:round/>
                    <a:headEnd type="none" w="med" len="med"/>
                    <a:tailEnd type="triangle" w="med" len="med"/>
                  </a:ln>
                </p:spPr>
              </p:sp>
              <p:sp>
                <p:nvSpPr>
                  <p:cNvPr id="782379" name="直接连接符 828459"/>
                  <p:cNvSpPr/>
                  <p:nvPr/>
                </p:nvSpPr>
                <p:spPr>
                  <a:xfrm flipV="1">
                    <a:off x="256" y="597"/>
                    <a:ext cx="0" cy="476"/>
                  </a:xfrm>
                  <a:prstGeom prst="line">
                    <a:avLst/>
                  </a:prstGeom>
                  <a:ln w="19050" cap="flat" cmpd="sng">
                    <a:solidFill>
                      <a:schemeClr val="tx1"/>
                    </a:solidFill>
                    <a:prstDash val="solid"/>
                    <a:round/>
                    <a:headEnd type="none" w="med" len="med"/>
                    <a:tailEnd type="triangle" w="med" len="med"/>
                  </a:ln>
                </p:spPr>
              </p:sp>
            </p:grpSp>
            <p:grpSp>
              <p:nvGrpSpPr>
                <p:cNvPr id="782380" name="组合 828460"/>
                <p:cNvGrpSpPr/>
                <p:nvPr/>
              </p:nvGrpSpPr>
              <p:grpSpPr>
                <a:xfrm>
                  <a:off x="576" y="35"/>
                  <a:ext cx="4944" cy="227"/>
                  <a:chOff x="0" y="0"/>
                  <a:chExt cx="4944" cy="227"/>
                </a:xfrm>
              </p:grpSpPr>
              <p:sp>
                <p:nvSpPr>
                  <p:cNvPr id="782381" name="矩形 828461"/>
                  <p:cNvSpPr/>
                  <p:nvPr/>
                </p:nvSpPr>
                <p:spPr>
                  <a:xfrm>
                    <a:off x="480"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f[1]</a:t>
                    </a:r>
                    <a:endParaRPr lang="en-US" altLang="x-none" sz="2400" b="1" dirty="0">
                      <a:latin typeface="Times New Roman" panose="02020603050405020304" pitchFamily="2" charset="0"/>
                      <a:ea typeface="宋体" panose="02010600030101010101" pitchFamily="2" charset="-122"/>
                    </a:endParaRPr>
                  </a:p>
                </p:txBody>
              </p:sp>
              <p:sp>
                <p:nvSpPr>
                  <p:cNvPr id="782382" name="矩形 828462"/>
                  <p:cNvSpPr/>
                  <p:nvPr/>
                </p:nvSpPr>
                <p:spPr>
                  <a:xfrm>
                    <a:off x="0"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f[0]</a:t>
                    </a:r>
                    <a:endParaRPr lang="en-US" altLang="x-none" sz="2400" b="1" dirty="0">
                      <a:latin typeface="Times New Roman" panose="02020603050405020304" pitchFamily="2" charset="0"/>
                      <a:ea typeface="宋体" panose="02010600030101010101" pitchFamily="2" charset="-122"/>
                    </a:endParaRPr>
                  </a:p>
                </p:txBody>
              </p:sp>
              <p:sp>
                <p:nvSpPr>
                  <p:cNvPr id="782383" name="矩形 828463"/>
                  <p:cNvSpPr/>
                  <p:nvPr/>
                </p:nvSpPr>
                <p:spPr>
                  <a:xfrm>
                    <a:off x="961"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f[2]</a:t>
                    </a:r>
                    <a:endParaRPr lang="en-US" altLang="x-none" sz="2400" b="1" dirty="0">
                      <a:latin typeface="Times New Roman" panose="02020603050405020304" pitchFamily="2" charset="0"/>
                      <a:ea typeface="宋体" panose="02010600030101010101" pitchFamily="2" charset="-122"/>
                    </a:endParaRPr>
                  </a:p>
                </p:txBody>
              </p:sp>
              <p:sp>
                <p:nvSpPr>
                  <p:cNvPr id="782384" name="矩形 828464"/>
                  <p:cNvSpPr/>
                  <p:nvPr/>
                </p:nvSpPr>
                <p:spPr>
                  <a:xfrm>
                    <a:off x="1968"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f[4]</a:t>
                    </a:r>
                    <a:endParaRPr lang="en-US" altLang="x-none" sz="2400" b="1" dirty="0">
                      <a:latin typeface="Times New Roman" panose="02020603050405020304" pitchFamily="2" charset="0"/>
                      <a:ea typeface="宋体" panose="02010600030101010101" pitchFamily="2" charset="-122"/>
                    </a:endParaRPr>
                  </a:p>
                </p:txBody>
              </p:sp>
              <p:sp>
                <p:nvSpPr>
                  <p:cNvPr id="782385" name="矩形 828465"/>
                  <p:cNvSpPr/>
                  <p:nvPr/>
                </p:nvSpPr>
                <p:spPr>
                  <a:xfrm>
                    <a:off x="1440"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f[3]</a:t>
                    </a:r>
                    <a:endParaRPr lang="en-US" altLang="x-none" sz="2400" b="1" dirty="0">
                      <a:latin typeface="Times New Roman" panose="02020603050405020304" pitchFamily="2" charset="0"/>
                      <a:ea typeface="宋体" panose="02010600030101010101" pitchFamily="2" charset="-122"/>
                    </a:endParaRPr>
                  </a:p>
                </p:txBody>
              </p:sp>
              <p:sp>
                <p:nvSpPr>
                  <p:cNvPr id="782386" name="矩形 828466"/>
                  <p:cNvSpPr/>
                  <p:nvPr/>
                </p:nvSpPr>
                <p:spPr>
                  <a:xfrm>
                    <a:off x="2449"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f[5]</a:t>
                    </a:r>
                    <a:endParaRPr lang="en-US" altLang="x-none" sz="2400" b="1" dirty="0">
                      <a:latin typeface="Times New Roman" panose="02020603050405020304" pitchFamily="2" charset="0"/>
                      <a:ea typeface="宋体" panose="02010600030101010101" pitchFamily="2" charset="-122"/>
                    </a:endParaRPr>
                  </a:p>
                </p:txBody>
              </p:sp>
              <p:sp>
                <p:nvSpPr>
                  <p:cNvPr id="782387" name="矩形 828467"/>
                  <p:cNvSpPr/>
                  <p:nvPr/>
                </p:nvSpPr>
                <p:spPr>
                  <a:xfrm>
                    <a:off x="3504"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f[7]</a:t>
                    </a:r>
                    <a:endParaRPr lang="en-US" altLang="x-none" sz="2400" b="1" dirty="0">
                      <a:latin typeface="Times New Roman" panose="02020603050405020304" pitchFamily="2" charset="0"/>
                      <a:ea typeface="宋体" panose="02010600030101010101" pitchFamily="2" charset="-122"/>
                    </a:endParaRPr>
                  </a:p>
                </p:txBody>
              </p:sp>
              <p:sp>
                <p:nvSpPr>
                  <p:cNvPr id="782388" name="矩形 828468"/>
                  <p:cNvSpPr/>
                  <p:nvPr/>
                </p:nvSpPr>
                <p:spPr>
                  <a:xfrm>
                    <a:off x="2976"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f[6]</a:t>
                    </a:r>
                    <a:endParaRPr lang="en-US" altLang="x-none" sz="2400" b="1" dirty="0">
                      <a:latin typeface="Times New Roman" panose="02020603050405020304" pitchFamily="2" charset="0"/>
                      <a:ea typeface="宋体" panose="02010600030101010101" pitchFamily="2" charset="-122"/>
                    </a:endParaRPr>
                  </a:p>
                </p:txBody>
              </p:sp>
              <p:sp>
                <p:nvSpPr>
                  <p:cNvPr id="782389" name="矩形 828469"/>
                  <p:cNvSpPr/>
                  <p:nvPr/>
                </p:nvSpPr>
                <p:spPr>
                  <a:xfrm>
                    <a:off x="4033"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f[8]</a:t>
                    </a:r>
                    <a:endParaRPr lang="en-US" altLang="x-none" sz="2400" b="1" dirty="0">
                      <a:latin typeface="Times New Roman" panose="02020603050405020304" pitchFamily="2" charset="0"/>
                      <a:ea typeface="宋体" panose="02010600030101010101" pitchFamily="2" charset="-122"/>
                    </a:endParaRPr>
                  </a:p>
                </p:txBody>
              </p:sp>
              <p:sp>
                <p:nvSpPr>
                  <p:cNvPr id="782390" name="矩形 828470"/>
                  <p:cNvSpPr/>
                  <p:nvPr/>
                </p:nvSpPr>
                <p:spPr>
                  <a:xfrm>
                    <a:off x="4513"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f[9]</a:t>
                    </a:r>
                    <a:endParaRPr lang="en-US" altLang="x-none" sz="2400" b="1" dirty="0">
                      <a:latin typeface="Times New Roman" panose="02020603050405020304" pitchFamily="2" charset="0"/>
                      <a:ea typeface="宋体" panose="02010600030101010101" pitchFamily="2" charset="-122"/>
                    </a:endParaRPr>
                  </a:p>
                </p:txBody>
              </p:sp>
            </p:grpSp>
            <p:grpSp>
              <p:nvGrpSpPr>
                <p:cNvPr id="782391" name="组合 828471"/>
                <p:cNvGrpSpPr/>
                <p:nvPr/>
              </p:nvGrpSpPr>
              <p:grpSpPr>
                <a:xfrm>
                  <a:off x="528" y="1408"/>
                  <a:ext cx="4944" cy="227"/>
                  <a:chOff x="0" y="0"/>
                  <a:chExt cx="4944" cy="227"/>
                </a:xfrm>
              </p:grpSpPr>
              <p:sp>
                <p:nvSpPr>
                  <p:cNvPr id="782392" name="矩形 828472"/>
                  <p:cNvSpPr/>
                  <p:nvPr/>
                </p:nvSpPr>
                <p:spPr>
                  <a:xfrm>
                    <a:off x="480"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e[1]</a:t>
                    </a:r>
                    <a:endParaRPr lang="en-US" altLang="x-none" sz="2400" b="1" dirty="0">
                      <a:latin typeface="Times New Roman" panose="02020603050405020304" pitchFamily="2" charset="0"/>
                      <a:ea typeface="宋体" panose="02010600030101010101" pitchFamily="2" charset="-122"/>
                    </a:endParaRPr>
                  </a:p>
                </p:txBody>
              </p:sp>
              <p:sp>
                <p:nvSpPr>
                  <p:cNvPr id="782393" name="矩形 828473"/>
                  <p:cNvSpPr/>
                  <p:nvPr/>
                </p:nvSpPr>
                <p:spPr>
                  <a:xfrm>
                    <a:off x="0"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e[0]</a:t>
                    </a:r>
                    <a:endParaRPr lang="en-US" altLang="x-none" sz="2400" b="1" dirty="0">
                      <a:latin typeface="Times New Roman" panose="02020603050405020304" pitchFamily="2" charset="0"/>
                      <a:ea typeface="宋体" panose="02010600030101010101" pitchFamily="2" charset="-122"/>
                    </a:endParaRPr>
                  </a:p>
                </p:txBody>
              </p:sp>
              <p:sp>
                <p:nvSpPr>
                  <p:cNvPr id="782394" name="矩形 828474"/>
                  <p:cNvSpPr/>
                  <p:nvPr/>
                </p:nvSpPr>
                <p:spPr>
                  <a:xfrm>
                    <a:off x="961"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e[2]</a:t>
                    </a:r>
                    <a:endParaRPr lang="en-US" altLang="x-none" sz="2400" b="1" dirty="0">
                      <a:latin typeface="Times New Roman" panose="02020603050405020304" pitchFamily="2" charset="0"/>
                      <a:ea typeface="宋体" panose="02010600030101010101" pitchFamily="2" charset="-122"/>
                    </a:endParaRPr>
                  </a:p>
                </p:txBody>
              </p:sp>
              <p:sp>
                <p:nvSpPr>
                  <p:cNvPr id="782395" name="矩形 828475"/>
                  <p:cNvSpPr/>
                  <p:nvPr/>
                </p:nvSpPr>
                <p:spPr>
                  <a:xfrm>
                    <a:off x="1968"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e[4]</a:t>
                    </a:r>
                    <a:endParaRPr lang="en-US" altLang="x-none" sz="2400" b="1" dirty="0">
                      <a:latin typeface="Times New Roman" panose="02020603050405020304" pitchFamily="2" charset="0"/>
                      <a:ea typeface="宋体" panose="02010600030101010101" pitchFamily="2" charset="-122"/>
                    </a:endParaRPr>
                  </a:p>
                </p:txBody>
              </p:sp>
              <p:sp>
                <p:nvSpPr>
                  <p:cNvPr id="782396" name="矩形 828476"/>
                  <p:cNvSpPr/>
                  <p:nvPr/>
                </p:nvSpPr>
                <p:spPr>
                  <a:xfrm>
                    <a:off x="1440"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e[3]</a:t>
                    </a:r>
                    <a:endParaRPr lang="en-US" altLang="x-none" sz="2400" b="1" dirty="0">
                      <a:latin typeface="Times New Roman" panose="02020603050405020304" pitchFamily="2" charset="0"/>
                      <a:ea typeface="宋体" panose="02010600030101010101" pitchFamily="2" charset="-122"/>
                    </a:endParaRPr>
                  </a:p>
                </p:txBody>
              </p:sp>
              <p:sp>
                <p:nvSpPr>
                  <p:cNvPr id="782397" name="矩形 828477"/>
                  <p:cNvSpPr/>
                  <p:nvPr/>
                </p:nvSpPr>
                <p:spPr>
                  <a:xfrm>
                    <a:off x="2449"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e[5]</a:t>
                    </a:r>
                    <a:endParaRPr lang="en-US" altLang="x-none" sz="2400" b="1" dirty="0">
                      <a:latin typeface="Times New Roman" panose="02020603050405020304" pitchFamily="2" charset="0"/>
                      <a:ea typeface="宋体" panose="02010600030101010101" pitchFamily="2" charset="-122"/>
                    </a:endParaRPr>
                  </a:p>
                </p:txBody>
              </p:sp>
              <p:sp>
                <p:nvSpPr>
                  <p:cNvPr id="782398" name="矩形 828478"/>
                  <p:cNvSpPr/>
                  <p:nvPr/>
                </p:nvSpPr>
                <p:spPr>
                  <a:xfrm>
                    <a:off x="3504"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e[7]</a:t>
                    </a:r>
                    <a:endParaRPr lang="en-US" altLang="x-none" sz="2400" b="1" dirty="0">
                      <a:latin typeface="Times New Roman" panose="02020603050405020304" pitchFamily="2" charset="0"/>
                      <a:ea typeface="宋体" panose="02010600030101010101" pitchFamily="2" charset="-122"/>
                    </a:endParaRPr>
                  </a:p>
                </p:txBody>
              </p:sp>
              <p:sp>
                <p:nvSpPr>
                  <p:cNvPr id="782399" name="矩形 828479"/>
                  <p:cNvSpPr/>
                  <p:nvPr/>
                </p:nvSpPr>
                <p:spPr>
                  <a:xfrm>
                    <a:off x="2976"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e[6]</a:t>
                    </a:r>
                    <a:endParaRPr lang="en-US" altLang="x-none" sz="2400" b="1" dirty="0">
                      <a:latin typeface="Times New Roman" panose="02020603050405020304" pitchFamily="2" charset="0"/>
                      <a:ea typeface="宋体" panose="02010600030101010101" pitchFamily="2" charset="-122"/>
                    </a:endParaRPr>
                  </a:p>
                </p:txBody>
              </p:sp>
              <p:sp>
                <p:nvSpPr>
                  <p:cNvPr id="782400" name="矩形 828480"/>
                  <p:cNvSpPr/>
                  <p:nvPr/>
                </p:nvSpPr>
                <p:spPr>
                  <a:xfrm>
                    <a:off x="4033"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e[8]</a:t>
                    </a:r>
                    <a:endParaRPr lang="en-US" altLang="x-none" sz="2400" b="1" dirty="0">
                      <a:latin typeface="Times New Roman" panose="02020603050405020304" pitchFamily="2" charset="0"/>
                      <a:ea typeface="宋体" panose="02010600030101010101" pitchFamily="2" charset="-122"/>
                    </a:endParaRPr>
                  </a:p>
                </p:txBody>
              </p:sp>
              <p:sp>
                <p:nvSpPr>
                  <p:cNvPr id="782401" name="矩形 828481"/>
                  <p:cNvSpPr/>
                  <p:nvPr/>
                </p:nvSpPr>
                <p:spPr>
                  <a:xfrm>
                    <a:off x="4513" y="0"/>
                    <a:ext cx="431"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e[9]</a:t>
                    </a:r>
                    <a:endParaRPr lang="en-US" altLang="x-none" sz="2400" b="1" dirty="0">
                      <a:latin typeface="Times New Roman" panose="02020603050405020304" pitchFamily="2" charset="0"/>
                      <a:ea typeface="宋体" panose="02010600030101010101" pitchFamily="2" charset="-122"/>
                    </a:endParaRPr>
                  </a:p>
                </p:txBody>
              </p:sp>
            </p:grpSp>
            <p:sp>
              <p:nvSpPr>
                <p:cNvPr id="782402" name="矩形 828482"/>
                <p:cNvSpPr/>
                <p:nvPr/>
              </p:nvSpPr>
              <p:spPr>
                <a:xfrm>
                  <a:off x="0" y="0"/>
                  <a:ext cx="544" cy="227"/>
                </a:xfrm>
                <a:prstGeom prst="rect">
                  <a:avLst/>
                </a:prstGeom>
                <a:noFill/>
                <a:ln w="9525">
                  <a:noFill/>
                </a:ln>
              </p:spPr>
              <p:txBody>
                <a:bodyPr wrap="none" anchor="ctr"/>
                <a:p>
                  <a:r>
                    <a:rPr lang="zh-CN" altLang="en-US" sz="2400" b="1" dirty="0">
                      <a:solidFill>
                        <a:schemeClr val="folHlink"/>
                      </a:solidFill>
                      <a:latin typeface="Times New Roman" panose="02020603050405020304" pitchFamily="2" charset="0"/>
                      <a:ea typeface="宋体" panose="02010600030101010101" pitchFamily="2" charset="-122"/>
                    </a:rPr>
                    <a:t>分配</a:t>
                  </a:r>
                  <a:r>
                    <a:rPr lang="zh-CN" altLang="en-US" sz="2400" b="1" dirty="0">
                      <a:latin typeface="Times New Roman" panose="02020603050405020304" pitchFamily="2" charset="0"/>
                      <a:ea typeface="宋体" panose="02010600030101010101" pitchFamily="2" charset="-122"/>
                    </a:rPr>
                    <a:t>：</a:t>
                  </a:r>
                  <a:endParaRPr lang="zh-CN" altLang="en-US" sz="2400" b="1" dirty="0">
                    <a:latin typeface="Times New Roman" panose="02020603050405020304" pitchFamily="2" charset="0"/>
                    <a:ea typeface="宋体" panose="02010600030101010101" pitchFamily="2" charset="-122"/>
                  </a:endParaRPr>
                </a:p>
              </p:txBody>
            </p:sp>
            <p:grpSp>
              <p:nvGrpSpPr>
                <p:cNvPr id="782403" name="组合 828483"/>
                <p:cNvGrpSpPr/>
                <p:nvPr/>
              </p:nvGrpSpPr>
              <p:grpSpPr>
                <a:xfrm>
                  <a:off x="480" y="299"/>
                  <a:ext cx="469" cy="1109"/>
                  <a:chOff x="0" y="0"/>
                  <a:chExt cx="469" cy="1109"/>
                </a:xfrm>
              </p:grpSpPr>
              <p:sp>
                <p:nvSpPr>
                  <p:cNvPr id="782404" name="矩形 828484"/>
                  <p:cNvSpPr/>
                  <p:nvPr/>
                </p:nvSpPr>
                <p:spPr>
                  <a:xfrm>
                    <a:off x="0" y="192"/>
                    <a:ext cx="453"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0066</a:t>
                    </a:r>
                    <a:endParaRPr lang="en-US" altLang="x-none" sz="2400" b="1" dirty="0">
                      <a:latin typeface="Times New Roman" panose="02020603050405020304" pitchFamily="2" charset="0"/>
                      <a:ea typeface="宋体" panose="02010600030101010101" pitchFamily="2" charset="-122"/>
                    </a:endParaRPr>
                  </a:p>
                </p:txBody>
              </p:sp>
              <p:sp>
                <p:nvSpPr>
                  <p:cNvPr id="782405" name="直接连接符 828485"/>
                  <p:cNvSpPr/>
                  <p:nvPr/>
                </p:nvSpPr>
                <p:spPr>
                  <a:xfrm>
                    <a:off x="240" y="0"/>
                    <a:ext cx="0" cy="192"/>
                  </a:xfrm>
                  <a:prstGeom prst="line">
                    <a:avLst/>
                  </a:prstGeom>
                  <a:ln w="19050" cap="flat" cmpd="sng">
                    <a:solidFill>
                      <a:schemeClr val="tx1"/>
                    </a:solidFill>
                    <a:prstDash val="solid"/>
                    <a:round/>
                    <a:headEnd type="none" w="med" len="med"/>
                    <a:tailEnd type="triangle" w="med" len="med"/>
                  </a:ln>
                </p:spPr>
              </p:sp>
              <p:sp>
                <p:nvSpPr>
                  <p:cNvPr id="782406" name="直接连接符 828486"/>
                  <p:cNvSpPr/>
                  <p:nvPr/>
                </p:nvSpPr>
                <p:spPr>
                  <a:xfrm flipV="1">
                    <a:off x="240" y="424"/>
                    <a:ext cx="0" cy="227"/>
                  </a:xfrm>
                  <a:prstGeom prst="line">
                    <a:avLst/>
                  </a:prstGeom>
                  <a:ln w="19050" cap="flat" cmpd="sng">
                    <a:solidFill>
                      <a:schemeClr val="tx1"/>
                    </a:solidFill>
                    <a:prstDash val="solid"/>
                    <a:round/>
                    <a:headEnd type="triangle" w="med" len="med"/>
                    <a:tailEnd type="none" w="med" len="med"/>
                  </a:ln>
                </p:spPr>
              </p:sp>
              <p:sp>
                <p:nvSpPr>
                  <p:cNvPr id="782407" name="矩形 828487"/>
                  <p:cNvSpPr/>
                  <p:nvPr/>
                </p:nvSpPr>
                <p:spPr>
                  <a:xfrm>
                    <a:off x="16" y="653"/>
                    <a:ext cx="453"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0118</a:t>
                    </a:r>
                    <a:endParaRPr lang="en-US" altLang="x-none" sz="2400" b="1" dirty="0">
                      <a:latin typeface="Times New Roman" panose="02020603050405020304" pitchFamily="2" charset="0"/>
                      <a:ea typeface="宋体" panose="02010600030101010101" pitchFamily="2" charset="-122"/>
                    </a:endParaRPr>
                  </a:p>
                </p:txBody>
              </p:sp>
              <p:sp>
                <p:nvSpPr>
                  <p:cNvPr id="782408" name="直接连接符 828488"/>
                  <p:cNvSpPr/>
                  <p:nvPr/>
                </p:nvSpPr>
                <p:spPr>
                  <a:xfrm flipV="1">
                    <a:off x="256" y="869"/>
                    <a:ext cx="0" cy="240"/>
                  </a:xfrm>
                  <a:prstGeom prst="line">
                    <a:avLst/>
                  </a:prstGeom>
                  <a:ln w="19050" cap="flat" cmpd="sng">
                    <a:solidFill>
                      <a:schemeClr val="tx1"/>
                    </a:solidFill>
                    <a:prstDash val="solid"/>
                    <a:round/>
                    <a:headEnd type="none" w="med" len="med"/>
                    <a:tailEnd type="triangle" w="med" len="med"/>
                  </a:ln>
                </p:spPr>
              </p:sp>
            </p:grpSp>
            <p:grpSp>
              <p:nvGrpSpPr>
                <p:cNvPr id="782409" name="组合 828489"/>
                <p:cNvGrpSpPr/>
                <p:nvPr/>
              </p:nvGrpSpPr>
              <p:grpSpPr>
                <a:xfrm>
                  <a:off x="1515" y="306"/>
                  <a:ext cx="453" cy="1073"/>
                  <a:chOff x="0" y="0"/>
                  <a:chExt cx="453" cy="1073"/>
                </a:xfrm>
              </p:grpSpPr>
              <p:sp>
                <p:nvSpPr>
                  <p:cNvPr id="782410" name="矩形 828490"/>
                  <p:cNvSpPr/>
                  <p:nvPr/>
                </p:nvSpPr>
                <p:spPr>
                  <a:xfrm>
                    <a:off x="0" y="370"/>
                    <a:ext cx="453"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2121</a:t>
                    </a:r>
                    <a:endParaRPr lang="en-US" altLang="x-none" sz="2400" b="1" dirty="0">
                      <a:latin typeface="Times New Roman" panose="02020603050405020304" pitchFamily="2" charset="0"/>
                      <a:ea typeface="宋体" panose="02010600030101010101" pitchFamily="2" charset="-122"/>
                    </a:endParaRPr>
                  </a:p>
                </p:txBody>
              </p:sp>
              <p:sp>
                <p:nvSpPr>
                  <p:cNvPr id="782411" name="直接连接符 828491"/>
                  <p:cNvSpPr/>
                  <p:nvPr/>
                </p:nvSpPr>
                <p:spPr>
                  <a:xfrm>
                    <a:off x="240" y="0"/>
                    <a:ext cx="0" cy="363"/>
                  </a:xfrm>
                  <a:prstGeom prst="line">
                    <a:avLst/>
                  </a:prstGeom>
                  <a:ln w="19050" cap="flat" cmpd="sng">
                    <a:solidFill>
                      <a:schemeClr val="tx1"/>
                    </a:solidFill>
                    <a:prstDash val="solid"/>
                    <a:round/>
                    <a:headEnd type="none" w="med" len="med"/>
                    <a:tailEnd type="triangle" w="med" len="med"/>
                  </a:ln>
                </p:spPr>
              </p:sp>
              <p:sp>
                <p:nvSpPr>
                  <p:cNvPr id="782412" name="直接连接符 828492"/>
                  <p:cNvSpPr/>
                  <p:nvPr/>
                </p:nvSpPr>
                <p:spPr>
                  <a:xfrm flipV="1">
                    <a:off x="256" y="597"/>
                    <a:ext cx="0" cy="476"/>
                  </a:xfrm>
                  <a:prstGeom prst="line">
                    <a:avLst/>
                  </a:prstGeom>
                  <a:ln w="19050" cap="flat" cmpd="sng">
                    <a:solidFill>
                      <a:schemeClr val="tx1"/>
                    </a:solidFill>
                    <a:prstDash val="solid"/>
                    <a:round/>
                    <a:headEnd type="none" w="med" len="med"/>
                    <a:tailEnd type="triangle" w="med" len="med"/>
                  </a:ln>
                </p:spPr>
              </p:sp>
            </p:grpSp>
            <p:grpSp>
              <p:nvGrpSpPr>
                <p:cNvPr id="782413" name="组合 828493"/>
                <p:cNvGrpSpPr/>
                <p:nvPr/>
              </p:nvGrpSpPr>
              <p:grpSpPr>
                <a:xfrm>
                  <a:off x="2011" y="306"/>
                  <a:ext cx="453" cy="1073"/>
                  <a:chOff x="0" y="0"/>
                  <a:chExt cx="453" cy="1073"/>
                </a:xfrm>
              </p:grpSpPr>
              <p:sp>
                <p:nvSpPr>
                  <p:cNvPr id="782414" name="矩形 828494"/>
                  <p:cNvSpPr/>
                  <p:nvPr/>
                </p:nvSpPr>
                <p:spPr>
                  <a:xfrm>
                    <a:off x="0" y="370"/>
                    <a:ext cx="453"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3355</a:t>
                    </a:r>
                    <a:endParaRPr lang="en-US" altLang="x-none" sz="2400" b="1" dirty="0">
                      <a:latin typeface="Times New Roman" panose="02020603050405020304" pitchFamily="2" charset="0"/>
                      <a:ea typeface="宋体" panose="02010600030101010101" pitchFamily="2" charset="-122"/>
                    </a:endParaRPr>
                  </a:p>
                </p:txBody>
              </p:sp>
              <p:sp>
                <p:nvSpPr>
                  <p:cNvPr id="782415" name="直接连接符 828495"/>
                  <p:cNvSpPr/>
                  <p:nvPr/>
                </p:nvSpPr>
                <p:spPr>
                  <a:xfrm>
                    <a:off x="240" y="0"/>
                    <a:ext cx="0" cy="363"/>
                  </a:xfrm>
                  <a:prstGeom prst="line">
                    <a:avLst/>
                  </a:prstGeom>
                  <a:ln w="19050" cap="flat" cmpd="sng">
                    <a:solidFill>
                      <a:schemeClr val="tx1"/>
                    </a:solidFill>
                    <a:prstDash val="solid"/>
                    <a:round/>
                    <a:headEnd type="none" w="med" len="med"/>
                    <a:tailEnd type="triangle" w="med" len="med"/>
                  </a:ln>
                </p:spPr>
              </p:sp>
              <p:sp>
                <p:nvSpPr>
                  <p:cNvPr id="782416" name="直接连接符 828496"/>
                  <p:cNvSpPr/>
                  <p:nvPr/>
                </p:nvSpPr>
                <p:spPr>
                  <a:xfrm flipV="1">
                    <a:off x="256" y="597"/>
                    <a:ext cx="0" cy="476"/>
                  </a:xfrm>
                  <a:prstGeom prst="line">
                    <a:avLst/>
                  </a:prstGeom>
                  <a:ln w="19050" cap="flat" cmpd="sng">
                    <a:solidFill>
                      <a:schemeClr val="tx1"/>
                    </a:solidFill>
                    <a:prstDash val="solid"/>
                    <a:round/>
                    <a:headEnd type="none" w="med" len="med"/>
                    <a:tailEnd type="triangle" w="med" len="med"/>
                  </a:ln>
                </p:spPr>
              </p:sp>
            </p:grpSp>
            <p:grpSp>
              <p:nvGrpSpPr>
                <p:cNvPr id="782417" name="组合 828497"/>
                <p:cNvGrpSpPr/>
                <p:nvPr/>
              </p:nvGrpSpPr>
              <p:grpSpPr>
                <a:xfrm>
                  <a:off x="2523" y="306"/>
                  <a:ext cx="453" cy="1073"/>
                  <a:chOff x="0" y="0"/>
                  <a:chExt cx="453" cy="1073"/>
                </a:xfrm>
              </p:grpSpPr>
              <p:sp>
                <p:nvSpPr>
                  <p:cNvPr id="782418" name="矩形 828498"/>
                  <p:cNvSpPr/>
                  <p:nvPr/>
                </p:nvSpPr>
                <p:spPr>
                  <a:xfrm>
                    <a:off x="0" y="370"/>
                    <a:ext cx="453"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4382</a:t>
                    </a:r>
                    <a:endParaRPr lang="en-US" altLang="x-none" sz="2400" b="1" dirty="0">
                      <a:latin typeface="Times New Roman" panose="02020603050405020304" pitchFamily="2" charset="0"/>
                      <a:ea typeface="宋体" panose="02010600030101010101" pitchFamily="2" charset="-122"/>
                    </a:endParaRPr>
                  </a:p>
                </p:txBody>
              </p:sp>
              <p:sp>
                <p:nvSpPr>
                  <p:cNvPr id="782419" name="直接连接符 828499"/>
                  <p:cNvSpPr/>
                  <p:nvPr/>
                </p:nvSpPr>
                <p:spPr>
                  <a:xfrm>
                    <a:off x="240" y="0"/>
                    <a:ext cx="0" cy="363"/>
                  </a:xfrm>
                  <a:prstGeom prst="line">
                    <a:avLst/>
                  </a:prstGeom>
                  <a:ln w="19050" cap="flat" cmpd="sng">
                    <a:solidFill>
                      <a:schemeClr val="tx1"/>
                    </a:solidFill>
                    <a:prstDash val="solid"/>
                    <a:round/>
                    <a:headEnd type="none" w="med" len="med"/>
                    <a:tailEnd type="triangle" w="med" len="med"/>
                  </a:ln>
                </p:spPr>
              </p:sp>
              <p:sp>
                <p:nvSpPr>
                  <p:cNvPr id="782420" name="直接连接符 828500"/>
                  <p:cNvSpPr/>
                  <p:nvPr/>
                </p:nvSpPr>
                <p:spPr>
                  <a:xfrm flipV="1">
                    <a:off x="256" y="597"/>
                    <a:ext cx="0" cy="476"/>
                  </a:xfrm>
                  <a:prstGeom prst="line">
                    <a:avLst/>
                  </a:prstGeom>
                  <a:ln w="19050" cap="flat" cmpd="sng">
                    <a:solidFill>
                      <a:schemeClr val="tx1"/>
                    </a:solidFill>
                    <a:prstDash val="solid"/>
                    <a:round/>
                    <a:headEnd type="none" w="med" len="med"/>
                    <a:tailEnd type="triangle" w="med" len="med"/>
                  </a:ln>
                </p:spPr>
              </p:sp>
            </p:grpSp>
          </p:grpSp>
        </p:grpSp>
        <p:sp>
          <p:nvSpPr>
            <p:cNvPr id="782421" name="矩形 828501"/>
            <p:cNvSpPr/>
            <p:nvPr/>
          </p:nvSpPr>
          <p:spPr>
            <a:xfrm>
              <a:off x="770" y="2400"/>
              <a:ext cx="3310" cy="227"/>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10-12  </a:t>
              </a:r>
              <a:r>
                <a:rPr lang="zh-CN" altLang="en-US" sz="2000" b="1" dirty="0">
                  <a:latin typeface="Times New Roman" panose="02020603050405020304" pitchFamily="2" charset="0"/>
                  <a:ea typeface="宋体" panose="02010600030101010101" pitchFamily="2" charset="-122"/>
                </a:rPr>
                <a:t>以</a:t>
              </a:r>
              <a:r>
                <a:rPr lang="en-US" altLang="x-none" sz="2000" b="1" dirty="0">
                  <a:latin typeface="Times New Roman" panose="02020603050405020304" pitchFamily="2" charset="0"/>
                  <a:ea typeface="宋体" panose="02010600030101010101" pitchFamily="2" charset="-122"/>
                </a:rPr>
                <a:t>LSD</a:t>
              </a:r>
              <a:r>
                <a:rPr lang="zh-CN" altLang="en-US" sz="2000" b="1" dirty="0">
                  <a:latin typeface="Times New Roman" panose="02020603050405020304" pitchFamily="2" charset="0"/>
                  <a:ea typeface="宋体" panose="02010600030101010101" pitchFamily="2" charset="-122"/>
                </a:rPr>
                <a:t>方法进行链式基数排序的过程</a:t>
              </a:r>
              <a:endParaRPr lang="zh-CN" altLang="en-US" sz="2000" b="1" dirty="0">
                <a:latin typeface="Times New Roman" panose="02020603050405020304" pitchFamily="2" charset="0"/>
                <a:ea typeface="宋体" panose="02010600030101010101" pitchFamily="2" charset="-122"/>
              </a:endParaRPr>
            </a:p>
          </p:txBody>
        </p:sp>
      </p:gr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42" name="文本占位符 829441"/>
          <p:cNvSpPr>
            <a:spLocks noGrp="1"/>
          </p:cNvSpPr>
          <p:nvPr>
            <p:ph idx="1"/>
          </p:nvPr>
        </p:nvSpPr>
        <p:spPr>
          <a:xfrm>
            <a:off x="1676400" y="152400"/>
            <a:ext cx="8839200" cy="6300788"/>
          </a:xfrm>
        </p:spPr>
        <p:txBody>
          <a:bodyPr/>
          <a:p>
            <a:pPr marL="0" indent="0" fontAlgn="base">
              <a:lnSpc>
                <a:spcPct val="110000"/>
              </a:lnSpc>
              <a:spcBef>
                <a:spcPct val="10000"/>
              </a:spcBef>
              <a:spcAft>
                <a:spcPct val="20000"/>
              </a:spcAft>
              <a:buNone/>
            </a:pPr>
            <a:r>
              <a:rPr lang="en-US" altLang="x-none" sz="3600" b="1" strike="noStrike" noProof="1" dirty="0">
                <a:solidFill>
                  <a:schemeClr val="folHlink"/>
                </a:solidFill>
                <a:cs typeface="Times New Roman" panose="02020603050405020304" pitchFamily="2" charset="0"/>
              </a:rPr>
              <a:t>3</a:t>
            </a:r>
            <a:r>
              <a:rPr lang="en-US" altLang="x-none" sz="3600" b="1" strike="noStrike" noProof="1" dirty="0">
                <a:solidFill>
                  <a:schemeClr val="folHlink"/>
                </a:solidFill>
                <a:effectLst>
                  <a:outerShdw blurRad="38100" dist="38100" dir="2700000">
                    <a:srgbClr val="000000"/>
                  </a:outerShdw>
                </a:effectLst>
                <a:cs typeface="Times New Roman" panose="02020603050405020304" pitchFamily="2" charset="0"/>
              </a:rPr>
              <a:t>  </a:t>
            </a:r>
            <a:r>
              <a:rPr lang="zh-CN" altLang="en-US" sz="3600" b="1" strike="noStrike" noProof="1" dirty="0">
                <a:solidFill>
                  <a:schemeClr val="folHlink"/>
                </a:solidFill>
                <a:ea typeface="楷体_GB2312" pitchFamily="1" charset="-122"/>
              </a:rPr>
              <a:t>链式基数排序算法</a:t>
            </a:r>
            <a:endParaRPr lang="zh-CN" altLang="en-US" sz="3600" b="1" strike="noStrike" noProof="1" dirty="0">
              <a:solidFill>
                <a:schemeClr val="folHlink"/>
              </a:solidFill>
              <a:effectLst>
                <a:outerShdw blurRad="38100" dist="38100" dir="2700000">
                  <a:srgbClr val="000000"/>
                </a:outerShdw>
              </a:effectLst>
              <a:ea typeface="楷体_GB2312" pitchFamily="1" charset="-122"/>
            </a:endParaRPr>
          </a:p>
          <a:p>
            <a:pPr marL="0" indent="0" fontAlgn="base">
              <a:lnSpc>
                <a:spcPct val="110000"/>
              </a:lnSpc>
              <a:spcBef>
                <a:spcPct val="10000"/>
              </a:spcBef>
              <a:buNone/>
            </a:pPr>
            <a:r>
              <a:rPr lang="zh-CN" altLang="en-US" sz="2800" b="1" strike="noStrike" noProof="1" dirty="0"/>
              <a:t>        为实现基数排序，用两个指针数组来分别管理所有的缓存</a:t>
            </a:r>
            <a:r>
              <a:rPr lang="en-US" altLang="x-none" sz="2800" b="1" strike="noStrike" noProof="1" dirty="0"/>
              <a:t>(</a:t>
            </a:r>
            <a:r>
              <a:rPr lang="zh-CN" altLang="en-US" sz="2800" b="1" strike="noStrike" noProof="1" dirty="0"/>
              <a:t>桶</a:t>
            </a:r>
            <a:r>
              <a:rPr lang="en-US" altLang="x-none" sz="2800" b="1" strike="noStrike" noProof="1" dirty="0"/>
              <a:t>)</a:t>
            </a:r>
            <a:r>
              <a:rPr lang="zh-CN" altLang="en-US" sz="2800" b="1" strike="noStrike" noProof="1" dirty="0"/>
              <a:t>，同时对待排序记录的数据类型进行改造，相应的数据类型定义如下：</a:t>
            </a:r>
            <a:endParaRPr lang="zh-CN" altLang="en-US" sz="2800" b="1" strike="noStrike" noProof="1" dirty="0"/>
          </a:p>
          <a:p>
            <a:pPr marL="0" indent="0" fontAlgn="base">
              <a:lnSpc>
                <a:spcPct val="110000"/>
              </a:lnSpc>
              <a:spcBef>
                <a:spcPct val="10000"/>
              </a:spcBef>
              <a:buNone/>
            </a:pPr>
            <a:r>
              <a:rPr lang="en-US" altLang="x-none" sz="2800" b="1" strike="noStrike" noProof="1" dirty="0"/>
              <a:t>#define BIT_key  8    </a:t>
            </a:r>
            <a:r>
              <a:rPr lang="en-US" altLang="x-none" sz="2400" b="1" strike="noStrike" noProof="1" dirty="0"/>
              <a:t>/*  </a:t>
            </a:r>
            <a:r>
              <a:rPr lang="zh-CN" altLang="en-US" sz="2400" b="1" strike="noStrike" noProof="1" dirty="0"/>
              <a:t>指定关键字的位数</a:t>
            </a:r>
            <a:r>
              <a:rPr lang="en-US" altLang="x-none" sz="2400" b="1" strike="noStrike" noProof="1" dirty="0"/>
              <a:t>d  */</a:t>
            </a:r>
            <a:endParaRPr lang="en-US" altLang="x-none" sz="2400" b="1" strike="noStrike" noProof="1" dirty="0"/>
          </a:p>
          <a:p>
            <a:pPr marL="0" indent="0" fontAlgn="base">
              <a:lnSpc>
                <a:spcPct val="110000"/>
              </a:lnSpc>
              <a:spcBef>
                <a:spcPct val="10000"/>
              </a:spcBef>
              <a:buNone/>
            </a:pPr>
            <a:r>
              <a:rPr lang="en-US" altLang="x-none" sz="2800" b="1" strike="noStrike" noProof="1" dirty="0"/>
              <a:t>#define RADIX  10    </a:t>
            </a:r>
            <a:r>
              <a:rPr lang="en-US" altLang="x-none" sz="2400" b="1" strike="noStrike" noProof="1" dirty="0"/>
              <a:t>/*  </a:t>
            </a:r>
            <a:r>
              <a:rPr lang="zh-CN" altLang="en-US" sz="2400" b="1" strike="noStrike" noProof="1" dirty="0"/>
              <a:t>指定关键字基数</a:t>
            </a:r>
            <a:r>
              <a:rPr lang="en-US" altLang="x-none" sz="2400" b="1" strike="noStrike" noProof="1" dirty="0"/>
              <a:t>r  */</a:t>
            </a:r>
            <a:endParaRPr lang="en-US" altLang="x-none" sz="2400" b="1" strike="noStrike" noProof="1" dirty="0"/>
          </a:p>
          <a:p>
            <a:pPr marL="0" indent="0" fontAlgn="base">
              <a:lnSpc>
                <a:spcPct val="110000"/>
              </a:lnSpc>
              <a:spcBef>
                <a:spcPct val="10000"/>
              </a:spcBef>
              <a:buNone/>
            </a:pPr>
            <a:r>
              <a:rPr lang="en-US" altLang="x-none" sz="2800" b="1" strike="noStrike" noProof="1" dirty="0"/>
              <a:t>typedef  struct  RecType</a:t>
            </a:r>
            <a:endParaRPr lang="en-US" altLang="x-none" sz="2800" b="1" strike="noStrike" noProof="1" dirty="0"/>
          </a:p>
          <a:p>
            <a:pPr marL="355600" lvl="1" indent="0" fontAlgn="base">
              <a:lnSpc>
                <a:spcPct val="110000"/>
              </a:lnSpc>
              <a:spcBef>
                <a:spcPct val="10000"/>
              </a:spcBef>
              <a:buNone/>
            </a:pPr>
            <a:r>
              <a:rPr lang="en-US" altLang="x-none" b="1" strike="noStrike" noProof="1" dirty="0"/>
              <a:t>{  char  key[BIT_key] ;      </a:t>
            </a:r>
            <a:r>
              <a:rPr lang="en-US" altLang="x-none" sz="2400" b="1" strike="noStrike" noProof="1" dirty="0"/>
              <a:t>/*  </a:t>
            </a:r>
            <a:r>
              <a:rPr lang="zh-CN" altLang="en-US" sz="2400" b="1" strike="noStrike" noProof="1" dirty="0"/>
              <a:t>关键字域  *</a:t>
            </a:r>
            <a:r>
              <a:rPr lang="en-US" altLang="x-none" sz="2400" b="1" strike="noStrike" noProof="1" dirty="0"/>
              <a:t>/</a:t>
            </a:r>
            <a:endParaRPr lang="en-US" altLang="x-none" sz="2400" b="1" strike="noStrike" noProof="1" dirty="0"/>
          </a:p>
          <a:p>
            <a:pPr marL="723900" lvl="2" indent="0" fontAlgn="base">
              <a:lnSpc>
                <a:spcPct val="110000"/>
              </a:lnSpc>
              <a:spcBef>
                <a:spcPct val="10000"/>
              </a:spcBef>
              <a:buNone/>
            </a:pPr>
            <a:r>
              <a:rPr lang="en-US" altLang="x-none" sz="2800" b="1" strike="noStrike" noProof="1" dirty="0"/>
              <a:t>infoType  otheritems ;</a:t>
            </a:r>
            <a:endParaRPr lang="en-US" altLang="x-none" sz="2800" b="1" strike="noStrike" noProof="1" dirty="0"/>
          </a:p>
          <a:p>
            <a:pPr marL="723900" lvl="2" indent="0" fontAlgn="base">
              <a:lnSpc>
                <a:spcPct val="110000"/>
              </a:lnSpc>
              <a:spcBef>
                <a:spcPct val="10000"/>
              </a:spcBef>
              <a:buNone/>
            </a:pPr>
            <a:r>
              <a:rPr lang="en-US" altLang="x-none" sz="2800" b="1" strike="noStrike" noProof="1" dirty="0"/>
              <a:t>struct  RecType  *next ;</a:t>
            </a:r>
            <a:endParaRPr lang="en-US" altLang="x-none" sz="2800" b="1" strike="noStrike" noProof="1" dirty="0"/>
          </a:p>
          <a:p>
            <a:pPr marL="355600" lvl="1" indent="0" fontAlgn="base">
              <a:lnSpc>
                <a:spcPct val="110000"/>
              </a:lnSpc>
              <a:spcBef>
                <a:spcPct val="10000"/>
              </a:spcBef>
              <a:buNone/>
            </a:pPr>
            <a:r>
              <a:rPr lang="en-US" altLang="x-none" b="1" strike="noStrike" noProof="1" dirty="0"/>
              <a:t>}SRecord, </a:t>
            </a:r>
            <a:r>
              <a:rPr lang="en-US" altLang="x-none" sz="2400" b="1" strike="noStrike" noProof="1" dirty="0"/>
              <a:t>*f[RADIX] ,*e[RADIX] ;</a:t>
            </a:r>
            <a:endParaRPr lang="en-US" altLang="x-none" sz="2400" b="1" strike="noStrike" noProof="1" dirty="0"/>
          </a:p>
          <a:p>
            <a:pPr marL="723900" lvl="2" indent="0" fontAlgn="base">
              <a:lnSpc>
                <a:spcPct val="110000"/>
              </a:lnSpc>
              <a:spcBef>
                <a:spcPct val="10000"/>
              </a:spcBef>
              <a:buNone/>
            </a:pPr>
            <a:r>
              <a:rPr lang="en-US" altLang="x-none" b="1" strike="noStrike" noProof="1" dirty="0"/>
              <a:t>/*   </a:t>
            </a:r>
            <a:r>
              <a:rPr lang="zh-CN" altLang="en-US" b="1" strike="noStrike" noProof="1" dirty="0"/>
              <a:t>桶的头尾指针数组   *</a:t>
            </a:r>
            <a:r>
              <a:rPr lang="en-US" altLang="x-none" b="1" strike="noStrike" noProof="1" dirty="0"/>
              <a:t>/</a:t>
            </a:r>
            <a:endParaRPr lang="en-US" altLang="x-none" b="1" strike="noStrike" noProof="1"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4385" name="文本占位符 830465"/>
          <p:cNvSpPr>
            <a:spLocks noGrp="1"/>
          </p:cNvSpPr>
          <p:nvPr>
            <p:ph idx="1"/>
          </p:nvPr>
        </p:nvSpPr>
        <p:spPr>
          <a:xfrm>
            <a:off x="1676400" y="152400"/>
            <a:ext cx="8839200" cy="6705600"/>
          </a:xfrm>
        </p:spPr>
        <p:txBody>
          <a:bodyPr anchor="t"/>
          <a:p>
            <a:pPr marL="0" indent="0">
              <a:lnSpc>
                <a:spcPct val="110000"/>
              </a:lnSpc>
              <a:spcBef>
                <a:spcPct val="10000"/>
              </a:spcBef>
              <a:buNone/>
            </a:pPr>
            <a:r>
              <a:rPr lang="en-US" altLang="x-none" sz="2800" b="1" dirty="0"/>
              <a:t>void Radix_sort(SRecord *head )</a:t>
            </a:r>
            <a:endParaRPr lang="en-US" altLang="x-none" sz="2800" b="1" dirty="0"/>
          </a:p>
          <a:p>
            <a:pPr marL="355600" lvl="1" indent="0">
              <a:lnSpc>
                <a:spcPct val="110000"/>
              </a:lnSpc>
              <a:spcBef>
                <a:spcPct val="10000"/>
              </a:spcBef>
              <a:buNone/>
            </a:pPr>
            <a:r>
              <a:rPr lang="en-US" altLang="x-none" b="1" dirty="0"/>
              <a:t>{   int j, k, m ;</a:t>
            </a:r>
            <a:endParaRPr lang="en-US" altLang="x-none" b="1" dirty="0"/>
          </a:p>
          <a:p>
            <a:pPr marL="723900" lvl="2" indent="0">
              <a:lnSpc>
                <a:spcPct val="110000"/>
              </a:lnSpc>
              <a:spcBef>
                <a:spcPct val="10000"/>
              </a:spcBef>
              <a:buNone/>
            </a:pPr>
            <a:r>
              <a:rPr lang="en-US" altLang="x-none" sz="2800" b="1" dirty="0"/>
              <a:t>SRecord  *p, *q, *f[RADIX], *e[RADIX] ; </a:t>
            </a:r>
            <a:endParaRPr lang="en-US" altLang="x-none" sz="2800" b="1" dirty="0"/>
          </a:p>
          <a:p>
            <a:pPr marL="723900" lvl="2" indent="0">
              <a:lnSpc>
                <a:spcPct val="110000"/>
              </a:lnSpc>
              <a:spcBef>
                <a:spcPct val="10000"/>
              </a:spcBef>
              <a:buNone/>
            </a:pPr>
            <a:r>
              <a:rPr lang="en-US" altLang="x-none" sz="2800" b="1" dirty="0"/>
              <a:t>for (j=BIT_key-1; j&gt;=0; j--)   </a:t>
            </a:r>
            <a:endParaRPr lang="en-US" altLang="x-none" sz="2800" b="1" dirty="0"/>
          </a:p>
          <a:p>
            <a:pPr marL="1435100" lvl="4" indent="0">
              <a:lnSpc>
                <a:spcPct val="110000"/>
              </a:lnSpc>
              <a:spcBef>
                <a:spcPct val="10000"/>
              </a:spcBef>
              <a:buNone/>
            </a:pPr>
            <a:r>
              <a:rPr lang="en-US" altLang="x-none" sz="2400" b="1" dirty="0"/>
              <a:t> /*  </a:t>
            </a:r>
            <a:r>
              <a:rPr lang="zh-CN" altLang="en-US" sz="2400" b="1" dirty="0"/>
              <a:t>关键字的每位一趟排序  *</a:t>
            </a:r>
            <a:r>
              <a:rPr lang="en-US" altLang="x-none" sz="2400" b="1" dirty="0"/>
              <a:t>/</a:t>
            </a:r>
            <a:endParaRPr lang="en-US" altLang="x-none" sz="2400" b="1" dirty="0"/>
          </a:p>
          <a:p>
            <a:pPr marL="1079500" lvl="3" indent="0">
              <a:lnSpc>
                <a:spcPct val="110000"/>
              </a:lnSpc>
              <a:spcBef>
                <a:spcPct val="10000"/>
              </a:spcBef>
              <a:buNone/>
            </a:pPr>
            <a:r>
              <a:rPr lang="en-US" altLang="x-none" sz="2800" b="1" dirty="0"/>
              <a:t>{  for (k=0; k&lt;RADIX; k++) </a:t>
            </a:r>
            <a:endParaRPr lang="en-US" altLang="x-none" sz="2800" b="1" dirty="0"/>
          </a:p>
          <a:p>
            <a:pPr marL="1435100" lvl="4" indent="0">
              <a:lnSpc>
                <a:spcPct val="110000"/>
              </a:lnSpc>
              <a:spcBef>
                <a:spcPct val="10000"/>
              </a:spcBef>
              <a:buNone/>
            </a:pPr>
            <a:r>
              <a:rPr lang="en-US" altLang="x-none" sz="2800" b="1" dirty="0"/>
              <a:t>    f[k]=e[k]=NULL ;   </a:t>
            </a:r>
            <a:r>
              <a:rPr lang="en-US" altLang="x-none" sz="2400" b="1" dirty="0"/>
              <a:t>/*  </a:t>
            </a:r>
            <a:r>
              <a:rPr lang="zh-CN" altLang="en-US" sz="2400" b="1" dirty="0"/>
              <a:t>头尾指针数组初始化  *</a:t>
            </a:r>
            <a:r>
              <a:rPr lang="en-US" altLang="x-none" sz="2400" b="1" dirty="0"/>
              <a:t>/</a:t>
            </a:r>
            <a:endParaRPr lang="en-US" altLang="x-none" sz="2400" b="1" dirty="0"/>
          </a:p>
          <a:p>
            <a:pPr marL="1435100" lvl="4" indent="0">
              <a:lnSpc>
                <a:spcPct val="110000"/>
              </a:lnSpc>
              <a:spcBef>
                <a:spcPct val="10000"/>
              </a:spcBef>
              <a:buNone/>
            </a:pPr>
            <a:r>
              <a:rPr lang="en-US" altLang="x-none" sz="2800" b="1" dirty="0"/>
              <a:t>p=head ;</a:t>
            </a:r>
            <a:endParaRPr lang="en-US" altLang="x-none" sz="2800" b="1" dirty="0"/>
          </a:p>
          <a:p>
            <a:pPr marL="1435100" lvl="4" indent="0">
              <a:lnSpc>
                <a:spcPct val="110000"/>
              </a:lnSpc>
              <a:spcBef>
                <a:spcPct val="10000"/>
              </a:spcBef>
              <a:buNone/>
            </a:pPr>
            <a:r>
              <a:rPr lang="en-US" altLang="x-none" sz="2800" b="1" dirty="0"/>
              <a:t>while (p!=NULL)      </a:t>
            </a:r>
            <a:r>
              <a:rPr lang="en-US" altLang="x-none" sz="2400" b="1" dirty="0"/>
              <a:t>/*  </a:t>
            </a:r>
            <a:r>
              <a:rPr lang="zh-CN" altLang="en-US" sz="2400" b="1" dirty="0"/>
              <a:t>一趟基数排序的分配  *</a:t>
            </a:r>
            <a:r>
              <a:rPr lang="en-US" altLang="x-none" sz="2400" b="1" dirty="0"/>
              <a:t>/ </a:t>
            </a:r>
            <a:endParaRPr lang="en-US" altLang="x-none" sz="2400" b="1" dirty="0"/>
          </a:p>
          <a:p>
            <a:pPr marL="1435100" lvl="4" indent="0">
              <a:lnSpc>
                <a:spcPct val="110000"/>
              </a:lnSpc>
              <a:spcBef>
                <a:spcPct val="10000"/>
              </a:spcBef>
              <a:buNone/>
            </a:pPr>
            <a:r>
              <a:rPr lang="en-US" altLang="x-none" sz="2800" b="1" dirty="0"/>
              <a:t>   {   m=ord(p-&gt;key[j]) ;   </a:t>
            </a:r>
            <a:r>
              <a:rPr lang="en-US" altLang="x-none" sz="2400" b="1" dirty="0"/>
              <a:t>/*  </a:t>
            </a:r>
            <a:r>
              <a:rPr lang="zh-CN" altLang="en-US" sz="2400" b="1" dirty="0"/>
              <a:t>取关键字的第</a:t>
            </a:r>
            <a:r>
              <a:rPr lang="en-US" altLang="x-none" sz="2400" b="1" dirty="0"/>
              <a:t>j</a:t>
            </a:r>
            <a:r>
              <a:rPr lang="zh-CN" altLang="en-US" sz="2400" b="1" dirty="0"/>
              <a:t>位</a:t>
            </a:r>
            <a:r>
              <a:rPr lang="en-US" altLang="x-none" sz="2400" b="1" dirty="0"/>
              <a:t>k</a:t>
            </a:r>
            <a:r>
              <a:rPr lang="en-US" altLang="x-none" sz="2400" b="1" baseline="28000" dirty="0"/>
              <a:t>j </a:t>
            </a:r>
            <a:r>
              <a:rPr lang="en-US" altLang="x-none" sz="2400" b="1" dirty="0"/>
              <a:t>  */</a:t>
            </a:r>
            <a:endParaRPr lang="en-US" altLang="x-none" sz="2400" b="1" dirty="0"/>
          </a:p>
          <a:p>
            <a:pPr marL="1435100" lvl="4" indent="0">
              <a:lnSpc>
                <a:spcPct val="110000"/>
              </a:lnSpc>
              <a:spcBef>
                <a:spcPct val="10000"/>
              </a:spcBef>
              <a:buNone/>
            </a:pPr>
            <a:r>
              <a:rPr lang="en-US" altLang="x-none" sz="2800" b="1" dirty="0"/>
              <a:t>        if  (f[m]==NULL)  f[m]=p ;</a:t>
            </a:r>
            <a:endParaRPr lang="en-US" altLang="x-none" sz="2800" b="1" dirty="0"/>
          </a:p>
          <a:p>
            <a:pPr marL="1435100" lvl="4" indent="0">
              <a:lnSpc>
                <a:spcPct val="110000"/>
              </a:lnSpc>
              <a:spcBef>
                <a:spcPct val="10000"/>
              </a:spcBef>
              <a:buNone/>
            </a:pPr>
            <a:r>
              <a:rPr lang="en-US" altLang="x-none" sz="2800" b="1" dirty="0"/>
              <a:t>        else  e[m]-&gt;next=p ;</a:t>
            </a:r>
            <a:endParaRPr lang="en-US" altLang="x-none" sz="2800" b="1" dirty="0"/>
          </a:p>
          <a:p>
            <a:pPr marL="1435100" lvl="4" indent="0">
              <a:lnSpc>
                <a:spcPct val="110000"/>
              </a:lnSpc>
              <a:spcBef>
                <a:spcPct val="10000"/>
              </a:spcBef>
              <a:buNone/>
            </a:pPr>
            <a:r>
              <a:rPr lang="en-US" altLang="x-none" sz="2800" b="1" dirty="0"/>
              <a:t>        p=p-&gt;next ;</a:t>
            </a:r>
            <a:endParaRPr lang="en-US" altLang="x-none" sz="2800" b="1"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5409" name="文本占位符 831489"/>
          <p:cNvSpPr>
            <a:spLocks noGrp="1"/>
          </p:cNvSpPr>
          <p:nvPr>
            <p:ph idx="1"/>
          </p:nvPr>
        </p:nvSpPr>
        <p:spPr>
          <a:xfrm>
            <a:off x="1676400" y="115888"/>
            <a:ext cx="8839200" cy="6742112"/>
          </a:xfrm>
        </p:spPr>
        <p:txBody>
          <a:bodyPr anchor="t"/>
          <a:p>
            <a:pPr marL="1435100" lvl="4" indent="0">
              <a:lnSpc>
                <a:spcPct val="110000"/>
              </a:lnSpc>
              <a:spcBef>
                <a:spcPct val="10000"/>
              </a:spcBef>
              <a:buNone/>
            </a:pPr>
            <a:r>
              <a:rPr lang="zh-CN" altLang="en-US" sz="2800" b="1" dirty="0"/>
              <a:t>    </a:t>
            </a:r>
            <a:r>
              <a:rPr lang="en-US" altLang="x-none" sz="2800" b="1" dirty="0"/>
              <a:t>}</a:t>
            </a:r>
            <a:endParaRPr lang="en-US" altLang="x-none" sz="2800" b="1" dirty="0"/>
          </a:p>
          <a:p>
            <a:pPr marL="1435100" lvl="4" indent="0">
              <a:lnSpc>
                <a:spcPct val="110000"/>
              </a:lnSpc>
              <a:spcBef>
                <a:spcPct val="10000"/>
              </a:spcBef>
              <a:buNone/>
            </a:pPr>
            <a:r>
              <a:rPr lang="en-US" altLang="x-none" sz="2800" b="1" dirty="0"/>
              <a:t>head=NULL ;    </a:t>
            </a:r>
            <a:r>
              <a:rPr lang="en-US" altLang="x-none" sz="2400" b="1" dirty="0"/>
              <a:t>/*  </a:t>
            </a:r>
            <a:r>
              <a:rPr lang="zh-CN" altLang="en-US" sz="2400" b="1" dirty="0"/>
              <a:t>以</a:t>
            </a:r>
            <a:r>
              <a:rPr lang="en-US" altLang="x-none" sz="2400" b="1" dirty="0"/>
              <a:t>head</a:t>
            </a:r>
            <a:r>
              <a:rPr lang="zh-CN" altLang="en-US" sz="2400" b="1" dirty="0"/>
              <a:t>作为头指针进行收集  *</a:t>
            </a:r>
            <a:r>
              <a:rPr lang="en-US" altLang="x-none" sz="2400" b="1" dirty="0"/>
              <a:t>/ </a:t>
            </a:r>
            <a:endParaRPr lang="en-US" altLang="x-none" sz="2400" b="1" dirty="0"/>
          </a:p>
          <a:p>
            <a:pPr marL="1435100" lvl="4" indent="0">
              <a:lnSpc>
                <a:spcPct val="110000"/>
              </a:lnSpc>
              <a:spcBef>
                <a:spcPct val="10000"/>
              </a:spcBef>
              <a:buNone/>
            </a:pPr>
            <a:r>
              <a:rPr lang="en-US" altLang="x-none" sz="2800" b="1" dirty="0"/>
              <a:t>q=head ;      </a:t>
            </a:r>
            <a:r>
              <a:rPr lang="en-US" altLang="x-none" sz="2400" b="1" dirty="0"/>
              <a:t>/*  q</a:t>
            </a:r>
            <a:r>
              <a:rPr lang="zh-CN" altLang="en-US" sz="2400" b="1" dirty="0"/>
              <a:t>作为收集后的尾指针  *</a:t>
            </a:r>
            <a:r>
              <a:rPr lang="en-US" altLang="x-none" sz="2400" b="1" dirty="0"/>
              <a:t>/</a:t>
            </a:r>
            <a:endParaRPr lang="en-US" altLang="x-none" sz="2400" b="1" dirty="0"/>
          </a:p>
          <a:p>
            <a:pPr marL="1435100" lvl="4" indent="0">
              <a:lnSpc>
                <a:spcPct val="110000"/>
              </a:lnSpc>
              <a:spcBef>
                <a:spcPct val="10000"/>
              </a:spcBef>
              <a:buNone/>
            </a:pPr>
            <a:r>
              <a:rPr lang="en-US" altLang="x-none" sz="2800" b="1" dirty="0"/>
              <a:t>for (k=0; k&lt;RADIX; k++) </a:t>
            </a:r>
            <a:endParaRPr lang="en-US" altLang="x-none" sz="2800" b="1" dirty="0"/>
          </a:p>
          <a:p>
            <a:pPr marL="1435100" lvl="4" indent="0">
              <a:lnSpc>
                <a:spcPct val="110000"/>
              </a:lnSpc>
              <a:spcBef>
                <a:spcPct val="10000"/>
              </a:spcBef>
              <a:buNone/>
            </a:pPr>
            <a:r>
              <a:rPr lang="en-US" altLang="x-none" sz="2800" b="1" dirty="0"/>
              <a:t>   {  if  (f[k]!=NULL)   </a:t>
            </a:r>
            <a:r>
              <a:rPr lang="en-US" altLang="x-none" sz="2400" b="1" dirty="0"/>
              <a:t>/*  </a:t>
            </a:r>
            <a:r>
              <a:rPr lang="zh-CN" altLang="en-US" sz="2400" b="1" dirty="0"/>
              <a:t>第</a:t>
            </a:r>
            <a:r>
              <a:rPr lang="en-US" altLang="x-none" sz="2400" b="1" dirty="0"/>
              <a:t>k</a:t>
            </a:r>
            <a:r>
              <a:rPr lang="zh-CN" altLang="en-US" sz="2400" b="1" dirty="0"/>
              <a:t>个队列不空则收集  *</a:t>
            </a:r>
            <a:r>
              <a:rPr lang="en-US" altLang="x-none" sz="2400" b="1" dirty="0"/>
              <a:t>/</a:t>
            </a:r>
            <a:endParaRPr lang="en-US" altLang="x-none" sz="2400" b="1" dirty="0"/>
          </a:p>
          <a:p>
            <a:pPr marL="1435100" lvl="4" indent="0">
              <a:lnSpc>
                <a:spcPct val="110000"/>
              </a:lnSpc>
              <a:spcBef>
                <a:spcPct val="10000"/>
              </a:spcBef>
              <a:buNone/>
            </a:pPr>
            <a:r>
              <a:rPr lang="en-US" altLang="x-none" sz="2800" b="1" dirty="0"/>
              <a:t>         {  if  (head!=NULL)  q-&gt;next=f[k] ;</a:t>
            </a:r>
            <a:endParaRPr lang="en-US" altLang="x-none" sz="2800" b="1" dirty="0"/>
          </a:p>
          <a:p>
            <a:pPr marL="1435100" lvl="4" indent="0">
              <a:lnSpc>
                <a:spcPct val="110000"/>
              </a:lnSpc>
              <a:spcBef>
                <a:spcPct val="10000"/>
              </a:spcBef>
              <a:buNone/>
            </a:pPr>
            <a:r>
              <a:rPr lang="en-US" altLang="x-none" sz="2800" b="1" dirty="0"/>
              <a:t>            else  head=f[k] ;</a:t>
            </a:r>
            <a:endParaRPr lang="en-US" altLang="x-none" sz="2800" b="1" dirty="0"/>
          </a:p>
          <a:p>
            <a:pPr marL="1435100" lvl="4" indent="0">
              <a:lnSpc>
                <a:spcPct val="110000"/>
              </a:lnSpc>
              <a:spcBef>
                <a:spcPct val="10000"/>
              </a:spcBef>
              <a:buNone/>
            </a:pPr>
            <a:r>
              <a:rPr lang="en-US" altLang="x-none" sz="2800" b="1" dirty="0"/>
              <a:t>            q=e[k] ;</a:t>
            </a:r>
            <a:endParaRPr lang="en-US" altLang="x-none" sz="2800" b="1" dirty="0"/>
          </a:p>
          <a:p>
            <a:pPr marL="1435100" lvl="4" indent="0">
              <a:lnSpc>
                <a:spcPct val="110000"/>
              </a:lnSpc>
              <a:spcBef>
                <a:spcPct val="10000"/>
              </a:spcBef>
              <a:buNone/>
            </a:pPr>
            <a:r>
              <a:rPr lang="en-US" altLang="x-none" sz="2800" b="1" dirty="0"/>
              <a:t>         }</a:t>
            </a:r>
            <a:endParaRPr lang="en-US" altLang="x-none" sz="2800" b="1" dirty="0"/>
          </a:p>
          <a:p>
            <a:pPr marL="1435100" lvl="4" indent="0">
              <a:lnSpc>
                <a:spcPct val="110000"/>
              </a:lnSpc>
              <a:spcBef>
                <a:spcPct val="10000"/>
              </a:spcBef>
              <a:buNone/>
            </a:pPr>
            <a:r>
              <a:rPr lang="en-US" altLang="x-none" sz="2800" b="1" dirty="0"/>
              <a:t>    } </a:t>
            </a:r>
            <a:r>
              <a:rPr lang="en-US" altLang="x-none" sz="1800" b="1" dirty="0"/>
              <a:t>     </a:t>
            </a:r>
            <a:r>
              <a:rPr lang="en-US" altLang="x-none" sz="2400" b="1" dirty="0"/>
              <a:t>/*  </a:t>
            </a:r>
            <a:r>
              <a:rPr lang="zh-CN" altLang="en-US" sz="2400" b="1" dirty="0"/>
              <a:t>完成一趟排序的收集</a:t>
            </a:r>
            <a:r>
              <a:rPr lang="zh-CN" altLang="en-US" sz="2400" b="1" baseline="28000" dirty="0"/>
              <a:t> </a:t>
            </a:r>
            <a:r>
              <a:rPr lang="zh-CN" altLang="en-US" sz="2400" b="1" dirty="0"/>
              <a:t>  *</a:t>
            </a:r>
            <a:r>
              <a:rPr lang="en-US" altLang="x-none" sz="2400" b="1" dirty="0"/>
              <a:t>/</a:t>
            </a:r>
            <a:endParaRPr lang="en-US" altLang="x-none" sz="2400" b="1" dirty="0"/>
          </a:p>
          <a:p>
            <a:pPr marL="1435100" lvl="4" indent="0">
              <a:lnSpc>
                <a:spcPct val="110000"/>
              </a:lnSpc>
              <a:spcBef>
                <a:spcPct val="10000"/>
              </a:spcBef>
              <a:buNone/>
            </a:pPr>
            <a:r>
              <a:rPr lang="en-US" altLang="x-none" sz="2800" b="1" dirty="0"/>
              <a:t>q-&gt;next=NULL ;     </a:t>
            </a:r>
            <a:r>
              <a:rPr lang="en-US" altLang="x-none" sz="2400" b="1" dirty="0"/>
              <a:t>/*  </a:t>
            </a:r>
            <a:r>
              <a:rPr lang="zh-CN" altLang="en-US" sz="2400" b="1" dirty="0"/>
              <a:t>修改收集链尾指针</a:t>
            </a:r>
            <a:r>
              <a:rPr lang="zh-CN" altLang="en-US" sz="2400" b="1" baseline="28000" dirty="0"/>
              <a:t> </a:t>
            </a:r>
            <a:r>
              <a:rPr lang="zh-CN" altLang="en-US" sz="2400" b="1" dirty="0"/>
              <a:t>  *</a:t>
            </a:r>
            <a:r>
              <a:rPr lang="en-US" altLang="x-none" sz="2400" b="1" dirty="0"/>
              <a:t>/</a:t>
            </a:r>
            <a:endParaRPr lang="en-US" altLang="x-none" sz="2400" b="1" dirty="0"/>
          </a:p>
          <a:p>
            <a:pPr marL="1079500" lvl="3" indent="0">
              <a:lnSpc>
                <a:spcPct val="110000"/>
              </a:lnSpc>
              <a:spcBef>
                <a:spcPct val="10000"/>
              </a:spcBef>
              <a:buNone/>
            </a:pPr>
            <a:r>
              <a:rPr lang="en-US" altLang="x-none" sz="2800" b="1" dirty="0"/>
              <a:t>}</a:t>
            </a:r>
            <a:endParaRPr lang="en-US" altLang="x-none" sz="2800" b="1" dirty="0"/>
          </a:p>
          <a:p>
            <a:pPr marL="355600" lvl="1" indent="0">
              <a:lnSpc>
                <a:spcPct val="110000"/>
              </a:lnSpc>
              <a:spcBef>
                <a:spcPct val="10000"/>
              </a:spcBef>
              <a:buNone/>
            </a:pPr>
            <a:r>
              <a:rPr lang="en-US" altLang="x-none" b="1" dirty="0"/>
              <a:t>}</a:t>
            </a:r>
            <a:endParaRPr lang="en-US" altLang="x-none" b="1"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6433" name="文本占位符 832513"/>
          <p:cNvSpPr>
            <a:spLocks noGrp="1"/>
          </p:cNvSpPr>
          <p:nvPr>
            <p:ph idx="1"/>
          </p:nvPr>
        </p:nvSpPr>
        <p:spPr>
          <a:xfrm>
            <a:off x="1676400" y="152400"/>
            <a:ext cx="8812213" cy="5868988"/>
          </a:xfrm>
        </p:spPr>
        <p:txBody>
          <a:bodyPr anchor="t"/>
          <a:p>
            <a:pPr marL="0" indent="0">
              <a:lnSpc>
                <a:spcPct val="110000"/>
              </a:lnSpc>
              <a:spcAft>
                <a:spcPct val="10000"/>
              </a:spcAft>
              <a:buNone/>
            </a:pPr>
            <a:r>
              <a:rPr lang="en-US" altLang="x-none" sz="3600" b="1" dirty="0">
                <a:solidFill>
                  <a:schemeClr val="folHlink"/>
                </a:solidFill>
              </a:rPr>
              <a:t>4  </a:t>
            </a:r>
            <a:r>
              <a:rPr lang="zh-CN" altLang="en-US" sz="3600" b="1" dirty="0">
                <a:solidFill>
                  <a:schemeClr val="folHlink"/>
                </a:solidFill>
                <a:ea typeface="楷体_GB2312" pitchFamily="1" charset="-122"/>
              </a:rPr>
              <a:t>算法分析</a:t>
            </a:r>
            <a:endParaRPr lang="zh-CN" altLang="en-US" sz="3600" b="1" dirty="0">
              <a:solidFill>
                <a:schemeClr val="folHlink"/>
              </a:solidFill>
              <a:ea typeface="楷体_GB2312" pitchFamily="1" charset="-122"/>
            </a:endParaRPr>
          </a:p>
          <a:p>
            <a:pPr marL="0" indent="0">
              <a:lnSpc>
                <a:spcPct val="110000"/>
              </a:lnSpc>
              <a:buNone/>
            </a:pPr>
            <a:r>
              <a:rPr lang="zh-CN" altLang="en-US" b="1" dirty="0"/>
              <a:t>        </a:t>
            </a:r>
            <a:r>
              <a:rPr lang="zh-CN" altLang="en-US" sz="2800" b="1" dirty="0"/>
              <a:t>设有</a:t>
            </a:r>
            <a:r>
              <a:rPr lang="en-US" altLang="x-none" sz="2800" b="1" dirty="0"/>
              <a:t>n</a:t>
            </a:r>
            <a:r>
              <a:rPr lang="zh-CN" altLang="en-US" sz="2800" b="1" dirty="0"/>
              <a:t>个待排序记录</a:t>
            </a:r>
            <a:r>
              <a:rPr lang="zh-CN" altLang="en-US" sz="2800" b="1" dirty="0">
                <a:latin typeface="宋体" panose="02010600030101010101" pitchFamily="2" charset="-122"/>
              </a:rPr>
              <a:t>，关键字位数为</a:t>
            </a:r>
            <a:r>
              <a:rPr lang="en-US" altLang="x-none" sz="2800" b="1" dirty="0"/>
              <a:t>d</a:t>
            </a:r>
            <a:r>
              <a:rPr lang="zh-CN" altLang="en-US" sz="2800" b="1" dirty="0">
                <a:latin typeface="宋体" panose="02010600030101010101" pitchFamily="2" charset="-122"/>
              </a:rPr>
              <a:t>，</a:t>
            </a:r>
            <a:r>
              <a:rPr lang="zh-CN" altLang="en-US" sz="2800" b="1" dirty="0"/>
              <a:t>每位有</a:t>
            </a:r>
            <a:r>
              <a:rPr lang="en-US" altLang="x-none" sz="2800" b="1" dirty="0"/>
              <a:t>r</a:t>
            </a:r>
            <a:r>
              <a:rPr lang="zh-CN" altLang="en-US" sz="2800" b="1" dirty="0"/>
              <a:t>种取值。</a:t>
            </a:r>
            <a:r>
              <a:rPr lang="zh-CN" altLang="en-US" sz="2800" b="1" dirty="0">
                <a:latin typeface="宋体" panose="02010600030101010101" pitchFamily="2" charset="-122"/>
              </a:rPr>
              <a:t>则排序的趟数是</a:t>
            </a:r>
            <a:r>
              <a:rPr lang="en-US" altLang="x-none" sz="2800" b="1" dirty="0"/>
              <a:t>d</a:t>
            </a:r>
            <a:r>
              <a:rPr lang="zh-CN" altLang="en-US" sz="2800" b="1" dirty="0"/>
              <a:t>；</a:t>
            </a:r>
            <a:r>
              <a:rPr lang="zh-CN" altLang="en-US" sz="2800" b="1" dirty="0">
                <a:latin typeface="宋体" panose="02010600030101010101" pitchFamily="2" charset="-122"/>
              </a:rPr>
              <a:t>在每</a:t>
            </a:r>
            <a:r>
              <a:rPr lang="zh-CN" altLang="en-US" sz="2800" b="1" dirty="0"/>
              <a:t>一趟中：</a:t>
            </a:r>
            <a:endParaRPr lang="zh-CN" altLang="en-US" sz="2800" b="1" dirty="0"/>
          </a:p>
          <a:p>
            <a:pPr marL="533400" lvl="1" indent="0">
              <a:lnSpc>
                <a:spcPct val="110000"/>
              </a:lnSpc>
              <a:buNone/>
            </a:pPr>
            <a:r>
              <a:rPr lang="zh-CN" altLang="en-US" b="1" dirty="0">
                <a:solidFill>
                  <a:schemeClr val="folHlink"/>
                </a:solidFill>
                <a:latin typeface="宋体" panose="02010600030101010101" pitchFamily="2" charset="-122"/>
              </a:rPr>
              <a:t>◆</a:t>
            </a:r>
            <a:r>
              <a:rPr lang="zh-CN" altLang="en-US" b="1" dirty="0"/>
              <a:t>  链表初始化的时间复杂度：</a:t>
            </a:r>
            <a:r>
              <a:rPr lang="en-US" altLang="x-none" b="1" dirty="0"/>
              <a:t>O(r) </a:t>
            </a:r>
            <a:r>
              <a:rPr lang="zh-CN" altLang="en-US" b="1" dirty="0"/>
              <a:t>； </a:t>
            </a:r>
            <a:endParaRPr lang="zh-CN" altLang="en-US" b="1" dirty="0"/>
          </a:p>
          <a:p>
            <a:pPr marL="533400" lvl="1" indent="0">
              <a:lnSpc>
                <a:spcPct val="110000"/>
              </a:lnSpc>
              <a:buNone/>
            </a:pPr>
            <a:r>
              <a:rPr lang="zh-CN" altLang="en-US" b="1" dirty="0">
                <a:solidFill>
                  <a:schemeClr val="folHlink"/>
                </a:solidFill>
                <a:latin typeface="宋体" panose="02010600030101010101" pitchFamily="2" charset="-122"/>
              </a:rPr>
              <a:t>◆</a:t>
            </a:r>
            <a:r>
              <a:rPr lang="zh-CN" altLang="en-US" b="1" dirty="0"/>
              <a:t> 分配的时间复杂度：</a:t>
            </a:r>
            <a:r>
              <a:rPr lang="en-US" altLang="x-none" b="1" dirty="0"/>
              <a:t>O(n) </a:t>
            </a:r>
            <a:r>
              <a:rPr lang="zh-CN" altLang="en-US" b="1" dirty="0"/>
              <a:t>； </a:t>
            </a:r>
            <a:endParaRPr lang="zh-CN" altLang="en-US" b="1" dirty="0"/>
          </a:p>
          <a:p>
            <a:pPr marL="533400" lvl="1" indent="0">
              <a:lnSpc>
                <a:spcPct val="110000"/>
              </a:lnSpc>
              <a:buNone/>
            </a:pPr>
            <a:r>
              <a:rPr lang="zh-CN" altLang="en-US" b="1" dirty="0">
                <a:solidFill>
                  <a:schemeClr val="folHlink"/>
                </a:solidFill>
                <a:latin typeface="宋体" panose="02010600030101010101" pitchFamily="2" charset="-122"/>
              </a:rPr>
              <a:t>◆</a:t>
            </a:r>
            <a:r>
              <a:rPr lang="zh-CN" altLang="en-US" b="1" dirty="0"/>
              <a:t> 分配后收集的时间复杂度：</a:t>
            </a:r>
            <a:r>
              <a:rPr lang="en-US" altLang="x-none" b="1" dirty="0"/>
              <a:t>O(r) </a:t>
            </a:r>
            <a:r>
              <a:rPr lang="zh-CN" altLang="en-US" b="1" dirty="0"/>
              <a:t>； </a:t>
            </a:r>
            <a:endParaRPr lang="zh-CN" altLang="en-US" b="1" dirty="0"/>
          </a:p>
          <a:p>
            <a:pPr marL="0" indent="0">
              <a:lnSpc>
                <a:spcPct val="110000"/>
              </a:lnSpc>
              <a:buNone/>
            </a:pPr>
            <a:r>
              <a:rPr lang="zh-CN" altLang="en-US" sz="2800" b="1" dirty="0">
                <a:latin typeface="宋体" panose="02010600030101010101" pitchFamily="2" charset="-122"/>
              </a:rPr>
              <a:t>    则链式基数排序的</a:t>
            </a:r>
            <a:r>
              <a:rPr lang="zh-CN" altLang="en-US" sz="2800" b="1" dirty="0"/>
              <a:t>时间复杂度为： </a:t>
            </a:r>
            <a:r>
              <a:rPr lang="en-US" altLang="x-none" b="1" dirty="0">
                <a:solidFill>
                  <a:schemeClr val="folHlink"/>
                </a:solidFill>
              </a:rPr>
              <a:t>O(d(n+r))</a:t>
            </a:r>
            <a:endParaRPr lang="en-US" altLang="x-none" sz="2800" b="1" dirty="0">
              <a:latin typeface="宋体" panose="02010600030101010101" pitchFamily="2" charset="-122"/>
            </a:endParaRPr>
          </a:p>
          <a:p>
            <a:pPr marL="0" indent="0">
              <a:lnSpc>
                <a:spcPct val="110000"/>
              </a:lnSpc>
              <a:buNone/>
            </a:pPr>
            <a:r>
              <a:rPr lang="en-US" altLang="x-none" sz="2800" b="1" dirty="0">
                <a:latin typeface="宋体" panose="02010600030101010101" pitchFamily="2" charset="-122"/>
              </a:rPr>
              <a:t>    </a:t>
            </a:r>
            <a:r>
              <a:rPr lang="zh-CN" altLang="en-US" sz="2800" b="1" dirty="0">
                <a:latin typeface="宋体" panose="02010600030101010101" pitchFamily="2" charset="-122"/>
              </a:rPr>
              <a:t>在排序过程中使用的辅助空间是</a:t>
            </a:r>
            <a:r>
              <a:rPr lang="zh-CN" altLang="en-US" sz="2800" b="1" dirty="0"/>
              <a:t>：</a:t>
            </a:r>
            <a:r>
              <a:rPr lang="en-US" altLang="x-none" sz="2800" b="1" dirty="0"/>
              <a:t>2r</a:t>
            </a:r>
            <a:r>
              <a:rPr lang="zh-CN" altLang="en-US" sz="2800" b="1" dirty="0"/>
              <a:t>个链表指针</a:t>
            </a:r>
            <a:r>
              <a:rPr lang="zh-CN" altLang="en-US" sz="2800" b="1" dirty="0">
                <a:latin typeface="宋体" panose="02010600030101010101" pitchFamily="2" charset="-122"/>
              </a:rPr>
              <a:t>， </a:t>
            </a:r>
            <a:r>
              <a:rPr lang="en-US" altLang="x-none" sz="2800" b="1" dirty="0"/>
              <a:t>n</a:t>
            </a:r>
            <a:r>
              <a:rPr lang="zh-CN" altLang="en-US" sz="2800" b="1" dirty="0"/>
              <a:t>个指针域</a:t>
            </a:r>
            <a:r>
              <a:rPr lang="zh-CN" altLang="en-US" sz="2800" b="1" dirty="0">
                <a:latin typeface="宋体" panose="02010600030101010101" pitchFamily="2" charset="-122"/>
              </a:rPr>
              <a:t>空间，则空</a:t>
            </a:r>
            <a:r>
              <a:rPr lang="zh-CN" altLang="en-US" sz="2800" b="1" dirty="0"/>
              <a:t>间复杂度为：</a:t>
            </a:r>
            <a:r>
              <a:rPr lang="en-US" altLang="x-none" b="1" dirty="0">
                <a:solidFill>
                  <a:schemeClr val="folHlink"/>
                </a:solidFill>
              </a:rPr>
              <a:t>O(n+r)</a:t>
            </a:r>
            <a:endParaRPr lang="en-US" altLang="x-none" sz="2800" b="1" dirty="0">
              <a:solidFill>
                <a:schemeClr val="folHlink"/>
              </a:solidFill>
            </a:endParaRPr>
          </a:p>
          <a:p>
            <a:pPr marL="0" indent="0">
              <a:lnSpc>
                <a:spcPct val="110000"/>
              </a:lnSpc>
              <a:buNone/>
            </a:pPr>
            <a:r>
              <a:rPr lang="en-US" altLang="x-none" sz="2800" b="1" dirty="0"/>
              <a:t>        </a:t>
            </a:r>
            <a:r>
              <a:rPr lang="zh-CN" altLang="en-US" sz="2800" b="1" dirty="0"/>
              <a:t>基数排序是稳定的。</a:t>
            </a:r>
            <a:endParaRPr lang="zh-CN" altLang="en-US" sz="2800" b="1"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3538" name="标题 833537"/>
          <p:cNvSpPr>
            <a:spLocks noGrp="1"/>
          </p:cNvSpPr>
          <p:nvPr>
            <p:ph type="title"/>
          </p:nvPr>
        </p:nvSpPr>
        <p:spPr>
          <a:xfrm>
            <a:off x="1752600" y="152400"/>
            <a:ext cx="8664575" cy="838200"/>
          </a:xfrm>
        </p:spPr>
        <p:txBody>
          <a:bodyPr lIns="92075" tIns="46038" rIns="92075" bIns="46038" anchor="ctr"/>
          <a:p>
            <a:pPr fontAlgn="base"/>
            <a:r>
              <a:rPr lang="en-US" altLang="x-none" sz="5400" b="1" strike="noStrike" noProof="1" dirty="0">
                <a:latin typeface="Times New Roman" panose="02020603050405020304" pitchFamily="2" charset="0"/>
              </a:rPr>
              <a:t>10. 7</a:t>
            </a:r>
            <a:r>
              <a:rPr lang="en-US" altLang="x-none" sz="5400" b="1" strike="noStrike" noProof="1" dirty="0"/>
              <a:t>   </a:t>
            </a:r>
            <a:r>
              <a:rPr lang="zh-CN" altLang="en-US" sz="5400" b="1" strike="noStrike" noProof="1" dirty="0">
                <a:ea typeface="楷体_GB2312" pitchFamily="1" charset="-122"/>
              </a:rPr>
              <a:t>各种内部排序的比较</a:t>
            </a:r>
            <a:endParaRPr lang="zh-CN" altLang="en-US" sz="5400" b="1" strike="noStrike" noProof="1" dirty="0">
              <a:ea typeface="楷体_GB2312" pitchFamily="1" charset="-122"/>
            </a:endParaRPr>
          </a:p>
        </p:txBody>
      </p:sp>
      <p:sp>
        <p:nvSpPr>
          <p:cNvPr id="787458" name="矩形 833538"/>
          <p:cNvSpPr/>
          <p:nvPr/>
        </p:nvSpPr>
        <p:spPr>
          <a:xfrm>
            <a:off x="1676400" y="1208088"/>
            <a:ext cx="8839200" cy="5768975"/>
          </a:xfrm>
          <a:prstGeom prst="rect">
            <a:avLst/>
          </a:prstGeom>
          <a:noFill/>
          <a:ln w="9525">
            <a:noFill/>
          </a:ln>
        </p:spPr>
        <p:txBody>
          <a:bodyPr lIns="92075" tIns="46038" rIns="92075" bIns="46038" anchor="t">
            <a:spAutoFit/>
          </a:bodyPr>
          <a:p>
            <a:pPr indent="355600">
              <a:lnSpc>
                <a:spcPct val="110000"/>
              </a:lnSpc>
              <a:spcBef>
                <a:spcPct val="20000"/>
              </a:spcBef>
              <a:buClr>
                <a:schemeClr val="tx1"/>
              </a:buClr>
              <a:buSzPct val="90000"/>
            </a:pPr>
            <a:r>
              <a:rPr lang="zh-CN" altLang="en-US" sz="2800" b="1" dirty="0">
                <a:solidFill>
                  <a:schemeClr val="hlink"/>
                </a:solidFill>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各种内部排序按所采用的基本思想</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策略</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可分为：</a:t>
            </a:r>
            <a:r>
              <a:rPr lang="zh-CN" altLang="en-US" sz="3200" b="1" dirty="0">
                <a:solidFill>
                  <a:schemeClr val="folHlink"/>
                </a:solidFill>
                <a:latin typeface="Times New Roman" panose="02020603050405020304" pitchFamily="2" charset="0"/>
                <a:ea typeface="宋体" panose="02010600030101010101" pitchFamily="2" charset="-122"/>
              </a:rPr>
              <a:t>插入排序</a:t>
            </a:r>
            <a:r>
              <a:rPr lang="zh-CN" altLang="en-US" sz="2800" b="1" dirty="0">
                <a:latin typeface="Arial" panose="020B0604020202020204" pitchFamily="34" charset="0"/>
                <a:ea typeface="宋体" panose="02010600030101010101" pitchFamily="2" charset="-122"/>
              </a:rPr>
              <a:t>、</a:t>
            </a:r>
            <a:r>
              <a:rPr lang="zh-CN" altLang="en-US" sz="3200" b="1" dirty="0">
                <a:solidFill>
                  <a:schemeClr val="folHlink"/>
                </a:solidFill>
                <a:latin typeface="Arial" panose="020B0604020202020204" pitchFamily="34" charset="0"/>
                <a:ea typeface="宋体" panose="02010600030101010101" pitchFamily="2" charset="-122"/>
              </a:rPr>
              <a:t>交换</a:t>
            </a:r>
            <a:r>
              <a:rPr lang="zh-CN" altLang="en-US" sz="3200" b="1" dirty="0">
                <a:solidFill>
                  <a:schemeClr val="folHlink"/>
                </a:solidFill>
                <a:latin typeface="Times New Roman" panose="02020603050405020304" pitchFamily="2" charset="0"/>
                <a:ea typeface="宋体" panose="02010600030101010101" pitchFamily="2" charset="-122"/>
              </a:rPr>
              <a:t>排序</a:t>
            </a:r>
            <a:r>
              <a:rPr lang="zh-CN" altLang="en-US" sz="2800" b="1" dirty="0">
                <a:latin typeface="Arial" panose="020B0604020202020204" pitchFamily="34" charset="0"/>
                <a:ea typeface="宋体" panose="02010600030101010101" pitchFamily="2" charset="-122"/>
              </a:rPr>
              <a:t>、</a:t>
            </a:r>
            <a:r>
              <a:rPr lang="zh-CN" altLang="en-US" sz="3200" b="1" dirty="0">
                <a:solidFill>
                  <a:schemeClr val="folHlink"/>
                </a:solidFill>
                <a:latin typeface="Arial" panose="020B0604020202020204" pitchFamily="34" charset="0"/>
                <a:ea typeface="宋体" panose="02010600030101010101" pitchFamily="2" charset="-122"/>
              </a:rPr>
              <a:t>选择</a:t>
            </a:r>
            <a:r>
              <a:rPr lang="zh-CN" altLang="en-US" sz="3200" b="1" dirty="0">
                <a:solidFill>
                  <a:schemeClr val="folHlink"/>
                </a:solidFill>
                <a:latin typeface="Times New Roman" panose="02020603050405020304" pitchFamily="2" charset="0"/>
                <a:ea typeface="宋体" panose="02010600030101010101" pitchFamily="2" charset="-122"/>
              </a:rPr>
              <a:t>排序</a:t>
            </a:r>
            <a:r>
              <a:rPr lang="zh-CN" altLang="en-US" sz="2800" b="1" dirty="0">
                <a:latin typeface="Arial" panose="020B0604020202020204" pitchFamily="34" charset="0"/>
                <a:ea typeface="宋体" panose="02010600030101010101" pitchFamily="2" charset="-122"/>
              </a:rPr>
              <a:t>、</a:t>
            </a:r>
            <a:r>
              <a:rPr lang="zh-CN" altLang="en-US" sz="3200" b="1" dirty="0">
                <a:solidFill>
                  <a:schemeClr val="folHlink"/>
                </a:solidFill>
                <a:latin typeface="Arial" panose="020B0604020202020204" pitchFamily="34" charset="0"/>
                <a:ea typeface="宋体" panose="02010600030101010101" pitchFamily="2" charset="-122"/>
              </a:rPr>
              <a:t>归并</a:t>
            </a:r>
            <a:r>
              <a:rPr lang="zh-CN" altLang="en-US" sz="3200" b="1" dirty="0">
                <a:solidFill>
                  <a:schemeClr val="folHlink"/>
                </a:solidFill>
                <a:latin typeface="Times New Roman" panose="02020603050405020304" pitchFamily="2" charset="0"/>
                <a:ea typeface="宋体" panose="02010600030101010101" pitchFamily="2" charset="-122"/>
              </a:rPr>
              <a:t>排序</a:t>
            </a:r>
            <a:r>
              <a:rPr lang="zh-CN" altLang="en-US" sz="2800" b="1" dirty="0">
                <a:latin typeface="Arial" panose="020B0604020202020204" pitchFamily="34" charset="0"/>
                <a:ea typeface="宋体" panose="02010600030101010101" pitchFamily="2" charset="-122"/>
              </a:rPr>
              <a:t>和</a:t>
            </a:r>
            <a:r>
              <a:rPr lang="zh-CN" altLang="en-US" sz="3200" b="1" dirty="0">
                <a:solidFill>
                  <a:schemeClr val="folHlink"/>
                </a:solidFill>
                <a:latin typeface="Arial" panose="020B0604020202020204" pitchFamily="34" charset="0"/>
                <a:ea typeface="宋体" panose="02010600030101010101" pitchFamily="2" charset="-122"/>
              </a:rPr>
              <a:t>基数</a:t>
            </a:r>
            <a:r>
              <a:rPr lang="zh-CN" altLang="en-US" sz="3200" b="1" dirty="0">
                <a:solidFill>
                  <a:schemeClr val="folHlink"/>
                </a:solidFill>
                <a:latin typeface="Times New Roman" panose="02020603050405020304" pitchFamily="2" charset="0"/>
                <a:ea typeface="宋体" panose="02010600030101010101" pitchFamily="2" charset="-122"/>
              </a:rPr>
              <a:t>排序</a:t>
            </a:r>
            <a:r>
              <a:rPr lang="zh-CN" altLang="en-US" sz="2800" b="1" dirty="0">
                <a:latin typeface="Times New Roman" panose="02020603050405020304" pitchFamily="2" charset="0"/>
                <a:ea typeface="宋体" panose="02010600030101010101" pitchFamily="2" charset="-122"/>
              </a:rPr>
              <a:t>，它们的基本策略分别是：</a:t>
            </a:r>
            <a:endParaRPr lang="zh-CN" altLang="en-US" sz="2800" b="1" dirty="0">
              <a:latin typeface="Times New Roman" panose="02020603050405020304" pitchFamily="2" charset="0"/>
              <a:ea typeface="宋体" panose="02010600030101010101" pitchFamily="2" charset="-122"/>
            </a:endParaRPr>
          </a:p>
          <a:p>
            <a:pPr indent="355600">
              <a:lnSpc>
                <a:spcPct val="110000"/>
              </a:lnSpc>
              <a:spcBef>
                <a:spcPct val="20000"/>
              </a:spcBef>
              <a:buClr>
                <a:schemeClr val="tx1"/>
              </a:buClr>
              <a:buSzPct val="90000"/>
            </a:pPr>
            <a:r>
              <a:rPr lang="en-US" altLang="x-none" sz="3200" b="1" dirty="0">
                <a:solidFill>
                  <a:schemeClr val="folHlink"/>
                </a:solidFill>
                <a:latin typeface="Times New Roman" panose="02020603050405020304" pitchFamily="2" charset="0"/>
                <a:ea typeface="宋体" panose="02010600030101010101" pitchFamily="2" charset="-122"/>
              </a:rPr>
              <a:t>1  </a:t>
            </a:r>
            <a:r>
              <a:rPr lang="zh-CN" altLang="en-US" sz="3200" b="1" dirty="0">
                <a:solidFill>
                  <a:schemeClr val="folHlink"/>
                </a:solidFill>
                <a:latin typeface="Times New Roman" panose="02020603050405020304" pitchFamily="2" charset="0"/>
                <a:ea typeface="宋体" panose="02010600030101010101" pitchFamily="2" charset="-122"/>
              </a:rPr>
              <a:t>插入排序</a:t>
            </a:r>
            <a:r>
              <a:rPr lang="zh-CN" altLang="en-US" sz="32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依次将无序序列中的一个</a:t>
            </a:r>
            <a:r>
              <a:rPr lang="zh-CN" altLang="en-US" sz="2800" b="1" dirty="0">
                <a:latin typeface="宋体" panose="02010600030101010101" pitchFamily="2" charset="-122"/>
                <a:ea typeface="宋体" panose="02010600030101010101" pitchFamily="2" charset="-122"/>
              </a:rPr>
              <a:t>记录</a:t>
            </a:r>
            <a:r>
              <a:rPr lang="zh-CN" altLang="en-US" sz="2800" b="1" dirty="0">
                <a:latin typeface="Times New Roman" panose="02020603050405020304" pitchFamily="2" charset="0"/>
                <a:ea typeface="宋体" panose="02010600030101010101" pitchFamily="2" charset="-122"/>
              </a:rPr>
              <a:t>，按关键字值的大小插入到已排好序一个子序列的适当位置，直到所有的记录都插入为止</a:t>
            </a:r>
            <a:r>
              <a:rPr lang="zh-CN" altLang="en-US" sz="2800" b="1" dirty="0">
                <a:latin typeface="宋体" panose="02010600030101010101" pitchFamily="2" charset="-122"/>
                <a:ea typeface="宋体" panose="02010600030101010101" pitchFamily="2" charset="-122"/>
              </a:rPr>
              <a:t>。具体的方法有</a:t>
            </a:r>
            <a:r>
              <a:rPr lang="zh-CN" altLang="en-US" sz="2800" b="1" dirty="0">
                <a:latin typeface="Times New Roman" panose="02020603050405020304" pitchFamily="2" charset="0"/>
                <a:ea typeface="宋体" panose="02010600030101010101" pitchFamily="2" charset="-122"/>
              </a:rPr>
              <a:t>：直接插入</a:t>
            </a:r>
            <a:r>
              <a:rPr lang="zh-CN" altLang="en-US" sz="2800" b="1" dirty="0">
                <a:latin typeface="Arial" panose="020B0604020202020204" pitchFamily="34" charset="0"/>
                <a:ea typeface="宋体" panose="02010600030101010101" pitchFamily="2" charset="-122"/>
              </a:rPr>
              <a:t>、表</a:t>
            </a:r>
            <a:r>
              <a:rPr lang="zh-CN" altLang="en-US" sz="2800" b="1" dirty="0">
                <a:latin typeface="Times New Roman" panose="02020603050405020304" pitchFamily="2" charset="0"/>
                <a:ea typeface="宋体" panose="02010600030101010101" pitchFamily="2" charset="-122"/>
              </a:rPr>
              <a:t>插入</a:t>
            </a:r>
            <a:r>
              <a:rPr lang="zh-CN" altLang="en-US" sz="2800" b="1" dirty="0">
                <a:latin typeface="Arial" panose="020B0604020202020204" pitchFamily="34"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路</a:t>
            </a:r>
            <a:r>
              <a:rPr lang="zh-CN" altLang="en-US" sz="2800" b="1" dirty="0">
                <a:latin typeface="Times New Roman" panose="02020603050405020304" pitchFamily="2" charset="0"/>
                <a:ea typeface="宋体" panose="02010600030101010101" pitchFamily="2" charset="-122"/>
              </a:rPr>
              <a:t>插入和</a:t>
            </a:r>
            <a:r>
              <a:rPr lang="en-US" altLang="x-none" sz="2800" b="1" dirty="0">
                <a:latin typeface="Times New Roman" panose="02020603050405020304" pitchFamily="2" charset="0"/>
                <a:ea typeface="宋体" panose="02010600030101010101" pitchFamily="2" charset="-122"/>
              </a:rPr>
              <a:t>shell</a:t>
            </a:r>
            <a:r>
              <a:rPr lang="zh-CN" altLang="en-US" sz="2800" b="1" dirty="0">
                <a:latin typeface="Times New Roman" panose="02020603050405020304" pitchFamily="2" charset="0"/>
                <a:ea typeface="宋体" panose="02010600030101010101" pitchFamily="2" charset="-122"/>
              </a:rPr>
              <a:t>排序</a:t>
            </a:r>
            <a:r>
              <a:rPr lang="zh-CN" altLang="en-US" sz="2800" b="1" dirty="0">
                <a:latin typeface="宋体" panose="02010600030101010101" pitchFamily="2" charset="-122"/>
                <a:ea typeface="宋体" panose="02010600030101010101" pitchFamily="2" charset="-122"/>
              </a:rPr>
              <a:t>。</a:t>
            </a:r>
            <a:endParaRPr lang="zh-CN" altLang="en-US" sz="3200" b="1" dirty="0">
              <a:latin typeface="Times New Roman" panose="02020603050405020304" pitchFamily="2" charset="0"/>
              <a:ea typeface="宋体" panose="02010600030101010101" pitchFamily="2" charset="-122"/>
            </a:endParaRPr>
          </a:p>
          <a:p>
            <a:pPr indent="355600">
              <a:lnSpc>
                <a:spcPct val="110000"/>
              </a:lnSpc>
              <a:spcBef>
                <a:spcPct val="20000"/>
              </a:spcBef>
              <a:buClr>
                <a:schemeClr val="tx1"/>
              </a:buClr>
              <a:buSzPct val="90000"/>
            </a:pPr>
            <a:r>
              <a:rPr lang="en-US" altLang="x-none" sz="3200" b="1" dirty="0">
                <a:solidFill>
                  <a:schemeClr val="folHlink"/>
                </a:solidFill>
                <a:latin typeface="Times New Roman" panose="02020603050405020304" pitchFamily="2" charset="0"/>
                <a:ea typeface="宋体" panose="02010600030101010101" pitchFamily="2" charset="-122"/>
              </a:rPr>
              <a:t>2  </a:t>
            </a:r>
            <a:r>
              <a:rPr lang="zh-CN" altLang="en-US" sz="3200" b="1" dirty="0">
                <a:solidFill>
                  <a:schemeClr val="folHlink"/>
                </a:solidFill>
                <a:latin typeface="Arial" panose="020B0604020202020204" pitchFamily="34" charset="0"/>
                <a:ea typeface="宋体" panose="02010600030101010101" pitchFamily="2" charset="-122"/>
              </a:rPr>
              <a:t>交换</a:t>
            </a:r>
            <a:r>
              <a:rPr lang="zh-CN" altLang="en-US" sz="3200" b="1" dirty="0">
                <a:solidFill>
                  <a:schemeClr val="folHlink"/>
                </a:solidFill>
                <a:latin typeface="Times New Roman" panose="02020603050405020304" pitchFamily="2" charset="0"/>
                <a:ea typeface="宋体" panose="02010600030101010101" pitchFamily="2" charset="-122"/>
              </a:rPr>
              <a:t>排序</a:t>
            </a:r>
            <a:r>
              <a:rPr lang="zh-CN" altLang="en-US" sz="32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对于待排序记录序列中的记录，两两比较记录的关键字</a:t>
            </a:r>
            <a:r>
              <a:rPr lang="zh-CN" altLang="en-US" sz="2800" b="1" dirty="0">
                <a:latin typeface="宋体" panose="02010600030101010101" pitchFamily="2" charset="-122"/>
                <a:ea typeface="宋体" panose="02010600030101010101" pitchFamily="2" charset="-122"/>
              </a:rPr>
              <a:t>，并对反序的两个记录进行交换，直到整个序列中没有反序的记录偶对为止。具体的方法有</a:t>
            </a:r>
            <a:r>
              <a:rPr lang="zh-CN" altLang="en-US" sz="2800" b="1" dirty="0">
                <a:latin typeface="Times New Roman" panose="02020603050405020304" pitchFamily="2" charset="0"/>
                <a:ea typeface="宋体" panose="02010600030101010101" pitchFamily="2" charset="-122"/>
              </a:rPr>
              <a:t>：冒泡排序</a:t>
            </a:r>
            <a:r>
              <a:rPr lang="zh-CN" altLang="en-US" sz="2800" b="1" dirty="0">
                <a:latin typeface="Arial" panose="020B0604020202020204" pitchFamily="34" charset="0"/>
                <a:ea typeface="宋体" panose="02010600030101010101" pitchFamily="2" charset="-122"/>
              </a:rPr>
              <a:t>、快速</a:t>
            </a:r>
            <a:r>
              <a:rPr lang="zh-CN" altLang="en-US" sz="2800" b="1" dirty="0">
                <a:latin typeface="Times New Roman" panose="02020603050405020304" pitchFamily="2" charset="0"/>
                <a:ea typeface="宋体" panose="02010600030101010101" pitchFamily="2" charset="-122"/>
              </a:rPr>
              <a:t>排序</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81" name="矩形 834561"/>
          <p:cNvSpPr/>
          <p:nvPr/>
        </p:nvSpPr>
        <p:spPr>
          <a:xfrm>
            <a:off x="1676400" y="152400"/>
            <a:ext cx="8839200" cy="6261735"/>
          </a:xfrm>
          <a:prstGeom prst="rect">
            <a:avLst/>
          </a:prstGeom>
          <a:noFill/>
          <a:ln w="9525">
            <a:noFill/>
          </a:ln>
        </p:spPr>
        <p:txBody>
          <a:bodyPr lIns="92075" tIns="46038" rIns="92075" bIns="46038" anchor="t">
            <a:spAutoFit/>
          </a:bodyPr>
          <a:p>
            <a:pPr indent="355600">
              <a:lnSpc>
                <a:spcPct val="110000"/>
              </a:lnSpc>
              <a:spcBef>
                <a:spcPct val="20000"/>
              </a:spcBef>
              <a:buClr>
                <a:schemeClr val="tx1"/>
              </a:buClr>
              <a:buSzPct val="90000"/>
            </a:pPr>
            <a:r>
              <a:rPr lang="en-US" altLang="x-none" sz="3200" b="1" dirty="0">
                <a:solidFill>
                  <a:schemeClr val="folHlink"/>
                </a:solidFill>
                <a:latin typeface="Times New Roman" panose="02020603050405020304" pitchFamily="2" charset="0"/>
                <a:ea typeface="宋体" panose="02010600030101010101" pitchFamily="2" charset="-122"/>
              </a:rPr>
              <a:t>3  </a:t>
            </a:r>
            <a:r>
              <a:rPr lang="zh-CN" altLang="en-US" sz="3200" b="1" dirty="0">
                <a:solidFill>
                  <a:schemeClr val="folHlink"/>
                </a:solidFill>
                <a:latin typeface="Arial" panose="020B0604020202020204" pitchFamily="34" charset="0"/>
                <a:ea typeface="宋体" panose="02010600030101010101" pitchFamily="2" charset="-122"/>
              </a:rPr>
              <a:t>选择</a:t>
            </a:r>
            <a:r>
              <a:rPr lang="zh-CN" altLang="en-US" sz="3200" b="1" dirty="0">
                <a:solidFill>
                  <a:schemeClr val="folHlink"/>
                </a:solidFill>
                <a:latin typeface="Times New Roman" panose="02020603050405020304" pitchFamily="2" charset="0"/>
                <a:ea typeface="宋体" panose="02010600030101010101" pitchFamily="2" charset="-122"/>
              </a:rPr>
              <a:t>排序</a:t>
            </a:r>
            <a:r>
              <a:rPr lang="zh-CN" altLang="en-US" sz="32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不断地从</a:t>
            </a:r>
            <a:r>
              <a:rPr lang="zh-CN" altLang="en-US" sz="2800" b="1" dirty="0">
                <a:latin typeface="宋体" panose="02010600030101010101" pitchFamily="2" charset="-122"/>
                <a:ea typeface="宋体" panose="02010600030101010101" pitchFamily="2" charset="-122"/>
              </a:rPr>
              <a:t>待排序的记录序列</a:t>
            </a:r>
            <a:r>
              <a:rPr lang="zh-CN" altLang="en-US" sz="2800" b="1" dirty="0">
                <a:latin typeface="Times New Roman" panose="02020603050405020304" pitchFamily="2" charset="0"/>
                <a:ea typeface="宋体" panose="02010600030101010101" pitchFamily="2" charset="-122"/>
              </a:rPr>
              <a:t>中选取关键字最小的记录，放在已</a:t>
            </a:r>
            <a:r>
              <a:rPr lang="zh-CN" altLang="en-US" sz="2800" b="1" dirty="0">
                <a:latin typeface="宋体" panose="02010600030101010101" pitchFamily="2" charset="-122"/>
                <a:ea typeface="宋体" panose="02010600030101010101" pitchFamily="2" charset="-122"/>
              </a:rPr>
              <a:t>排好序的序列</a:t>
            </a:r>
            <a:r>
              <a:rPr lang="zh-CN" altLang="en-US" sz="2800" b="1" dirty="0">
                <a:latin typeface="Times New Roman" panose="02020603050405020304" pitchFamily="2" charset="0"/>
                <a:ea typeface="宋体" panose="02010600030101010101" pitchFamily="2" charset="-122"/>
              </a:rPr>
              <a:t>的最后，直到所有记录都被选取为止</a:t>
            </a:r>
            <a:r>
              <a:rPr lang="zh-CN" altLang="en-US" sz="2800" b="1" dirty="0">
                <a:latin typeface="宋体" panose="02010600030101010101" pitchFamily="2" charset="-122"/>
                <a:ea typeface="宋体" panose="02010600030101010101" pitchFamily="2" charset="-122"/>
              </a:rPr>
              <a:t>。具体的方法有</a:t>
            </a:r>
            <a:r>
              <a:rPr lang="zh-CN" altLang="en-US" sz="2800" b="1" dirty="0">
                <a:latin typeface="Times New Roman" panose="02020603050405020304" pitchFamily="2" charset="0"/>
                <a:ea typeface="宋体" panose="02010600030101010101" pitchFamily="2" charset="-122"/>
              </a:rPr>
              <a:t>：简单选择排序</a:t>
            </a:r>
            <a:r>
              <a:rPr lang="zh-CN" altLang="en-US" sz="2800" b="1" dirty="0">
                <a:latin typeface="Arial" panose="020B0604020202020204" pitchFamily="34" charset="0"/>
                <a:ea typeface="宋体" panose="02010600030101010101" pitchFamily="2" charset="-122"/>
              </a:rPr>
              <a:t>、堆</a:t>
            </a:r>
            <a:r>
              <a:rPr lang="zh-CN" altLang="en-US" sz="2800" b="1" dirty="0">
                <a:latin typeface="Times New Roman" panose="02020603050405020304" pitchFamily="2" charset="0"/>
                <a:ea typeface="宋体" panose="02010600030101010101" pitchFamily="2" charset="-122"/>
              </a:rPr>
              <a:t>排序</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indent="355600">
              <a:lnSpc>
                <a:spcPct val="110000"/>
              </a:lnSpc>
              <a:spcBef>
                <a:spcPct val="20000"/>
              </a:spcBef>
              <a:buClr>
                <a:schemeClr val="tx1"/>
              </a:buClr>
              <a:buSzPct val="90000"/>
            </a:pPr>
            <a:r>
              <a:rPr lang="en-US" altLang="x-none" sz="3200" b="1" dirty="0">
                <a:solidFill>
                  <a:schemeClr val="folHlink"/>
                </a:solidFill>
                <a:latin typeface="Times New Roman" panose="02020603050405020304" pitchFamily="2" charset="0"/>
                <a:ea typeface="宋体" panose="02010600030101010101" pitchFamily="2" charset="-122"/>
              </a:rPr>
              <a:t>4  </a:t>
            </a:r>
            <a:r>
              <a:rPr lang="zh-CN" altLang="en-US" sz="3200" b="1" dirty="0">
                <a:solidFill>
                  <a:schemeClr val="folHlink"/>
                </a:solidFill>
                <a:latin typeface="Arial" panose="020B0604020202020204" pitchFamily="34" charset="0"/>
                <a:ea typeface="宋体" panose="02010600030101010101" pitchFamily="2" charset="-122"/>
              </a:rPr>
              <a:t>归并</a:t>
            </a:r>
            <a:r>
              <a:rPr lang="zh-CN" altLang="en-US" sz="3200" b="1" dirty="0">
                <a:solidFill>
                  <a:schemeClr val="folHlink"/>
                </a:solidFill>
                <a:latin typeface="Times New Roman" panose="02020603050405020304" pitchFamily="2" charset="0"/>
                <a:ea typeface="宋体" panose="02010600030101010101" pitchFamily="2" charset="-122"/>
              </a:rPr>
              <a:t>排序</a:t>
            </a:r>
            <a:r>
              <a:rPr lang="zh-CN" altLang="en-US" sz="32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利用“归并”技术不断地对待排序记录序列中的有序子序列进行合并，直到合并为一个有序序列为止</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indent="355600">
              <a:lnSpc>
                <a:spcPct val="110000"/>
              </a:lnSpc>
              <a:spcBef>
                <a:spcPct val="20000"/>
              </a:spcBef>
              <a:buClr>
                <a:schemeClr val="tx1"/>
              </a:buClr>
              <a:buSzPct val="90000"/>
            </a:pPr>
            <a:r>
              <a:rPr lang="en-US" altLang="x-none" sz="3200" b="1" dirty="0">
                <a:solidFill>
                  <a:schemeClr val="folHlink"/>
                </a:solidFill>
                <a:latin typeface="Times New Roman" panose="02020603050405020304" pitchFamily="2" charset="0"/>
                <a:ea typeface="宋体" panose="02010600030101010101" pitchFamily="2" charset="-122"/>
              </a:rPr>
              <a:t>5  </a:t>
            </a:r>
            <a:r>
              <a:rPr lang="zh-CN" altLang="en-US" sz="3200" b="1" dirty="0">
                <a:solidFill>
                  <a:schemeClr val="folHlink"/>
                </a:solidFill>
                <a:latin typeface="Times New Roman" panose="02020603050405020304" pitchFamily="2" charset="0"/>
                <a:ea typeface="宋体" panose="02010600030101010101" pitchFamily="2" charset="-122"/>
              </a:rPr>
              <a:t>基数排序</a:t>
            </a:r>
            <a:r>
              <a:rPr lang="zh-CN" altLang="en-US" sz="32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按待排序记录的关键字的组成成分</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位”</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从低到高</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或从高到低</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进行</a:t>
            </a:r>
            <a:r>
              <a:rPr lang="zh-CN" altLang="en-US" sz="2800" b="1" dirty="0">
                <a:latin typeface="宋体" panose="02010600030101010101" pitchFamily="2" charset="-122"/>
                <a:ea typeface="宋体" panose="02010600030101010101" pitchFamily="2" charset="-122"/>
              </a:rPr>
              <a:t>。每次是按记录关键字某一“位”的值将所有记录分配到相应的</a:t>
            </a:r>
            <a:r>
              <a:rPr lang="zh-CN" altLang="en-US" sz="2800" b="1" dirty="0">
                <a:latin typeface="Times New Roman" panose="02020603050405020304" pitchFamily="2" charset="0"/>
                <a:ea typeface="宋体" panose="02010600030101010101" pitchFamily="2" charset="-122"/>
              </a:rPr>
              <a:t>桶中，再按桶的编号依次将记录进行收集，最后得到一个有序序列</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indent="355600">
              <a:lnSpc>
                <a:spcPct val="110000"/>
              </a:lnSpc>
              <a:spcBef>
                <a:spcPct val="20000"/>
              </a:spcBef>
              <a:buClr>
                <a:schemeClr val="tx1"/>
              </a:buClr>
              <a:buSzPct val="90000"/>
            </a:pPr>
            <a:r>
              <a:rPr lang="zh-CN" altLang="en-US" sz="2800" b="1" dirty="0">
                <a:latin typeface="宋体" panose="02010600030101010101" pitchFamily="2" charset="-122"/>
                <a:ea typeface="宋体" panose="02010600030101010101" pitchFamily="2" charset="-122"/>
              </a:rPr>
              <a:t>  各种内部排序方法的性能比较如下表。</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835586" name="表格 835585"/>
          <p:cNvGraphicFramePr/>
          <p:nvPr/>
        </p:nvGraphicFramePr>
        <p:xfrm>
          <a:off x="1676400" y="866775"/>
          <a:ext cx="8915400" cy="4359275"/>
        </p:xfrm>
        <a:graphic>
          <a:graphicData uri="http://schemas.openxmlformats.org/drawingml/2006/table">
            <a:tbl>
              <a:tblPr/>
              <a:tblGrid>
                <a:gridCol w="1447800"/>
                <a:gridCol w="1752600"/>
                <a:gridCol w="2433955"/>
                <a:gridCol w="1720850"/>
                <a:gridCol w="1560195"/>
              </a:tblGrid>
              <a:tr h="518160">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zh-CN" altLang="en-US" b="1"/>
                        <a:t>方法</a:t>
                      </a:r>
                      <a:endParaRPr lang="zh-CN" altLang="en-US" b="1"/>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zh-CN" altLang="en-US" b="1"/>
                        <a:t>平均时间</a:t>
                      </a:r>
                      <a:endParaRPr lang="zh-CN" altLang="en-US" b="1"/>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zh-CN" altLang="en-US" b="1"/>
                        <a:t>最坏所需时间</a:t>
                      </a:r>
                      <a:endParaRPr lang="zh-CN" altLang="en-US" b="1"/>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zh-CN" altLang="en-US" b="1"/>
                        <a:t>附加空间</a:t>
                      </a:r>
                      <a:endParaRPr lang="zh-CN" altLang="en-US" b="1"/>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zh-CN" altLang="en-US" b="1"/>
                        <a:t>稳定性</a:t>
                      </a:r>
                      <a:endParaRPr lang="zh-CN" altLang="en-US" b="1"/>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zh-CN" altLang="en-US" sz="2400" b="1"/>
                        <a:t>直接插入</a:t>
                      </a:r>
                      <a:endParaRPr lang="zh-CN" altLang="en-US" sz="2400" b="1"/>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O(n</a:t>
                      </a:r>
                      <a:r>
                        <a:rPr lang="en-US" altLang="x-none" sz="2400" b="1" baseline="28000" dirty="0"/>
                        <a:t>2</a:t>
                      </a:r>
                      <a:r>
                        <a:rPr lang="en-US" altLang="x-none" sz="2400" b="1" dirty="0"/>
                        <a:t>)</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O(n</a:t>
                      </a:r>
                      <a:r>
                        <a:rPr lang="en-US" altLang="x-none" sz="2400" b="1" baseline="28000" dirty="0"/>
                        <a:t>2</a:t>
                      </a:r>
                      <a:r>
                        <a:rPr lang="en-US" altLang="x-none" sz="2400" b="1" dirty="0"/>
                        <a:t>)</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O(1)</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zh-CN" altLang="en-US" sz="2400" b="1"/>
                        <a:t>稳定的</a:t>
                      </a:r>
                      <a:endParaRPr lang="zh-CN" altLang="en-US" sz="2400" b="1"/>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Shell</a:t>
                      </a:r>
                      <a:r>
                        <a:rPr lang="zh-CN" altLang="en-US" sz="2400" b="1" dirty="0"/>
                        <a:t>排序</a:t>
                      </a:r>
                      <a:endParaRPr lang="zh-CN" altLang="en-US" sz="2400" b="1" dirty="0"/>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O(n</a:t>
                      </a:r>
                      <a:r>
                        <a:rPr lang="en-US" altLang="x-none" sz="2400" b="1" baseline="28000" dirty="0"/>
                        <a:t>1.3</a:t>
                      </a:r>
                      <a:r>
                        <a:rPr lang="en-US" altLang="x-none" sz="2400" b="1" dirty="0"/>
                        <a:t>)</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endParaRPr lang="zh-CN" altLang="en-US" sz="2400" b="1"/>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O(1)</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zh-CN" altLang="en-US" sz="2400" b="1"/>
                        <a:t>不稳定的</a:t>
                      </a:r>
                      <a:endParaRPr lang="zh-CN" altLang="en-US" sz="2400" b="1"/>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zh-CN" altLang="en-US" sz="2400" b="1"/>
                        <a:t>直接选择</a:t>
                      </a:r>
                      <a:endParaRPr lang="zh-CN" altLang="en-US" sz="2400" b="1"/>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O(n</a:t>
                      </a:r>
                      <a:r>
                        <a:rPr lang="en-US" altLang="x-none" sz="2400" b="1" baseline="28000" dirty="0"/>
                        <a:t>2</a:t>
                      </a:r>
                      <a:r>
                        <a:rPr lang="en-US" altLang="x-none" sz="2400" b="1" dirty="0"/>
                        <a:t>)</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O(n</a:t>
                      </a:r>
                      <a:r>
                        <a:rPr lang="en-US" altLang="x-none" sz="2400" b="1" baseline="28000" dirty="0"/>
                        <a:t>2</a:t>
                      </a:r>
                      <a:r>
                        <a:rPr lang="en-US" altLang="x-none" sz="2400" b="1" dirty="0"/>
                        <a:t>)</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O(1)</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zh-CN" altLang="en-US" sz="2400" b="1"/>
                        <a:t>不稳定的</a:t>
                      </a:r>
                      <a:endParaRPr lang="zh-CN" altLang="en-US" sz="2400" b="1"/>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8795">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zh-CN" altLang="en-US" sz="2400" b="1"/>
                        <a:t>堆排序</a:t>
                      </a:r>
                      <a:endParaRPr lang="zh-CN" altLang="en-US" sz="2400" b="1"/>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O(n㏒</a:t>
                      </a:r>
                      <a:r>
                        <a:rPr lang="en-US" altLang="x-none" sz="2400" b="1" baseline="-25000" dirty="0"/>
                        <a:t>2</a:t>
                      </a:r>
                      <a:r>
                        <a:rPr lang="en-US" altLang="x-none" sz="2400" b="1" dirty="0"/>
                        <a:t>n)</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O(n㏒</a:t>
                      </a:r>
                      <a:r>
                        <a:rPr lang="en-US" altLang="x-none" sz="2400" b="1" baseline="-25000" dirty="0"/>
                        <a:t>2</a:t>
                      </a:r>
                      <a:r>
                        <a:rPr lang="en-US" altLang="x-none" sz="2400" b="1" dirty="0"/>
                        <a:t>n)</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O(1)</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zh-CN" altLang="en-US" sz="2400" b="1"/>
                        <a:t>不稳定的</a:t>
                      </a:r>
                      <a:endParaRPr lang="zh-CN" altLang="en-US" sz="2400" b="1"/>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zh-CN" altLang="en-US" sz="2400" b="1"/>
                        <a:t>冒泡排序</a:t>
                      </a:r>
                      <a:endParaRPr lang="zh-CN" altLang="en-US" sz="2400" b="1"/>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O(n</a:t>
                      </a:r>
                      <a:r>
                        <a:rPr lang="en-US" altLang="x-none" sz="2400" b="1" baseline="28000" dirty="0"/>
                        <a:t>2</a:t>
                      </a:r>
                      <a:r>
                        <a:rPr lang="en-US" altLang="x-none" sz="2400" b="1" dirty="0"/>
                        <a:t>)</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O(n</a:t>
                      </a:r>
                      <a:r>
                        <a:rPr lang="en-US" altLang="x-none" sz="2400" b="1" baseline="28000" dirty="0"/>
                        <a:t>2</a:t>
                      </a:r>
                      <a:r>
                        <a:rPr lang="en-US" altLang="x-none" sz="2400" b="1" dirty="0"/>
                        <a:t>)</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O(1)</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zh-CN" altLang="en-US" sz="2400" b="1"/>
                        <a:t>稳定的</a:t>
                      </a:r>
                      <a:endParaRPr lang="zh-CN" altLang="en-US" sz="2400" b="1"/>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zh-CN" altLang="en-US" sz="2400" b="1"/>
                        <a:t>快速排序</a:t>
                      </a:r>
                      <a:endParaRPr lang="zh-CN" altLang="en-US" sz="2400" b="1"/>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O(n㏒</a:t>
                      </a:r>
                      <a:r>
                        <a:rPr lang="en-US" altLang="x-none" sz="2400" b="1" baseline="-25000" dirty="0"/>
                        <a:t>2</a:t>
                      </a:r>
                      <a:r>
                        <a:rPr lang="en-US" altLang="x-none" sz="2400" b="1" dirty="0"/>
                        <a:t>n)</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O(n</a:t>
                      </a:r>
                      <a:r>
                        <a:rPr lang="en-US" altLang="x-none" sz="2400" b="1" baseline="28000" dirty="0"/>
                        <a:t>2</a:t>
                      </a:r>
                      <a:r>
                        <a:rPr lang="en-US" altLang="x-none" sz="2400" b="1" dirty="0"/>
                        <a:t>)</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O(㏒</a:t>
                      </a:r>
                      <a:r>
                        <a:rPr lang="en-US" altLang="x-none" sz="2400" b="1" baseline="-25000" dirty="0"/>
                        <a:t>2</a:t>
                      </a:r>
                      <a:r>
                        <a:rPr lang="en-US" altLang="x-none" sz="2400" b="1" dirty="0"/>
                        <a:t>n)</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zh-CN" altLang="en-US" sz="2400" b="1"/>
                        <a:t>不稳定的</a:t>
                      </a:r>
                      <a:endParaRPr lang="zh-CN" altLang="en-US" sz="2400" b="1"/>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8795">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zh-CN" altLang="en-US" sz="2400" b="1"/>
                        <a:t>归并排序</a:t>
                      </a:r>
                      <a:endParaRPr lang="zh-CN" altLang="en-US" sz="2400" b="1"/>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O(n㏒</a:t>
                      </a:r>
                      <a:r>
                        <a:rPr lang="en-US" altLang="x-none" sz="2400" b="1" baseline="-25000" dirty="0"/>
                        <a:t>2</a:t>
                      </a:r>
                      <a:r>
                        <a:rPr lang="en-US" altLang="x-none" sz="2400" b="1" dirty="0"/>
                        <a:t>n)</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O(n㏒</a:t>
                      </a:r>
                      <a:r>
                        <a:rPr lang="en-US" altLang="x-none" sz="2400" b="1" baseline="-25000" dirty="0"/>
                        <a:t>2</a:t>
                      </a:r>
                      <a:r>
                        <a:rPr lang="en-US" altLang="x-none" sz="2400" b="1" dirty="0"/>
                        <a:t>n)</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O(n)</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zh-CN" altLang="en-US" sz="2400" b="1"/>
                        <a:t>稳定的</a:t>
                      </a:r>
                      <a:endParaRPr lang="zh-CN" altLang="en-US" sz="2400" b="1"/>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zh-CN" altLang="en-US" sz="2400" b="1"/>
                        <a:t>基数排序</a:t>
                      </a:r>
                      <a:endParaRPr lang="zh-CN" altLang="en-US" sz="2400" b="1"/>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O(d(n+r))</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O(d(n+r))</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O(n+r)</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zh-CN" altLang="en-US" sz="2400" b="1"/>
                        <a:t>稳定的</a:t>
                      </a:r>
                      <a:endParaRPr lang="zh-CN" altLang="en-US" sz="2400" b="1"/>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89569" name="矩形 835649"/>
          <p:cNvSpPr/>
          <p:nvPr/>
        </p:nvSpPr>
        <p:spPr>
          <a:xfrm>
            <a:off x="3581400" y="254000"/>
            <a:ext cx="4533900" cy="431800"/>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rPr>
              <a:t>表</a:t>
            </a:r>
            <a:r>
              <a:rPr lang="en-US" altLang="x-none" sz="2400" b="1" dirty="0">
                <a:latin typeface="Times New Roman" panose="02020603050405020304" pitchFamily="2" charset="0"/>
                <a:ea typeface="宋体" panose="02010600030101010101" pitchFamily="2" charset="-122"/>
              </a:rPr>
              <a:t>7-1  </a:t>
            </a:r>
            <a:r>
              <a:rPr lang="zh-CN" altLang="en-US" sz="2400" b="1" dirty="0">
                <a:latin typeface="Times New Roman" panose="02020603050405020304" pitchFamily="2" charset="0"/>
                <a:ea typeface="宋体" panose="02010600030101010101" pitchFamily="2" charset="-122"/>
              </a:rPr>
              <a:t>主要内部排序方法的性能</a:t>
            </a:r>
            <a:endParaRPr lang="zh-CN" altLang="en-US" sz="2400" b="1" dirty="0">
              <a:latin typeface="Times New Roman" panose="02020603050405020304" pitchFamily="2" charset="0"/>
              <a:ea typeface="宋体" panose="02010600030101010101" pitchFamily="2"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6610" name="内容占位符 836609"/>
          <p:cNvSpPr>
            <a:spLocks noGrp="1"/>
          </p:cNvSpPr>
          <p:nvPr>
            <p:ph idx="1"/>
          </p:nvPr>
        </p:nvSpPr>
        <p:spPr>
          <a:xfrm>
            <a:off x="1676400" y="152400"/>
            <a:ext cx="8740775" cy="6553200"/>
          </a:xfrm>
        </p:spPr>
        <p:txBody>
          <a:bodyPr anchor="t"/>
          <a:p>
            <a:pPr marL="0" indent="0">
              <a:lnSpc>
                <a:spcPct val="110000"/>
              </a:lnSpc>
              <a:spcBef>
                <a:spcPct val="10000"/>
              </a:spcBef>
              <a:buNone/>
            </a:pPr>
            <a:r>
              <a:rPr lang="zh-CN" altLang="en-US" sz="2800" b="1" dirty="0">
                <a:latin typeface="宋体" panose="02010600030101010101" pitchFamily="2" charset="-122"/>
              </a:rPr>
              <a:t>    讲稿中讨论的排序方法是在顺序存储结构上实现的</a:t>
            </a:r>
            <a:r>
              <a:rPr lang="zh-CN" altLang="en-US" sz="2800" b="1" dirty="0"/>
              <a:t>，</a:t>
            </a:r>
            <a:r>
              <a:rPr lang="zh-CN" altLang="en-US" sz="2800" b="1" dirty="0">
                <a:latin typeface="宋体" panose="02010600030101010101" pitchFamily="2" charset="-122"/>
              </a:rPr>
              <a:t>在排序过程中需要移动大量记录。当记录数很多、</a:t>
            </a:r>
            <a:r>
              <a:rPr lang="zh-CN" altLang="en-US" sz="2800" b="1" dirty="0"/>
              <a:t>时间耗费很大</a:t>
            </a:r>
            <a:r>
              <a:rPr lang="zh-CN" altLang="en-US" sz="2800" b="1" dirty="0">
                <a:latin typeface="宋体" panose="02010600030101010101" pitchFamily="2" charset="-122"/>
              </a:rPr>
              <a:t>时</a:t>
            </a:r>
            <a:r>
              <a:rPr lang="zh-CN" altLang="en-US" sz="2800" b="1" dirty="0"/>
              <a:t>，可以采用静态链表作为存储结构</a:t>
            </a:r>
            <a:r>
              <a:rPr lang="zh-CN" altLang="en-US" sz="2800" b="1" dirty="0">
                <a:latin typeface="宋体" panose="02010600030101010101" pitchFamily="2" charset="-122"/>
              </a:rPr>
              <a:t>。但有些排序方法</a:t>
            </a:r>
            <a:r>
              <a:rPr lang="zh-CN" altLang="en-US" sz="2800" b="1" dirty="0"/>
              <a:t>，若采用静态链表作存储结构，则无法实现表排序</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spcBef>
                <a:spcPct val="10000"/>
              </a:spcBef>
              <a:buNone/>
            </a:pPr>
            <a:r>
              <a:rPr lang="zh-CN" altLang="en-US" b="1" dirty="0"/>
              <a:t>选取排序方法的主要考虑因素：</a:t>
            </a:r>
            <a:endParaRPr lang="zh-CN" altLang="en-US" b="1" dirty="0"/>
          </a:p>
          <a:p>
            <a:pPr marL="533400" lvl="1" indent="0">
              <a:lnSpc>
                <a:spcPct val="110000"/>
              </a:lnSpc>
              <a:spcBef>
                <a:spcPct val="10000"/>
              </a:spcBef>
              <a:buNone/>
            </a:pPr>
            <a:r>
              <a:rPr lang="zh-CN" altLang="en-US" b="1" dirty="0">
                <a:solidFill>
                  <a:schemeClr val="folHlink"/>
                </a:solidFill>
                <a:latin typeface="宋体" panose="02010600030101010101" pitchFamily="2" charset="-122"/>
              </a:rPr>
              <a:t>◆</a:t>
            </a:r>
            <a:r>
              <a:rPr lang="zh-CN" altLang="en-US" b="1" dirty="0">
                <a:solidFill>
                  <a:schemeClr val="hlink"/>
                </a:solidFill>
              </a:rPr>
              <a:t>  </a:t>
            </a:r>
            <a:r>
              <a:rPr lang="zh-CN" altLang="en-US" b="1" dirty="0"/>
              <a:t>待排序的记录数目</a:t>
            </a:r>
            <a:r>
              <a:rPr lang="en-US" altLang="x-none" b="1" dirty="0"/>
              <a:t>n</a:t>
            </a:r>
            <a:r>
              <a:rPr lang="zh-CN" altLang="en-US" b="1" dirty="0"/>
              <a:t>；</a:t>
            </a:r>
            <a:endParaRPr lang="zh-CN" altLang="en-US" b="1" dirty="0"/>
          </a:p>
          <a:p>
            <a:pPr marL="533400" lvl="1" indent="0">
              <a:lnSpc>
                <a:spcPct val="110000"/>
              </a:lnSpc>
              <a:spcBef>
                <a:spcPct val="10000"/>
              </a:spcBef>
              <a:buNone/>
            </a:pPr>
            <a:r>
              <a:rPr lang="zh-CN" altLang="en-US" b="1" dirty="0">
                <a:solidFill>
                  <a:schemeClr val="folHlink"/>
                </a:solidFill>
                <a:latin typeface="宋体" panose="02010600030101010101" pitchFamily="2" charset="-122"/>
              </a:rPr>
              <a:t>◆</a:t>
            </a:r>
            <a:r>
              <a:rPr lang="zh-CN" altLang="en-US" b="1" dirty="0">
                <a:solidFill>
                  <a:schemeClr val="hlink"/>
                </a:solidFill>
              </a:rPr>
              <a:t> </a:t>
            </a:r>
            <a:r>
              <a:rPr lang="zh-CN" altLang="en-US" b="1" dirty="0"/>
              <a:t>每个记录的大小；</a:t>
            </a:r>
            <a:endParaRPr lang="zh-CN" altLang="en-US" b="1" dirty="0"/>
          </a:p>
          <a:p>
            <a:pPr marL="533400" lvl="1" indent="0">
              <a:lnSpc>
                <a:spcPct val="110000"/>
              </a:lnSpc>
              <a:spcBef>
                <a:spcPct val="10000"/>
              </a:spcBef>
              <a:buNone/>
            </a:pPr>
            <a:r>
              <a:rPr lang="zh-CN" altLang="en-US" b="1" dirty="0">
                <a:solidFill>
                  <a:schemeClr val="folHlink"/>
                </a:solidFill>
                <a:latin typeface="宋体" panose="02010600030101010101" pitchFamily="2" charset="-122"/>
              </a:rPr>
              <a:t>◆</a:t>
            </a:r>
            <a:r>
              <a:rPr lang="zh-CN" altLang="en-US" b="1" dirty="0">
                <a:solidFill>
                  <a:schemeClr val="hlink"/>
                </a:solidFill>
              </a:rPr>
              <a:t> </a:t>
            </a:r>
            <a:r>
              <a:rPr lang="zh-CN" altLang="en-US" b="1" dirty="0"/>
              <a:t>关键字的结构及其初始状态；</a:t>
            </a:r>
            <a:endParaRPr lang="zh-CN" altLang="en-US" b="1" dirty="0"/>
          </a:p>
          <a:p>
            <a:pPr marL="533400" lvl="1" indent="0">
              <a:lnSpc>
                <a:spcPct val="110000"/>
              </a:lnSpc>
              <a:spcBef>
                <a:spcPct val="10000"/>
              </a:spcBef>
              <a:buNone/>
            </a:pPr>
            <a:r>
              <a:rPr lang="zh-CN" altLang="en-US" b="1" dirty="0">
                <a:solidFill>
                  <a:schemeClr val="folHlink"/>
                </a:solidFill>
                <a:latin typeface="宋体" panose="02010600030101010101" pitchFamily="2" charset="-122"/>
              </a:rPr>
              <a:t>◆</a:t>
            </a:r>
            <a:r>
              <a:rPr lang="zh-CN" altLang="en-US" b="1" dirty="0">
                <a:solidFill>
                  <a:schemeClr val="hlink"/>
                </a:solidFill>
              </a:rPr>
              <a:t> </a:t>
            </a:r>
            <a:r>
              <a:rPr lang="zh-CN" altLang="en-US" b="1" dirty="0"/>
              <a:t>是否要求排序的稳定性；</a:t>
            </a:r>
            <a:endParaRPr lang="zh-CN" altLang="en-US" b="1" dirty="0"/>
          </a:p>
          <a:p>
            <a:pPr marL="533400" lvl="1" indent="0">
              <a:lnSpc>
                <a:spcPct val="110000"/>
              </a:lnSpc>
              <a:spcBef>
                <a:spcPct val="10000"/>
              </a:spcBef>
              <a:buNone/>
            </a:pPr>
            <a:r>
              <a:rPr lang="zh-CN" altLang="en-US" b="1" dirty="0">
                <a:solidFill>
                  <a:schemeClr val="folHlink"/>
                </a:solidFill>
                <a:latin typeface="宋体" panose="02010600030101010101" pitchFamily="2" charset="-122"/>
              </a:rPr>
              <a:t>◆</a:t>
            </a:r>
            <a:r>
              <a:rPr lang="zh-CN" altLang="en-US" b="1" dirty="0">
                <a:solidFill>
                  <a:schemeClr val="hlink"/>
                </a:solidFill>
              </a:rPr>
              <a:t> </a:t>
            </a:r>
            <a:r>
              <a:rPr lang="zh-CN" altLang="en-US" b="1" dirty="0"/>
              <a:t>语言工具的特性；</a:t>
            </a:r>
            <a:endParaRPr lang="zh-CN" altLang="en-US" b="1" dirty="0"/>
          </a:p>
          <a:p>
            <a:pPr marL="533400" lvl="1" indent="0">
              <a:lnSpc>
                <a:spcPct val="110000"/>
              </a:lnSpc>
              <a:spcBef>
                <a:spcPct val="10000"/>
              </a:spcBef>
              <a:buNone/>
            </a:pPr>
            <a:r>
              <a:rPr lang="zh-CN" altLang="en-US" b="1" dirty="0">
                <a:solidFill>
                  <a:schemeClr val="folHlink"/>
                </a:solidFill>
                <a:latin typeface="宋体" panose="02010600030101010101" pitchFamily="2" charset="-122"/>
              </a:rPr>
              <a:t>◆</a:t>
            </a:r>
            <a:r>
              <a:rPr lang="zh-CN" altLang="en-US" b="1" dirty="0">
                <a:solidFill>
                  <a:schemeClr val="hlink"/>
                </a:solidFill>
              </a:rPr>
              <a:t> </a:t>
            </a:r>
            <a:r>
              <a:rPr lang="zh-CN" altLang="en-US" b="1" dirty="0"/>
              <a:t>存储结构的初始条件和要求； </a:t>
            </a:r>
            <a:endParaRPr lang="zh-CN" altLang="en-US" b="1" dirty="0"/>
          </a:p>
          <a:p>
            <a:pPr marL="533400" lvl="1" indent="0">
              <a:lnSpc>
                <a:spcPct val="110000"/>
              </a:lnSpc>
              <a:spcBef>
                <a:spcPct val="10000"/>
              </a:spcBef>
              <a:buNone/>
            </a:pPr>
            <a:r>
              <a:rPr lang="zh-CN" altLang="en-US" b="1" dirty="0">
                <a:solidFill>
                  <a:schemeClr val="folHlink"/>
                </a:solidFill>
                <a:latin typeface="宋体" panose="02010600030101010101" pitchFamily="2" charset="-122"/>
              </a:rPr>
              <a:t>◆</a:t>
            </a:r>
            <a:r>
              <a:rPr lang="zh-CN" altLang="en-US" b="1" dirty="0">
                <a:latin typeface="宋体" panose="02010600030101010101" pitchFamily="2" charset="-122"/>
              </a:rPr>
              <a:t> 时间复杂度</a:t>
            </a:r>
            <a:r>
              <a:rPr lang="zh-CN" altLang="en-US" b="1" dirty="0">
                <a:latin typeface="Arial" panose="020B0604020202020204" pitchFamily="34" charset="0"/>
              </a:rPr>
              <a:t>、</a:t>
            </a:r>
            <a:r>
              <a:rPr lang="zh-CN" altLang="en-US" b="1" dirty="0">
                <a:latin typeface="宋体" panose="02010600030101010101" pitchFamily="2" charset="-122"/>
              </a:rPr>
              <a:t>空间复杂度和开发工作的复杂程度的平衡点等。</a:t>
            </a:r>
            <a:endParaRPr lang="zh-CN" altLang="en-US" b="1"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36610">
                                            <p:txEl>
                                              <p:charRg st="0" end="103"/>
                                            </p:txEl>
                                          </p:spTgt>
                                        </p:tgtEl>
                                        <p:attrNameLst>
                                          <p:attrName>style.visibility</p:attrName>
                                        </p:attrNameLst>
                                      </p:cBhvr>
                                      <p:to>
                                        <p:strVal val="visible"/>
                                      </p:to>
                                    </p:set>
                                    <p:anim calcmode="lin" valueType="num">
                                      <p:cBhvr additive="base">
                                        <p:cTn id="7" dur="500" fill="hold"/>
                                        <p:tgtEl>
                                          <p:spTgt spid="836610">
                                            <p:txEl>
                                              <p:charRg st="0" end="10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36610">
                                            <p:txEl>
                                              <p:charRg st="0" end="10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36610">
                                            <p:txEl>
                                              <p:charRg st="103" end="118"/>
                                            </p:txEl>
                                          </p:spTgt>
                                        </p:tgtEl>
                                        <p:attrNameLst>
                                          <p:attrName>style.visibility</p:attrName>
                                        </p:attrNameLst>
                                      </p:cBhvr>
                                      <p:to>
                                        <p:strVal val="visible"/>
                                      </p:to>
                                    </p:set>
                                    <p:anim calcmode="lin" valueType="num">
                                      <p:cBhvr additive="base">
                                        <p:cTn id="13" dur="500" fill="hold"/>
                                        <p:tgtEl>
                                          <p:spTgt spid="836610">
                                            <p:txEl>
                                              <p:charRg st="103" end="118"/>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36610">
                                            <p:txEl>
                                              <p:charRg st="103" end="11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36610">
                                            <p:txEl>
                                              <p:charRg st="118" end="132"/>
                                            </p:txEl>
                                          </p:spTgt>
                                        </p:tgtEl>
                                        <p:attrNameLst>
                                          <p:attrName>style.visibility</p:attrName>
                                        </p:attrNameLst>
                                      </p:cBhvr>
                                      <p:to>
                                        <p:strVal val="visible"/>
                                      </p:to>
                                    </p:set>
                                    <p:anim calcmode="lin" valueType="num">
                                      <p:cBhvr additive="base">
                                        <p:cTn id="19" dur="500" fill="hold"/>
                                        <p:tgtEl>
                                          <p:spTgt spid="836610">
                                            <p:txEl>
                                              <p:charRg st="118" end="13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36610">
                                            <p:txEl>
                                              <p:charRg st="118" end="13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36610">
                                            <p:txEl>
                                              <p:charRg st="132" end="143"/>
                                            </p:txEl>
                                          </p:spTgt>
                                        </p:tgtEl>
                                        <p:attrNameLst>
                                          <p:attrName>style.visibility</p:attrName>
                                        </p:attrNameLst>
                                      </p:cBhvr>
                                      <p:to>
                                        <p:strVal val="visible"/>
                                      </p:to>
                                    </p:set>
                                    <p:anim calcmode="lin" valueType="num">
                                      <p:cBhvr additive="base">
                                        <p:cTn id="25" dur="500" fill="hold"/>
                                        <p:tgtEl>
                                          <p:spTgt spid="836610">
                                            <p:txEl>
                                              <p:charRg st="132" end="14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36610">
                                            <p:txEl>
                                              <p:charRg st="132" end="14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36610">
                                            <p:txEl>
                                              <p:charRg st="143" end="159"/>
                                            </p:txEl>
                                          </p:spTgt>
                                        </p:tgtEl>
                                        <p:attrNameLst>
                                          <p:attrName>style.visibility</p:attrName>
                                        </p:attrNameLst>
                                      </p:cBhvr>
                                      <p:to>
                                        <p:strVal val="visible"/>
                                      </p:to>
                                    </p:set>
                                    <p:anim calcmode="lin" valueType="num">
                                      <p:cBhvr additive="base">
                                        <p:cTn id="31" dur="500" fill="hold"/>
                                        <p:tgtEl>
                                          <p:spTgt spid="836610">
                                            <p:txEl>
                                              <p:charRg st="143" end="159"/>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36610">
                                            <p:txEl>
                                              <p:charRg st="143" end="15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1"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36610">
                                            <p:txEl>
                                              <p:charRg st="159" end="173"/>
                                            </p:txEl>
                                          </p:spTgt>
                                        </p:tgtEl>
                                        <p:attrNameLst>
                                          <p:attrName>style.visibility</p:attrName>
                                        </p:attrNameLst>
                                      </p:cBhvr>
                                      <p:to>
                                        <p:strVal val="visible"/>
                                      </p:to>
                                    </p:set>
                                    <p:anim calcmode="lin" valueType="num">
                                      <p:cBhvr additive="base">
                                        <p:cTn id="37" dur="500" fill="hold"/>
                                        <p:tgtEl>
                                          <p:spTgt spid="836610">
                                            <p:txEl>
                                              <p:charRg st="159" end="17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36610">
                                            <p:txEl>
                                              <p:charRg st="159" end="17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1" name="WHOOSH.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36610">
                                            <p:txEl>
                                              <p:charRg st="173" end="184"/>
                                            </p:txEl>
                                          </p:spTgt>
                                        </p:tgtEl>
                                        <p:attrNameLst>
                                          <p:attrName>style.visibility</p:attrName>
                                        </p:attrNameLst>
                                      </p:cBhvr>
                                      <p:to>
                                        <p:strVal val="visible"/>
                                      </p:to>
                                    </p:set>
                                    <p:anim calcmode="lin" valueType="num">
                                      <p:cBhvr additive="base">
                                        <p:cTn id="43" dur="500" fill="hold"/>
                                        <p:tgtEl>
                                          <p:spTgt spid="836610">
                                            <p:txEl>
                                              <p:charRg st="173" end="18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36610">
                                            <p:txEl>
                                              <p:charRg st="173" end="18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1" name="WHOOSH.WAV"/>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36610">
                                            <p:txEl>
                                              <p:charRg st="184" end="201"/>
                                            </p:txEl>
                                          </p:spTgt>
                                        </p:tgtEl>
                                        <p:attrNameLst>
                                          <p:attrName>style.visibility</p:attrName>
                                        </p:attrNameLst>
                                      </p:cBhvr>
                                      <p:to>
                                        <p:strVal val="visible"/>
                                      </p:to>
                                    </p:set>
                                    <p:anim calcmode="lin" valueType="num">
                                      <p:cBhvr additive="base">
                                        <p:cTn id="49" dur="500" fill="hold"/>
                                        <p:tgtEl>
                                          <p:spTgt spid="836610">
                                            <p:txEl>
                                              <p:charRg st="184" end="201"/>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836610">
                                            <p:txEl>
                                              <p:charRg st="184" end="20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1" name="WHOOSH.WAV"/>
                                        </p:tgtEl>
                                      </p:cMediaNode>
                                    </p:audio>
                                  </p:sub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836610">
                                            <p:txEl>
                                              <p:charRg st="201" end="231"/>
                                            </p:txEl>
                                          </p:spTgt>
                                        </p:tgtEl>
                                        <p:attrNameLst>
                                          <p:attrName>style.visibility</p:attrName>
                                        </p:attrNameLst>
                                      </p:cBhvr>
                                      <p:to>
                                        <p:strVal val="visible"/>
                                      </p:to>
                                    </p:set>
                                    <p:anim calcmode="lin" valueType="num">
                                      <p:cBhvr additive="base">
                                        <p:cTn id="55" dur="500" fill="hold"/>
                                        <p:tgtEl>
                                          <p:spTgt spid="836610">
                                            <p:txEl>
                                              <p:charRg st="201" end="231"/>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836610">
                                            <p:txEl>
                                              <p:charRg st="201" end="23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6610" grpId="0" bldLvl="5"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7634" name="标题 837633"/>
          <p:cNvSpPr>
            <a:spLocks noGrp="1"/>
          </p:cNvSpPr>
          <p:nvPr>
            <p:ph type="title"/>
          </p:nvPr>
        </p:nvSpPr>
        <p:spPr>
          <a:xfrm>
            <a:off x="3657600" y="76200"/>
            <a:ext cx="4343400" cy="838200"/>
          </a:xfrm>
        </p:spPr>
        <p:txBody>
          <a:bodyPr vert="horz" wrap="square" lIns="92075" tIns="46038" rIns="92075" bIns="46038" anchor="ctr"/>
          <a:p>
            <a:pPr fontAlgn="base"/>
            <a:r>
              <a:rPr lang="zh-CN" altLang="en-US" sz="5400" b="1" strike="noStrike" noProof="1">
                <a:ea typeface="楷体_GB2312" pitchFamily="1" charset="-122"/>
              </a:rPr>
              <a:t>习 题 十</a:t>
            </a:r>
            <a:endParaRPr lang="zh-CN" altLang="en-US" sz="5400" b="1" strike="noStrike" noProof="1">
              <a:ea typeface="楷体_GB2312" pitchFamily="1" charset="-122"/>
            </a:endParaRPr>
          </a:p>
        </p:txBody>
      </p:sp>
      <p:sp>
        <p:nvSpPr>
          <p:cNvPr id="791554" name="文本占位符 837634"/>
          <p:cNvSpPr>
            <a:spLocks noGrp="1"/>
          </p:cNvSpPr>
          <p:nvPr>
            <p:ph idx="1"/>
          </p:nvPr>
        </p:nvSpPr>
        <p:spPr>
          <a:xfrm>
            <a:off x="1676400" y="1017588"/>
            <a:ext cx="8812213" cy="5148262"/>
          </a:xfrm>
        </p:spPr>
        <p:txBody>
          <a:bodyPr wrap="square" lIns="92075" tIns="46038" rIns="92075" bIns="46038" anchor="t"/>
          <a:p>
            <a:pPr marL="0" indent="355600">
              <a:lnSpc>
                <a:spcPct val="110000"/>
              </a:lnSpc>
              <a:buNone/>
            </a:pPr>
            <a:r>
              <a:rPr lang="zh-CN" altLang="en-US" sz="2800" b="1" dirty="0"/>
              <a:t>⑴  回答下列各题：</a:t>
            </a:r>
            <a:endParaRPr lang="zh-CN" altLang="en-US" sz="2800" b="1" dirty="0"/>
          </a:p>
          <a:p>
            <a:pPr marL="723900" lvl="1" indent="0">
              <a:lnSpc>
                <a:spcPct val="110000"/>
              </a:lnSpc>
              <a:buNone/>
            </a:pPr>
            <a:r>
              <a:rPr lang="zh-CN" altLang="en-US" b="1" dirty="0"/>
              <a:t>① 从未排序序列中挑选元素，并将其依次放入到已排序序列中</a:t>
            </a:r>
            <a:r>
              <a:rPr lang="en-US" altLang="x-none" b="1" dirty="0"/>
              <a:t>(</a:t>
            </a:r>
            <a:r>
              <a:rPr lang="zh-CN" altLang="en-US" b="1" dirty="0"/>
              <a:t>初始时为空</a:t>
            </a:r>
            <a:r>
              <a:rPr lang="en-US" altLang="x-none" b="1" dirty="0"/>
              <a:t>)</a:t>
            </a:r>
            <a:r>
              <a:rPr lang="zh-CN" altLang="en-US" b="1" dirty="0"/>
              <a:t>的一端的方法是什么？</a:t>
            </a:r>
            <a:endParaRPr lang="zh-CN" altLang="en-US" b="1" dirty="0"/>
          </a:p>
          <a:p>
            <a:pPr marL="723900" lvl="1" indent="0">
              <a:lnSpc>
                <a:spcPct val="110000"/>
              </a:lnSpc>
              <a:buNone/>
            </a:pPr>
            <a:r>
              <a:rPr lang="zh-CN" altLang="en-US" b="1" dirty="0"/>
              <a:t>② 在待排序的元素基本有序的前提下，效率最高的排序方法是什么</a:t>
            </a:r>
            <a:r>
              <a:rPr lang="en-US" altLang="x-none" b="1" dirty="0"/>
              <a:t>?</a:t>
            </a:r>
            <a:endParaRPr lang="en-US" altLang="x-none" b="1" dirty="0"/>
          </a:p>
          <a:p>
            <a:pPr marL="723900" lvl="1" indent="0">
              <a:lnSpc>
                <a:spcPct val="110000"/>
              </a:lnSpc>
              <a:buNone/>
            </a:pPr>
            <a:r>
              <a:rPr lang="en-US" altLang="x-none" b="1" dirty="0"/>
              <a:t>③ </a:t>
            </a:r>
            <a:r>
              <a:rPr lang="zh-CN" altLang="en-US" b="1" dirty="0"/>
              <a:t>从未排序序列中依次取出元素与已排序序列 </a:t>
            </a:r>
            <a:r>
              <a:rPr lang="en-US" altLang="x-none" b="1" dirty="0"/>
              <a:t>(</a:t>
            </a:r>
            <a:r>
              <a:rPr lang="zh-CN" altLang="en-US" b="1" dirty="0"/>
              <a:t>初始时为空</a:t>
            </a:r>
            <a:r>
              <a:rPr lang="en-US" altLang="x-none" b="1" dirty="0"/>
              <a:t>)</a:t>
            </a:r>
            <a:r>
              <a:rPr lang="zh-CN" altLang="en-US" b="1" dirty="0"/>
              <a:t>中的元素进行比较，将其放入已排序序列的正确位置方法是什么？</a:t>
            </a:r>
            <a:endParaRPr lang="zh-CN" altLang="en-US" b="1" dirty="0"/>
          </a:p>
          <a:p>
            <a:pPr marL="723900" lvl="1" indent="0">
              <a:lnSpc>
                <a:spcPct val="110000"/>
              </a:lnSpc>
              <a:buNone/>
            </a:pPr>
            <a:r>
              <a:rPr lang="zh-CN" altLang="en-US" b="1" dirty="0"/>
              <a:t>④ 设有</a:t>
            </a:r>
            <a:r>
              <a:rPr lang="en-US" altLang="x-none" b="1" dirty="0"/>
              <a:t>1000</a:t>
            </a:r>
            <a:r>
              <a:rPr lang="zh-CN" altLang="en-US" b="1" dirty="0"/>
              <a:t>个元素， 希望采用最快的速度挑选出其中前</a:t>
            </a:r>
            <a:r>
              <a:rPr lang="en-US" altLang="x-none" b="1" dirty="0"/>
              <a:t>10</a:t>
            </a:r>
            <a:r>
              <a:rPr lang="zh-CN" altLang="en-US" b="1" dirty="0"/>
              <a:t>个最大的元素， 最好的方法是什么</a:t>
            </a:r>
            <a:r>
              <a:rPr lang="en-US" altLang="x-none" b="1" dirty="0"/>
              <a:t>?</a:t>
            </a:r>
            <a:endParaRPr lang="en-US" altLang="x-none"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5714" name="标题 755713"/>
          <p:cNvSpPr>
            <a:spLocks noGrp="1"/>
          </p:cNvSpPr>
          <p:nvPr>
            <p:ph type="title"/>
          </p:nvPr>
        </p:nvSpPr>
        <p:spPr>
          <a:xfrm>
            <a:off x="2286000" y="152400"/>
            <a:ext cx="6834188" cy="828675"/>
          </a:xfrm>
        </p:spPr>
        <p:txBody>
          <a:bodyPr lIns="92075" tIns="46038" rIns="92075" bIns="46038" anchor="ctr"/>
          <a:p>
            <a:pPr fontAlgn="base"/>
            <a:r>
              <a:rPr lang="en-US" altLang="x-none" b="1" strike="noStrike" noProof="1" dirty="0">
                <a:latin typeface="Times New Roman" panose="02020603050405020304" pitchFamily="2" charset="0"/>
              </a:rPr>
              <a:t>10.2.1</a:t>
            </a:r>
            <a:r>
              <a:rPr lang="en-US" altLang="x-none" b="1" strike="noStrike" noProof="1" dirty="0"/>
              <a:t>   </a:t>
            </a:r>
            <a:r>
              <a:rPr lang="zh-CN" altLang="en-US" b="1" strike="noStrike" noProof="1" dirty="0">
                <a:ea typeface="楷体_GB2312" pitchFamily="1" charset="-122"/>
              </a:rPr>
              <a:t>直接插入排序</a:t>
            </a:r>
            <a:endParaRPr lang="zh-CN" altLang="en-US" b="1" strike="noStrike" noProof="1" dirty="0">
              <a:ea typeface="楷体_GB2312" pitchFamily="1" charset="-122"/>
            </a:endParaRPr>
          </a:p>
        </p:txBody>
      </p:sp>
      <p:sp>
        <p:nvSpPr>
          <p:cNvPr id="709634" name="矩形 755714"/>
          <p:cNvSpPr/>
          <p:nvPr/>
        </p:nvSpPr>
        <p:spPr>
          <a:xfrm>
            <a:off x="1676400" y="1196975"/>
            <a:ext cx="8812213" cy="4920615"/>
          </a:xfrm>
          <a:prstGeom prst="rect">
            <a:avLst/>
          </a:prstGeom>
          <a:noFill/>
          <a:ln w="9525">
            <a:noFill/>
          </a:ln>
        </p:spPr>
        <p:txBody>
          <a:bodyPr lIns="92075" tIns="46038" rIns="92075" bIns="46038" anchor="t">
            <a:spAutoFit/>
          </a:bodyPr>
          <a:p>
            <a:pPr eaLnBrk="0" hangingPunct="0">
              <a:lnSpc>
                <a:spcPct val="110000"/>
              </a:lnSpc>
              <a:spcBef>
                <a:spcPct val="20000"/>
              </a:spcBef>
            </a:pPr>
            <a:r>
              <a:rPr lang="en-US" altLang="x-none" sz="3600" b="1" dirty="0">
                <a:solidFill>
                  <a:schemeClr val="folHlink"/>
                </a:solidFill>
                <a:latin typeface="Times New Roman" panose="02020603050405020304" pitchFamily="2" charset="0"/>
                <a:ea typeface="宋体" panose="02010600030101010101" pitchFamily="2" charset="-122"/>
              </a:rPr>
              <a:t>1  </a:t>
            </a:r>
            <a:r>
              <a:rPr lang="zh-CN" altLang="en-US" sz="3600" b="1" dirty="0">
                <a:solidFill>
                  <a:schemeClr val="folHlink"/>
                </a:solidFill>
                <a:latin typeface="Times New Roman" panose="02020603050405020304" pitchFamily="2" charset="0"/>
                <a:ea typeface="楷体_GB2312" pitchFamily="1" charset="-122"/>
              </a:rPr>
              <a:t>排序思想</a:t>
            </a:r>
            <a:endParaRPr lang="zh-CN" altLang="en-US" sz="3600" b="1" dirty="0">
              <a:solidFill>
                <a:schemeClr val="folHlink"/>
              </a:solidFill>
              <a:latin typeface="Times New Roman" panose="02020603050405020304" pitchFamily="2" charset="0"/>
              <a:ea typeface="楷体_GB2312" pitchFamily="1" charset="-122"/>
            </a:endParaRPr>
          </a:p>
          <a:p>
            <a:pPr eaLnBrk="0" hangingPunct="0">
              <a:lnSpc>
                <a:spcPct val="110000"/>
              </a:lnSpc>
              <a:spcBef>
                <a:spcPct val="20000"/>
              </a:spcBef>
            </a:pPr>
            <a:r>
              <a:rPr lang="zh-CN" altLang="en-US" sz="2800" b="1" dirty="0">
                <a:latin typeface="宋体" panose="02010600030101010101" pitchFamily="2" charset="-122"/>
                <a:ea typeface="宋体" panose="02010600030101010101" pitchFamily="2" charset="-122"/>
              </a:rPr>
              <a:t>    将待排序的记录</a:t>
            </a:r>
            <a:r>
              <a:rPr lang="en-US" altLang="x-none" sz="2800" b="1" dirty="0">
                <a:latin typeface="Times New Roman" panose="02020603050405020304" pitchFamily="2" charset="0"/>
                <a:ea typeface="宋体" panose="02010600030101010101" pitchFamily="2" charset="-122"/>
              </a:rPr>
              <a:t>R</a:t>
            </a:r>
            <a:r>
              <a:rPr lang="en-US" altLang="x-none" sz="2800" b="1" baseline="-20000" dirty="0">
                <a:latin typeface="Times New Roman" panose="02020603050405020304" pitchFamily="2" charset="0"/>
                <a:ea typeface="宋体" panose="02010600030101010101" pitchFamily="2" charset="-122"/>
              </a:rPr>
              <a:t>i</a:t>
            </a:r>
            <a:r>
              <a:rPr lang="zh-CN" altLang="en-US" sz="2800" b="1" dirty="0">
                <a:latin typeface="Times New Roman" panose="02020603050405020304" pitchFamily="2" charset="0"/>
                <a:ea typeface="宋体" panose="02010600030101010101" pitchFamily="2" charset="-122"/>
              </a:rPr>
              <a:t>，插入到已排好序的记录表</a:t>
            </a:r>
            <a:r>
              <a:rPr lang="en-US" altLang="x-none" sz="2800" b="1" dirty="0">
                <a:latin typeface="Times New Roman" panose="02020603050405020304" pitchFamily="2" charset="0"/>
                <a:ea typeface="宋体" panose="02010600030101010101" pitchFamily="2" charset="-122"/>
              </a:rPr>
              <a:t>R</a:t>
            </a:r>
            <a:r>
              <a:rPr lang="en-US" altLang="x-none" sz="2800" b="1" baseline="-20000" dirty="0">
                <a:latin typeface="Times New Roman" panose="02020603050405020304" pitchFamily="2" charset="0"/>
                <a:ea typeface="宋体" panose="02010600030101010101" pitchFamily="2" charset="-122"/>
              </a:rPr>
              <a:t>1</a:t>
            </a:r>
            <a:r>
              <a:rPr lang="en-US" altLang="x-none" sz="2800" b="1" dirty="0">
                <a:latin typeface="Times New Roman" panose="02020603050405020304" pitchFamily="2" charset="0"/>
                <a:ea typeface="宋体" panose="02010600030101010101" pitchFamily="2" charset="-122"/>
              </a:rPr>
              <a:t>, R</a:t>
            </a:r>
            <a:r>
              <a:rPr lang="en-US" altLang="x-none" sz="2800" b="1" baseline="-20000" dirty="0">
                <a:latin typeface="Times New Roman" panose="02020603050405020304" pitchFamily="2" charset="0"/>
                <a:ea typeface="宋体" panose="02010600030101010101" pitchFamily="2" charset="-122"/>
              </a:rPr>
              <a:t>2</a:t>
            </a:r>
            <a:r>
              <a:rPr lang="en-US" altLang="x-none" sz="2800" b="1" dirty="0">
                <a:latin typeface="Times New Roman" panose="02020603050405020304" pitchFamily="2" charset="0"/>
                <a:ea typeface="宋体" panose="02010600030101010101" pitchFamily="2" charset="-122"/>
              </a:rPr>
              <a:t> ,…., R</a:t>
            </a:r>
            <a:r>
              <a:rPr lang="en-US" altLang="x-none" sz="2800" b="1" baseline="-20000" dirty="0">
                <a:latin typeface="Times New Roman" panose="02020603050405020304" pitchFamily="2" charset="0"/>
                <a:ea typeface="宋体" panose="02010600030101010101" pitchFamily="2" charset="-122"/>
              </a:rPr>
              <a:t>i-1</a:t>
            </a:r>
            <a:r>
              <a:rPr lang="zh-CN" altLang="en-US" sz="2800" b="1" dirty="0">
                <a:latin typeface="Times New Roman" panose="02020603050405020304" pitchFamily="2" charset="0"/>
                <a:ea typeface="宋体" panose="02010600030101010101" pitchFamily="2" charset="-122"/>
              </a:rPr>
              <a:t>中，得到一个新的、记录数增加</a:t>
            </a:r>
            <a:r>
              <a:rPr lang="en-US" altLang="x-none" sz="2800" b="1" dirty="0">
                <a:latin typeface="Times New Roman" panose="02020603050405020304" pitchFamily="2" charset="0"/>
                <a:ea typeface="宋体" panose="02010600030101010101" pitchFamily="2" charset="-122"/>
              </a:rPr>
              <a:t>1</a:t>
            </a:r>
            <a:r>
              <a:rPr lang="zh-CN" altLang="en-US" sz="2800" b="1" dirty="0">
                <a:latin typeface="Times New Roman" panose="02020603050405020304" pitchFamily="2" charset="0"/>
                <a:ea typeface="宋体" panose="02010600030101010101" pitchFamily="2" charset="-122"/>
              </a:rPr>
              <a:t>的有序表</a:t>
            </a:r>
            <a:r>
              <a:rPr lang="zh-CN" altLang="en-US" sz="2800" b="1" dirty="0">
                <a:latin typeface="宋体" panose="02010600030101010101" pitchFamily="2" charset="-122"/>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 直到所有的记录都插入完为止</a:t>
            </a:r>
            <a:r>
              <a:rPr lang="zh-CN" altLang="en-US" sz="2800" b="1" dirty="0">
                <a:latin typeface="宋体" panose="02010600030101010101" pitchFamily="2" charset="-122"/>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eaLnBrk="0" hangingPunct="0">
              <a:lnSpc>
                <a:spcPct val="110000"/>
              </a:lnSpc>
              <a:spcBef>
                <a:spcPct val="20000"/>
              </a:spcBef>
            </a:pPr>
            <a:r>
              <a:rPr lang="zh-CN" altLang="en-US" sz="2800" b="1" dirty="0">
                <a:latin typeface="Times New Roman" panose="02020603050405020304" pitchFamily="2" charset="0"/>
                <a:ea typeface="宋体" panose="02010600030101010101" pitchFamily="2" charset="-122"/>
              </a:rPr>
              <a:t>       设</a:t>
            </a:r>
            <a:r>
              <a:rPr lang="zh-CN" altLang="en-US" sz="2800" b="1" dirty="0">
                <a:latin typeface="宋体" panose="02010600030101010101" pitchFamily="2" charset="-122"/>
                <a:ea typeface="宋体" panose="02010600030101010101" pitchFamily="2" charset="-122"/>
              </a:rPr>
              <a:t>待排序的记录顺序存放在数组</a:t>
            </a:r>
            <a:r>
              <a:rPr lang="en-US" altLang="x-none" sz="2800" b="1" dirty="0">
                <a:latin typeface="Times New Roman" panose="02020603050405020304" pitchFamily="2" charset="0"/>
                <a:ea typeface="宋体" panose="02010600030101010101" pitchFamily="2" charset="-122"/>
              </a:rPr>
              <a:t>R[1…n]</a:t>
            </a:r>
            <a:r>
              <a:rPr lang="zh-CN" altLang="en-US" sz="2800" b="1" dirty="0">
                <a:latin typeface="Times New Roman" panose="02020603050405020304" pitchFamily="2" charset="0"/>
                <a:ea typeface="宋体" panose="02010600030101010101" pitchFamily="2" charset="-122"/>
              </a:rPr>
              <a:t>中，在排序的某一时刻，将记录序列分成两部分：</a:t>
            </a:r>
            <a:endParaRPr lang="zh-CN" altLang="en-US" sz="2800" b="1" dirty="0">
              <a:latin typeface="Times New Roman" panose="02020603050405020304" pitchFamily="2" charset="0"/>
              <a:ea typeface="宋体" panose="02010600030101010101" pitchFamily="2" charset="-122"/>
            </a:endParaRPr>
          </a:p>
          <a:p>
            <a:pPr marL="533400" lvl="1" indent="0" eaLnBrk="0" hangingPunct="0">
              <a:lnSpc>
                <a:spcPct val="110000"/>
              </a:lnSpc>
              <a:spcBef>
                <a:spcPct val="20000"/>
              </a:spcBef>
            </a:pPr>
            <a:r>
              <a:rPr lang="zh-CN" altLang="en-US" sz="2800" b="1" dirty="0">
                <a:solidFill>
                  <a:schemeClr val="folHlink"/>
                </a:solidFill>
                <a:latin typeface="宋体" panose="02010600030101010101" pitchFamily="2" charset="-122"/>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R[1…i-1]</a:t>
            </a:r>
            <a:r>
              <a:rPr lang="zh-CN" altLang="en-US" sz="2800" b="1" dirty="0">
                <a:latin typeface="Times New Roman" panose="02020603050405020304" pitchFamily="2" charset="0"/>
                <a:ea typeface="宋体" panose="02010600030101010101" pitchFamily="2" charset="-122"/>
              </a:rPr>
              <a:t>：已排好序的有序部分；</a:t>
            </a:r>
            <a:endParaRPr lang="zh-CN" altLang="en-US" sz="2800" b="1" dirty="0">
              <a:latin typeface="Times New Roman" panose="02020603050405020304" pitchFamily="2" charset="0"/>
              <a:ea typeface="宋体" panose="02010600030101010101" pitchFamily="2" charset="-122"/>
            </a:endParaRPr>
          </a:p>
          <a:p>
            <a:pPr marL="533400" lvl="1" indent="0" eaLnBrk="0" hangingPunct="0">
              <a:lnSpc>
                <a:spcPct val="110000"/>
              </a:lnSpc>
              <a:spcBef>
                <a:spcPct val="20000"/>
              </a:spcBef>
            </a:pPr>
            <a:r>
              <a:rPr lang="zh-CN" altLang="en-US" sz="2800" b="1" dirty="0">
                <a:solidFill>
                  <a:schemeClr val="folHlink"/>
                </a:solidFill>
                <a:latin typeface="宋体" panose="02010600030101010101" pitchFamily="2" charset="-122"/>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R[i…n]</a:t>
            </a:r>
            <a:r>
              <a:rPr lang="zh-CN" altLang="en-US" sz="2800" b="1" dirty="0">
                <a:latin typeface="Times New Roman" panose="02020603050405020304" pitchFamily="2" charset="0"/>
                <a:ea typeface="宋体" panose="02010600030101010101" pitchFamily="2" charset="-122"/>
              </a:rPr>
              <a:t>：未排好序的无序部分。</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pPr>
            <a:r>
              <a:rPr lang="zh-CN" altLang="en-US" sz="2800" b="1" dirty="0">
                <a:latin typeface="Times New Roman" panose="02020603050405020304" pitchFamily="2" charset="0"/>
                <a:ea typeface="宋体" panose="02010600030101010101" pitchFamily="2" charset="-122"/>
              </a:rPr>
              <a:t>       显然，在刚开始排序时，</a:t>
            </a:r>
            <a:r>
              <a:rPr lang="en-US" altLang="x-none" sz="2800" b="1" dirty="0">
                <a:latin typeface="Times New Roman" panose="02020603050405020304" pitchFamily="2" charset="0"/>
                <a:ea typeface="宋体" panose="02010600030101010101" pitchFamily="2" charset="-122"/>
              </a:rPr>
              <a:t>R[1]</a:t>
            </a:r>
            <a:r>
              <a:rPr lang="zh-CN" altLang="en-US" sz="2800" b="1" dirty="0">
                <a:latin typeface="Times New Roman" panose="02020603050405020304" pitchFamily="2" charset="0"/>
                <a:ea typeface="宋体" panose="02010600030101010101" pitchFamily="2" charset="-122"/>
              </a:rPr>
              <a:t>是已经排好序的。</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2577" name="文本占位符 838657"/>
          <p:cNvSpPr>
            <a:spLocks noGrp="1"/>
          </p:cNvSpPr>
          <p:nvPr>
            <p:ph idx="1"/>
          </p:nvPr>
        </p:nvSpPr>
        <p:spPr>
          <a:xfrm>
            <a:off x="1676400" y="152400"/>
            <a:ext cx="8812213" cy="6553200"/>
          </a:xfrm>
        </p:spPr>
        <p:txBody>
          <a:bodyPr wrap="square" lIns="92075" tIns="46038" rIns="92075" bIns="46038" anchor="t"/>
          <a:p>
            <a:pPr marL="0" indent="355600">
              <a:lnSpc>
                <a:spcPct val="110000"/>
              </a:lnSpc>
              <a:buNone/>
            </a:pPr>
            <a:r>
              <a:rPr lang="zh-CN" altLang="en-US" sz="2800" b="1" dirty="0">
                <a:latin typeface="宋体" panose="02010600030101010101" pitchFamily="2" charset="-122"/>
              </a:rPr>
              <a:t>⑵ 若对关键字序列为</a:t>
            </a:r>
            <a:r>
              <a:rPr lang="en-US" altLang="x-none" sz="2800" b="1" dirty="0"/>
              <a:t>(54, 37, 93, 25, 17, 68, 58, 41, 76)</a:t>
            </a:r>
            <a:r>
              <a:rPr lang="zh-CN" altLang="en-US" sz="2800" b="1" dirty="0"/>
              <a:t>的</a:t>
            </a:r>
            <a:r>
              <a:rPr lang="zh-CN" altLang="en-US" sz="2800" b="1" dirty="0">
                <a:latin typeface="宋体" panose="02010600030101010101" pitchFamily="2" charset="-122"/>
              </a:rPr>
              <a:t>一组记录进行快速排序时，递归调用使用的栈所能到达的最大深度是多少</a:t>
            </a:r>
            <a:r>
              <a:rPr lang="en-US" altLang="x-none" sz="2800" b="1" dirty="0">
                <a:latin typeface="宋体" panose="02010600030101010101" pitchFamily="2" charset="-122"/>
              </a:rPr>
              <a:t>?</a:t>
            </a:r>
            <a:r>
              <a:rPr lang="zh-CN" altLang="en-US" sz="2800" b="1" dirty="0">
                <a:latin typeface="宋体" panose="02010600030101010101" pitchFamily="2" charset="-122"/>
              </a:rPr>
              <a:t>共需递归调用多少次</a:t>
            </a:r>
            <a:r>
              <a:rPr lang="en-US" altLang="x-none" sz="2800" b="1" dirty="0">
                <a:latin typeface="宋体" panose="02010600030101010101" pitchFamily="2" charset="-122"/>
              </a:rPr>
              <a:t>?</a:t>
            </a:r>
            <a:r>
              <a:rPr lang="zh-CN" altLang="en-US" sz="2800" b="1" dirty="0">
                <a:latin typeface="宋体" panose="02010600030101010101" pitchFamily="2" charset="-122"/>
              </a:rPr>
              <a:t>其中第二次递归调用是对哪组记录进行排序</a:t>
            </a:r>
            <a:r>
              <a:rPr lang="en-US" altLang="x-none" sz="2800" b="1" dirty="0">
                <a:latin typeface="宋体" panose="02010600030101010101" pitchFamily="2" charset="-122"/>
              </a:rPr>
              <a:t>?</a:t>
            </a:r>
            <a:endParaRPr lang="en-US" altLang="x-none" sz="2800" b="1" dirty="0">
              <a:latin typeface="宋体" panose="02010600030101010101" pitchFamily="2" charset="-122"/>
            </a:endParaRPr>
          </a:p>
          <a:p>
            <a:pPr marL="0" indent="355600">
              <a:lnSpc>
                <a:spcPct val="110000"/>
              </a:lnSpc>
              <a:buNone/>
            </a:pPr>
            <a:r>
              <a:rPr lang="en-US" altLang="x-none" sz="2800" b="1" dirty="0">
                <a:latin typeface="宋体" panose="02010600030101010101" pitchFamily="2" charset="-122"/>
              </a:rPr>
              <a:t>⑶ </a:t>
            </a:r>
            <a:r>
              <a:rPr lang="zh-CN" altLang="en-US" sz="2800" b="1" dirty="0">
                <a:latin typeface="宋体" panose="02010600030101010101" pitchFamily="2" charset="-122"/>
              </a:rPr>
              <a:t>在堆排序，快速排序和归并排序中，若只从存储空间考虑，应选择哪种方法；若只从排序结果的稳定性考虑，应选择哪种方法；若只从平均情况下排序最快考虑，应选择哪种方法；</a:t>
            </a:r>
            <a:endParaRPr lang="zh-CN" altLang="en-US" sz="2800" b="1" dirty="0">
              <a:latin typeface="宋体" panose="02010600030101010101" pitchFamily="2" charset="-122"/>
            </a:endParaRPr>
          </a:p>
          <a:p>
            <a:pPr marL="0" indent="355600">
              <a:lnSpc>
                <a:spcPct val="110000"/>
              </a:lnSpc>
              <a:buNone/>
            </a:pPr>
            <a:r>
              <a:rPr lang="zh-CN" altLang="en-US" sz="2800" b="1" dirty="0">
                <a:latin typeface="宋体" panose="02010600030101010101" pitchFamily="2" charset="-122"/>
              </a:rPr>
              <a:t>⑷ 设有关键字序列为</a:t>
            </a:r>
            <a:r>
              <a:rPr lang="en-US" altLang="x-none" sz="2800" b="1" dirty="0"/>
              <a:t>(14, 17, 53, 35, 9, 32, 68, 41, 76, 23)</a:t>
            </a:r>
            <a:r>
              <a:rPr lang="zh-CN" altLang="en-US" sz="2800" b="1" dirty="0"/>
              <a:t>的</a:t>
            </a:r>
            <a:r>
              <a:rPr lang="zh-CN" altLang="en-US" sz="2800" b="1" dirty="0">
                <a:latin typeface="宋体" panose="02010600030101010101" pitchFamily="2" charset="-122"/>
              </a:rPr>
              <a:t>一组记录，请给出用希尔排序法</a:t>
            </a:r>
            <a:r>
              <a:rPr lang="en-US" altLang="x-none" sz="2800" b="1" dirty="0"/>
              <a:t>(</a:t>
            </a:r>
            <a:r>
              <a:rPr lang="zh-CN" altLang="en-US" sz="2800" b="1" dirty="0"/>
              <a:t>增量序列是</a:t>
            </a:r>
            <a:r>
              <a:rPr lang="en-US" altLang="x-none" sz="2800" b="1" dirty="0"/>
              <a:t>5, 3, 1)</a:t>
            </a:r>
            <a:r>
              <a:rPr lang="zh-CN" altLang="en-US" sz="2800" b="1" dirty="0">
                <a:latin typeface="宋体" panose="02010600030101010101" pitchFamily="2" charset="-122"/>
              </a:rPr>
              <a:t>排序时的每一躺结果。</a:t>
            </a:r>
            <a:endParaRPr lang="zh-CN" altLang="en-US" sz="2800" b="1" dirty="0">
              <a:latin typeface="宋体" panose="02010600030101010101" pitchFamily="2" charset="-122"/>
            </a:endParaRPr>
          </a:p>
          <a:p>
            <a:pPr marL="0" indent="355600">
              <a:lnSpc>
                <a:spcPct val="110000"/>
              </a:lnSpc>
              <a:buNone/>
            </a:pPr>
            <a:r>
              <a:rPr lang="zh-CN" altLang="en-US" sz="2800" b="1" dirty="0">
                <a:latin typeface="宋体" panose="02010600030101010101" pitchFamily="2" charset="-122"/>
              </a:rPr>
              <a:t>⑸ 设有关键字序列为</a:t>
            </a:r>
            <a:r>
              <a:rPr lang="en-US" altLang="x-none" sz="2800" b="1" dirty="0"/>
              <a:t>(14, 17, 53, 35, 9, 37, 68, 21, 46)</a:t>
            </a:r>
            <a:r>
              <a:rPr lang="zh-CN" altLang="en-US" sz="2800" b="1" dirty="0"/>
              <a:t>的</a:t>
            </a:r>
            <a:r>
              <a:rPr lang="zh-CN" altLang="en-US" sz="2800" b="1" dirty="0">
                <a:latin typeface="宋体" panose="02010600030101010101" pitchFamily="2" charset="-122"/>
              </a:rPr>
              <a:t>一组记录，请给出冒泡排序法排序时的每一躺结果。</a:t>
            </a:r>
            <a:endParaRPr lang="zh-CN" altLang="en-US" sz="2800" b="1" dirty="0">
              <a:latin typeface="宋体" panose="02010600030101010101" pitchFamily="2"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3601" name="文本占位符 839681"/>
          <p:cNvSpPr>
            <a:spLocks noGrp="1"/>
          </p:cNvSpPr>
          <p:nvPr>
            <p:ph idx="1"/>
          </p:nvPr>
        </p:nvSpPr>
        <p:spPr>
          <a:xfrm>
            <a:off x="1676400" y="152400"/>
            <a:ext cx="8812213" cy="6156325"/>
          </a:xfrm>
        </p:spPr>
        <p:txBody>
          <a:bodyPr wrap="square" lIns="92075" tIns="46038" rIns="92075" bIns="46038" anchor="t"/>
          <a:p>
            <a:pPr marL="0" indent="355600">
              <a:lnSpc>
                <a:spcPct val="110000"/>
              </a:lnSpc>
              <a:buNone/>
            </a:pPr>
            <a:r>
              <a:rPr lang="zh-CN" altLang="en-US" sz="2800" b="1" dirty="0">
                <a:latin typeface="宋体" panose="02010600030101010101" pitchFamily="2" charset="-122"/>
              </a:rPr>
              <a:t>⑹ 设有关键字序列为</a:t>
            </a:r>
            <a:r>
              <a:rPr lang="en-US" altLang="x-none" sz="2800" b="1" dirty="0"/>
              <a:t>(14, 17, 53, 35, 9, 37, 68, 21, 46)</a:t>
            </a:r>
            <a:r>
              <a:rPr lang="zh-CN" altLang="en-US" sz="2800" b="1" dirty="0"/>
              <a:t>的</a:t>
            </a:r>
            <a:r>
              <a:rPr lang="zh-CN" altLang="en-US" sz="2800" b="1" dirty="0">
                <a:latin typeface="宋体" panose="02010600030101010101" pitchFamily="2" charset="-122"/>
              </a:rPr>
              <a:t>一组记录，利用快速排序法进行排序时，请给出以第一个记录为基准得到的一次划分结果。</a:t>
            </a:r>
            <a:endParaRPr lang="zh-CN" altLang="en-US" sz="2800" b="1" dirty="0">
              <a:latin typeface="宋体" panose="02010600030101010101" pitchFamily="2" charset="-122"/>
            </a:endParaRPr>
          </a:p>
          <a:p>
            <a:pPr marL="0" indent="355600">
              <a:lnSpc>
                <a:spcPct val="110000"/>
              </a:lnSpc>
              <a:buNone/>
            </a:pPr>
            <a:r>
              <a:rPr lang="zh-CN" altLang="en-US" sz="2800" b="1" dirty="0">
                <a:latin typeface="宋体" panose="02010600030101010101" pitchFamily="2" charset="-122"/>
              </a:rPr>
              <a:t>⑺ 设关键字序列为</a:t>
            </a:r>
            <a:r>
              <a:rPr lang="en-US" altLang="x-none" sz="2800" b="1" dirty="0"/>
              <a:t>(14, 17, 53, 35, 9, 37, 68, 21)</a:t>
            </a:r>
            <a:r>
              <a:rPr lang="zh-CN" altLang="en-US" sz="2800" b="1" dirty="0"/>
              <a:t>的</a:t>
            </a:r>
            <a:r>
              <a:rPr lang="zh-CN" altLang="en-US" sz="2800" b="1" dirty="0">
                <a:latin typeface="宋体" panose="02010600030101010101" pitchFamily="2" charset="-122"/>
              </a:rPr>
              <a:t>一组记录，请给出按非递增采用堆排序时的每一躺结果。</a:t>
            </a:r>
            <a:endParaRPr lang="zh-CN" altLang="en-US" sz="2800" b="1" dirty="0">
              <a:latin typeface="宋体" panose="02010600030101010101" pitchFamily="2" charset="-122"/>
            </a:endParaRPr>
          </a:p>
          <a:p>
            <a:pPr marL="0" indent="355600">
              <a:lnSpc>
                <a:spcPct val="110000"/>
              </a:lnSpc>
              <a:buNone/>
            </a:pPr>
            <a:r>
              <a:rPr lang="zh-CN" altLang="en-US" sz="2800" b="1" dirty="0">
                <a:latin typeface="宋体" panose="02010600030101010101" pitchFamily="2" charset="-122"/>
              </a:rPr>
              <a:t>⑻ 设关键字序列为</a:t>
            </a:r>
            <a:r>
              <a:rPr lang="en-US" altLang="x-none" sz="2800" b="1" dirty="0"/>
              <a:t>(314, 617, 253, 335, 19, 237, 464, 121, 46, 231, 176, 344)</a:t>
            </a:r>
            <a:r>
              <a:rPr lang="zh-CN" altLang="en-US" sz="2800" b="1" dirty="0"/>
              <a:t>的</a:t>
            </a:r>
            <a:r>
              <a:rPr lang="zh-CN" altLang="en-US" sz="2800" b="1" dirty="0">
                <a:latin typeface="宋体" panose="02010600030101010101" pitchFamily="2" charset="-122"/>
              </a:rPr>
              <a:t>一组记录，请给出采用基数排序时的每一躺结果。</a:t>
            </a:r>
            <a:endParaRPr lang="zh-CN" altLang="en-US" sz="2800" b="1" dirty="0">
              <a:latin typeface="宋体" panose="02010600030101010101" pitchFamily="2" charset="-122"/>
            </a:endParaRPr>
          </a:p>
          <a:p>
            <a:pPr marL="0" indent="355600">
              <a:lnSpc>
                <a:spcPct val="110000"/>
              </a:lnSpc>
              <a:buNone/>
            </a:pPr>
            <a:r>
              <a:rPr lang="zh-CN" altLang="en-US" sz="2800" b="1" dirty="0">
                <a:latin typeface="宋体" panose="02010600030101010101" pitchFamily="2" charset="-122"/>
              </a:rPr>
              <a:t>⑼ 将哨兵放在</a:t>
            </a:r>
            <a:r>
              <a:rPr lang="en-US" altLang="x-none" sz="2800" b="1" dirty="0"/>
              <a:t>R[n]</a:t>
            </a:r>
            <a:r>
              <a:rPr lang="zh-CN" altLang="en-US" sz="2800" b="1" dirty="0">
                <a:latin typeface="宋体" panose="02010600030101010101" pitchFamily="2" charset="-122"/>
              </a:rPr>
              <a:t>中，被排序的记录存放在</a:t>
            </a:r>
            <a:r>
              <a:rPr lang="en-US" altLang="x-none" sz="2800" b="1" dirty="0"/>
              <a:t>R[1…n-1]</a:t>
            </a:r>
            <a:r>
              <a:rPr lang="zh-CN" altLang="en-US" sz="2800" b="1" dirty="0"/>
              <a:t>中</a:t>
            </a:r>
            <a:r>
              <a:rPr lang="zh-CN" altLang="en-US" sz="2800" b="1" dirty="0">
                <a:latin typeface="宋体" panose="02010600030101010101" pitchFamily="2" charset="-122"/>
              </a:rPr>
              <a:t>，重写直接插入排序算法。</a:t>
            </a:r>
            <a:endParaRPr lang="zh-CN" altLang="en-US" sz="2800" b="1" dirty="0">
              <a:latin typeface="宋体" panose="02010600030101010101" pitchFamily="2" charset="-122"/>
            </a:endParaRPr>
          </a:p>
          <a:p>
            <a:pPr marL="0" indent="355600">
              <a:lnSpc>
                <a:spcPct val="110000"/>
              </a:lnSpc>
              <a:buNone/>
            </a:pPr>
            <a:r>
              <a:rPr lang="zh-CN" altLang="en-US" sz="2800" b="1" dirty="0">
                <a:latin typeface="宋体" panose="02010600030101010101" pitchFamily="2" charset="-122"/>
              </a:rPr>
              <a:t>⑽ 实际中常采用单链表存储数据记录，请写出排序记录的结构的定义并修改。</a:t>
            </a:r>
            <a:endParaRPr lang="zh-CN" altLang="en-US" sz="2800" b="1" dirty="0">
              <a:latin typeface="宋体" panose="02010600030101010101" pitchFamily="2" charset="-122"/>
            </a:endParaRPr>
          </a:p>
        </p:txBody>
      </p:sp>
    </p:spTree>
  </p:cSld>
  <p:clrMapOvr>
    <a:masterClrMapping/>
  </p:clrMapOvr>
</p:sld>
</file>

<file path=ppt/theme/theme1.xml><?xml version="1.0" encoding="utf-8"?>
<a:theme xmlns:a="http://schemas.openxmlformats.org/drawingml/2006/main" name="3_Soaring">
  <a:themeElements>
    <a:clrScheme name="">
      <a:dk1>
        <a:srgbClr val="FFFFFF"/>
      </a:dk1>
      <a:lt1>
        <a:srgbClr val="0000FF"/>
      </a:lt1>
      <a:dk2>
        <a:srgbClr val="FFCC66"/>
      </a:dk2>
      <a:lt2>
        <a:srgbClr val="000000"/>
      </a:lt2>
      <a:accent1>
        <a:srgbClr val="00FFFF"/>
      </a:accent1>
      <a:accent2>
        <a:srgbClr val="3366FF"/>
      </a:accent2>
      <a:accent3>
        <a:srgbClr val="AAAAFF"/>
      </a:accent3>
      <a:accent4>
        <a:srgbClr val="DCDCDC"/>
      </a:accent4>
      <a:accent5>
        <a:srgbClr val="AAFFFF"/>
      </a:accent5>
      <a:accent6>
        <a:srgbClr val="2D5BE5"/>
      </a:accent6>
      <a:hlink>
        <a:srgbClr val="FF0033"/>
      </a:hlink>
      <a:folHlink>
        <a:srgbClr val="FFFF00"/>
      </a:folHlink>
    </a:clrScheme>
    <a:fontScheme name="">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FF"/>
        </a:lt1>
        <a:dk2>
          <a:srgbClr val="FFCC66"/>
        </a:dk2>
        <a:lt2>
          <a:srgbClr val="000000"/>
        </a:lt2>
        <a:accent1>
          <a:srgbClr val="00FFFF"/>
        </a:accent1>
        <a:accent2>
          <a:srgbClr val="3366FF"/>
        </a:accent2>
        <a:accent3>
          <a:srgbClr val="AAAAFF"/>
        </a:accent3>
        <a:accent4>
          <a:srgbClr val="DCDCDC"/>
        </a:accent4>
        <a:accent5>
          <a:srgbClr val="AAFFFF"/>
        </a:accent5>
        <a:accent6>
          <a:srgbClr val="2D5BE5"/>
        </a:accent6>
        <a:hlink>
          <a:srgbClr val="FF0033"/>
        </a:hlink>
        <a:folHlink>
          <a:srgbClr val="FFFF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9CAFF"/>
        </a:accent5>
        <a:accent6>
          <a:srgbClr val="5BB7E5"/>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1E1E1"/>
        </a:accent5>
        <a:accent6>
          <a:srgbClr val="D2D2D2"/>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CC66"/>
        </a:dk2>
        <a:lt2>
          <a:srgbClr val="000000"/>
        </a:lt2>
        <a:accent1>
          <a:srgbClr val="0099CC"/>
        </a:accent1>
        <a:accent2>
          <a:srgbClr val="009999"/>
        </a:accent2>
        <a:accent3>
          <a:srgbClr val="AAC1C1"/>
        </a:accent3>
        <a:accent4>
          <a:srgbClr val="DCDCDC"/>
        </a:accent4>
        <a:accent5>
          <a:srgbClr val="AACAE2"/>
        </a:accent5>
        <a:accent6>
          <a:srgbClr val="008989"/>
        </a:accent6>
        <a:hlink>
          <a:srgbClr val="6600CC"/>
        </a:hlink>
        <a:folHlink>
          <a:srgbClr val="FFFF00"/>
        </a:folHlink>
      </a:clrScheme>
      <a:clrMap bg1="lt1" tx1="dk1" bg2="lt2" tx2="dk2" accent1="accent1" accent2="accent2" accent3="accent3" accent4="accent4" accent5="accent5" accent6="accent6" hlink="hlink" folHlink="folHlink"/>
    </a:extraClrScheme>
    <a:extraClrScheme>
      <a:clrScheme name="">
        <a:dk1>
          <a:srgbClr val="FFFFFF"/>
        </a:dk1>
        <a:lt1>
          <a:srgbClr val="993300"/>
        </a:lt1>
        <a:dk2>
          <a:srgbClr val="FFCC66"/>
        </a:dk2>
        <a:lt2>
          <a:srgbClr val="000000"/>
        </a:lt2>
        <a:accent1>
          <a:srgbClr val="FF6633"/>
        </a:accent1>
        <a:accent2>
          <a:srgbClr val="CC6600"/>
        </a:accent2>
        <a:accent3>
          <a:srgbClr val="CAADAA"/>
        </a:accent3>
        <a:accent4>
          <a:srgbClr val="DCDCDC"/>
        </a:accent4>
        <a:accent5>
          <a:srgbClr val="FFB9AD"/>
        </a:accent5>
        <a:accent6>
          <a:srgbClr val="B75B00"/>
        </a:accent6>
        <a:hlink>
          <a:srgbClr val="CC0000"/>
        </a:hlink>
        <a:folHlink>
          <a:srgbClr val="FFFF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23980</Words>
  <Application>WPS 演示</Application>
  <PresentationFormat>宽屏</PresentationFormat>
  <Paragraphs>1617</Paragraphs>
  <Slides>91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91</vt:i4>
      </vt:variant>
    </vt:vector>
  </HeadingPairs>
  <TitlesOfParts>
    <vt:vector size="103" baseType="lpstr">
      <vt:lpstr>Arial</vt:lpstr>
      <vt:lpstr>宋体</vt:lpstr>
      <vt:lpstr>Wingdings</vt:lpstr>
      <vt:lpstr>Arial Unicode MS</vt:lpstr>
      <vt:lpstr>Calibri Light</vt:lpstr>
      <vt:lpstr>Calibri</vt:lpstr>
      <vt:lpstr>微软雅黑</vt:lpstr>
      <vt:lpstr>楷体_GB2312</vt:lpstr>
      <vt:lpstr>Times New Roman</vt:lpstr>
      <vt:lpstr>Symbol</vt:lpstr>
      <vt:lpstr>新宋体</vt:lpstr>
      <vt:lpstr>3_Soaring</vt:lpstr>
      <vt:lpstr>第10章  内部排序</vt:lpstr>
      <vt:lpstr>10.1  排序的基本概念</vt:lpstr>
      <vt:lpstr>PowerPoint 演示文稿</vt:lpstr>
      <vt:lpstr>PowerPoint 演示文稿</vt:lpstr>
      <vt:lpstr>PowerPoint 演示文稿</vt:lpstr>
      <vt:lpstr>PowerPoint 演示文稿</vt:lpstr>
      <vt:lpstr>PowerPoint 演示文稿</vt:lpstr>
      <vt:lpstr>10.2   插入排序</vt:lpstr>
      <vt:lpstr>10.2.1   直接插入排序</vt:lpstr>
      <vt:lpstr>PowerPoint 演示文稿</vt:lpstr>
      <vt:lpstr>PowerPoint 演示文稿</vt:lpstr>
      <vt:lpstr>PowerPoint 演示文稿</vt:lpstr>
      <vt:lpstr>PowerPoint 演示文稿</vt:lpstr>
      <vt:lpstr>PowerPoint 演示文稿</vt:lpstr>
      <vt:lpstr>10.2.2   其它插入排序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10.2.3   希尔排序</vt:lpstr>
      <vt:lpstr>PowerPoint 演示文稿</vt:lpstr>
      <vt:lpstr>PowerPoint 演示文稿</vt:lpstr>
      <vt:lpstr>PowerPoint 演示文稿</vt:lpstr>
      <vt:lpstr>PowerPoint 演示文稿</vt:lpstr>
      <vt:lpstr>10.3   快速排序</vt:lpstr>
      <vt:lpstr>10.3.1   冒泡排序</vt:lpstr>
      <vt:lpstr>PowerPoint 演示文稿</vt:lpstr>
      <vt:lpstr>PowerPoint 演示文稿</vt:lpstr>
      <vt:lpstr>PowerPoint 演示文稿</vt:lpstr>
      <vt:lpstr>PowerPoint 演示文稿</vt:lpstr>
      <vt:lpstr>10.3.2   快速排序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10. 4   选择排序</vt:lpstr>
      <vt:lpstr>10.4.1   简单选择排序</vt:lpstr>
      <vt:lpstr>PowerPoint 演示文稿</vt:lpstr>
      <vt:lpstr>PowerPoint 演示文稿</vt:lpstr>
      <vt:lpstr>PowerPoint 演示文稿</vt:lpstr>
      <vt:lpstr>10.4.2   树形选择排序</vt:lpstr>
      <vt:lpstr>PowerPoint 演示文稿</vt:lpstr>
      <vt:lpstr>10.4.3    堆排序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10. 5   归并排序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10. 6   基数排序</vt:lpstr>
      <vt:lpstr>10.6.1   多关键字排序</vt:lpstr>
      <vt:lpstr>PowerPoint 演示文稿</vt:lpstr>
      <vt:lpstr>10.6.2   链式基数排序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10. 7   各种内部排序的比较</vt:lpstr>
      <vt:lpstr>PowerPoint 演示文稿</vt:lpstr>
      <vt:lpstr>PowerPoint 演示文稿</vt:lpstr>
      <vt:lpstr>PowerPoint 演示文稿</vt:lpstr>
      <vt:lpstr>习 题 十</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huang gege</dc:creator>
  <cp:lastModifiedBy>Da明Xing</cp:lastModifiedBy>
  <cp:revision>1</cp:revision>
  <dcterms:created xsi:type="dcterms:W3CDTF">2017-12-06T05:02:27Z</dcterms:created>
  <dcterms:modified xsi:type="dcterms:W3CDTF">2017-12-06T05:04:00Z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