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8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8" Type="http://schemas.openxmlformats.org/officeDocument/2006/relationships/tableStyles" Target="tableStyles.xml"/><Relationship Id="rId77" Type="http://schemas.openxmlformats.org/officeDocument/2006/relationships/viewProps" Target="viewProps.xml"/><Relationship Id="rId76" Type="http://schemas.openxmlformats.org/officeDocument/2006/relationships/presProps" Target="presProps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幻灯片图像占位符 54273"/>
          <p:cNvSpPr>
            <a:spLocks noGrp="1" noTextEdit="1"/>
          </p:cNvSpPr>
          <p:nvPr>
            <p:ph type="sldImg"/>
          </p:nvPr>
        </p:nvSpPr>
        <p:spPr/>
      </p:sp>
      <p:sp>
        <p:nvSpPr>
          <p:cNvPr id="8195" name="文本占位符 54274"/>
          <p:cNvSpPr>
            <a:spLocks noGrp="1"/>
          </p:cNvSpPr>
          <p:nvPr>
            <p:ph type="body"/>
          </p:nvPr>
        </p:nvSpPr>
        <p:spPr/>
        <p:txBody>
          <a:bodyPr anchor="ctr"/>
          <a:p>
            <a:pPr lvl="0" inden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</a:rPr>
              <a:t>  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3010" name="幻灯片图像占位符 89089"/>
          <p:cNvSpPr>
            <a:spLocks noGrp="1" noTextEdit="1"/>
          </p:cNvSpPr>
          <p:nvPr>
            <p:ph type="sldImg"/>
          </p:nvPr>
        </p:nvSpPr>
        <p:spPr/>
      </p:sp>
      <p:sp>
        <p:nvSpPr>
          <p:cNvPr id="43011" name="文本占位符 89090"/>
          <p:cNvSpPr>
            <a:spLocks noGrp="1"/>
          </p:cNvSpPr>
          <p:nvPr>
            <p:ph type="body"/>
          </p:nvPr>
        </p:nvSpPr>
        <p:spPr/>
        <p:txBody>
          <a:bodyPr anchor="ctr"/>
          <a:p>
            <a:pPr lvl="0" inden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</a:rPr>
              <a:t>  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8610" name="幻灯片图像占位符 114689"/>
          <p:cNvSpPr>
            <a:spLocks noGrp="1" noTextEdit="1"/>
          </p:cNvSpPr>
          <p:nvPr>
            <p:ph type="sldImg"/>
          </p:nvPr>
        </p:nvSpPr>
        <p:spPr/>
      </p:sp>
      <p:sp>
        <p:nvSpPr>
          <p:cNvPr id="68611" name="文本占位符 114690"/>
          <p:cNvSpPr>
            <a:spLocks noGrp="1"/>
          </p:cNvSpPr>
          <p:nvPr>
            <p:ph type="body"/>
          </p:nvPr>
        </p:nvSpPr>
        <p:spPr/>
        <p:txBody>
          <a:bodyPr anchor="ctr"/>
          <a:p>
            <a:pPr lvl="0" inden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</a:rPr>
              <a:t>  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682" name="幻灯片图像占位符 117761"/>
          <p:cNvSpPr>
            <a:spLocks noGrp="1" noTextEdit="1"/>
          </p:cNvSpPr>
          <p:nvPr>
            <p:ph type="sldImg"/>
          </p:nvPr>
        </p:nvSpPr>
        <p:spPr/>
      </p:sp>
      <p:sp>
        <p:nvSpPr>
          <p:cNvPr id="71683" name="文本占位符 117762"/>
          <p:cNvSpPr>
            <a:spLocks noGrp="1"/>
          </p:cNvSpPr>
          <p:nvPr>
            <p:ph type="body"/>
          </p:nvPr>
        </p:nvSpPr>
        <p:spPr/>
        <p:txBody>
          <a:bodyPr anchor="ctr"/>
          <a:p>
            <a:pPr lvl="0" inden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</a:rPr>
              <a:t>  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338" name="幻灯片图像占位符 60417"/>
          <p:cNvSpPr>
            <a:spLocks noGrp="1" noTextEdit="1"/>
          </p:cNvSpPr>
          <p:nvPr>
            <p:ph type="sldImg"/>
          </p:nvPr>
        </p:nvSpPr>
        <p:spPr/>
      </p:sp>
      <p:sp>
        <p:nvSpPr>
          <p:cNvPr id="14339" name="文本占位符 60418"/>
          <p:cNvSpPr>
            <a:spLocks noGrp="1"/>
          </p:cNvSpPr>
          <p:nvPr>
            <p:ph type="body"/>
          </p:nvPr>
        </p:nvSpPr>
        <p:spPr/>
        <p:txBody>
          <a:bodyPr anchor="ctr"/>
          <a:p>
            <a:pPr lvl="0" inden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</a:rPr>
              <a:t>  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幻灯片图像占位符 63489"/>
          <p:cNvSpPr>
            <a:spLocks noGrp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>
            <a:solidFill>
              <a:srgbClr val="000000"/>
            </a:solidFill>
            <a:miter/>
          </a:ln>
        </p:spPr>
      </p:sp>
      <p:sp>
        <p:nvSpPr>
          <p:cNvPr id="17411" name="文本占位符 63490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/>
          <a:p>
            <a:pPr lvl="0" indent="0"/>
            <a:r>
              <a:rPr lang="zh-CN" altLang="en-US" sz="1400" dirty="0">
                <a:latin typeface="宋体" panose="02010600030101010101" pitchFamily="2" charset="-122"/>
              </a:rPr>
              <a:t>注意：</a:t>
            </a:r>
            <a:r>
              <a:rPr lang="en-US" altLang="x-none" sz="1400" dirty="0">
                <a:latin typeface="宋体" panose="02010600030101010101" pitchFamily="2" charset="-122"/>
              </a:rPr>
              <a:t>C</a:t>
            </a:r>
            <a:r>
              <a:rPr lang="zh-CN" altLang="en-US" sz="1400" dirty="0">
                <a:latin typeface="宋体" panose="02010600030101010101" pitchFamily="2" charset="-122"/>
              </a:rPr>
              <a:t>语言中数组的下标值是从</a:t>
            </a:r>
            <a:r>
              <a:rPr lang="en-US" altLang="x-none" sz="1400" dirty="0">
                <a:latin typeface="宋体" panose="02010600030101010101" pitchFamily="2" charset="-122"/>
              </a:rPr>
              <a:t>0</a:t>
            </a:r>
            <a:r>
              <a:rPr lang="zh-CN" altLang="en-US" sz="1400" dirty="0">
                <a:latin typeface="宋体" panose="02010600030101010101" pitchFamily="2" charset="-122"/>
              </a:rPr>
              <a:t>开始，第</a:t>
            </a:r>
            <a:r>
              <a:rPr lang="en-US" altLang="x-none" sz="1400" dirty="0">
                <a:latin typeface="宋体" panose="02010600030101010101" pitchFamily="2" charset="-122"/>
              </a:rPr>
              <a:t>i</a:t>
            </a:r>
            <a:r>
              <a:rPr lang="zh-CN" altLang="en-US" sz="1400" dirty="0">
                <a:latin typeface="宋体" panose="02010600030101010101" pitchFamily="2" charset="-122"/>
              </a:rPr>
              <a:t>个元素的下标值是</a:t>
            </a:r>
            <a:r>
              <a:rPr lang="en-US" altLang="x-none" sz="1400" dirty="0">
                <a:latin typeface="宋体" panose="02010600030101010101" pitchFamily="2" charset="-122"/>
              </a:rPr>
              <a:t>i - 1 </a:t>
            </a:r>
            <a:r>
              <a:rPr lang="zh-CN" altLang="en-US" sz="1400" dirty="0">
                <a:latin typeface="宋体" panose="02010600030101010101" pitchFamily="2" charset="-122"/>
              </a:rPr>
              <a:t>。</a:t>
            </a:r>
            <a:endParaRPr lang="zh-CN" altLang="en-US" sz="1400" dirty="0">
              <a:latin typeface="宋体" panose="02010600030101010101" pitchFamily="2" charset="-122"/>
            </a:endParaRPr>
          </a:p>
          <a:p>
            <a:pPr lvl="0" indent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458" name="幻灯片图像占位符 65537"/>
          <p:cNvSpPr>
            <a:spLocks noGrp="1" noTextEdit="1"/>
          </p:cNvSpPr>
          <p:nvPr>
            <p:ph type="sldImg"/>
          </p:nvPr>
        </p:nvSpPr>
        <p:spPr/>
      </p:sp>
      <p:sp>
        <p:nvSpPr>
          <p:cNvPr id="19459" name="文本占位符 65538"/>
          <p:cNvSpPr>
            <a:spLocks noGrp="1"/>
          </p:cNvSpPr>
          <p:nvPr>
            <p:ph type="body"/>
          </p:nvPr>
        </p:nvSpPr>
        <p:spPr/>
        <p:txBody>
          <a:bodyPr anchor="ctr"/>
          <a:p>
            <a:pPr lvl="0" inden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</a:rPr>
              <a:t>  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698" name="幻灯片图像占位符 75777"/>
          <p:cNvSpPr>
            <a:spLocks noGrp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>
            <a:solidFill>
              <a:srgbClr val="000000"/>
            </a:solidFill>
            <a:miter/>
          </a:ln>
        </p:spPr>
      </p:sp>
      <p:sp>
        <p:nvSpPr>
          <p:cNvPr id="29699" name="文本占位符 75778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/>
          <a:p>
            <a:pPr lvl="0" indent="0"/>
            <a:r>
              <a:rPr lang="zh-CN" altLang="en-US" b="1" dirty="0"/>
              <a:t>顺序存储的线性表的特点</a:t>
            </a:r>
            <a:r>
              <a:rPr lang="en-US" altLang="x-none" b="1" dirty="0"/>
              <a:t>:</a:t>
            </a:r>
            <a:endParaRPr lang="en-US" altLang="x-none" b="1" dirty="0"/>
          </a:p>
          <a:p>
            <a:pPr lvl="0" indent="0"/>
            <a:r>
              <a:rPr lang="zh-CN" altLang="en-US" b="1" dirty="0"/>
              <a:t>优点</a:t>
            </a:r>
            <a:r>
              <a:rPr lang="zh-CN" altLang="en-US" dirty="0"/>
              <a:t>：表中任一结点的存取很方便</a:t>
            </a:r>
            <a:r>
              <a:rPr lang="zh-CN" altLang="en-US" dirty="0">
                <a:latin typeface="宋体" panose="02010600030101010101" pitchFamily="2" charset="-122"/>
              </a:rPr>
              <a:t>，也能进行插入和删除操作。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0" indent="0"/>
            <a:r>
              <a:rPr lang="zh-CN" altLang="en-US" b="1" dirty="0"/>
              <a:t>缺点</a:t>
            </a:r>
            <a:r>
              <a:rPr lang="zh-CN" altLang="en-US" dirty="0"/>
              <a:t>：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0" indent="0"/>
            <a:r>
              <a:rPr lang="zh-CN" altLang="en-US" dirty="0">
                <a:latin typeface="宋体" panose="02010600030101010101" pitchFamily="2" charset="-122"/>
              </a:rPr>
              <a:t>     </a:t>
            </a:r>
            <a:r>
              <a:rPr lang="en-US" altLang="x-none" dirty="0">
                <a:latin typeface="宋体" panose="02010600030101010101" pitchFamily="2" charset="-122"/>
              </a:rPr>
              <a:t>(1)  </a:t>
            </a:r>
            <a:r>
              <a:rPr lang="zh-CN" altLang="en-US" dirty="0">
                <a:latin typeface="宋体" panose="02010600030101010101" pitchFamily="2" charset="-122"/>
              </a:rPr>
              <a:t>插入和删除不方便。为保持连续存放，操作中需要移动大量元素。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0" indent="0"/>
            <a:r>
              <a:rPr lang="zh-CN" altLang="en-US" dirty="0">
                <a:latin typeface="宋体" panose="02010600030101010101" pitchFamily="2" charset="-122"/>
              </a:rPr>
              <a:t>     </a:t>
            </a:r>
            <a:r>
              <a:rPr lang="en-US" altLang="x-none" dirty="0">
                <a:latin typeface="宋体" panose="02010600030101010101" pitchFamily="2" charset="-122"/>
              </a:rPr>
              <a:t>(2)  </a:t>
            </a:r>
            <a:r>
              <a:rPr lang="zh-CN" altLang="en-US" dirty="0">
                <a:latin typeface="宋体" panose="02010600030101010101" pitchFamily="2" charset="-122"/>
              </a:rPr>
              <a:t>会造成空间的浪费以及不易扩充。数组大小固定，对于处理长度变化较大的线性表时，分配数组大小不够，会造成溢出</a:t>
            </a:r>
            <a:r>
              <a:rPr lang="en-US" altLang="x-none" dirty="0">
                <a:latin typeface="宋体" panose="02010600030101010101" pitchFamily="2" charset="-122"/>
              </a:rPr>
              <a:t>;</a:t>
            </a:r>
            <a:r>
              <a:rPr lang="zh-CN" altLang="en-US" dirty="0">
                <a:latin typeface="宋体" panose="02010600030101010101" pitchFamily="2" charset="-122"/>
              </a:rPr>
              <a:t>分配大小太大，会造成空间浪费。 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746" name="幻灯片图像占位符 77825"/>
          <p:cNvSpPr>
            <a:spLocks noGrp="1" noTextEdit="1"/>
          </p:cNvSpPr>
          <p:nvPr>
            <p:ph type="sldImg"/>
          </p:nvPr>
        </p:nvSpPr>
        <p:spPr/>
      </p:sp>
      <p:sp>
        <p:nvSpPr>
          <p:cNvPr id="31747" name="文本占位符 77826"/>
          <p:cNvSpPr>
            <a:spLocks noGrp="1"/>
          </p:cNvSpPr>
          <p:nvPr>
            <p:ph type="body"/>
          </p:nvPr>
        </p:nvSpPr>
        <p:spPr/>
        <p:txBody>
          <a:bodyPr anchor="ctr"/>
          <a:p>
            <a:pPr lvl="0" inden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</a:rPr>
              <a:t>  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6866" name="幻灯片图像占位符 82945"/>
          <p:cNvSpPr>
            <a:spLocks noGrp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>
            <a:solidFill>
              <a:srgbClr val="000000"/>
            </a:solidFill>
            <a:miter/>
          </a:ln>
        </p:spPr>
      </p:sp>
      <p:sp>
        <p:nvSpPr>
          <p:cNvPr id="36867" name="文本占位符 82946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/>
          <a:p>
            <a:pPr lvl="0" indent="0"/>
            <a:r>
              <a:rPr lang="zh-CN" altLang="en-US" dirty="0"/>
              <a:t>讲课时板书教案上的几种常见的指针操作</a:t>
            </a:r>
            <a:r>
              <a:rPr lang="zh-CN" altLang="en-US" sz="1000" dirty="0">
                <a:latin typeface="宋体" panose="02010600030101010101" pitchFamily="2" charset="-122"/>
              </a:rPr>
              <a:t>。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914" name="幻灯片图像占位符 84993"/>
          <p:cNvSpPr>
            <a:spLocks noGrp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>
            <a:solidFill>
              <a:srgbClr val="000000"/>
            </a:solidFill>
            <a:miter/>
          </a:ln>
        </p:spPr>
      </p:sp>
      <p:sp>
        <p:nvSpPr>
          <p:cNvPr id="38915" name="文本占位符 84994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/>
          <a:p>
            <a:pPr lvl="0" indent="0"/>
            <a:r>
              <a:rPr lang="zh-CN" altLang="en-US" dirty="0"/>
              <a:t>讲课时板书教案上的几种常见的指针操作</a:t>
            </a:r>
            <a:r>
              <a:rPr lang="zh-CN" altLang="en-US" sz="1000" dirty="0">
                <a:latin typeface="宋体" panose="02010600030101010101" pitchFamily="2" charset="-122"/>
              </a:rPr>
              <a:t>。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62" name="幻灯片图像占位符 87041"/>
          <p:cNvSpPr>
            <a:spLocks noGrp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>
            <a:solidFill>
              <a:srgbClr val="000000"/>
            </a:solidFill>
            <a:miter/>
          </a:ln>
        </p:spPr>
      </p:sp>
      <p:sp>
        <p:nvSpPr>
          <p:cNvPr id="40963" name="文本占位符 87042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/>
          <a:p>
            <a:pPr lvl="0" indent="0"/>
            <a:r>
              <a:rPr lang="zh-CN" altLang="en-US" dirty="0"/>
              <a:t>讲课时板书教案上的几种常见的指针操作</a:t>
            </a:r>
            <a:r>
              <a:rPr lang="zh-CN" altLang="en-US" sz="1000" dirty="0">
                <a:latin typeface="宋体" panose="02010600030101010101" pitchFamily="2" charset="-122"/>
              </a:rPr>
              <a:t>。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rgbClr val="336600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074" name="组合 4097"/>
          <p:cNvGrpSpPr/>
          <p:nvPr/>
        </p:nvGrpSpPr>
        <p:grpSpPr>
          <a:xfrm>
            <a:off x="-1375833" y="1554163"/>
            <a:ext cx="13567833" cy="5305425"/>
            <a:chOff x="0" y="0"/>
            <a:chExt cx="6411" cy="3342"/>
          </a:xfrm>
        </p:grpSpPr>
        <p:sp>
          <p:nvSpPr>
            <p:cNvPr id="3075" name="未知"/>
            <p:cNvSpPr/>
            <p:nvPr/>
          </p:nvSpPr>
          <p:spPr>
            <a:xfrm>
              <a:off x="2712" y="728"/>
              <a:ext cx="3699" cy="2613"/>
            </a:xfrm>
            <a:custGeom>
              <a:avLst/>
              <a:gdLst/>
              <a:ahLst/>
              <a:cxnLst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rgbClr val="19337F"/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 sz="2400"/>
            </a:p>
          </p:txBody>
        </p:sp>
        <p:sp>
          <p:nvSpPr>
            <p:cNvPr id="3076" name="任意多边形 4099"/>
            <p:cNvSpPr/>
            <p:nvPr/>
          </p:nvSpPr>
          <p:spPr>
            <a:xfrm>
              <a:off x="0" y="0"/>
              <a:ext cx="4237" cy="3342"/>
            </a:xfrm>
            <a:custGeom>
              <a:avLst/>
              <a:gdLst/>
              <a:ahLst/>
              <a:cxnLst>
                <a:cxn ang="270">
                  <a:pos x="3976" y="0"/>
                </a:cxn>
                <a:cxn ang="0">
                  <a:pos x="21600" y="21231"/>
                </a:cxn>
                <a:cxn ang="180">
                  <a:pos x="0" y="21231"/>
                </a:cxn>
              </a:cxnLst>
              <a:pathLst>
                <a:path w="21600" h="21231" fill="none">
                  <a:moveTo>
                    <a:pt x="3976" y="0"/>
                  </a:moveTo>
                  <a:cubicBezTo>
                    <a:pt x="14012" y="1869"/>
                    <a:pt x="21600" y="10664"/>
                    <a:pt x="21600" y="21231"/>
                  </a:cubicBezTo>
                </a:path>
                <a:path w="21600" h="21231" stroke="0">
                  <a:moveTo>
                    <a:pt x="3976" y="0"/>
                  </a:moveTo>
                  <a:cubicBezTo>
                    <a:pt x="14012" y="1869"/>
                    <a:pt x="21600" y="10664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2400"/>
            </a:p>
          </p:txBody>
        </p:sp>
      </p:grpSp>
      <p:sp>
        <p:nvSpPr>
          <p:cNvPr id="4101" name="标题 4100"/>
          <p:cNvSpPr>
            <a:spLocks noGrp="1"/>
          </p:cNvSpPr>
          <p:nvPr>
            <p:ph type="ctrTitle" sz="quarter"/>
          </p:nvPr>
        </p:nvSpPr>
        <p:spPr>
          <a:xfrm>
            <a:off x="1725084" y="762000"/>
            <a:ext cx="103632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lstStyle>
            <a:lvl1pPr lvl="0"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4102" name="副标题 4101"/>
          <p:cNvSpPr>
            <a:spLocks noGrp="1"/>
          </p:cNvSpPr>
          <p:nvPr>
            <p:ph type="subTitle" sz="quarter" idx="1"/>
          </p:nvPr>
        </p:nvSpPr>
        <p:spPr>
          <a:xfrm>
            <a:off x="914400" y="3429000"/>
            <a:ext cx="8534400" cy="1752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103" name="日期占位符 4102"/>
          <p:cNvSpPr>
            <a:spLocks noGrp="1"/>
          </p:cNvSpPr>
          <p:nvPr>
            <p:ph type="dt" sz="quarter" idx="2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>
              <a:defRPr sz="1400"/>
            </a:lvl1pPr>
          </a:lstStyle>
          <a:p>
            <a:pPr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4104" name="页脚占位符 4103"/>
          <p:cNvSpPr>
            <a:spLocks noGrp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ctr">
              <a:defRPr sz="1400"/>
            </a:lvl1pPr>
          </a:lstStyle>
          <a:p>
            <a:pPr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4105" name="灯片编号占位符 4104"/>
          <p:cNvSpPr>
            <a:spLocks noGrp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r">
              <a:defRPr sz="1400"/>
            </a:lvl1pPr>
          </a:lstStyle>
          <a:p>
            <a:pPr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622209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77968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632" y="1981200"/>
            <a:ext cx="5077968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00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3073"/>
          <p:cNvGrpSpPr/>
          <p:nvPr/>
        </p:nvGrpSpPr>
        <p:grpSpPr>
          <a:xfrm>
            <a:off x="0" y="3175"/>
            <a:ext cx="12177184" cy="6845300"/>
            <a:chOff x="0" y="0"/>
            <a:chExt cx="5753" cy="4312"/>
          </a:xfrm>
        </p:grpSpPr>
        <p:sp>
          <p:nvSpPr>
            <p:cNvPr id="1027" name="未知"/>
            <p:cNvSpPr/>
            <p:nvPr/>
          </p:nvSpPr>
          <p:spPr>
            <a:xfrm>
              <a:off x="3394" y="997"/>
              <a:ext cx="2359" cy="3314"/>
            </a:xfrm>
            <a:custGeom>
              <a:avLst/>
              <a:gdLst/>
              <a:ahLst/>
              <a:cxnLst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rgbClr val="19337F"/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 sz="2400"/>
            </a:p>
          </p:txBody>
        </p:sp>
        <p:sp>
          <p:nvSpPr>
            <p:cNvPr id="1028" name="任意多边形 3075"/>
            <p:cNvSpPr/>
            <p:nvPr/>
          </p:nvSpPr>
          <p:spPr>
            <a:xfrm>
              <a:off x="0" y="0"/>
              <a:ext cx="5298" cy="4312"/>
            </a:xfrm>
            <a:custGeom>
              <a:avLst/>
              <a:gdLst/>
              <a:ahLst/>
              <a:cxnLst>
                <a:cxn ang="270">
                  <a:pos x="2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pathLst>
                <a:path w="21600" h="21600" fill="none">
                  <a:moveTo>
                    <a:pt x="20" y="0"/>
                  </a:moveTo>
                  <a:cubicBezTo>
                    <a:pt x="11940" y="11"/>
                    <a:pt x="21600" y="9677"/>
                    <a:pt x="21600" y="21600"/>
                  </a:cubicBezTo>
                </a:path>
                <a:path w="21600" h="21600" stroke="0">
                  <a:moveTo>
                    <a:pt x="20" y="0"/>
                  </a:moveTo>
                  <a:cubicBezTo>
                    <a:pt x="11940" y="11"/>
                    <a:pt x="21600" y="9677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2400"/>
            </a:p>
          </p:txBody>
        </p:sp>
      </p:grpSp>
      <p:sp>
        <p:nvSpPr>
          <p:cNvPr id="3077" name="标题 3076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078" name="日期占位符 3077"/>
          <p:cNvSpPr>
            <a:spLocks noGrp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3079" name="页脚占位符 3078"/>
          <p:cNvSpPr>
            <a:spLocks noGrp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3080" name="灯片编号占位符 3079"/>
          <p:cNvSpPr>
            <a:spLocks noGrp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1033" name="文本占位符 3080"/>
          <p:cNvSpPr>
            <a:spLocks noGrp="1"/>
          </p:cNvSpPr>
          <p:nvPr>
            <p:ph type="body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00000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anose="05000000000000000000" pitchFamily="2" charset="2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l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标题 52225"/>
          <p:cNvSpPr>
            <a:spLocks noGrp="1"/>
          </p:cNvSpPr>
          <p:nvPr>
            <p:ph type="ctrTitle" sz="quarter"/>
          </p:nvPr>
        </p:nvSpPr>
        <p:spPr>
          <a:xfrm>
            <a:off x="2427288" y="223838"/>
            <a:ext cx="6477000" cy="973138"/>
          </a:xfrm>
        </p:spPr>
        <p:txBody>
          <a:bodyPr vert="horz" wrap="square" lIns="92075" tIns="46038" rIns="92075" bIns="46038" anchor="b"/>
          <a:p>
            <a:pPr defTabSz="914400" fontAlgn="base"/>
            <a:r>
              <a:rPr lang="zh-CN" altLang="en-US" sz="6000" b="1" strike="noStrike" kern="1200" baseline="0" noProof="1" dirty="0">
                <a:latin typeface="楷体_GB2312" pitchFamily="1" charset="-122"/>
                <a:ea typeface="楷体_GB2312" pitchFamily="1" charset="-122"/>
              </a:rPr>
              <a:t>第</a:t>
            </a:r>
            <a:r>
              <a:rPr lang="en-US" altLang="x-none" sz="6000" b="1" strike="noStrike" kern="1200" baseline="0" noProof="1" dirty="0">
                <a:latin typeface="Times New Roman" panose="02020603050405020304" pitchFamily="2" charset="0"/>
                <a:ea typeface="楷体_GB2312" pitchFamily="1" charset="-122"/>
              </a:rPr>
              <a:t>2</a:t>
            </a:r>
            <a:r>
              <a:rPr lang="zh-CN" altLang="en-US" sz="6000" b="1" strike="noStrike" kern="1200" baseline="0" noProof="1" dirty="0">
                <a:latin typeface="楷体_GB2312" pitchFamily="1" charset="-122"/>
                <a:ea typeface="楷体_GB2312" pitchFamily="1" charset="-122"/>
              </a:rPr>
              <a:t>章</a:t>
            </a:r>
            <a:r>
              <a:rPr lang="zh-CN" altLang="en-US" sz="6000" strike="noStrike" kern="1200" baseline="0" noProof="1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en-US" sz="6000" b="1" strike="noStrike" kern="1200" baseline="0" noProof="1" dirty="0">
                <a:latin typeface="楷体_GB2312" pitchFamily="1" charset="-122"/>
                <a:ea typeface="楷体_GB2312" pitchFamily="1" charset="-122"/>
              </a:rPr>
              <a:t>线性表</a:t>
            </a:r>
            <a:endParaRPr lang="zh-CN" altLang="en-US" sz="6000" b="1" strike="noStrike" kern="1200" baseline="0" noProof="1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6146" name="矩形 52226"/>
          <p:cNvSpPr/>
          <p:nvPr/>
        </p:nvSpPr>
        <p:spPr>
          <a:xfrm>
            <a:off x="1676400" y="1371600"/>
            <a:ext cx="8839200" cy="47212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2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线性结构是最常用、最简单的一种数据结构。而线性表是一种典型的线性结构。其基本特点是线性表中的数据元素是有序且是有限的。在这种结构中：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533400" lvl="1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zh-CN" altLang="en-US" sz="2800" b="1" dirty="0">
                <a:latin typeface="宋体" panose="02010600030101010101" pitchFamily="2" charset="-122"/>
                <a:ea typeface="Arial Unicode MS" panose="020B0604020202020204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存在一个唯一的被称为“第一个”的数据元素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；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lvl="1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存在一个唯一的被称为“最后一个”的数据元素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；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lvl="1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③</a:t>
            </a:r>
            <a:r>
              <a:rPr lang="zh-CN" altLang="en-US" sz="2800" b="1" dirty="0">
                <a:latin typeface="宋体" panose="02010600030101010101" pitchFamily="2" charset="-122"/>
                <a:ea typeface="Arial Unicode MS" panose="020B0604020202020204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除第一个元素外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，每个元素均有唯一一个直接前驱；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533400" lvl="1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④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除最后一个元素外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，每个元素均有唯一一个直接后继。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blinds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标题 64513"/>
          <p:cNvSpPr>
            <a:spLocks noGrp="1"/>
          </p:cNvSpPr>
          <p:nvPr>
            <p:ph type="title"/>
          </p:nvPr>
        </p:nvSpPr>
        <p:spPr>
          <a:xfrm>
            <a:off x="2209800" y="152400"/>
            <a:ext cx="6781800" cy="762000"/>
          </a:xfrm>
        </p:spPr>
        <p:txBody>
          <a:bodyPr lIns="92075" tIns="46038" rIns="92075" bIns="46038" anchor="ctr"/>
          <a:p>
            <a:pPr fontAlgn="base"/>
            <a:r>
              <a:rPr lang="en-US" altLang="x-none" b="1" strike="noStrike" noProof="1" dirty="0">
                <a:effectLst/>
                <a:latin typeface="Times New Roman" panose="02020603050405020304" pitchFamily="2" charset="0"/>
                <a:cs typeface="Arial" panose="020B0604020202020204" pitchFamily="34" charset="0"/>
              </a:rPr>
              <a:t>2.2.2</a:t>
            </a:r>
            <a:r>
              <a:rPr lang="en-US" altLang="x-none" strike="noStrike" noProof="1" dirty="0"/>
              <a:t>   </a:t>
            </a:r>
            <a:r>
              <a:rPr lang="zh-CN" altLang="en-US" b="1" strike="noStrike" noProof="1" dirty="0">
                <a:effectLst/>
                <a:ea typeface="楷体_GB2312" pitchFamily="1" charset="-122"/>
              </a:rPr>
              <a:t>顺序表的基本操作</a:t>
            </a:r>
            <a:endParaRPr lang="zh-CN" altLang="en-US" b="1" strike="noStrike" noProof="1" dirty="0">
              <a:effectLst/>
              <a:ea typeface="楷体_GB2312" pitchFamily="1" charset="-122"/>
            </a:endParaRPr>
          </a:p>
        </p:txBody>
      </p:sp>
      <p:sp>
        <p:nvSpPr>
          <p:cNvPr id="18434" name="内容占位符 64514"/>
          <p:cNvSpPr>
            <a:spLocks noGrp="1"/>
          </p:cNvSpPr>
          <p:nvPr>
            <p:ph idx="4294967295"/>
          </p:nvPr>
        </p:nvSpPr>
        <p:spPr>
          <a:xfrm>
            <a:off x="1600200" y="1143000"/>
            <a:ext cx="8888413" cy="5526088"/>
          </a:xfrm>
        </p:spPr>
        <p:txBody>
          <a:bodyPr wrap="square" lIns="92075" tIns="46038" rIns="92075" bIns="46038" anchor="t"/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       </a:t>
            </a:r>
            <a:r>
              <a:rPr lang="zh-CN" altLang="en-US" sz="2800" b="1" dirty="0"/>
              <a:t>顺序存储结构中，很容易实现线性表的一些操作：初始化、赋值、查找、修改、插入、删除、求长度等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zh-CN" altLang="en-US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/>
              <a:t>以下将对几种主要的操作进行讨论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zh-CN" altLang="en-US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b="1" dirty="0">
                <a:solidFill>
                  <a:schemeClr val="folHlink"/>
                </a:solidFill>
              </a:rPr>
              <a:t>1    </a:t>
            </a:r>
            <a:r>
              <a:rPr lang="zh-CN" altLang="en-US" b="1" dirty="0">
                <a:solidFill>
                  <a:schemeClr val="folHlink"/>
                </a:solidFill>
              </a:rPr>
              <a:t>顺序线性表初始化</a:t>
            </a:r>
            <a:endParaRPr lang="zh-CN" altLang="en-US" b="1" dirty="0">
              <a:solidFill>
                <a:schemeClr val="folHlink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/>
              <a:t> </a:t>
            </a:r>
            <a:r>
              <a:rPr lang="en-US" altLang="x-none" sz="2800" b="1" dirty="0"/>
              <a:t>Status Init_SqList( SqList *L ) </a:t>
            </a:r>
            <a:endParaRPr lang="en-US" altLang="x-none" sz="2800" b="1" dirty="0"/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/>
              <a:t>{  L-&gt;elem_array=( ElemType * )malloc(MAX_SIZE*sizeof( ElemType ) ) ;</a:t>
            </a:r>
            <a:endParaRPr lang="en-US" altLang="x-none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if ( !L -&gt; elem_array ) return  ERROR ; </a:t>
            </a:r>
            <a:endParaRPr lang="en-US" altLang="x-none" sz="2800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else {   L-&gt;length= 0 ;    return OK ;  }  </a:t>
            </a:r>
            <a:endParaRPr lang="en-US" altLang="x-none" sz="2800" b="1" dirty="0"/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/>
              <a:t>}</a:t>
            </a:r>
            <a:endParaRPr lang="en-US" altLang="x-none" b="1" dirty="0"/>
          </a:p>
        </p:txBody>
      </p:sp>
    </p:spTree>
  </p:cSld>
  <p:clrMapOvr>
    <a:masterClrMapping/>
  </p:clrMapOvr>
  <p:transition spd="slow">
    <p:blinds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内容占位符 66561"/>
          <p:cNvSpPr>
            <a:spLocks noGrp="1"/>
          </p:cNvSpPr>
          <p:nvPr>
            <p:ph idx="4294967295"/>
          </p:nvPr>
        </p:nvSpPr>
        <p:spPr>
          <a:xfrm>
            <a:off x="1676400" y="152400"/>
            <a:ext cx="8812213" cy="5437188"/>
          </a:xfrm>
        </p:spPr>
        <p:txBody>
          <a:bodyPr wrap="square" lIns="92075" tIns="46038" rIns="92075" bIns="46038" anchor="t"/>
          <a:p>
            <a:pPr marL="0" indent="0">
              <a:lnSpc>
                <a:spcPct val="110000"/>
              </a:lnSpc>
              <a:buNone/>
            </a:pPr>
            <a:r>
              <a:rPr lang="en-US" altLang="x-none" b="1" dirty="0">
                <a:solidFill>
                  <a:schemeClr val="folHlink"/>
                </a:solidFill>
              </a:rPr>
              <a:t>2</a:t>
            </a:r>
            <a:r>
              <a:rPr lang="en-US" altLang="x-none" b="1" dirty="0">
                <a:solidFill>
                  <a:schemeClr val="folHlink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folHlink"/>
                </a:solidFill>
              </a:rPr>
              <a:t>顺序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线性表的插入</a:t>
            </a:r>
            <a:endParaRPr lang="zh-CN" altLang="en-US" b="1" dirty="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 </a:t>
            </a:r>
            <a:r>
              <a:rPr lang="zh-CN" altLang="en-US" sz="2800" b="1" dirty="0">
                <a:latin typeface="宋体" panose="02010600030101010101" pitchFamily="2" charset="-122"/>
              </a:rPr>
              <a:t>在线性表 </a:t>
            </a:r>
            <a:r>
              <a:rPr lang="en-US" altLang="x-none" sz="2800" b="1" dirty="0"/>
              <a:t>L= (a</a:t>
            </a:r>
            <a:r>
              <a:rPr lang="en-US" altLang="x-none" sz="2800" b="1" baseline="-25000" dirty="0"/>
              <a:t>1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…a </a:t>
            </a:r>
            <a:r>
              <a:rPr lang="en-US" altLang="x-none" sz="2800" b="1" baseline="-25000" dirty="0"/>
              <a:t>i-1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a</a:t>
            </a:r>
            <a:r>
              <a:rPr lang="en-US" altLang="x-none" sz="2800" b="1" baseline="-25000" dirty="0"/>
              <a:t>i</a:t>
            </a:r>
            <a:r>
              <a:rPr lang="zh-CN" altLang="en-US" sz="2800" b="1" dirty="0"/>
              <a:t>， </a:t>
            </a:r>
            <a:r>
              <a:rPr lang="en-US" altLang="x-none" sz="2800" b="1" dirty="0"/>
              <a:t>a</a:t>
            </a:r>
            <a:r>
              <a:rPr lang="en-US" altLang="x-none" sz="2800" b="1" baseline="-25000" dirty="0"/>
              <a:t>i+1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…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a</a:t>
            </a:r>
            <a:r>
              <a:rPr lang="en-US" altLang="x-none" sz="2800" b="1" baseline="-25000" dirty="0"/>
              <a:t>n</a:t>
            </a:r>
            <a:r>
              <a:rPr lang="en-US" altLang="x-none" sz="2800" b="1" dirty="0"/>
              <a:t>) </a:t>
            </a:r>
            <a:r>
              <a:rPr lang="zh-CN" altLang="en-US" sz="2800" b="1" dirty="0"/>
              <a:t>中</a:t>
            </a:r>
            <a:r>
              <a:rPr lang="zh-CN" altLang="en-US" sz="2800" b="1" dirty="0">
                <a:latin typeface="宋体" panose="02010600030101010101" pitchFamily="2" charset="-122"/>
              </a:rPr>
              <a:t>的第</a:t>
            </a:r>
            <a:r>
              <a:rPr lang="en-US" altLang="x-none" sz="2800" b="1" dirty="0"/>
              <a:t>i(1≦i≦n)</a:t>
            </a:r>
            <a:r>
              <a:rPr lang="zh-CN" altLang="en-US" sz="2800" b="1" dirty="0">
                <a:latin typeface="宋体" panose="02010600030101010101" pitchFamily="2" charset="-122"/>
              </a:rPr>
              <a:t>个位置上插入一个新结点</a:t>
            </a:r>
            <a:r>
              <a:rPr lang="en-US" altLang="x-none" sz="2800" b="1" dirty="0"/>
              <a:t>e</a:t>
            </a:r>
            <a:r>
              <a:rPr lang="zh-CN" altLang="en-US" sz="2800" b="1" dirty="0">
                <a:latin typeface="宋体" panose="02010600030101010101" pitchFamily="2" charset="-122"/>
              </a:rPr>
              <a:t>，使其成为线性表</a:t>
            </a:r>
            <a:r>
              <a:rPr lang="zh-CN" altLang="en-US" sz="2800" b="1" dirty="0"/>
              <a:t>：</a:t>
            </a:r>
            <a:endParaRPr lang="zh-CN" altLang="en-US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/>
              <a:t>     </a:t>
            </a:r>
            <a:r>
              <a:rPr lang="zh-CN" altLang="en-US" sz="2800" b="1" dirty="0">
                <a:latin typeface="宋体" panose="02010600030101010101" pitchFamily="2" charset="-122"/>
              </a:rPr>
              <a:t> </a:t>
            </a:r>
            <a:r>
              <a:rPr lang="en-US" altLang="x-none" sz="2800" b="1" dirty="0"/>
              <a:t>L=(a</a:t>
            </a:r>
            <a:r>
              <a:rPr lang="en-US" altLang="x-none" sz="2800" b="1" baseline="-25000" dirty="0"/>
              <a:t>1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…a </a:t>
            </a:r>
            <a:r>
              <a:rPr lang="en-US" altLang="x-none" sz="2800" b="1" baseline="-25000" dirty="0"/>
              <a:t>i-1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e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a</a:t>
            </a:r>
            <a:r>
              <a:rPr lang="en-US" altLang="x-none" sz="2800" b="1" baseline="-25000" dirty="0"/>
              <a:t>i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a</a:t>
            </a:r>
            <a:r>
              <a:rPr lang="en-US" altLang="x-none" sz="2800" b="1" baseline="-25000" dirty="0"/>
              <a:t>i+1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…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a</a:t>
            </a:r>
            <a:r>
              <a:rPr lang="en-US" altLang="x-none" sz="2800" b="1" baseline="-25000" dirty="0"/>
              <a:t>n</a:t>
            </a:r>
            <a:r>
              <a:rPr lang="en-US" altLang="x-none" sz="2800" b="1" dirty="0"/>
              <a:t>) </a:t>
            </a:r>
            <a:endParaRPr lang="en-US" altLang="x-none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>
                <a:solidFill>
                  <a:schemeClr val="hlink"/>
                </a:solidFill>
              </a:rPr>
              <a:t> </a:t>
            </a:r>
            <a:r>
              <a:rPr lang="zh-CN" altLang="en-US" b="1" dirty="0">
                <a:solidFill>
                  <a:schemeClr val="folHlink"/>
                </a:solidFill>
              </a:rPr>
              <a:t>实现步骤</a:t>
            </a:r>
            <a:endParaRPr lang="zh-CN" altLang="en-US" b="1" dirty="0">
              <a:solidFill>
                <a:schemeClr val="folHlink"/>
              </a:solidFill>
            </a:endParaRP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>
                <a:latin typeface="宋体" panose="02010600030101010101" pitchFamily="2" charset="-122"/>
              </a:rPr>
              <a:t>(1)</a:t>
            </a:r>
            <a:r>
              <a:rPr lang="en-US" altLang="x-none" b="1" dirty="0"/>
              <a:t>  </a:t>
            </a:r>
            <a:r>
              <a:rPr lang="zh-CN" altLang="en-US" b="1" dirty="0"/>
              <a:t>将线性表</a:t>
            </a:r>
            <a:r>
              <a:rPr lang="en-US" altLang="x-none" b="1" dirty="0"/>
              <a:t>L</a:t>
            </a:r>
            <a:r>
              <a:rPr lang="zh-CN" altLang="en-US" b="1" dirty="0"/>
              <a:t>中的</a:t>
            </a:r>
            <a:r>
              <a:rPr lang="zh-CN" altLang="en-US" b="1" dirty="0">
                <a:latin typeface="宋体" panose="02010600030101010101" pitchFamily="2" charset="-122"/>
              </a:rPr>
              <a:t>第</a:t>
            </a:r>
            <a:r>
              <a:rPr lang="en-US" altLang="x-none" b="1" dirty="0"/>
              <a:t>i</a:t>
            </a:r>
            <a:r>
              <a:rPr lang="zh-CN" altLang="en-US" b="1" dirty="0"/>
              <a:t>个至第</a:t>
            </a:r>
            <a:r>
              <a:rPr lang="en-US" altLang="x-none" b="1" dirty="0"/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个结点后移一个位置。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>
                <a:latin typeface="宋体" panose="02010600030101010101" pitchFamily="2" charset="-122"/>
              </a:rPr>
              <a:t>(2) </a:t>
            </a:r>
            <a:r>
              <a:rPr lang="zh-CN" altLang="en-US" b="1" dirty="0">
                <a:latin typeface="宋体" panose="02010600030101010101" pitchFamily="2" charset="-122"/>
              </a:rPr>
              <a:t>将结点</a:t>
            </a:r>
            <a:r>
              <a:rPr lang="en-US" altLang="x-none" b="1" dirty="0"/>
              <a:t>e</a:t>
            </a:r>
            <a:r>
              <a:rPr lang="zh-CN" altLang="en-US" b="1" dirty="0">
                <a:latin typeface="宋体" panose="02010600030101010101" pitchFamily="2" charset="-122"/>
              </a:rPr>
              <a:t>插入到结点</a:t>
            </a:r>
            <a:r>
              <a:rPr lang="en-US" altLang="x-none" b="1" dirty="0"/>
              <a:t>a</a:t>
            </a:r>
            <a:r>
              <a:rPr lang="en-US" altLang="x-none" b="1" baseline="-25000" dirty="0"/>
              <a:t>i-1</a:t>
            </a:r>
            <a:r>
              <a:rPr lang="zh-CN" altLang="en-US" b="1" dirty="0"/>
              <a:t>之后</a:t>
            </a:r>
            <a:r>
              <a:rPr lang="zh-CN" altLang="en-US" b="1" dirty="0">
                <a:latin typeface="宋体" panose="02010600030101010101" pitchFamily="2" charset="-122"/>
              </a:rPr>
              <a:t>。 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>
                <a:latin typeface="宋体" panose="02010600030101010101" pitchFamily="2" charset="-122"/>
              </a:rPr>
              <a:t>(3) </a:t>
            </a:r>
            <a:r>
              <a:rPr lang="zh-CN" altLang="en-US" b="1" dirty="0">
                <a:latin typeface="宋体" panose="02010600030101010101" pitchFamily="2" charset="-122"/>
              </a:rPr>
              <a:t>线性表长度加</a:t>
            </a:r>
            <a:r>
              <a:rPr lang="en-US" altLang="x-none" b="1" dirty="0"/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blind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内容占位符 67585"/>
          <p:cNvSpPr>
            <a:spLocks noGrp="1"/>
          </p:cNvSpPr>
          <p:nvPr>
            <p:ph idx="4294967295"/>
          </p:nvPr>
        </p:nvSpPr>
        <p:spPr>
          <a:xfrm>
            <a:off x="1676400" y="149225"/>
            <a:ext cx="8812213" cy="6592888"/>
          </a:xfrm>
        </p:spPr>
        <p:txBody>
          <a:bodyPr wrap="square" lIns="92075" tIns="46038" rIns="92075" bIns="46038" anchor="t"/>
          <a:p>
            <a:pPr marL="0" indent="0"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算法描述</a:t>
            </a:r>
            <a:endParaRPr lang="zh-CN" altLang="en-US" b="1" dirty="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x-none" sz="2800" b="1" dirty="0"/>
              <a:t>Status Insert_SqList(Sqlist *L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int i 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ElemType e)</a:t>
            </a:r>
            <a:endParaRPr lang="en-US" altLang="x-none" sz="2800" b="1" dirty="0"/>
          </a:p>
          <a:p>
            <a:pPr marL="355600" lvl="1" indent="0">
              <a:buNone/>
            </a:pPr>
            <a:r>
              <a:rPr lang="en-US" altLang="x-none" sz="2000" b="1" dirty="0"/>
              <a:t> </a:t>
            </a:r>
            <a:r>
              <a:rPr lang="en-US" altLang="x-none" b="1" dirty="0"/>
              <a:t>{   int j ;</a:t>
            </a:r>
            <a:endParaRPr lang="en-US" altLang="x-none" b="1" dirty="0"/>
          </a:p>
          <a:p>
            <a:pPr marL="723900" lvl="2" indent="0">
              <a:buNone/>
            </a:pPr>
            <a:r>
              <a:rPr lang="en-US" altLang="x-none" sz="2800" b="1" dirty="0"/>
              <a:t>if  ( i&lt;0||i&gt;L-&gt;length-1)   return  ERROR ;</a:t>
            </a:r>
            <a:endParaRPr lang="en-US" altLang="x-none" sz="2800" b="1" dirty="0"/>
          </a:p>
          <a:p>
            <a:pPr marL="723900" lvl="2" indent="0">
              <a:buNone/>
            </a:pPr>
            <a:r>
              <a:rPr lang="en-US" altLang="x-none" sz="2800" b="1" dirty="0"/>
              <a:t>if  (L-&gt;length&gt;=MAX_SIZE)</a:t>
            </a:r>
            <a:endParaRPr lang="en-US" altLang="x-none" sz="2800" b="1" dirty="0"/>
          </a:p>
          <a:p>
            <a:pPr marL="1079500" lvl="3" indent="0">
              <a:buNone/>
            </a:pPr>
            <a:r>
              <a:rPr lang="en-US" altLang="x-none" sz="2800" b="1" dirty="0"/>
              <a:t>{    printf(“</a:t>
            </a:r>
            <a:r>
              <a:rPr lang="zh-CN" altLang="en-US" sz="2800" b="1" dirty="0"/>
              <a:t>线性表溢出</a:t>
            </a:r>
            <a:r>
              <a:rPr lang="en-US" altLang="x-none" sz="2800" b="1" dirty="0"/>
              <a:t>!\n”);  return  ERROR ;  }</a:t>
            </a:r>
            <a:endParaRPr lang="en-US" altLang="x-none" sz="2800" b="1" dirty="0"/>
          </a:p>
          <a:p>
            <a:pPr marL="723900" lvl="2" indent="0">
              <a:buNone/>
            </a:pPr>
            <a:r>
              <a:rPr lang="en-US" altLang="x-none" sz="2800" b="1" dirty="0"/>
              <a:t>for  ( j=L-&gt;length–1; j&gt;=i-1; --j )</a:t>
            </a:r>
            <a:endParaRPr lang="en-US" altLang="x-none" sz="2800" b="1" dirty="0"/>
          </a:p>
          <a:p>
            <a:pPr marL="1079500" lvl="3" indent="0">
              <a:buNone/>
            </a:pPr>
            <a:r>
              <a:rPr lang="en-US" altLang="x-none" sz="2800" b="1" dirty="0"/>
              <a:t>L-&gt;Elem_array[j+1]=L-&gt;Elem_array[j];</a:t>
            </a:r>
            <a:endParaRPr lang="en-US" altLang="x-none" sz="2800" b="1" dirty="0"/>
          </a:p>
          <a:p>
            <a:pPr marL="1435100" lvl="4" indent="0">
              <a:buNone/>
            </a:pPr>
            <a:r>
              <a:rPr lang="en-US" altLang="x-none" sz="2400" b="1" dirty="0"/>
              <a:t>/*  i-1</a:t>
            </a:r>
            <a:r>
              <a:rPr lang="zh-CN" altLang="en-US" sz="2400" b="1" dirty="0"/>
              <a:t>位置以后的所有结点后移  *</a:t>
            </a:r>
            <a:r>
              <a:rPr lang="en-US" altLang="x-none" sz="2400" b="1" dirty="0"/>
              <a:t>/</a:t>
            </a:r>
            <a:endParaRPr lang="en-US" altLang="x-none" sz="2400" b="1" dirty="0"/>
          </a:p>
          <a:p>
            <a:pPr marL="723900" lvl="2" indent="0">
              <a:buNone/>
            </a:pPr>
            <a:r>
              <a:rPr lang="en-US" altLang="x-none" sz="2800" b="1" dirty="0"/>
              <a:t>L-&gt;Elem_array[i-1]=e;    </a:t>
            </a:r>
            <a:r>
              <a:rPr lang="en-US" altLang="x-none" b="1" dirty="0"/>
              <a:t>/*  </a:t>
            </a:r>
            <a:r>
              <a:rPr lang="zh-CN" altLang="en-US" b="1" dirty="0"/>
              <a:t>在</a:t>
            </a:r>
            <a:r>
              <a:rPr lang="en-US" altLang="x-none" b="1" dirty="0"/>
              <a:t>i-1</a:t>
            </a:r>
            <a:r>
              <a:rPr lang="zh-CN" altLang="en-US" b="1" dirty="0"/>
              <a:t>位置插入结点  *</a:t>
            </a:r>
            <a:r>
              <a:rPr lang="en-US" altLang="x-none" b="1" dirty="0"/>
              <a:t>/</a:t>
            </a:r>
            <a:endParaRPr lang="en-US" altLang="x-none" b="1" dirty="0"/>
          </a:p>
          <a:p>
            <a:pPr marL="723900" lvl="2" indent="0">
              <a:buNone/>
            </a:pPr>
            <a:r>
              <a:rPr lang="en-US" altLang="x-none" sz="2800" b="1" dirty="0"/>
              <a:t>L-&gt;length++ ;</a:t>
            </a:r>
            <a:endParaRPr lang="en-US" altLang="x-none" sz="2800" b="1" dirty="0"/>
          </a:p>
          <a:p>
            <a:pPr marL="723900" lvl="2" indent="0">
              <a:buNone/>
            </a:pPr>
            <a:r>
              <a:rPr lang="en-US" altLang="x-none" sz="2800" b="1" dirty="0"/>
              <a:t>return  OK ;  </a:t>
            </a:r>
            <a:endParaRPr lang="en-US" altLang="x-none" sz="2800" b="1" dirty="0"/>
          </a:p>
          <a:p>
            <a:pPr marL="355600" lvl="1" indent="0">
              <a:buNone/>
            </a:pPr>
            <a:r>
              <a:rPr lang="en-US" altLang="x-none" b="1" dirty="0"/>
              <a:t>}</a:t>
            </a:r>
            <a:endParaRPr lang="en-US" altLang="x-none" b="1" dirty="0"/>
          </a:p>
        </p:txBody>
      </p:sp>
    </p:spTree>
  </p:cSld>
  <p:clrMapOvr>
    <a:masterClrMapping/>
  </p:clrMapOvr>
  <p:transition spd="slow">
    <p:blinds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内容占位符 68609"/>
          <p:cNvSpPr>
            <a:spLocks noGrp="1"/>
          </p:cNvSpPr>
          <p:nvPr>
            <p:ph idx="4294967295"/>
          </p:nvPr>
        </p:nvSpPr>
        <p:spPr>
          <a:xfrm>
            <a:off x="1676400" y="220663"/>
            <a:ext cx="8839200" cy="6232525"/>
          </a:xfrm>
        </p:spPr>
        <p:txBody>
          <a:bodyPr wrap="square" lIns="92075" tIns="46038" rIns="92075" bIns="46038" anchor="t"/>
          <a:p>
            <a:pPr marL="0" indent="0"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  </a:t>
            </a:r>
            <a:r>
              <a:rPr lang="zh-CN" altLang="en-US" b="1" dirty="0">
                <a:solidFill>
                  <a:schemeClr val="folHlink"/>
                </a:solidFill>
              </a:rPr>
              <a:t>时间复杂度分析</a:t>
            </a:r>
            <a:endParaRPr lang="zh-CN" altLang="en-US" b="1" dirty="0">
              <a:solidFill>
                <a:schemeClr val="folHlink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        </a:t>
            </a:r>
            <a:r>
              <a:rPr lang="zh-CN" altLang="en-US" sz="2800" b="1" dirty="0"/>
              <a:t>在线性表</a:t>
            </a:r>
            <a:r>
              <a:rPr lang="en-US" altLang="x-none" sz="2800" b="1" dirty="0"/>
              <a:t>L</a:t>
            </a:r>
            <a:r>
              <a:rPr lang="zh-CN" altLang="en-US" sz="2800" b="1" dirty="0"/>
              <a:t>中的</a:t>
            </a:r>
            <a:r>
              <a:rPr lang="zh-CN" altLang="en-US" sz="2800" b="1" dirty="0">
                <a:latin typeface="宋体" panose="02010600030101010101" pitchFamily="2" charset="-122"/>
              </a:rPr>
              <a:t>第</a:t>
            </a:r>
            <a:r>
              <a:rPr lang="en-US" altLang="x-none" sz="2800" b="1" dirty="0"/>
              <a:t>i</a:t>
            </a:r>
            <a:r>
              <a:rPr lang="zh-CN" altLang="en-US" sz="2800" b="1" dirty="0"/>
              <a:t>个</a:t>
            </a:r>
            <a:r>
              <a:rPr lang="zh-CN" altLang="en-US" sz="2800" b="1" dirty="0">
                <a:latin typeface="宋体" panose="02010600030101010101" pitchFamily="2" charset="-122"/>
              </a:rPr>
              <a:t>元素之前插入新结点，其时间主要耗费在表中结点的移动操作上，因此，可用结点的移动来估计算法的时间复杂度。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 设</a:t>
            </a:r>
            <a:r>
              <a:rPr lang="zh-CN" altLang="en-US" sz="2800" b="1" dirty="0"/>
              <a:t>在线性表</a:t>
            </a:r>
            <a:r>
              <a:rPr lang="en-US" altLang="x-none" sz="2800" b="1" dirty="0"/>
              <a:t>L</a:t>
            </a:r>
            <a:r>
              <a:rPr lang="zh-CN" altLang="en-US" sz="2800" b="1" dirty="0"/>
              <a:t>中的</a:t>
            </a:r>
            <a:r>
              <a:rPr lang="zh-CN" altLang="en-US" sz="2800" b="1" dirty="0">
                <a:latin typeface="宋体" panose="02010600030101010101" pitchFamily="2" charset="-122"/>
              </a:rPr>
              <a:t>第</a:t>
            </a:r>
            <a:r>
              <a:rPr lang="en-US" altLang="x-none" sz="2800" b="1" dirty="0"/>
              <a:t>i</a:t>
            </a:r>
            <a:r>
              <a:rPr lang="zh-CN" altLang="en-US" sz="2800" b="1" dirty="0"/>
              <a:t>个</a:t>
            </a:r>
            <a:r>
              <a:rPr lang="zh-CN" altLang="en-US" sz="2800" b="1" dirty="0">
                <a:latin typeface="宋体" panose="02010600030101010101" pitchFamily="2" charset="-122"/>
              </a:rPr>
              <a:t>元素之前插入结点的概率为</a:t>
            </a:r>
            <a:r>
              <a:rPr lang="en-US" altLang="x-none" sz="2800" b="1" dirty="0"/>
              <a:t>P</a:t>
            </a:r>
            <a:r>
              <a:rPr lang="en-US" altLang="x-none" sz="2800" b="1" baseline="-25000" dirty="0"/>
              <a:t>i</a:t>
            </a:r>
            <a:r>
              <a:rPr lang="zh-CN" altLang="en-US" sz="2800" b="1" dirty="0">
                <a:latin typeface="宋体" panose="02010600030101010101" pitchFamily="2" charset="-122"/>
              </a:rPr>
              <a:t>，不失一般性，设各个位置插入是等概率，则</a:t>
            </a:r>
            <a:r>
              <a:rPr lang="en-US" altLang="x-none" sz="2800" b="1" dirty="0"/>
              <a:t>P</a:t>
            </a:r>
            <a:r>
              <a:rPr lang="en-US" altLang="x-none" sz="2800" b="1" baseline="-25000" dirty="0"/>
              <a:t>i</a:t>
            </a:r>
            <a:r>
              <a:rPr lang="en-US" altLang="x-none" sz="2800" b="1" dirty="0"/>
              <a:t>=1/(n+1)</a:t>
            </a:r>
            <a:r>
              <a:rPr lang="zh-CN" altLang="en-US" sz="2800" b="1" dirty="0">
                <a:latin typeface="宋体" panose="02010600030101010101" pitchFamily="2" charset="-122"/>
              </a:rPr>
              <a:t>，而插入时移动结点的次数为</a:t>
            </a:r>
            <a:r>
              <a:rPr lang="en-US" altLang="x-none" sz="2800" b="1" dirty="0"/>
              <a:t>n-i+1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/>
              <a:t>总的平均移动次数： </a:t>
            </a:r>
            <a:r>
              <a:rPr lang="en-US" altLang="x-none" sz="2800" b="1" dirty="0"/>
              <a:t>E</a:t>
            </a:r>
            <a:r>
              <a:rPr lang="en-US" altLang="x-none" sz="2800" b="1" baseline="-25000" dirty="0"/>
              <a:t>insert</a:t>
            </a:r>
            <a:r>
              <a:rPr lang="en-US" altLang="x-none" sz="2800" b="1" dirty="0"/>
              <a:t>=</a:t>
            </a:r>
            <a:r>
              <a:rPr lang="en-US" altLang="x-none" sz="2800" b="1" dirty="0">
                <a:ea typeface="Arial Unicode MS" panose="020B0604020202020204" charset="-122"/>
              </a:rPr>
              <a:t>∑p</a:t>
            </a:r>
            <a:r>
              <a:rPr lang="en-US" altLang="x-none" sz="2800" b="1" baseline="-25000" dirty="0">
                <a:ea typeface="Arial Unicode MS" panose="020B0604020202020204" charset="-122"/>
              </a:rPr>
              <a:t>i</a:t>
            </a:r>
            <a:r>
              <a:rPr lang="en-US" altLang="x-none" sz="2800" b="1" dirty="0">
                <a:ea typeface="Arial Unicode MS" panose="020B0604020202020204" charset="-122"/>
              </a:rPr>
              <a:t>*(n-i+1)  </a:t>
            </a:r>
            <a:r>
              <a:rPr lang="en-US" altLang="x-none" sz="2800" b="1" dirty="0"/>
              <a:t>(1≦i≦n)</a:t>
            </a:r>
            <a:endParaRPr lang="en-US" altLang="x-none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>
                <a:ea typeface="Arial Unicode MS" panose="020B0604020202020204" charset="-122"/>
              </a:rPr>
              <a:t>∴ </a:t>
            </a:r>
            <a:r>
              <a:rPr lang="en-US" altLang="x-none" sz="2800" b="1" dirty="0"/>
              <a:t>E</a:t>
            </a:r>
            <a:r>
              <a:rPr lang="en-US" altLang="x-none" sz="2800" b="1" baseline="-25000" dirty="0"/>
              <a:t>insert</a:t>
            </a:r>
            <a:r>
              <a:rPr lang="en-US" altLang="x-none" sz="2800" b="1" dirty="0"/>
              <a:t>=n/2 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即</a:t>
            </a:r>
            <a:r>
              <a:rPr lang="zh-CN" altLang="en-US" sz="2800" b="1" dirty="0"/>
              <a:t>在顺序表上做插入运算，平均要移动表上一半结点。当表长</a:t>
            </a:r>
            <a:r>
              <a:rPr lang="en-US" altLang="x-none" sz="2800" b="1" dirty="0"/>
              <a:t>n</a:t>
            </a:r>
            <a:r>
              <a:rPr lang="zh-CN" altLang="en-US" sz="2800" b="1" dirty="0"/>
              <a:t>较大时，算法的效率相当低。因此算法的平均时间复杂度为</a:t>
            </a:r>
            <a:r>
              <a:rPr lang="en-US" altLang="x-none" sz="2800" b="1" dirty="0"/>
              <a:t>O(n)</a:t>
            </a:r>
            <a:r>
              <a:rPr lang="zh-CN" altLang="en-US" sz="2800" b="1" dirty="0"/>
              <a:t>。</a:t>
            </a:r>
            <a:endParaRPr lang="zh-CN" altLang="en-US" sz="2800" b="1" dirty="0"/>
          </a:p>
        </p:txBody>
      </p:sp>
    </p:spTree>
  </p:cSld>
  <p:clrMapOvr>
    <a:masterClrMapping/>
  </p:clrMapOvr>
  <p:transition spd="slow">
    <p:blinds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内容占位符 69633"/>
          <p:cNvSpPr>
            <a:spLocks noGrp="1"/>
          </p:cNvSpPr>
          <p:nvPr>
            <p:ph idx="4294967295"/>
          </p:nvPr>
        </p:nvSpPr>
        <p:spPr>
          <a:xfrm>
            <a:off x="1676400" y="152400"/>
            <a:ext cx="8812213" cy="6156325"/>
          </a:xfrm>
        </p:spPr>
        <p:txBody>
          <a:bodyPr wrap="square" lIns="92075" tIns="46038" rIns="92075" bIns="46038" anchor="t"/>
          <a:p>
            <a:pPr marL="0" indent="0">
              <a:buNone/>
            </a:pPr>
            <a:r>
              <a:rPr lang="en-US" altLang="x-none" b="1" dirty="0">
                <a:solidFill>
                  <a:schemeClr val="folHlink"/>
                </a:solidFill>
              </a:rPr>
              <a:t>3    </a:t>
            </a:r>
            <a:r>
              <a:rPr lang="zh-CN" altLang="en-US" b="1" dirty="0">
                <a:solidFill>
                  <a:schemeClr val="folHlink"/>
                </a:solidFill>
              </a:rPr>
              <a:t>顺序线性表的删除</a:t>
            </a:r>
            <a:endParaRPr lang="zh-CN" altLang="en-US" b="1" dirty="0">
              <a:solidFill>
                <a:schemeClr val="folHlink"/>
              </a:solidFill>
            </a:endParaRPr>
          </a:p>
          <a:p>
            <a:pPr marL="0" indent="0" eaLnBrk="0" hangingPunct="0">
              <a:lnSpc>
                <a:spcPct val="110000"/>
              </a:lnSpc>
              <a:buClrTx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</a:rPr>
              <a:t>在线性表 </a:t>
            </a:r>
            <a:r>
              <a:rPr lang="en-US" altLang="x-none" sz="2800" b="1" dirty="0"/>
              <a:t>L=(a</a:t>
            </a:r>
            <a:r>
              <a:rPr lang="en-US" altLang="x-none" sz="2800" b="1" baseline="-25000" dirty="0"/>
              <a:t>1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…a </a:t>
            </a:r>
            <a:r>
              <a:rPr lang="en-US" altLang="x-none" sz="2800" b="1" baseline="-25000" dirty="0"/>
              <a:t>i-1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a</a:t>
            </a:r>
            <a:r>
              <a:rPr lang="en-US" altLang="x-none" sz="2800" b="1" baseline="-25000" dirty="0"/>
              <a:t>i</a:t>
            </a:r>
            <a:r>
              <a:rPr lang="zh-CN" altLang="en-US" sz="2800" b="1" dirty="0"/>
              <a:t>， </a:t>
            </a:r>
            <a:r>
              <a:rPr lang="en-US" altLang="x-none" sz="2800" b="1" dirty="0"/>
              <a:t>a</a:t>
            </a:r>
            <a:r>
              <a:rPr lang="en-US" altLang="x-none" sz="2800" b="1" baseline="-25000" dirty="0"/>
              <a:t>i+1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…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a</a:t>
            </a:r>
            <a:r>
              <a:rPr lang="en-US" altLang="x-none" sz="2800" b="1" baseline="-25000" dirty="0"/>
              <a:t>n</a:t>
            </a:r>
            <a:r>
              <a:rPr lang="en-US" altLang="x-none" sz="2800" b="1" dirty="0"/>
              <a:t>) </a:t>
            </a:r>
            <a:r>
              <a:rPr lang="zh-CN" altLang="en-US" sz="2800" b="1" dirty="0"/>
              <a:t>中删除结点</a:t>
            </a:r>
            <a:r>
              <a:rPr lang="en-US" altLang="x-none" sz="2800" b="1" dirty="0"/>
              <a:t>a</a:t>
            </a:r>
            <a:r>
              <a:rPr lang="en-US" altLang="x-none" sz="2800" b="1" baseline="-25000" dirty="0"/>
              <a:t>i</a:t>
            </a:r>
            <a:r>
              <a:rPr lang="en-US" altLang="x-none" sz="2800" b="1" dirty="0"/>
              <a:t>(1≦i≦n)</a:t>
            </a:r>
            <a:r>
              <a:rPr lang="zh-CN" altLang="en-US" sz="2800" b="1" dirty="0">
                <a:latin typeface="宋体" panose="02010600030101010101" pitchFamily="2" charset="-122"/>
              </a:rPr>
              <a:t>，使其成为线性表</a:t>
            </a:r>
            <a:r>
              <a:rPr lang="zh-CN" altLang="en-US" sz="2800" b="1" dirty="0"/>
              <a:t>：</a:t>
            </a:r>
            <a:endParaRPr lang="zh-CN" altLang="en-US" sz="2800" b="1" dirty="0"/>
          </a:p>
          <a:p>
            <a:pPr marL="0" indent="0" eaLnBrk="0" hangingPunct="0">
              <a:lnSpc>
                <a:spcPct val="110000"/>
              </a:lnSpc>
              <a:buClrTx/>
              <a:buNone/>
            </a:pPr>
            <a:r>
              <a:rPr lang="zh-CN" altLang="en-US" sz="2800" b="1" dirty="0"/>
              <a:t>           </a:t>
            </a:r>
            <a:r>
              <a:rPr lang="en-US" altLang="x-none" sz="2800" b="1" dirty="0"/>
              <a:t>L= (a</a:t>
            </a:r>
            <a:r>
              <a:rPr lang="en-US" altLang="x-none" sz="2800" b="1" baseline="-25000" dirty="0"/>
              <a:t>1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…a</a:t>
            </a:r>
            <a:r>
              <a:rPr lang="en-US" altLang="x-none" sz="2800" b="1" baseline="-25000" dirty="0"/>
              <a:t>i-1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a</a:t>
            </a:r>
            <a:r>
              <a:rPr lang="en-US" altLang="x-none" sz="2800" b="1" baseline="-25000" dirty="0"/>
              <a:t>i+1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…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a</a:t>
            </a:r>
            <a:r>
              <a:rPr lang="en-US" altLang="x-none" sz="2800" b="1" baseline="-25000" dirty="0"/>
              <a:t>n</a:t>
            </a:r>
            <a:r>
              <a:rPr lang="en-US" altLang="x-none" sz="2800" b="1" dirty="0"/>
              <a:t>)</a:t>
            </a:r>
            <a:endParaRPr lang="en-US" altLang="x-none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>
                <a:solidFill>
                  <a:schemeClr val="hlink"/>
                </a:solidFill>
              </a:rPr>
              <a:t> </a:t>
            </a:r>
            <a:r>
              <a:rPr lang="zh-CN" altLang="en-US" b="1" dirty="0">
                <a:solidFill>
                  <a:schemeClr val="folHlink"/>
                </a:solidFill>
              </a:rPr>
              <a:t>实现步骤</a:t>
            </a:r>
            <a:endParaRPr lang="zh-CN" altLang="en-US" b="1" dirty="0">
              <a:solidFill>
                <a:schemeClr val="folHlink"/>
              </a:solidFill>
            </a:endParaRP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>
                <a:latin typeface="宋体" panose="02010600030101010101" pitchFamily="2" charset="-122"/>
              </a:rPr>
              <a:t>(1)</a:t>
            </a:r>
            <a:r>
              <a:rPr lang="en-US" altLang="x-none" b="1" dirty="0"/>
              <a:t>  </a:t>
            </a:r>
            <a:r>
              <a:rPr lang="zh-CN" altLang="en-US" b="1" dirty="0"/>
              <a:t>将线性表</a:t>
            </a:r>
            <a:r>
              <a:rPr lang="en-US" altLang="x-none" b="1" dirty="0"/>
              <a:t>L</a:t>
            </a:r>
            <a:r>
              <a:rPr lang="zh-CN" altLang="en-US" b="1" dirty="0"/>
              <a:t>中的</a:t>
            </a:r>
            <a:r>
              <a:rPr lang="zh-CN" altLang="en-US" b="1" dirty="0">
                <a:latin typeface="宋体" panose="02010600030101010101" pitchFamily="2" charset="-122"/>
              </a:rPr>
              <a:t>第</a:t>
            </a:r>
            <a:r>
              <a:rPr lang="en-US" altLang="x-none" b="1" dirty="0"/>
              <a:t>i+1</a:t>
            </a:r>
            <a:r>
              <a:rPr lang="zh-CN" altLang="en-US" b="1" dirty="0"/>
              <a:t>个至第</a:t>
            </a:r>
            <a:r>
              <a:rPr lang="en-US" altLang="x-none" b="1" dirty="0"/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个结点依此向前移动一个位置。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>
                <a:latin typeface="宋体" panose="02010600030101010101" pitchFamily="2" charset="-122"/>
              </a:rPr>
              <a:t>(2) </a:t>
            </a:r>
            <a:r>
              <a:rPr lang="zh-CN" altLang="en-US" b="1" dirty="0">
                <a:latin typeface="宋体" panose="02010600030101010101" pitchFamily="2" charset="-122"/>
              </a:rPr>
              <a:t>线性表长度减</a:t>
            </a:r>
            <a:r>
              <a:rPr lang="en-US" altLang="x-none" b="1" dirty="0"/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算法描述</a:t>
            </a:r>
            <a:endParaRPr lang="zh-CN" altLang="en-US" sz="2800" b="1" dirty="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/>
              <a:t>ElemType  Delete_SqList(Sqlist *L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int i)</a:t>
            </a:r>
            <a:endParaRPr lang="en-US" altLang="x-none" sz="2800" b="1" dirty="0"/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/>
              <a:t>{  int  k ;   ElemType  x ;</a:t>
            </a:r>
            <a:endParaRPr lang="en-US" altLang="x-none" b="1" dirty="0"/>
          </a:p>
        </p:txBody>
      </p:sp>
    </p:spTree>
  </p:cSld>
  <p:clrMapOvr>
    <a:masterClrMapping/>
  </p:clrMapOvr>
  <p:transition spd="slow">
    <p:blinds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内容占位符 70657"/>
          <p:cNvSpPr>
            <a:spLocks noGrp="1"/>
          </p:cNvSpPr>
          <p:nvPr>
            <p:ph idx="4294967295"/>
          </p:nvPr>
        </p:nvSpPr>
        <p:spPr>
          <a:xfrm>
            <a:off x="1676400" y="188913"/>
            <a:ext cx="8740775" cy="6448425"/>
          </a:xfrm>
        </p:spPr>
        <p:txBody>
          <a:bodyPr wrap="square" lIns="92075" tIns="46038" rIns="92075" bIns="46038" anchor="t"/>
          <a:p>
            <a:pPr marL="723900" lvl="2" indent="0">
              <a:buNone/>
            </a:pPr>
            <a:r>
              <a:rPr lang="en-US" altLang="x-none" sz="2800" b="1" dirty="0"/>
              <a:t>if  (L-&gt;length==0)</a:t>
            </a:r>
            <a:endParaRPr lang="en-US" altLang="x-none" sz="2800" b="1" dirty="0"/>
          </a:p>
          <a:p>
            <a:pPr marL="1079500" lvl="3" indent="0">
              <a:buNone/>
            </a:pPr>
            <a:r>
              <a:rPr lang="en-US" altLang="x-none" sz="2800" b="1" dirty="0"/>
              <a:t>{  printf(“</a:t>
            </a:r>
            <a:r>
              <a:rPr lang="zh-CN" altLang="en-US" sz="2800" b="1" dirty="0"/>
              <a:t>线性表</a:t>
            </a:r>
            <a:r>
              <a:rPr lang="en-US" altLang="x-none" sz="2800" b="1" dirty="0"/>
              <a:t>L</a:t>
            </a:r>
            <a:r>
              <a:rPr lang="zh-CN" altLang="en-US" sz="2800" b="1" dirty="0"/>
              <a:t>为空</a:t>
            </a:r>
            <a:r>
              <a:rPr lang="en-US" altLang="x-none" sz="2800" b="1" dirty="0"/>
              <a:t>!\n”); return ERROR;  } </a:t>
            </a:r>
            <a:endParaRPr lang="en-US" altLang="x-none" sz="2800" b="1" dirty="0"/>
          </a:p>
          <a:p>
            <a:pPr marL="723900" lvl="2" indent="0">
              <a:buNone/>
            </a:pPr>
            <a:r>
              <a:rPr lang="en-US" altLang="x-none" sz="2800" b="1" dirty="0"/>
              <a:t>else if ( i&lt;1||i&gt;L-&gt;length ) </a:t>
            </a:r>
            <a:endParaRPr lang="en-US" altLang="x-none" sz="2800" b="1" dirty="0"/>
          </a:p>
          <a:p>
            <a:pPr marL="1079500" lvl="3" indent="0">
              <a:buNone/>
            </a:pPr>
            <a:r>
              <a:rPr lang="en-US" altLang="x-none" sz="2800" b="1" dirty="0"/>
              <a:t>{  printf(“</a:t>
            </a:r>
            <a:r>
              <a:rPr lang="zh-CN" altLang="en-US" sz="2800" b="1" dirty="0"/>
              <a:t>要删除的数据元素不存在</a:t>
            </a:r>
            <a:r>
              <a:rPr lang="en-US" altLang="x-none" sz="2800" b="1" dirty="0"/>
              <a:t>!\n”) ; </a:t>
            </a:r>
            <a:endParaRPr lang="en-US" altLang="x-none" sz="2800" b="1" dirty="0"/>
          </a:p>
          <a:p>
            <a:pPr marL="1435100" lvl="4" indent="0">
              <a:buNone/>
            </a:pPr>
            <a:r>
              <a:rPr lang="en-US" altLang="x-none" sz="2800" b="1" dirty="0"/>
              <a:t>return ERROR ; }</a:t>
            </a:r>
            <a:endParaRPr lang="en-US" altLang="x-none" sz="2800" b="1" dirty="0"/>
          </a:p>
          <a:p>
            <a:pPr marL="1079500" lvl="3" indent="0">
              <a:buNone/>
            </a:pPr>
            <a:r>
              <a:rPr lang="en-US" altLang="x-none" sz="2800" b="1" dirty="0"/>
              <a:t>else  {  x=L-&gt;Elem_array[i-1] ;   </a:t>
            </a:r>
            <a:r>
              <a:rPr lang="en-US" altLang="x-none" sz="2400" b="1" dirty="0"/>
              <a:t>/*</a:t>
            </a:r>
            <a:r>
              <a:rPr lang="zh-CN" altLang="en-US" sz="2400" b="1" dirty="0"/>
              <a:t>保存结点的值*</a:t>
            </a:r>
            <a:r>
              <a:rPr lang="en-US" altLang="x-none" sz="2400" b="1" dirty="0"/>
              <a:t>/</a:t>
            </a:r>
            <a:endParaRPr lang="en-US" altLang="x-none" sz="2400" b="1" dirty="0"/>
          </a:p>
          <a:p>
            <a:pPr marL="1435100" lvl="4" indent="0">
              <a:buNone/>
            </a:pPr>
            <a:r>
              <a:rPr lang="en-US" altLang="x-none" sz="2800" b="1" dirty="0"/>
              <a:t>for ( k=i ;  k&lt;L-&gt;length ; k++) </a:t>
            </a:r>
            <a:endParaRPr lang="en-US" altLang="x-none" sz="2800" b="1" dirty="0"/>
          </a:p>
          <a:p>
            <a:pPr marL="1435100" lvl="4" indent="0">
              <a:buNone/>
            </a:pPr>
            <a:r>
              <a:rPr lang="en-US" altLang="x-none" sz="2800" b="1" dirty="0"/>
              <a:t>      L-&gt;Elem_array[k-1]=L-&gt;Elem_array[k];</a:t>
            </a:r>
            <a:endParaRPr lang="en-US" altLang="x-none" sz="2800" b="1" dirty="0"/>
          </a:p>
          <a:p>
            <a:pPr marL="1435100" lvl="4" indent="0">
              <a:buNone/>
            </a:pPr>
            <a:r>
              <a:rPr lang="en-US" altLang="x-none" sz="2800" b="1" dirty="0"/>
              <a:t>             </a:t>
            </a:r>
            <a:r>
              <a:rPr lang="en-US" altLang="x-none" sz="2400" b="1" dirty="0"/>
              <a:t>/*  i</a:t>
            </a:r>
            <a:r>
              <a:rPr lang="zh-CN" altLang="en-US" sz="2400" b="1" dirty="0"/>
              <a:t>位置以后的所有结点前移  *</a:t>
            </a:r>
            <a:r>
              <a:rPr lang="en-US" altLang="x-none" sz="2400" b="1" dirty="0"/>
              <a:t>/</a:t>
            </a:r>
            <a:endParaRPr lang="en-US" altLang="x-none" sz="2400" b="1" dirty="0"/>
          </a:p>
          <a:p>
            <a:pPr marL="1435100" lvl="4" indent="0">
              <a:buNone/>
            </a:pPr>
            <a:r>
              <a:rPr lang="en-US" altLang="x-none" sz="2800" b="1" dirty="0"/>
              <a:t>L-&gt;length--;  return (x);</a:t>
            </a:r>
            <a:endParaRPr lang="en-US" altLang="x-none" sz="2800" b="1" dirty="0"/>
          </a:p>
          <a:p>
            <a:pPr marL="1435100" lvl="4" indent="0">
              <a:buNone/>
            </a:pPr>
            <a:r>
              <a:rPr lang="en-US" altLang="x-none" sz="2800" b="1" dirty="0"/>
              <a:t>}</a:t>
            </a:r>
            <a:endParaRPr lang="en-US" altLang="x-none" sz="2800" b="1" dirty="0"/>
          </a:p>
          <a:p>
            <a:pPr marL="355600" lvl="1" indent="0">
              <a:buNone/>
            </a:pPr>
            <a:r>
              <a:rPr lang="en-US" altLang="x-none" b="1" dirty="0"/>
              <a:t>} </a:t>
            </a:r>
            <a:endParaRPr lang="en-US" altLang="x-none" b="1" dirty="0"/>
          </a:p>
        </p:txBody>
      </p:sp>
    </p:spTree>
  </p:cSld>
  <p:clrMapOvr>
    <a:masterClrMapping/>
  </p:clrMapOvr>
  <p:transition spd="slow">
    <p:blinds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内容占位符 71681"/>
          <p:cNvSpPr>
            <a:spLocks noGrp="1"/>
          </p:cNvSpPr>
          <p:nvPr>
            <p:ph idx="4294967295"/>
          </p:nvPr>
        </p:nvSpPr>
        <p:spPr>
          <a:xfrm>
            <a:off x="1752600" y="152400"/>
            <a:ext cx="8458200" cy="5791200"/>
          </a:xfrm>
        </p:spPr>
        <p:txBody>
          <a:bodyPr wrap="square" lIns="92075" tIns="46038" rIns="92075" bIns="46038" anchor="t"/>
          <a:p>
            <a:pPr>
              <a:buNone/>
            </a:pPr>
            <a:endParaRPr lang="en-US" altLang="zh-CN" sz="1800"/>
          </a:p>
          <a:p>
            <a:pPr>
              <a:buNone/>
            </a:pPr>
            <a:r>
              <a:rPr lang="en-US" altLang="zh-CN" sz="1800"/>
              <a:t>      </a:t>
            </a:r>
            <a:endParaRPr lang="en-US" altLang="zh-CN" sz="1800"/>
          </a:p>
          <a:p>
            <a:pPr>
              <a:buNone/>
            </a:pPr>
            <a:endParaRPr lang="en-US" altLang="zh-CN" sz="1800"/>
          </a:p>
        </p:txBody>
      </p:sp>
      <p:sp>
        <p:nvSpPr>
          <p:cNvPr id="25602" name="矩形 71682"/>
          <p:cNvSpPr/>
          <p:nvPr/>
        </p:nvSpPr>
        <p:spPr>
          <a:xfrm>
            <a:off x="1676400" y="144463"/>
            <a:ext cx="8812213" cy="623728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时间复杂度分析</a:t>
            </a:r>
            <a:endParaRPr lang="zh-CN" altLang="en-US" sz="3200" b="1" dirty="0">
              <a:solidFill>
                <a:schemeClr val="folHlink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dirty="0">
                <a:latin typeface="Times New Roman" panose="02020603050405020304" pitchFamily="2" charset="0"/>
                <a:ea typeface="宋体" panose="02010600030101010101" pitchFamily="2" charset="-122"/>
              </a:rPr>
              <a:t>       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删除线性表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L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中的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i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个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元素，其时间主要耗费在表中结点的移动操作上，因此，可用结点的移动来估计算法的时间复杂度。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  设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在线性表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L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中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删除第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i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个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元素的概率为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P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i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，不失一般性，设删除各个位置是等概率，则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P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i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=1/n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，而删除时移动结点的次数为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n-i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则总的平均移动次数： 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E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delete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=</a:t>
            </a:r>
            <a:r>
              <a:rPr lang="en-US" altLang="x-none" sz="2800" b="1" dirty="0">
                <a:latin typeface="Times New Roman" panose="02020603050405020304" pitchFamily="2" charset="0"/>
                <a:ea typeface="Arial Unicode MS" panose="020B0604020202020204" charset="-122"/>
              </a:rPr>
              <a:t>∑p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Arial Unicode MS" panose="020B0604020202020204" charset="-122"/>
              </a:rPr>
              <a:t>i</a:t>
            </a:r>
            <a:r>
              <a:rPr lang="en-US" altLang="x-none" sz="2800" b="1" dirty="0">
                <a:latin typeface="Times New Roman" panose="02020603050405020304" pitchFamily="2" charset="0"/>
                <a:ea typeface="Arial Unicode MS" panose="020B0604020202020204" charset="-122"/>
              </a:rPr>
              <a:t>*(n-i)   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(1≦i≦n)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Arial Unicode MS" panose="020B0604020202020204" charset="-122"/>
              </a:rPr>
              <a:t>∴ 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E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delete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=(n-1)/2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即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在顺序表上做删除运算，平均要移动表上一半结点。当表长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较大时，算法的效率相当低。因此算法的平均时间复杂度为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O(n)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blinds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内容占位符 72705"/>
          <p:cNvSpPr>
            <a:spLocks noGrp="1"/>
          </p:cNvSpPr>
          <p:nvPr>
            <p:ph idx="4294967295"/>
          </p:nvPr>
        </p:nvSpPr>
        <p:spPr>
          <a:xfrm>
            <a:off x="1600200" y="152400"/>
            <a:ext cx="8888413" cy="6477000"/>
          </a:xfrm>
        </p:spPr>
        <p:txBody>
          <a:bodyPr wrap="square" lIns="92075" tIns="46038" rIns="92075" bIns="46038" anchor="t"/>
          <a:p>
            <a:pPr marL="0" indent="0">
              <a:buNone/>
            </a:pPr>
            <a:r>
              <a:rPr lang="en-US" altLang="x-none" b="1" dirty="0">
                <a:solidFill>
                  <a:schemeClr val="folHlink"/>
                </a:solidFill>
              </a:rPr>
              <a:t>4    </a:t>
            </a:r>
            <a:r>
              <a:rPr lang="zh-CN" altLang="en-US" b="1" dirty="0">
                <a:solidFill>
                  <a:schemeClr val="folHlink"/>
                </a:solidFill>
              </a:rPr>
              <a:t>顺序线性表的查找定位删除</a:t>
            </a:r>
            <a:endParaRPr lang="zh-CN" altLang="en-US" b="1" dirty="0">
              <a:solidFill>
                <a:schemeClr val="folHlink"/>
              </a:solidFill>
            </a:endParaRPr>
          </a:p>
          <a:p>
            <a:pPr marL="0" indent="0" eaLnBrk="0" hangingPunct="0">
              <a:lnSpc>
                <a:spcPct val="110000"/>
              </a:lnSpc>
              <a:buClrTx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</a:rPr>
              <a:t>在线性表 </a:t>
            </a:r>
            <a:r>
              <a:rPr lang="en-US" altLang="x-none" sz="2800" b="1" dirty="0"/>
              <a:t>L= (a</a:t>
            </a:r>
            <a:r>
              <a:rPr lang="en-US" altLang="x-none" sz="2800" b="1" baseline="-25000" dirty="0"/>
              <a:t>1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a</a:t>
            </a:r>
            <a:r>
              <a:rPr lang="en-US" altLang="x-none" sz="2800" b="1" baseline="-25000" dirty="0"/>
              <a:t>2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…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a</a:t>
            </a:r>
            <a:r>
              <a:rPr lang="en-US" altLang="x-none" sz="2800" b="1" baseline="-25000" dirty="0"/>
              <a:t>n</a:t>
            </a:r>
            <a:r>
              <a:rPr lang="en-US" altLang="x-none" sz="2800" b="1" dirty="0"/>
              <a:t>) </a:t>
            </a:r>
            <a:r>
              <a:rPr lang="zh-CN" altLang="en-US" sz="2800" b="1" dirty="0"/>
              <a:t>中删除值为</a:t>
            </a:r>
            <a:r>
              <a:rPr lang="en-US" altLang="x-none" sz="2800" b="1" dirty="0"/>
              <a:t>x</a:t>
            </a:r>
            <a:r>
              <a:rPr lang="zh-CN" altLang="en-US" sz="2800" b="1" dirty="0"/>
              <a:t>的第一个结点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zh-CN" altLang="en-US" sz="2800" b="1" dirty="0">
              <a:solidFill>
                <a:schemeClr val="hlink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实现步骤</a:t>
            </a:r>
            <a:endParaRPr lang="zh-CN" altLang="en-US" b="1" dirty="0">
              <a:solidFill>
                <a:schemeClr val="folHlink"/>
              </a:solidFill>
            </a:endParaRP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>
                <a:latin typeface="宋体" panose="02010600030101010101" pitchFamily="2" charset="-122"/>
              </a:rPr>
              <a:t>(1)</a:t>
            </a:r>
            <a:r>
              <a:rPr lang="en-US" altLang="x-none" b="1" dirty="0"/>
              <a:t>  </a:t>
            </a:r>
            <a:r>
              <a:rPr lang="zh-CN" altLang="en-US" b="1" dirty="0"/>
              <a:t>在线性表</a:t>
            </a:r>
            <a:r>
              <a:rPr lang="en-US" altLang="x-none" b="1" dirty="0"/>
              <a:t>L</a:t>
            </a:r>
            <a:r>
              <a:rPr lang="zh-CN" altLang="en-US" b="1" dirty="0"/>
              <a:t>查找值为</a:t>
            </a:r>
            <a:r>
              <a:rPr lang="en-US" altLang="x-none" b="1" dirty="0"/>
              <a:t>x</a:t>
            </a:r>
            <a:r>
              <a:rPr lang="zh-CN" altLang="en-US" b="1" dirty="0"/>
              <a:t>的第</a:t>
            </a:r>
            <a:r>
              <a:rPr lang="zh-CN" altLang="en-US" b="1" dirty="0">
                <a:latin typeface="宋体" panose="02010600030101010101" pitchFamily="2" charset="-122"/>
              </a:rPr>
              <a:t>一个数据元素。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>
                <a:latin typeface="宋体" panose="02010600030101010101" pitchFamily="2" charset="-122"/>
              </a:rPr>
              <a:t>(2) </a:t>
            </a:r>
            <a:r>
              <a:rPr lang="zh-CN" altLang="en-US" b="1" dirty="0"/>
              <a:t>将从找到的位置至最后一</a:t>
            </a:r>
            <a:r>
              <a:rPr lang="zh-CN" altLang="en-US" b="1" dirty="0">
                <a:latin typeface="宋体" panose="02010600030101010101" pitchFamily="2" charset="-122"/>
              </a:rPr>
              <a:t>个结点依次向前移动一个位置。</a:t>
            </a:r>
            <a:r>
              <a:rPr lang="zh-CN" altLang="en-US" b="1" dirty="0"/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>
                <a:latin typeface="宋体" panose="02010600030101010101" pitchFamily="2" charset="-122"/>
              </a:rPr>
              <a:t>(3) </a:t>
            </a:r>
            <a:r>
              <a:rPr lang="zh-CN" altLang="en-US" b="1" dirty="0">
                <a:latin typeface="宋体" panose="02010600030101010101" pitchFamily="2" charset="-122"/>
              </a:rPr>
              <a:t>线性表长度减</a:t>
            </a:r>
            <a:r>
              <a:rPr lang="en-US" altLang="x-none" b="1" dirty="0"/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算法描述</a:t>
            </a:r>
            <a:endParaRPr lang="zh-CN" altLang="en-US" sz="2800" dirty="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/>
              <a:t>Status  Locate_Delete_SqList(Sqlist *L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ElemType x)</a:t>
            </a:r>
            <a:endParaRPr lang="en-US" altLang="x-none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/>
              <a:t>     </a:t>
            </a:r>
            <a:r>
              <a:rPr lang="en-US" altLang="x-none" sz="2400" b="1" dirty="0"/>
              <a:t>/*  </a:t>
            </a:r>
            <a:r>
              <a:rPr lang="zh-CN" altLang="en-US" sz="2400" b="1" dirty="0"/>
              <a:t>删除线性表</a:t>
            </a:r>
            <a:r>
              <a:rPr lang="en-US" altLang="x-none" sz="2400" b="1" dirty="0"/>
              <a:t>L</a:t>
            </a:r>
            <a:r>
              <a:rPr lang="zh-CN" altLang="en-US" sz="2400" b="1" dirty="0"/>
              <a:t>中值为</a:t>
            </a:r>
            <a:r>
              <a:rPr lang="en-US" altLang="x-none" sz="2400" b="1" dirty="0"/>
              <a:t>x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latin typeface="宋体" panose="02010600030101010101" pitchFamily="2" charset="-122"/>
              </a:rPr>
              <a:t>第</a:t>
            </a:r>
            <a:r>
              <a:rPr lang="zh-CN" altLang="en-US" sz="2400" b="1" dirty="0"/>
              <a:t>一个</a:t>
            </a:r>
            <a:r>
              <a:rPr lang="zh-CN" altLang="en-US" sz="2400" b="1" dirty="0">
                <a:latin typeface="宋体" panose="02010600030101010101" pitchFamily="2" charset="-122"/>
              </a:rPr>
              <a:t>结点  </a:t>
            </a:r>
            <a:r>
              <a:rPr lang="zh-CN" altLang="en-US" sz="2400" b="1" dirty="0"/>
              <a:t>*</a:t>
            </a:r>
            <a:r>
              <a:rPr lang="en-US" altLang="x-none" sz="2400" b="1" dirty="0"/>
              <a:t>/</a:t>
            </a:r>
            <a:endParaRPr lang="en-US" altLang="x-none" sz="2400" b="1" dirty="0"/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/>
              <a:t>{  int  i=0 , k ;</a:t>
            </a:r>
            <a:r>
              <a:rPr lang="en-US" altLang="x-none" dirty="0"/>
              <a:t> </a:t>
            </a:r>
            <a:endParaRPr lang="en-US" altLang="x-none" dirty="0"/>
          </a:p>
        </p:txBody>
      </p:sp>
    </p:spTree>
  </p:cSld>
  <p:clrMapOvr>
    <a:masterClrMapping/>
  </p:clrMapOvr>
  <p:transition spd="slow">
    <p:blinds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内容占位符 73729"/>
          <p:cNvSpPr>
            <a:spLocks noGrp="1"/>
          </p:cNvSpPr>
          <p:nvPr>
            <p:ph idx="4294967295"/>
          </p:nvPr>
        </p:nvSpPr>
        <p:spPr>
          <a:xfrm>
            <a:off x="1676400" y="188913"/>
            <a:ext cx="8812213" cy="6516687"/>
          </a:xfrm>
        </p:spPr>
        <p:txBody>
          <a:bodyPr wrap="square" lIns="92075" tIns="46038" rIns="92075" bIns="46038" anchor="t"/>
          <a:p>
            <a:pPr marL="723900" lvl="2" indent="0">
              <a:buNone/>
            </a:pPr>
            <a:r>
              <a:rPr lang="en-US" altLang="x-none" sz="2800" b="1" dirty="0"/>
              <a:t>while  (i&lt;L-&gt;length)      </a:t>
            </a:r>
            <a:r>
              <a:rPr lang="en-US" altLang="x-none" b="1" dirty="0"/>
              <a:t>/*</a:t>
            </a:r>
            <a:r>
              <a:rPr lang="zh-CN" altLang="en-US" b="1" dirty="0"/>
              <a:t>查找值为</a:t>
            </a:r>
            <a:r>
              <a:rPr lang="en-US" altLang="x-none" b="1" dirty="0"/>
              <a:t>x</a:t>
            </a:r>
            <a:r>
              <a:rPr lang="zh-CN" altLang="en-US" b="1" dirty="0"/>
              <a:t>的</a:t>
            </a:r>
            <a:r>
              <a:rPr lang="zh-CN" altLang="en-US" b="1" dirty="0">
                <a:latin typeface="宋体" panose="02010600030101010101" pitchFamily="2" charset="-122"/>
              </a:rPr>
              <a:t>第</a:t>
            </a:r>
            <a:r>
              <a:rPr lang="zh-CN" altLang="en-US" b="1" dirty="0"/>
              <a:t>一个</a:t>
            </a:r>
            <a:r>
              <a:rPr lang="zh-CN" altLang="en-US" b="1" dirty="0">
                <a:latin typeface="宋体" panose="02010600030101010101" pitchFamily="2" charset="-122"/>
              </a:rPr>
              <a:t>结点</a:t>
            </a:r>
            <a:r>
              <a:rPr lang="zh-CN" altLang="en-US" b="1" dirty="0"/>
              <a:t>*</a:t>
            </a:r>
            <a:r>
              <a:rPr lang="en-US" altLang="x-none" b="1" dirty="0"/>
              <a:t>/</a:t>
            </a:r>
            <a:endParaRPr lang="en-US" altLang="x-none" b="1" dirty="0"/>
          </a:p>
          <a:p>
            <a:pPr marL="1079500" lvl="3" indent="0">
              <a:buNone/>
            </a:pPr>
            <a:r>
              <a:rPr lang="en-US" altLang="x-none" sz="2800" b="1" dirty="0"/>
              <a:t>{   if  (L-&gt;Elem_array[i]!=x )  i++ ; </a:t>
            </a:r>
            <a:endParaRPr lang="en-US" altLang="x-none" sz="2800" b="1" dirty="0"/>
          </a:p>
          <a:p>
            <a:pPr marL="1435100" lvl="4" indent="0">
              <a:buNone/>
            </a:pPr>
            <a:r>
              <a:rPr lang="en-US" altLang="x-none" sz="2800" b="1" dirty="0"/>
              <a:t>else  </a:t>
            </a:r>
            <a:endParaRPr lang="en-US" altLang="x-none" sz="2800" b="1" dirty="0"/>
          </a:p>
          <a:p>
            <a:pPr marL="1435100" lvl="4" indent="0">
              <a:buNone/>
            </a:pPr>
            <a:r>
              <a:rPr lang="en-US" altLang="x-none" sz="2800" b="1" dirty="0"/>
              <a:t>   {  for ( k=i+1; k&lt; L-&gt;length; k++)</a:t>
            </a:r>
            <a:endParaRPr lang="en-US" altLang="x-none" sz="2800" b="1" dirty="0"/>
          </a:p>
          <a:p>
            <a:pPr marL="1435100" lvl="4" indent="0">
              <a:buNone/>
            </a:pPr>
            <a:r>
              <a:rPr lang="en-US" altLang="x-none" sz="2800" b="1" dirty="0"/>
              <a:t>           L-&gt;Elem_array[k-1]=L-&gt;Elem_array[k]; </a:t>
            </a:r>
            <a:endParaRPr lang="en-US" altLang="x-none" sz="2400" b="1" dirty="0"/>
          </a:p>
          <a:p>
            <a:pPr marL="1435100" lvl="4" indent="0">
              <a:buNone/>
            </a:pPr>
            <a:r>
              <a:rPr lang="en-US" altLang="x-none" sz="2800" b="1" dirty="0"/>
              <a:t>       L-&gt;length--;  break ; </a:t>
            </a:r>
            <a:endParaRPr lang="en-US" altLang="x-none" sz="2800" b="1" dirty="0"/>
          </a:p>
          <a:p>
            <a:pPr marL="1435100" lvl="4" indent="0">
              <a:buNone/>
            </a:pPr>
            <a:r>
              <a:rPr lang="en-US" altLang="x-none" sz="2800" b="1" dirty="0"/>
              <a:t>   }</a:t>
            </a:r>
            <a:endParaRPr lang="en-US" altLang="x-none" sz="2800" b="1" dirty="0"/>
          </a:p>
          <a:p>
            <a:pPr marL="1079500" lvl="3" indent="0">
              <a:buNone/>
            </a:pPr>
            <a:r>
              <a:rPr lang="en-US" altLang="x-none" sz="2800" b="1" dirty="0"/>
              <a:t>}</a:t>
            </a:r>
            <a:endParaRPr lang="en-US" altLang="x-none" sz="2800" b="1" dirty="0"/>
          </a:p>
          <a:p>
            <a:pPr marL="723900" lvl="2" indent="0">
              <a:buNone/>
            </a:pPr>
            <a:r>
              <a:rPr lang="en-US" altLang="x-none" sz="2800" b="1" dirty="0"/>
              <a:t>if  (i&gt;L-&gt;length)</a:t>
            </a:r>
            <a:endParaRPr lang="en-US" altLang="x-none" sz="2800" b="1" dirty="0"/>
          </a:p>
          <a:p>
            <a:pPr marL="1079500" lvl="3" indent="0">
              <a:buNone/>
            </a:pPr>
            <a:r>
              <a:rPr lang="en-US" altLang="x-none" sz="2800" b="1" dirty="0"/>
              <a:t>{    printf(“</a:t>
            </a:r>
            <a:r>
              <a:rPr lang="zh-CN" altLang="en-US" sz="2800" b="1" dirty="0"/>
              <a:t>要删除的数据元素不存在</a:t>
            </a:r>
            <a:r>
              <a:rPr lang="en-US" altLang="x-none" sz="2800" b="1" dirty="0"/>
              <a:t>!\n”) ; </a:t>
            </a:r>
            <a:endParaRPr lang="en-US" altLang="x-none" sz="2800" b="1" dirty="0"/>
          </a:p>
          <a:p>
            <a:pPr marL="1435100" lvl="4" indent="0">
              <a:buNone/>
            </a:pPr>
            <a:r>
              <a:rPr lang="en-US" altLang="x-none" sz="2800" b="1" dirty="0"/>
              <a:t>return ERROR ;  }</a:t>
            </a:r>
            <a:endParaRPr lang="en-US" altLang="x-none" sz="2800" b="1" dirty="0"/>
          </a:p>
          <a:p>
            <a:pPr marL="723900" lvl="2" indent="0">
              <a:buNone/>
            </a:pPr>
            <a:r>
              <a:rPr lang="en-US" altLang="x-none" sz="2800" b="1" dirty="0"/>
              <a:t>return  OK;    </a:t>
            </a:r>
            <a:endParaRPr lang="en-US" altLang="x-none" sz="2800" b="1" dirty="0"/>
          </a:p>
          <a:p>
            <a:pPr marL="355600" lvl="1" indent="0">
              <a:buNone/>
            </a:pPr>
            <a:r>
              <a:rPr lang="en-US" altLang="x-none" b="1" dirty="0"/>
              <a:t>} </a:t>
            </a:r>
            <a:endParaRPr lang="en-US" altLang="x-none" b="1" dirty="0"/>
          </a:p>
        </p:txBody>
      </p:sp>
    </p:spTree>
  </p:cSld>
  <p:clrMapOvr>
    <a:masterClrMapping/>
  </p:clrMapOvr>
  <p:transition spd="slow">
    <p:blinds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内容占位符 74753"/>
          <p:cNvSpPr>
            <a:spLocks noGrp="1"/>
          </p:cNvSpPr>
          <p:nvPr>
            <p:ph idx="4294967295"/>
          </p:nvPr>
        </p:nvSpPr>
        <p:spPr>
          <a:xfrm>
            <a:off x="1752600" y="152400"/>
            <a:ext cx="8458200" cy="5791200"/>
          </a:xfrm>
        </p:spPr>
        <p:txBody>
          <a:bodyPr wrap="square" lIns="92075" tIns="46038" rIns="92075" bIns="46038" anchor="t"/>
          <a:p>
            <a:pPr>
              <a:buNone/>
            </a:pPr>
            <a:endParaRPr lang="en-US" altLang="zh-CN" sz="1800"/>
          </a:p>
          <a:p>
            <a:pPr>
              <a:buNone/>
            </a:pPr>
            <a:r>
              <a:rPr lang="en-US" altLang="zh-CN" sz="1800"/>
              <a:t>      </a:t>
            </a:r>
            <a:endParaRPr lang="en-US" altLang="zh-CN" sz="1800"/>
          </a:p>
          <a:p>
            <a:pPr>
              <a:buNone/>
            </a:pPr>
            <a:endParaRPr lang="en-US" altLang="zh-CN" sz="1800"/>
          </a:p>
        </p:txBody>
      </p:sp>
      <p:sp>
        <p:nvSpPr>
          <p:cNvPr id="28674" name="矩形 74754"/>
          <p:cNvSpPr/>
          <p:nvPr/>
        </p:nvSpPr>
        <p:spPr>
          <a:xfrm>
            <a:off x="1676400" y="152400"/>
            <a:ext cx="8812213" cy="651668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时间复杂度分析</a:t>
            </a:r>
            <a:endParaRPr lang="zh-CN" altLang="en-US" sz="3200" b="1" dirty="0">
              <a:solidFill>
                <a:schemeClr val="folHlink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时间主要耗费在数据元素的比较和移动操作上。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首先，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在线性表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L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中查找值为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的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结点是否存在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;</a:t>
            </a:r>
            <a:endParaRPr lang="en-US" altLang="x-none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其次，若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值为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的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结点存在，且在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线性表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L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中的位置为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i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，则在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线性表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L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中删除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i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个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元素。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设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在线性表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L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删除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数据元素概率为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P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i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，不失一般性，设各个位置是等概率，则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P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i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=1/n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5600" lvl="1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◆ 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比较的平均次数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： 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E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compare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=</a:t>
            </a:r>
            <a:r>
              <a:rPr lang="en-US" altLang="x-none" sz="2800" b="1" dirty="0">
                <a:latin typeface="Times New Roman" panose="02020603050405020304" pitchFamily="2" charset="0"/>
                <a:ea typeface="Arial Unicode MS" panose="020B0604020202020204" charset="-122"/>
              </a:rPr>
              <a:t>∑p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Arial Unicode MS" panose="020B0604020202020204" charset="-122"/>
              </a:rPr>
              <a:t>i</a:t>
            </a:r>
            <a:r>
              <a:rPr lang="en-US" altLang="x-none" sz="2800" b="1" dirty="0">
                <a:latin typeface="Times New Roman" panose="02020603050405020304" pitchFamily="2" charset="0"/>
                <a:ea typeface="Arial Unicode MS" panose="020B0604020202020204" charset="-122"/>
              </a:rPr>
              <a:t>*i     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(1≦i≦n)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Arial Unicode MS" panose="020B0604020202020204" charset="-122"/>
              </a:rPr>
              <a:t>∴ 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E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compare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=(n+1)/2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5600" lvl="1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◆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删除时平均移动次数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：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E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delete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=</a:t>
            </a:r>
            <a:r>
              <a:rPr lang="en-US" altLang="x-none" sz="2800" b="1" dirty="0">
                <a:latin typeface="Times New Roman" panose="02020603050405020304" pitchFamily="2" charset="0"/>
                <a:ea typeface="Arial Unicode MS" panose="020B0604020202020204" charset="-122"/>
              </a:rPr>
              <a:t>∑p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Arial Unicode MS" panose="020B0604020202020204" charset="-122"/>
              </a:rPr>
              <a:t>i</a:t>
            </a:r>
            <a:r>
              <a:rPr lang="en-US" altLang="x-none" sz="2800" b="1" dirty="0">
                <a:latin typeface="Times New Roman" panose="02020603050405020304" pitchFamily="2" charset="0"/>
                <a:ea typeface="Arial Unicode MS" panose="020B0604020202020204" charset="-122"/>
              </a:rPr>
              <a:t>*(n-i)  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(1≦i≦n)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Arial Unicode MS" panose="020B0604020202020204" charset="-122"/>
              </a:rPr>
              <a:t>∴ 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E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delete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=(n-1)/2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平均时间复杂度：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E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compare</a:t>
            </a:r>
            <a:r>
              <a:rPr lang="en-US" altLang="x-none" sz="2800" b="1" dirty="0">
                <a:latin typeface="Times New Roman" panose="02020603050405020304" pitchFamily="2" charset="0"/>
                <a:ea typeface="Arial Unicode MS" panose="020B0604020202020204" charset="-122"/>
              </a:rPr>
              <a:t>+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E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delete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=n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即为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O(n)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blind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标题 53249"/>
          <p:cNvSpPr>
            <a:spLocks noGrp="1"/>
          </p:cNvSpPr>
          <p:nvPr>
            <p:ph type="title"/>
          </p:nvPr>
        </p:nvSpPr>
        <p:spPr>
          <a:xfrm>
            <a:off x="2209800" y="188913"/>
            <a:ext cx="7620000" cy="990600"/>
          </a:xfrm>
        </p:spPr>
        <p:txBody>
          <a:bodyPr lIns="92075" tIns="46038" rIns="92075" bIns="46038" anchor="ctr"/>
          <a:p>
            <a:pPr fontAlgn="base"/>
            <a:r>
              <a:rPr lang="en-US" altLang="x-none" sz="5400" b="1" strike="noStrike" noProof="1" dirty="0">
                <a:effectLst/>
                <a:latin typeface="Times New Roman" panose="02020603050405020304" pitchFamily="2" charset="0"/>
                <a:cs typeface="Arial" panose="020B0604020202020204" pitchFamily="34" charset="0"/>
              </a:rPr>
              <a:t>2.1</a:t>
            </a:r>
            <a:r>
              <a:rPr lang="en-US" altLang="x-none" sz="5400" strike="noStrike" noProof="1" dirty="0">
                <a:cs typeface="Arial" panose="020B0604020202020204" pitchFamily="34" charset="0"/>
              </a:rPr>
              <a:t>  </a:t>
            </a:r>
            <a:r>
              <a:rPr lang="zh-CN" altLang="en-US" sz="5400" b="1" strike="noStrike" noProof="1" dirty="0">
                <a:effectLst/>
                <a:ea typeface="楷体_GB2312" pitchFamily="1" charset="-122"/>
              </a:rPr>
              <a:t>线性表的逻辑结构</a:t>
            </a:r>
            <a:endParaRPr lang="zh-CN" altLang="en-US" sz="5400" b="1" strike="noStrike" noProof="1" dirty="0">
              <a:effectLst/>
              <a:ea typeface="楷体_GB2312" pitchFamily="1" charset="-122"/>
            </a:endParaRPr>
          </a:p>
        </p:txBody>
      </p:sp>
      <p:sp>
        <p:nvSpPr>
          <p:cNvPr id="7170" name="矩形 53250"/>
          <p:cNvSpPr/>
          <p:nvPr/>
        </p:nvSpPr>
        <p:spPr>
          <a:xfrm>
            <a:off x="1752600" y="2352675"/>
            <a:ext cx="8736013" cy="41719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线性表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(</a:t>
            </a:r>
            <a:r>
              <a:rPr lang="en-US" altLang="x-none" sz="2800" b="1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Linear List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) 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：是由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n(n≧0)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个数据元素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结点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)a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， 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…a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组成的有限序列。该序列中的所有结点具有相同的数据类型。其中数据元素的个数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称为线性表的长度。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当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n=0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时，称为空表。 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当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n&gt;0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时，将非空的线性表记作： 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(a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…a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n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)         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称为线性表的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第一个</a:t>
            </a:r>
            <a:r>
              <a:rPr lang="en-US" altLang="x-none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首</a:t>
            </a:r>
            <a:r>
              <a:rPr lang="en-US" altLang="x-none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结点，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称为线性表的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最后一个</a:t>
            </a:r>
            <a:r>
              <a:rPr lang="en-US" altLang="x-none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尾</a:t>
            </a:r>
            <a:r>
              <a:rPr lang="en-US" altLang="x-none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结点。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3252" name="矩形 53251"/>
          <p:cNvSpPr/>
          <p:nvPr/>
        </p:nvSpPr>
        <p:spPr>
          <a:xfrm>
            <a:off x="1828800" y="1371600"/>
            <a:ext cx="51054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fontAlgn="base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4400" b="1" strike="noStrike" noProof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2.1.1</a:t>
            </a:r>
            <a:r>
              <a:rPr lang="en-US" altLang="x-none" sz="4400" strike="noStrike" noProof="1" dirty="0"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</a:t>
            </a:r>
            <a:r>
              <a:rPr lang="zh-CN" altLang="en-US" sz="4400" b="1" strike="noStrike" noProof="1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  <a:cs typeface="+mn-cs"/>
              </a:rPr>
              <a:t>线性表的定义</a:t>
            </a:r>
            <a:endParaRPr lang="zh-CN" altLang="en-US" sz="4400" b="1" strike="noStrike" noProof="1" dirty="0">
              <a:solidFill>
                <a:schemeClr val="tx2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blinds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76801"/>
          <p:cNvSpPr>
            <a:spLocks noGrp="1"/>
          </p:cNvSpPr>
          <p:nvPr>
            <p:ph type="title"/>
          </p:nvPr>
        </p:nvSpPr>
        <p:spPr>
          <a:xfrm>
            <a:off x="2209800" y="76200"/>
            <a:ext cx="7620000" cy="914400"/>
          </a:xfrm>
        </p:spPr>
        <p:txBody>
          <a:bodyPr lIns="92075" tIns="46038" rIns="92075" bIns="46038" anchor="ctr"/>
          <a:p>
            <a:r>
              <a:rPr lang="en-US" altLang="x-none" sz="5400" b="1" dirty="0">
                <a:effectLst/>
                <a:latin typeface="Times New Roman" panose="02020603050405020304" pitchFamily="2" charset="0"/>
              </a:rPr>
              <a:t>2.3</a:t>
            </a:r>
            <a:r>
              <a:rPr lang="en-US" altLang="x-none" sz="5400" b="1" dirty="0">
                <a:effectLst/>
              </a:rPr>
              <a:t>  </a:t>
            </a:r>
            <a:r>
              <a:rPr lang="zh-CN" altLang="en-US" sz="5400" b="1" dirty="0">
                <a:effectLst/>
                <a:ea typeface="楷体_GB2312" pitchFamily="1" charset="-122"/>
              </a:rPr>
              <a:t>线性表的链式存储</a:t>
            </a:r>
            <a:endParaRPr lang="zh-CN" altLang="en-US" sz="5400" b="1" dirty="0">
              <a:effectLst/>
              <a:ea typeface="楷体_GB2312" pitchFamily="1" charset="-122"/>
            </a:endParaRPr>
          </a:p>
        </p:txBody>
      </p:sp>
      <p:sp>
        <p:nvSpPr>
          <p:cNvPr id="30722" name="内容占位符 76802"/>
          <p:cNvSpPr>
            <a:spLocks noGrp="1"/>
          </p:cNvSpPr>
          <p:nvPr>
            <p:ph idx="4294967295"/>
          </p:nvPr>
        </p:nvSpPr>
        <p:spPr>
          <a:xfrm>
            <a:off x="1905000" y="1143000"/>
            <a:ext cx="8077200" cy="685800"/>
          </a:xfrm>
        </p:spPr>
        <p:txBody>
          <a:bodyPr wrap="square" lIns="92075" tIns="46038" rIns="92075" bIns="46038" anchor="t"/>
          <a:p>
            <a:pPr marL="0" indent="0">
              <a:buNone/>
            </a:pPr>
            <a:r>
              <a:rPr lang="zh-CN" altLang="en-US" sz="2400" dirty="0"/>
              <a:t> </a:t>
            </a:r>
            <a:r>
              <a:rPr lang="en-US" altLang="x-none" sz="4400" b="1" dirty="0">
                <a:solidFill>
                  <a:schemeClr val="tx2"/>
                </a:solidFill>
              </a:rPr>
              <a:t>2.3.1</a:t>
            </a:r>
            <a:r>
              <a:rPr lang="en-US" altLang="x-none" sz="4400" b="1" dirty="0">
                <a:solidFill>
                  <a:schemeClr val="tx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4400" b="1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线性表的链式存储结构</a:t>
            </a:r>
            <a:endParaRPr lang="zh-CN" altLang="en-US" sz="4400" b="1" dirty="0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0723" name="矩形 76803"/>
          <p:cNvSpPr/>
          <p:nvPr/>
        </p:nvSpPr>
        <p:spPr>
          <a:xfrm>
            <a:off x="1752600" y="1905000"/>
            <a:ext cx="8736013" cy="317976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链式存储</a:t>
            </a:r>
            <a:r>
              <a:rPr lang="zh-CN" altLang="en-US" sz="3200" b="1" dirty="0">
                <a:latin typeface="Times New Roman" panose="02020603050405020304" pitchFamily="2" charset="0"/>
                <a:ea typeface="宋体" panose="02010600030101010101" pitchFamily="2" charset="-122"/>
              </a:rPr>
              <a:t> ：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用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一组任意的存储单元存储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线性表中的数据元素。用这种方法存储的线性表简称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线性链表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存储链表中结点的一组任意的存储单元可以是连续的，也可以是不连续的，甚至是零散分布在内存中的任意位置上的。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链表中结点的逻辑顺序和物理顺序不一定相同。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blinds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内容占位符 78849"/>
          <p:cNvSpPr>
            <a:spLocks noGrp="1"/>
          </p:cNvSpPr>
          <p:nvPr>
            <p:ph idx="4294967295"/>
          </p:nvPr>
        </p:nvSpPr>
        <p:spPr>
          <a:xfrm>
            <a:off x="1676400" y="152400"/>
            <a:ext cx="8812213" cy="5076825"/>
          </a:xfrm>
        </p:spPr>
        <p:txBody>
          <a:bodyPr wrap="square" lIns="92075" tIns="46038" rIns="92075" bIns="46038" anchor="t"/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   </a:t>
            </a:r>
            <a:r>
              <a:rPr lang="zh-CN" altLang="en-US" sz="2800" b="1" dirty="0">
                <a:latin typeface="宋体" panose="02010600030101010101" pitchFamily="2" charset="-122"/>
              </a:rPr>
              <a:t>为了正确表示结点间的逻辑关系，在存储每个结点值的同时，还必须存储指示其直接后继结点的地址</a:t>
            </a:r>
            <a:r>
              <a:rPr lang="en-US" altLang="x-none" sz="2800" b="1" dirty="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</a:rPr>
              <a:t>或位置</a:t>
            </a:r>
            <a:r>
              <a:rPr lang="en-US" altLang="x-none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，称为指针</a:t>
            </a:r>
            <a:r>
              <a:rPr lang="en-US" altLang="x-none" sz="2800" b="1" dirty="0"/>
              <a:t>(pointer)</a:t>
            </a:r>
            <a:r>
              <a:rPr lang="zh-CN" altLang="en-US" sz="2800" b="1" dirty="0">
                <a:latin typeface="宋体" panose="02010600030101010101" pitchFamily="2" charset="-122"/>
              </a:rPr>
              <a:t>或链</a:t>
            </a:r>
            <a:r>
              <a:rPr lang="en-US" altLang="x-none" sz="2800" b="1" dirty="0"/>
              <a:t>(link)</a:t>
            </a:r>
            <a:r>
              <a:rPr lang="zh-CN" altLang="en-US" sz="2800" b="1" dirty="0">
                <a:latin typeface="宋体" panose="02010600030101010101" pitchFamily="2" charset="-122"/>
              </a:rPr>
              <a:t>，这两部分组成了链表中的结点结构，如图</a:t>
            </a:r>
            <a:r>
              <a:rPr lang="en-US" altLang="x-none" sz="2800" b="1" dirty="0"/>
              <a:t>2-2</a:t>
            </a:r>
            <a:r>
              <a:rPr lang="zh-CN" altLang="en-US" sz="2800" b="1" dirty="0">
                <a:latin typeface="宋体" panose="02010600030101010101" pitchFamily="2" charset="-122"/>
              </a:rPr>
              <a:t>所示。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链表是通过每个结点的指针域将线性表的</a:t>
            </a:r>
            <a:r>
              <a:rPr lang="en-US" altLang="x-none" sz="2800" b="1" dirty="0"/>
              <a:t>n</a:t>
            </a:r>
            <a:r>
              <a:rPr lang="zh-CN" altLang="en-US" sz="2800" b="1" dirty="0">
                <a:latin typeface="宋体" panose="02010600030101010101" pitchFamily="2" charset="-122"/>
              </a:rPr>
              <a:t>个结点按其逻辑次序链接在一起的。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每一个结只包含一个指针域的链表，称为单链表。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为操作方便，总是在链表的第一个结点之前附设一个头结点</a:t>
            </a:r>
            <a:r>
              <a:rPr lang="en-US" altLang="x-none" sz="2800" b="1" dirty="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</a:rPr>
              <a:t>头指针</a:t>
            </a:r>
            <a:r>
              <a:rPr lang="en-US" altLang="x-none" sz="2800" b="1" dirty="0">
                <a:latin typeface="宋体" panose="02010600030101010101" pitchFamily="2" charset="-122"/>
              </a:rPr>
              <a:t>)</a:t>
            </a:r>
            <a:r>
              <a:rPr lang="en-US" altLang="x-none" sz="2800" b="1" dirty="0"/>
              <a:t>head</a:t>
            </a:r>
            <a:r>
              <a:rPr lang="zh-CN" altLang="en-US" sz="2800" b="1" dirty="0">
                <a:latin typeface="宋体" panose="02010600030101010101" pitchFamily="2" charset="-122"/>
              </a:rPr>
              <a:t>指向第一个结点。头结点的数据域可以不存储任何信息</a:t>
            </a:r>
            <a:r>
              <a:rPr lang="en-US" altLang="x-none" sz="2800" b="1" dirty="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</a:rPr>
              <a:t>或链表长度等信息</a:t>
            </a:r>
            <a:r>
              <a:rPr lang="en-US" altLang="x-none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pSp>
        <p:nvGrpSpPr>
          <p:cNvPr id="32770" name="组合 78850"/>
          <p:cNvGrpSpPr/>
          <p:nvPr/>
        </p:nvGrpSpPr>
        <p:grpSpPr>
          <a:xfrm>
            <a:off x="2135188" y="5432425"/>
            <a:ext cx="8064500" cy="1296988"/>
            <a:chOff x="0" y="0"/>
            <a:chExt cx="5080" cy="817"/>
          </a:xfrm>
        </p:grpSpPr>
        <p:grpSp>
          <p:nvGrpSpPr>
            <p:cNvPr id="32771" name="组合 78851"/>
            <p:cNvGrpSpPr/>
            <p:nvPr/>
          </p:nvGrpSpPr>
          <p:grpSpPr>
            <a:xfrm>
              <a:off x="0" y="36"/>
              <a:ext cx="1043" cy="319"/>
              <a:chOff x="0" y="0"/>
              <a:chExt cx="1043" cy="319"/>
            </a:xfrm>
          </p:grpSpPr>
          <p:sp>
            <p:nvSpPr>
              <p:cNvPr id="32772" name="矩形 78852"/>
              <p:cNvSpPr/>
              <p:nvPr/>
            </p:nvSpPr>
            <p:spPr>
              <a:xfrm>
                <a:off x="0" y="0"/>
                <a:ext cx="1043" cy="317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x-none" sz="24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data     next</a:t>
                </a:r>
                <a:endParaRPr lang="en-US" altLang="x-none" sz="2400" b="1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73" name="直接连接符 78853"/>
              <p:cNvSpPr/>
              <p:nvPr/>
            </p:nvSpPr>
            <p:spPr>
              <a:xfrm>
                <a:off x="520" y="2"/>
                <a:ext cx="0" cy="317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2774" name="矩形 78854"/>
            <p:cNvSpPr/>
            <p:nvPr/>
          </p:nvSpPr>
          <p:spPr>
            <a:xfrm>
              <a:off x="953" y="590"/>
              <a:ext cx="1910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ctr"/>
            <a:p>
              <a:pPr algn="ctr"/>
              <a:r>
                <a:rPr lang="zh-CN" altLang="en-US" sz="2000" b="1" dirty="0">
                  <a:latin typeface="Arial" panose="020B0604020202020204" pitchFamily="34" charset="0"/>
                  <a:ea typeface="楷体_GB2312" pitchFamily="1" charset="-122"/>
                </a:rPr>
                <a:t>图</a:t>
              </a:r>
              <a:r>
                <a:rPr lang="en-US" altLang="x-none" sz="20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2-2  </a:t>
              </a:r>
              <a:r>
                <a:rPr lang="en-US" altLang="x-none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 sz="2000" b="1" dirty="0">
                  <a:latin typeface="Times New Roman" panose="02020603050405020304" pitchFamily="2" charset="0"/>
                  <a:ea typeface="楷体_GB2312" pitchFamily="1" charset="-122"/>
                </a:rPr>
                <a:t>链表结点结构</a:t>
              </a:r>
              <a:endParaRPr lang="zh-CN" altLang="en-US" sz="2000" b="1" dirty="0">
                <a:latin typeface="Arial" panose="020B0604020202020204" pitchFamily="34" charset="0"/>
                <a:ea typeface="楷体_GB2312" pitchFamily="1" charset="-122"/>
              </a:endParaRPr>
            </a:p>
          </p:txBody>
        </p:sp>
        <p:sp>
          <p:nvSpPr>
            <p:cNvPr id="32775" name="矩形 78855"/>
            <p:cNvSpPr/>
            <p:nvPr/>
          </p:nvSpPr>
          <p:spPr>
            <a:xfrm>
              <a:off x="1180" y="0"/>
              <a:ext cx="3900" cy="49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ctr"/>
            <a:p>
              <a:r>
                <a:rPr lang="en-US" altLang="x-none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data </a:t>
              </a:r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：数据域，存放结点的值。</a:t>
              </a:r>
              <a:r>
                <a:rPr lang="en-US" altLang="x-none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next </a:t>
              </a:r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：指针域，存放结点的直接后继的地址。</a:t>
              </a:r>
              <a:endPara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>
    <p:blinds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3793" name="组合 79873"/>
          <p:cNvGrpSpPr/>
          <p:nvPr/>
        </p:nvGrpSpPr>
        <p:grpSpPr>
          <a:xfrm>
            <a:off x="1600200" y="152400"/>
            <a:ext cx="8610600" cy="6442075"/>
            <a:chOff x="0" y="0"/>
            <a:chExt cx="5424" cy="4058"/>
          </a:xfrm>
        </p:grpSpPr>
        <p:grpSp>
          <p:nvGrpSpPr>
            <p:cNvPr id="33794" name="组合 79874"/>
            <p:cNvGrpSpPr/>
            <p:nvPr/>
          </p:nvGrpSpPr>
          <p:grpSpPr>
            <a:xfrm>
              <a:off x="3120" y="0"/>
              <a:ext cx="2304" cy="4022"/>
              <a:chOff x="0" y="0"/>
              <a:chExt cx="2304" cy="4022"/>
            </a:xfrm>
          </p:grpSpPr>
          <p:grpSp>
            <p:nvGrpSpPr>
              <p:cNvPr id="33795" name="组合 79875"/>
              <p:cNvGrpSpPr/>
              <p:nvPr/>
            </p:nvGrpSpPr>
            <p:grpSpPr>
              <a:xfrm>
                <a:off x="0" y="2208"/>
                <a:ext cx="1680" cy="653"/>
                <a:chOff x="0" y="0"/>
                <a:chExt cx="1680" cy="653"/>
              </a:xfrm>
            </p:grpSpPr>
            <p:grpSp>
              <p:nvGrpSpPr>
                <p:cNvPr id="33796" name="组合 79876"/>
                <p:cNvGrpSpPr/>
                <p:nvPr/>
              </p:nvGrpSpPr>
              <p:grpSpPr>
                <a:xfrm>
                  <a:off x="0" y="336"/>
                  <a:ext cx="864" cy="317"/>
                  <a:chOff x="0" y="0"/>
                  <a:chExt cx="768" cy="317"/>
                </a:xfrm>
              </p:grpSpPr>
              <p:grpSp>
                <p:nvGrpSpPr>
                  <p:cNvPr id="33797" name="组合 79877"/>
                  <p:cNvGrpSpPr/>
                  <p:nvPr/>
                </p:nvGrpSpPr>
                <p:grpSpPr>
                  <a:xfrm>
                    <a:off x="0" y="0"/>
                    <a:ext cx="768" cy="317"/>
                    <a:chOff x="0" y="0"/>
                    <a:chExt cx="624" cy="326"/>
                  </a:xfrm>
                </p:grpSpPr>
                <p:sp>
                  <p:nvSpPr>
                    <p:cNvPr id="33798" name="矩形 79878"/>
                    <p:cNvSpPr/>
                    <p:nvPr/>
                  </p:nvSpPr>
                  <p:spPr>
                    <a:xfrm>
                      <a:off x="0" y="0"/>
                      <a:ext cx="624" cy="326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lIns="92075" tIns="46038" rIns="92075" bIns="46038" anchor="t"/>
                    <a:p>
                      <a:pPr>
                        <a:spcBef>
                          <a:spcPct val="20000"/>
                        </a:spcBef>
                      </a:pPr>
                      <a:r>
                        <a:rPr lang="zh-CN" altLang="en-US" sz="28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lang="en-US" altLang="x-none" sz="28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3695</a:t>
                      </a:r>
                      <a:endParaRPr lang="en-US" altLang="x-none" sz="28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3799" name="直接连接符 79879"/>
                    <p:cNvSpPr/>
                    <p:nvPr/>
                  </p:nvSpPr>
                  <p:spPr>
                    <a:xfrm>
                      <a:off x="0" y="0"/>
                      <a:ext cx="624" cy="0"/>
                    </a:xfrm>
                    <a:prstGeom prst="line">
                      <a:avLst/>
                    </a:prstGeom>
                    <a:ln w="254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33800" name="直接连接符 79880"/>
                    <p:cNvSpPr/>
                    <p:nvPr/>
                  </p:nvSpPr>
                  <p:spPr>
                    <a:xfrm>
                      <a:off x="0" y="326"/>
                      <a:ext cx="624" cy="0"/>
                    </a:xfrm>
                    <a:prstGeom prst="line">
                      <a:avLst/>
                    </a:prstGeom>
                    <a:ln w="254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33801" name="直接连接符 79881"/>
                    <p:cNvSpPr/>
                    <p:nvPr/>
                  </p:nvSpPr>
                  <p:spPr>
                    <a:xfrm>
                      <a:off x="0" y="0"/>
                      <a:ext cx="0" cy="326"/>
                    </a:xfrm>
                    <a:prstGeom prst="line">
                      <a:avLst/>
                    </a:prstGeom>
                    <a:ln w="254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33802" name="直接连接符 79882"/>
                    <p:cNvSpPr/>
                    <p:nvPr/>
                  </p:nvSpPr>
                  <p:spPr>
                    <a:xfrm>
                      <a:off x="624" y="0"/>
                      <a:ext cx="0" cy="326"/>
                    </a:xfrm>
                    <a:prstGeom prst="line">
                      <a:avLst/>
                    </a:prstGeom>
                    <a:ln w="254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33803" name="直接连接符 79883"/>
                  <p:cNvSpPr/>
                  <p:nvPr/>
                </p:nvSpPr>
                <p:spPr>
                  <a:xfrm>
                    <a:off x="240" y="0"/>
                    <a:ext cx="0" cy="317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33804" name="矩形 79884"/>
                <p:cNvSpPr/>
                <p:nvPr/>
              </p:nvSpPr>
              <p:spPr>
                <a:xfrm>
                  <a:off x="96" y="0"/>
                  <a:ext cx="528" cy="24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head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805" name="直接连接符 79885"/>
                <p:cNvSpPr/>
                <p:nvPr/>
              </p:nvSpPr>
              <p:spPr>
                <a:xfrm>
                  <a:off x="816" y="528"/>
                  <a:ext cx="86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33806" name="组合 79886"/>
              <p:cNvGrpSpPr/>
              <p:nvPr/>
            </p:nvGrpSpPr>
            <p:grpSpPr>
              <a:xfrm>
                <a:off x="1680" y="0"/>
                <a:ext cx="624" cy="4022"/>
                <a:chOff x="0" y="0"/>
                <a:chExt cx="624" cy="4022"/>
              </a:xfrm>
            </p:grpSpPr>
            <p:grpSp>
              <p:nvGrpSpPr>
                <p:cNvPr id="33807" name="组合 79887"/>
                <p:cNvGrpSpPr/>
                <p:nvPr/>
              </p:nvGrpSpPr>
              <p:grpSpPr>
                <a:xfrm>
                  <a:off x="0" y="2320"/>
                  <a:ext cx="624" cy="1702"/>
                  <a:chOff x="0" y="0"/>
                  <a:chExt cx="624" cy="1702"/>
                </a:xfrm>
              </p:grpSpPr>
              <p:grpSp>
                <p:nvGrpSpPr>
                  <p:cNvPr id="33808" name="组合 79888"/>
                  <p:cNvGrpSpPr/>
                  <p:nvPr/>
                </p:nvGrpSpPr>
                <p:grpSpPr>
                  <a:xfrm>
                    <a:off x="0" y="851"/>
                    <a:ext cx="624" cy="624"/>
                    <a:chOff x="0" y="0"/>
                    <a:chExt cx="624" cy="624"/>
                  </a:xfrm>
                </p:grpSpPr>
                <p:sp>
                  <p:nvSpPr>
                    <p:cNvPr id="33809" name="矩形 79889"/>
                    <p:cNvSpPr/>
                    <p:nvPr/>
                  </p:nvSpPr>
                  <p:spPr>
                    <a:xfrm>
                      <a:off x="0" y="0"/>
                      <a:ext cx="624" cy="624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pPr algn="ctr"/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fat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1100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3810" name="直接连接符 79890"/>
                    <p:cNvSpPr/>
                    <p:nvPr/>
                  </p:nvSpPr>
                  <p:spPr>
                    <a:xfrm>
                      <a:off x="0" y="336"/>
                      <a:ext cx="624" cy="0"/>
                    </a:xfrm>
                    <a:prstGeom prst="line">
                      <a:avLst/>
                    </a:prstGeom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33811" name="组合 79891"/>
                  <p:cNvGrpSpPr/>
                  <p:nvPr/>
                </p:nvGrpSpPr>
                <p:grpSpPr>
                  <a:xfrm>
                    <a:off x="0" y="227"/>
                    <a:ext cx="624" cy="624"/>
                    <a:chOff x="0" y="0"/>
                    <a:chExt cx="624" cy="624"/>
                  </a:xfrm>
                </p:grpSpPr>
                <p:sp>
                  <p:nvSpPr>
                    <p:cNvPr id="33812" name="矩形 79892"/>
                    <p:cNvSpPr/>
                    <p:nvPr/>
                  </p:nvSpPr>
                  <p:spPr>
                    <a:xfrm>
                      <a:off x="0" y="0"/>
                      <a:ext cx="624" cy="624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pPr algn="ctr"/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bat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1300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3813" name="直接连接符 79893"/>
                    <p:cNvSpPr/>
                    <p:nvPr/>
                  </p:nvSpPr>
                  <p:spPr>
                    <a:xfrm>
                      <a:off x="0" y="336"/>
                      <a:ext cx="624" cy="0"/>
                    </a:xfrm>
                    <a:prstGeom prst="line">
                      <a:avLst/>
                    </a:prstGeom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33814" name="矩形 79894"/>
                  <p:cNvSpPr/>
                  <p:nvPr/>
                </p:nvSpPr>
                <p:spPr>
                  <a:xfrm>
                    <a:off x="0" y="1475"/>
                    <a:ext cx="623" cy="227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None/>
                    </a:pPr>
                    <a:r>
                      <a:rPr lang="en-US" altLang="x-none" sz="2400" dirty="0">
                        <a:latin typeface="Times New Roman" panose="02020603050405020304" pitchFamily="2" charset="0"/>
                        <a:ea typeface="黑体" panose="02010609060101010101" pitchFamily="2" charset="-122"/>
                      </a:rPr>
                      <a:t>……</a:t>
                    </a:r>
                    <a:endParaRPr lang="en-US" altLang="x-none" sz="2400" dirty="0">
                      <a:latin typeface="Times New Roman" panose="02020603050405020304" pitchFamily="2" charset="0"/>
                      <a:ea typeface="黑体" panose="02010609060101010101" pitchFamily="2" charset="-122"/>
                    </a:endParaRPr>
                  </a:p>
                </p:txBody>
              </p:sp>
              <p:sp>
                <p:nvSpPr>
                  <p:cNvPr id="33815" name="矩形 79895"/>
                  <p:cNvSpPr/>
                  <p:nvPr/>
                </p:nvSpPr>
                <p:spPr>
                  <a:xfrm>
                    <a:off x="0" y="0"/>
                    <a:ext cx="623" cy="227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None/>
                    </a:pPr>
                    <a:r>
                      <a:rPr lang="en-US" altLang="x-none" sz="2400" dirty="0">
                        <a:latin typeface="Times New Roman" panose="02020603050405020304" pitchFamily="2" charset="0"/>
                        <a:ea typeface="黑体" panose="02010609060101010101" pitchFamily="2" charset="-122"/>
                      </a:rPr>
                      <a:t>……</a:t>
                    </a:r>
                    <a:endParaRPr lang="en-US" altLang="x-none" sz="2400" dirty="0">
                      <a:latin typeface="Times New Roman" panose="02020603050405020304" pitchFamily="2" charset="0"/>
                      <a:ea typeface="黑体" panose="02010609060101010101" pitchFamily="2" charset="-122"/>
                    </a:endParaRPr>
                  </a:p>
                </p:txBody>
              </p:sp>
            </p:grpSp>
            <p:grpSp>
              <p:nvGrpSpPr>
                <p:cNvPr id="33816" name="组合 79896"/>
                <p:cNvGrpSpPr/>
                <p:nvPr/>
              </p:nvGrpSpPr>
              <p:grpSpPr>
                <a:xfrm>
                  <a:off x="0" y="0"/>
                  <a:ext cx="624" cy="2325"/>
                  <a:chOff x="0" y="0"/>
                  <a:chExt cx="624" cy="2325"/>
                </a:xfrm>
              </p:grpSpPr>
              <p:grpSp>
                <p:nvGrpSpPr>
                  <p:cNvPr id="33817" name="组合 79897"/>
                  <p:cNvGrpSpPr/>
                  <p:nvPr/>
                </p:nvGrpSpPr>
                <p:grpSpPr>
                  <a:xfrm>
                    <a:off x="0" y="1079"/>
                    <a:ext cx="624" cy="624"/>
                    <a:chOff x="0" y="0"/>
                    <a:chExt cx="624" cy="624"/>
                  </a:xfrm>
                </p:grpSpPr>
                <p:sp>
                  <p:nvSpPr>
                    <p:cNvPr id="33818" name="矩形 79898"/>
                    <p:cNvSpPr/>
                    <p:nvPr/>
                  </p:nvSpPr>
                  <p:spPr>
                    <a:xfrm>
                      <a:off x="0" y="0"/>
                      <a:ext cx="624" cy="624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pPr algn="ctr"/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cat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1305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3819" name="直接连接符 79899"/>
                    <p:cNvSpPr/>
                    <p:nvPr/>
                  </p:nvSpPr>
                  <p:spPr>
                    <a:xfrm>
                      <a:off x="0" y="336"/>
                      <a:ext cx="624" cy="0"/>
                    </a:xfrm>
                    <a:prstGeom prst="line">
                      <a:avLst/>
                    </a:prstGeom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33820" name="组合 79900"/>
                  <p:cNvGrpSpPr/>
                  <p:nvPr/>
                </p:nvGrpSpPr>
                <p:grpSpPr>
                  <a:xfrm>
                    <a:off x="0" y="1701"/>
                    <a:ext cx="624" cy="624"/>
                    <a:chOff x="0" y="0"/>
                    <a:chExt cx="624" cy="624"/>
                  </a:xfrm>
                </p:grpSpPr>
                <p:sp>
                  <p:nvSpPr>
                    <p:cNvPr id="33821" name="矩形 79901"/>
                    <p:cNvSpPr/>
                    <p:nvPr/>
                  </p:nvSpPr>
                  <p:spPr>
                    <a:xfrm>
                      <a:off x="0" y="0"/>
                      <a:ext cx="624" cy="624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pPr algn="ctr"/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eat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3700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3822" name="直接连接符 79902"/>
                    <p:cNvSpPr/>
                    <p:nvPr/>
                  </p:nvSpPr>
                  <p:spPr>
                    <a:xfrm>
                      <a:off x="0" y="336"/>
                      <a:ext cx="624" cy="0"/>
                    </a:xfrm>
                    <a:prstGeom prst="line">
                      <a:avLst/>
                    </a:prstGeom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33823" name="组合 79903"/>
                  <p:cNvGrpSpPr/>
                  <p:nvPr/>
                </p:nvGrpSpPr>
                <p:grpSpPr>
                  <a:xfrm>
                    <a:off x="0" y="227"/>
                    <a:ext cx="624" cy="624"/>
                    <a:chOff x="0" y="0"/>
                    <a:chExt cx="624" cy="624"/>
                  </a:xfrm>
                </p:grpSpPr>
                <p:sp>
                  <p:nvSpPr>
                    <p:cNvPr id="33824" name="矩形 79904"/>
                    <p:cNvSpPr/>
                    <p:nvPr/>
                  </p:nvSpPr>
                  <p:spPr>
                    <a:xfrm>
                      <a:off x="0" y="0"/>
                      <a:ext cx="624" cy="624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pPr algn="ctr"/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hat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NULL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3825" name="直接连接符 79905"/>
                    <p:cNvSpPr/>
                    <p:nvPr/>
                  </p:nvSpPr>
                  <p:spPr>
                    <a:xfrm>
                      <a:off x="0" y="336"/>
                      <a:ext cx="624" cy="0"/>
                    </a:xfrm>
                    <a:prstGeom prst="line">
                      <a:avLst/>
                    </a:prstGeom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33826" name="矩形 79906"/>
                  <p:cNvSpPr/>
                  <p:nvPr/>
                </p:nvSpPr>
                <p:spPr>
                  <a:xfrm>
                    <a:off x="1" y="849"/>
                    <a:ext cx="623" cy="227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None/>
                    </a:pPr>
                    <a:r>
                      <a:rPr lang="en-US" altLang="x-none" sz="2400" dirty="0">
                        <a:latin typeface="Times New Roman" panose="02020603050405020304" pitchFamily="2" charset="0"/>
                        <a:ea typeface="黑体" panose="02010609060101010101" pitchFamily="2" charset="-122"/>
                      </a:rPr>
                      <a:t>……</a:t>
                    </a:r>
                    <a:endParaRPr lang="en-US" altLang="x-none" sz="2400" dirty="0">
                      <a:latin typeface="Times New Roman" panose="02020603050405020304" pitchFamily="2" charset="0"/>
                      <a:ea typeface="黑体" panose="02010609060101010101" pitchFamily="2" charset="-122"/>
                    </a:endParaRPr>
                  </a:p>
                </p:txBody>
              </p:sp>
              <p:sp>
                <p:nvSpPr>
                  <p:cNvPr id="33827" name="矩形 79907"/>
                  <p:cNvSpPr/>
                  <p:nvPr/>
                </p:nvSpPr>
                <p:spPr>
                  <a:xfrm>
                    <a:off x="1" y="0"/>
                    <a:ext cx="623" cy="227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None/>
                    </a:pPr>
                    <a:r>
                      <a:rPr lang="en-US" altLang="x-none" sz="2400" dirty="0">
                        <a:latin typeface="Times New Roman" panose="02020603050405020304" pitchFamily="2" charset="0"/>
                        <a:ea typeface="黑体" panose="02010609060101010101" pitchFamily="2" charset="-122"/>
                      </a:rPr>
                      <a:t>……</a:t>
                    </a:r>
                    <a:endParaRPr lang="en-US" altLang="x-none" sz="2400" dirty="0">
                      <a:latin typeface="Times New Roman" panose="02020603050405020304" pitchFamily="2" charset="0"/>
                      <a:ea typeface="黑体" panose="02010609060101010101" pitchFamily="2" charset="-122"/>
                    </a:endParaRPr>
                  </a:p>
                </p:txBody>
              </p:sp>
            </p:grpSp>
          </p:grpSp>
          <p:sp>
            <p:nvSpPr>
              <p:cNvPr id="33828" name="矩形 79908"/>
              <p:cNvSpPr/>
              <p:nvPr/>
            </p:nvSpPr>
            <p:spPr>
              <a:xfrm>
                <a:off x="1056" y="229"/>
                <a:ext cx="624" cy="3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x-none" sz="20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1100</a:t>
                </a:r>
                <a:endPara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29" name="矩形 79909"/>
              <p:cNvSpPr/>
              <p:nvPr/>
            </p:nvSpPr>
            <p:spPr>
              <a:xfrm>
                <a:off x="1056" y="3166"/>
                <a:ext cx="624" cy="3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x-none" sz="20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3700</a:t>
                </a:r>
                <a:endPara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30" name="矩形 79910"/>
              <p:cNvSpPr/>
              <p:nvPr/>
            </p:nvSpPr>
            <p:spPr>
              <a:xfrm>
                <a:off x="1056" y="1084"/>
                <a:ext cx="624" cy="3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x-none" sz="20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1300</a:t>
                </a:r>
                <a:endPara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31" name="矩形 79911"/>
              <p:cNvSpPr/>
              <p:nvPr/>
            </p:nvSpPr>
            <p:spPr>
              <a:xfrm>
                <a:off x="1056" y="1698"/>
                <a:ext cx="624" cy="3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x-none" sz="20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1305</a:t>
                </a:r>
                <a:endPara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3832" name="组合 79912"/>
            <p:cNvGrpSpPr/>
            <p:nvPr/>
          </p:nvGrpSpPr>
          <p:grpSpPr>
            <a:xfrm>
              <a:off x="0" y="3024"/>
              <a:ext cx="4238" cy="577"/>
              <a:chOff x="0" y="0"/>
              <a:chExt cx="4238" cy="577"/>
            </a:xfrm>
          </p:grpSpPr>
          <p:grpSp>
            <p:nvGrpSpPr>
              <p:cNvPr id="33833" name="组合 79913"/>
              <p:cNvGrpSpPr/>
              <p:nvPr/>
            </p:nvGrpSpPr>
            <p:grpSpPr>
              <a:xfrm>
                <a:off x="742" y="259"/>
                <a:ext cx="720" cy="317"/>
                <a:chOff x="0" y="0"/>
                <a:chExt cx="720" cy="317"/>
              </a:xfrm>
            </p:grpSpPr>
            <p:sp>
              <p:nvSpPr>
                <p:cNvPr id="33834" name="矩形 79914"/>
                <p:cNvSpPr/>
                <p:nvPr/>
              </p:nvSpPr>
              <p:spPr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bat    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835" name="直接连接符 79915"/>
                <p:cNvSpPr/>
                <p:nvPr/>
              </p:nvSpPr>
              <p:spPr>
                <a:xfrm>
                  <a:off x="430" y="0"/>
                  <a:ext cx="0" cy="317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3836" name="直接连接符 79916"/>
                <p:cNvSpPr/>
                <p:nvPr/>
              </p:nvSpPr>
              <p:spPr>
                <a:xfrm>
                  <a:off x="480" y="144"/>
                  <a:ext cx="24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33837" name="组合 79917"/>
              <p:cNvGrpSpPr/>
              <p:nvPr/>
            </p:nvGrpSpPr>
            <p:grpSpPr>
              <a:xfrm>
                <a:off x="1472" y="249"/>
                <a:ext cx="720" cy="317"/>
                <a:chOff x="0" y="0"/>
                <a:chExt cx="720" cy="317"/>
              </a:xfrm>
            </p:grpSpPr>
            <p:sp>
              <p:nvSpPr>
                <p:cNvPr id="33838" name="矩形 79918"/>
                <p:cNvSpPr/>
                <p:nvPr/>
              </p:nvSpPr>
              <p:spPr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cat    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839" name="直接连接符 79919"/>
                <p:cNvSpPr/>
                <p:nvPr/>
              </p:nvSpPr>
              <p:spPr>
                <a:xfrm>
                  <a:off x="430" y="0"/>
                  <a:ext cx="0" cy="317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3840" name="直接连接符 79920"/>
                <p:cNvSpPr/>
                <p:nvPr/>
              </p:nvSpPr>
              <p:spPr>
                <a:xfrm>
                  <a:off x="480" y="144"/>
                  <a:ext cx="24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33841" name="组合 79921"/>
              <p:cNvGrpSpPr/>
              <p:nvPr/>
            </p:nvGrpSpPr>
            <p:grpSpPr>
              <a:xfrm>
                <a:off x="2202" y="240"/>
                <a:ext cx="720" cy="317"/>
                <a:chOff x="0" y="0"/>
                <a:chExt cx="720" cy="317"/>
              </a:xfrm>
            </p:grpSpPr>
            <p:sp>
              <p:nvSpPr>
                <p:cNvPr id="33842" name="矩形 79922"/>
                <p:cNvSpPr/>
                <p:nvPr/>
              </p:nvSpPr>
              <p:spPr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eat    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843" name="直接连接符 79923"/>
                <p:cNvSpPr/>
                <p:nvPr/>
              </p:nvSpPr>
              <p:spPr>
                <a:xfrm>
                  <a:off x="430" y="0"/>
                  <a:ext cx="0" cy="317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3844" name="直接连接符 79924"/>
                <p:cNvSpPr/>
                <p:nvPr/>
              </p:nvSpPr>
              <p:spPr>
                <a:xfrm>
                  <a:off x="480" y="144"/>
                  <a:ext cx="24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33845" name="组合 79925"/>
              <p:cNvGrpSpPr/>
              <p:nvPr/>
            </p:nvGrpSpPr>
            <p:grpSpPr>
              <a:xfrm>
                <a:off x="2922" y="240"/>
                <a:ext cx="720" cy="327"/>
                <a:chOff x="0" y="0"/>
                <a:chExt cx="720" cy="327"/>
              </a:xfrm>
            </p:grpSpPr>
            <p:sp>
              <p:nvSpPr>
                <p:cNvPr id="33846" name="矩形 79926"/>
                <p:cNvSpPr/>
                <p:nvPr/>
              </p:nvSpPr>
              <p:spPr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fat    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847" name="直接连接符 79927"/>
                <p:cNvSpPr/>
                <p:nvPr/>
              </p:nvSpPr>
              <p:spPr>
                <a:xfrm>
                  <a:off x="430" y="10"/>
                  <a:ext cx="0" cy="317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3848" name="直接连接符 79928"/>
                <p:cNvSpPr/>
                <p:nvPr/>
              </p:nvSpPr>
              <p:spPr>
                <a:xfrm>
                  <a:off x="480" y="144"/>
                  <a:ext cx="24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33849" name="组合 79929"/>
              <p:cNvGrpSpPr/>
              <p:nvPr/>
            </p:nvGrpSpPr>
            <p:grpSpPr>
              <a:xfrm>
                <a:off x="3632" y="248"/>
                <a:ext cx="606" cy="317"/>
                <a:chOff x="0" y="0"/>
                <a:chExt cx="606" cy="317"/>
              </a:xfrm>
            </p:grpSpPr>
            <p:sp>
              <p:nvSpPr>
                <p:cNvPr id="33850" name="矩形 79930"/>
                <p:cNvSpPr/>
                <p:nvPr/>
              </p:nvSpPr>
              <p:spPr>
                <a:xfrm>
                  <a:off x="0" y="0"/>
                  <a:ext cx="606" cy="317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zh-CN" altLang="en-US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 </a:t>
                  </a:r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hat   ⋀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851" name="直接连接符 79931"/>
                <p:cNvSpPr/>
                <p:nvPr/>
              </p:nvSpPr>
              <p:spPr>
                <a:xfrm>
                  <a:off x="336" y="0"/>
                  <a:ext cx="0" cy="317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3852" name="组合 79932"/>
              <p:cNvGrpSpPr/>
              <p:nvPr/>
            </p:nvGrpSpPr>
            <p:grpSpPr>
              <a:xfrm>
                <a:off x="0" y="0"/>
                <a:ext cx="720" cy="577"/>
                <a:chOff x="0" y="0"/>
                <a:chExt cx="720" cy="577"/>
              </a:xfrm>
            </p:grpSpPr>
            <p:sp>
              <p:nvSpPr>
                <p:cNvPr id="33853" name="矩形 79933"/>
                <p:cNvSpPr/>
                <p:nvPr/>
              </p:nvSpPr>
              <p:spPr>
                <a:xfrm>
                  <a:off x="38" y="0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head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33854" name="组合 79934"/>
                <p:cNvGrpSpPr/>
                <p:nvPr/>
              </p:nvGrpSpPr>
              <p:grpSpPr>
                <a:xfrm>
                  <a:off x="0" y="260"/>
                  <a:ext cx="720" cy="317"/>
                  <a:chOff x="0" y="0"/>
                  <a:chExt cx="720" cy="317"/>
                </a:xfrm>
              </p:grpSpPr>
              <p:sp>
                <p:nvSpPr>
                  <p:cNvPr id="33855" name="矩形 79935"/>
                  <p:cNvSpPr/>
                  <p:nvPr/>
                </p:nvSpPr>
                <p:spPr>
                  <a:xfrm>
                    <a:off x="0" y="0"/>
                    <a:ext cx="544" cy="317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r>
                      <a:rPr lang="zh-CN" altLang="en-US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   </a:t>
                    </a:r>
                    <a:endParaRPr lang="zh-CN" altLang="en-US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3856" name="直接连接符 79936"/>
                  <p:cNvSpPr/>
                  <p:nvPr/>
                </p:nvSpPr>
                <p:spPr>
                  <a:xfrm>
                    <a:off x="430" y="0"/>
                    <a:ext cx="0" cy="317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3857" name="直接连接符 79937"/>
                  <p:cNvSpPr/>
                  <p:nvPr/>
                </p:nvSpPr>
                <p:spPr>
                  <a:xfrm>
                    <a:off x="480" y="144"/>
                    <a:ext cx="240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</p:grpSp>
        </p:grpSp>
        <p:sp>
          <p:nvSpPr>
            <p:cNvPr id="33858" name="矩形 79938"/>
            <p:cNvSpPr/>
            <p:nvPr/>
          </p:nvSpPr>
          <p:spPr>
            <a:xfrm>
              <a:off x="270" y="3788"/>
              <a:ext cx="4014" cy="2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ctr"/>
            <a:p>
              <a:pPr algn="ctr"/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图</a:t>
              </a:r>
              <a:r>
                <a:rPr lang="en-US" altLang="x-none" sz="20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2-3</a:t>
              </a:r>
              <a:r>
                <a:rPr lang="en-US" altLang="x-none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带头结点的单链表的逻辑状态、物理存储方式</a:t>
              </a:r>
              <a:endPara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3859" name="矩形 79939"/>
          <p:cNvSpPr/>
          <p:nvPr/>
        </p:nvSpPr>
        <p:spPr>
          <a:xfrm>
            <a:off x="1676400" y="193675"/>
            <a:ext cx="6324600" cy="310642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>
            <a:spAutoFit/>
          </a:bodyPr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单链表是由表头唯一确定，因此单链表可以用头指针的名字来命名。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x-none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、线性表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L=(bat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cat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eat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fat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hat)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其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带头结点的单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链表的逻辑状态和物理存储方式如图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2-3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所示。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矩形 80897"/>
          <p:cNvSpPr/>
          <p:nvPr/>
        </p:nvSpPr>
        <p:spPr>
          <a:xfrm>
            <a:off x="1676400" y="160338"/>
            <a:ext cx="8812213" cy="572643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>
            <a:spAutoFit/>
          </a:bodyPr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x-none" sz="3600" b="1" dirty="0">
                <a:solidFill>
                  <a:schemeClr val="folHlink"/>
                </a:solidFill>
                <a:latin typeface="Times New Roman" panose="02020603050405020304" pitchFamily="2" charset="0"/>
                <a:ea typeface="楷体_GB2312" pitchFamily="1" charset="-122"/>
              </a:rPr>
              <a:t>1</a:t>
            </a:r>
            <a:r>
              <a:rPr lang="en-US" altLang="x-none" sz="3600" b="1" dirty="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3600" b="1" dirty="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rPr>
              <a:t>结点的描述与实现</a:t>
            </a:r>
            <a:endParaRPr lang="zh-CN" altLang="en-US" sz="3600" b="1" dirty="0">
              <a:solidFill>
                <a:schemeClr val="folHlink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C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语言中用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带指针的结构体类型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来描述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typedef  struct  Lnode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55600" lvl="1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{   ElemType  data;     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/*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数据域，保存结点的值 *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/</a:t>
            </a:r>
            <a:endParaRPr lang="en-US" altLang="x-none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723900" lvl="2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struct   Lnode  *next; 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/*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指针域*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/</a:t>
            </a:r>
            <a:endParaRPr lang="en-US" altLang="x-none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55600" lvl="1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}LNode;        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/*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结点的类型 *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/</a:t>
            </a:r>
            <a:endParaRPr lang="en-US" altLang="x-none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x-none" sz="3600" b="1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   </a:t>
            </a:r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2" charset="0"/>
                <a:ea typeface="楷体_GB2312" pitchFamily="1" charset="-122"/>
              </a:rPr>
              <a:t>结点的实现</a:t>
            </a:r>
            <a:endParaRPr lang="zh-CN" altLang="en-US" sz="3600" b="1" dirty="0">
              <a:solidFill>
                <a:schemeClr val="folHlink"/>
              </a:solidFill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结点是通过动态分配和释放来的实现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，即需要时分配，不需要时释放。实现时是分别使用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C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语言提供的标准函数：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malloc() 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realloc()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sizeof() 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free() 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内容占位符 81921"/>
          <p:cNvSpPr>
            <a:spLocks noGrp="1"/>
          </p:cNvSpPr>
          <p:nvPr>
            <p:ph idx="4294967295"/>
          </p:nvPr>
        </p:nvSpPr>
        <p:spPr>
          <a:xfrm>
            <a:off x="1676400" y="152400"/>
            <a:ext cx="8915400" cy="3781425"/>
          </a:xfrm>
        </p:spPr>
        <p:txBody>
          <a:bodyPr wrap="square" lIns="92075" tIns="46038" rIns="92075" bIns="46038" anchor="t"/>
          <a:p>
            <a:pPr marL="0" indent="0">
              <a:lnSpc>
                <a:spcPct val="110000"/>
              </a:lnSpc>
              <a:buClrTx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动态分配</a:t>
            </a:r>
            <a:r>
              <a:rPr lang="zh-CN" altLang="en-US" sz="2800" b="1" dirty="0">
                <a:latin typeface="宋体" panose="02010600030101010101" pitchFamily="2" charset="-122"/>
              </a:rPr>
              <a:t>   </a:t>
            </a:r>
            <a:r>
              <a:rPr lang="en-US" altLang="x-none" sz="2800" b="1" dirty="0"/>
              <a:t>p=(LNode*)malloc(sizeof(LNode));</a:t>
            </a:r>
            <a:endParaRPr lang="en-US" altLang="x-none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函数</a:t>
            </a:r>
            <a:r>
              <a:rPr lang="en-US" altLang="x-none" sz="2800" b="1" dirty="0"/>
              <a:t>malloc</a:t>
            </a:r>
            <a:r>
              <a:rPr lang="zh-CN" altLang="en-US" sz="2800" b="1" dirty="0">
                <a:latin typeface="宋体" panose="02010600030101010101" pitchFamily="2" charset="-122"/>
              </a:rPr>
              <a:t>分配了一个类型为</a:t>
            </a:r>
            <a:r>
              <a:rPr lang="en-US" altLang="x-none" sz="2800" b="1" dirty="0"/>
              <a:t>LNode</a:t>
            </a:r>
            <a:r>
              <a:rPr lang="zh-CN" altLang="en-US" sz="2800" b="1" dirty="0">
                <a:latin typeface="宋体" panose="02010600030101010101" pitchFamily="2" charset="-122"/>
              </a:rPr>
              <a:t>的结点变量的空间，并将其首地址放入指针变量</a:t>
            </a:r>
            <a:r>
              <a:rPr lang="en-US" altLang="x-none" sz="2800" b="1" dirty="0"/>
              <a:t>p</a:t>
            </a:r>
            <a:r>
              <a:rPr lang="zh-CN" altLang="en-US" sz="2800" b="1" dirty="0">
                <a:latin typeface="宋体" panose="02010600030101010101" pitchFamily="2" charset="-122"/>
              </a:rPr>
              <a:t>中。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动态释放</a:t>
            </a:r>
            <a:r>
              <a:rPr lang="zh-CN" altLang="en-US" sz="2800" b="1" dirty="0">
                <a:latin typeface="宋体" panose="02010600030101010101" pitchFamily="2" charset="-122"/>
              </a:rPr>
              <a:t>  </a:t>
            </a:r>
            <a:r>
              <a:rPr lang="en-US" altLang="x-none" sz="2800" b="1" dirty="0"/>
              <a:t>free(p) ;</a:t>
            </a:r>
            <a:endParaRPr lang="en-US" altLang="x-none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系统回收由指针变量</a:t>
            </a:r>
            <a:r>
              <a:rPr lang="en-US" altLang="x-none" sz="2800" b="1" dirty="0"/>
              <a:t>p</a:t>
            </a:r>
            <a:r>
              <a:rPr lang="zh-CN" altLang="en-US" sz="2800" b="1" dirty="0">
                <a:latin typeface="宋体" panose="02010600030101010101" pitchFamily="2" charset="-122"/>
              </a:rPr>
              <a:t>所指向的内存区。</a:t>
            </a:r>
            <a:r>
              <a:rPr lang="en-US" altLang="x-none" sz="2800" b="1" dirty="0"/>
              <a:t>P</a:t>
            </a:r>
            <a:r>
              <a:rPr lang="zh-CN" altLang="en-US" sz="2800" b="1" dirty="0">
                <a:latin typeface="宋体" panose="02010600030101010101" pitchFamily="2" charset="-122"/>
              </a:rPr>
              <a:t>必须是最近一次调用</a:t>
            </a:r>
            <a:r>
              <a:rPr lang="en-US" altLang="x-none" sz="2800" b="1" dirty="0"/>
              <a:t>malloc</a:t>
            </a:r>
            <a:r>
              <a:rPr lang="zh-CN" altLang="en-US" sz="2800" b="1" dirty="0">
                <a:latin typeface="宋体" panose="02010600030101010101" pitchFamily="2" charset="-122"/>
              </a:rPr>
              <a:t>函数时的返回值。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b="1" dirty="0">
                <a:solidFill>
                  <a:schemeClr val="folHlink"/>
                </a:solidFill>
              </a:rPr>
              <a:t>3   </a:t>
            </a:r>
            <a:r>
              <a:rPr lang="zh-CN" altLang="en-US" b="1" dirty="0">
                <a:solidFill>
                  <a:schemeClr val="folHlink"/>
                </a:solidFill>
                <a:ea typeface="楷体_GB2312" pitchFamily="1" charset="-122"/>
              </a:rPr>
              <a:t>最常用的基本操作及其示意图</a:t>
            </a:r>
            <a:endParaRPr lang="zh-CN" altLang="en-US" b="1" dirty="0">
              <a:solidFill>
                <a:schemeClr val="folHlink"/>
              </a:solidFill>
              <a:ea typeface="楷体_GB2312" pitchFamily="1" charset="-122"/>
            </a:endParaRPr>
          </a:p>
        </p:txBody>
      </p:sp>
      <p:sp>
        <p:nvSpPr>
          <p:cNvPr id="35842" name="矩形 81922"/>
          <p:cNvSpPr/>
          <p:nvPr/>
        </p:nvSpPr>
        <p:spPr>
          <a:xfrm>
            <a:off x="1752600" y="4149725"/>
            <a:ext cx="5999163" cy="251936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⑴</a:t>
            </a:r>
            <a:r>
              <a:rPr lang="zh-CN" altLang="en-US" sz="32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结点的赋值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5600" lvl="1" indent="0" eaLnBrk="1" hangingPunct="1">
              <a:spcBef>
                <a:spcPct val="5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LNode  *p;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55600" lvl="1" indent="0" eaLnBrk="1" hangingPunct="1">
              <a:spcBef>
                <a:spcPct val="5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p=(LNode*)malloc(sizeof(LNode)); 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55600" lvl="1" indent="0" eaLnBrk="1" hangingPunct="1">
              <a:spcBef>
                <a:spcPct val="5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p-&gt;data=20;  p-&gt;next=NULL ;</a:t>
            </a:r>
            <a:endParaRPr lang="en-US" altLang="x-none" sz="2800" b="1" dirty="0">
              <a:solidFill>
                <a:schemeClr val="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5843" name="组合 81923"/>
          <p:cNvGrpSpPr/>
          <p:nvPr/>
        </p:nvGrpSpPr>
        <p:grpSpPr>
          <a:xfrm>
            <a:off x="7939088" y="4367213"/>
            <a:ext cx="1685925" cy="933450"/>
            <a:chOff x="0" y="0"/>
            <a:chExt cx="1062" cy="588"/>
          </a:xfrm>
        </p:grpSpPr>
        <p:sp>
          <p:nvSpPr>
            <p:cNvPr id="35844" name="矩形 81924"/>
            <p:cNvSpPr/>
            <p:nvPr/>
          </p:nvSpPr>
          <p:spPr>
            <a:xfrm>
              <a:off x="72" y="0"/>
              <a:ext cx="272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p</a:t>
              </a:r>
              <a:endParaRPr lang="en-US" altLang="x-none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45" name="矩形 81925"/>
            <p:cNvSpPr/>
            <p:nvPr/>
          </p:nvSpPr>
          <p:spPr>
            <a:xfrm>
              <a:off x="0" y="313"/>
              <a:ext cx="408" cy="272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20</a:t>
              </a:r>
              <a:endParaRPr lang="en-US" altLang="x-none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46" name="矩形 81926"/>
            <p:cNvSpPr/>
            <p:nvPr/>
          </p:nvSpPr>
          <p:spPr>
            <a:xfrm>
              <a:off x="405" y="316"/>
              <a:ext cx="657" cy="272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NULL</a:t>
              </a:r>
              <a:endParaRPr lang="en-US" altLang="x-none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矩形 83969"/>
          <p:cNvSpPr/>
          <p:nvPr/>
        </p:nvSpPr>
        <p:spPr>
          <a:xfrm>
            <a:off x="1752600" y="152400"/>
            <a:ext cx="4191000" cy="533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>
              <a:spcBef>
                <a:spcPct val="50000"/>
              </a:spcBef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⑵</a:t>
            </a:r>
            <a:r>
              <a:rPr lang="zh-CN" altLang="en-US" sz="32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3200" b="1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常见的指针操作</a:t>
            </a:r>
            <a:endParaRPr lang="zh-CN" altLang="en-US" sz="3200" dirty="0">
              <a:solidFill>
                <a:schemeClr val="fol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7890" name="组合 83970"/>
          <p:cNvGrpSpPr/>
          <p:nvPr/>
        </p:nvGrpSpPr>
        <p:grpSpPr>
          <a:xfrm>
            <a:off x="1752600" y="609600"/>
            <a:ext cx="8458200" cy="6172200"/>
            <a:chOff x="0" y="0"/>
            <a:chExt cx="5328" cy="3888"/>
          </a:xfrm>
        </p:grpSpPr>
        <p:grpSp>
          <p:nvGrpSpPr>
            <p:cNvPr id="37891" name="组合 83971"/>
            <p:cNvGrpSpPr/>
            <p:nvPr/>
          </p:nvGrpSpPr>
          <p:grpSpPr>
            <a:xfrm>
              <a:off x="48" y="0"/>
              <a:ext cx="5040" cy="907"/>
              <a:chOff x="0" y="0"/>
              <a:chExt cx="5040" cy="912"/>
            </a:xfrm>
          </p:grpSpPr>
          <p:sp>
            <p:nvSpPr>
              <p:cNvPr id="37892" name="矩形 83972"/>
              <p:cNvSpPr/>
              <p:nvPr/>
            </p:nvSpPr>
            <p:spPr>
              <a:xfrm>
                <a:off x="0" y="304"/>
                <a:ext cx="1134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r>
                  <a:rPr lang="zh-CN" altLang="en-US" sz="2800" dirty="0">
                    <a:latin typeface="宋体" panose="02010600030101010101" pitchFamily="2" charset="-122"/>
                    <a:ea typeface="Arial Unicode MS" panose="020B0604020202020204" charset="-122"/>
                  </a:rPr>
                  <a:t>①</a:t>
                </a:r>
                <a:r>
                  <a:rPr lang="zh-CN" altLang="en-US" sz="28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   </a:t>
                </a:r>
                <a:r>
                  <a:rPr lang="en-US" altLang="x-none" sz="28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q=p </a:t>
                </a:r>
                <a:r>
                  <a:rPr lang="en-US" altLang="x-none" sz="32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;</a:t>
                </a:r>
                <a:endParaRPr lang="en-US" altLang="x-none" sz="3200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7893" name="组合 83973"/>
              <p:cNvGrpSpPr/>
              <p:nvPr/>
            </p:nvGrpSpPr>
            <p:grpSpPr>
              <a:xfrm>
                <a:off x="1770" y="0"/>
                <a:ext cx="1158" cy="896"/>
                <a:chOff x="0" y="0"/>
                <a:chExt cx="1158" cy="896"/>
              </a:xfrm>
            </p:grpSpPr>
            <p:grpSp>
              <p:nvGrpSpPr>
                <p:cNvPr id="37894" name="组合 83974"/>
                <p:cNvGrpSpPr/>
                <p:nvPr/>
              </p:nvGrpSpPr>
              <p:grpSpPr>
                <a:xfrm>
                  <a:off x="0" y="0"/>
                  <a:ext cx="1158" cy="612"/>
                  <a:chOff x="0" y="0"/>
                  <a:chExt cx="1158" cy="612"/>
                </a:xfrm>
              </p:grpSpPr>
              <p:grpSp>
                <p:nvGrpSpPr>
                  <p:cNvPr id="37895" name="组合 83975"/>
                  <p:cNvGrpSpPr/>
                  <p:nvPr/>
                </p:nvGrpSpPr>
                <p:grpSpPr>
                  <a:xfrm>
                    <a:off x="509" y="0"/>
                    <a:ext cx="204" cy="399"/>
                    <a:chOff x="0" y="0"/>
                    <a:chExt cx="204" cy="399"/>
                  </a:xfrm>
                </p:grpSpPr>
                <p:sp>
                  <p:nvSpPr>
                    <p:cNvPr id="37896" name="矩形 83976"/>
                    <p:cNvSpPr/>
                    <p:nvPr/>
                  </p:nvSpPr>
                  <p:spPr>
                    <a:xfrm>
                      <a:off x="0" y="0"/>
                      <a:ext cx="204" cy="20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ctr"/>
                    <a:p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p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7897" name="直接连接符 83977"/>
                    <p:cNvSpPr/>
                    <p:nvPr/>
                  </p:nvSpPr>
                  <p:spPr>
                    <a:xfrm>
                      <a:off x="88" y="240"/>
                      <a:ext cx="0" cy="159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sm"/>
                    </a:ln>
                  </p:spPr>
                </p:sp>
              </p:grpSp>
              <p:grpSp>
                <p:nvGrpSpPr>
                  <p:cNvPr id="37898" name="组合 83978"/>
                  <p:cNvGrpSpPr/>
                  <p:nvPr/>
                </p:nvGrpSpPr>
                <p:grpSpPr>
                  <a:xfrm>
                    <a:off x="477" y="400"/>
                    <a:ext cx="453" cy="212"/>
                    <a:chOff x="0" y="0"/>
                    <a:chExt cx="453" cy="212"/>
                  </a:xfrm>
                </p:grpSpPr>
                <p:sp>
                  <p:nvSpPr>
                    <p:cNvPr id="37899" name="矩形 83979"/>
                    <p:cNvSpPr/>
                    <p:nvPr/>
                  </p:nvSpPr>
                  <p:spPr>
                    <a:xfrm>
                      <a:off x="0" y="0"/>
                      <a:ext cx="317" cy="204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a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7900" name="直接连接符 83980"/>
                    <p:cNvSpPr/>
                    <p:nvPr/>
                  </p:nvSpPr>
                  <p:spPr>
                    <a:xfrm>
                      <a:off x="208" y="8"/>
                      <a:ext cx="0" cy="204"/>
                    </a:xfrm>
                    <a:prstGeom prst="line">
                      <a:avLst/>
                    </a:prstGeom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37901" name="直接连接符 83981"/>
                    <p:cNvSpPr/>
                    <p:nvPr/>
                  </p:nvSpPr>
                  <p:spPr>
                    <a:xfrm>
                      <a:off x="272" y="96"/>
                      <a:ext cx="181" cy="0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sm"/>
                    </a:ln>
                  </p:spPr>
                </p:sp>
              </p:grpSp>
              <p:grpSp>
                <p:nvGrpSpPr>
                  <p:cNvPr id="37902" name="组合 83982"/>
                  <p:cNvGrpSpPr/>
                  <p:nvPr/>
                </p:nvGrpSpPr>
                <p:grpSpPr>
                  <a:xfrm>
                    <a:off x="0" y="400"/>
                    <a:ext cx="477" cy="204"/>
                    <a:chOff x="0" y="0"/>
                    <a:chExt cx="477" cy="204"/>
                  </a:xfrm>
                </p:grpSpPr>
                <p:sp>
                  <p:nvSpPr>
                    <p:cNvPr id="37903" name="直接连接符 83983"/>
                    <p:cNvSpPr/>
                    <p:nvPr/>
                  </p:nvSpPr>
                  <p:spPr>
                    <a:xfrm>
                      <a:off x="296" y="88"/>
                      <a:ext cx="181" cy="0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sm"/>
                    </a:ln>
                  </p:spPr>
                </p:sp>
                <p:sp>
                  <p:nvSpPr>
                    <p:cNvPr id="37904" name="矩形 83984"/>
                    <p:cNvSpPr/>
                    <p:nvPr/>
                  </p:nvSpPr>
                  <p:spPr>
                    <a:xfrm>
                      <a:off x="0" y="0"/>
                      <a:ext cx="249" cy="20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ctr"/>
                    <a:p>
                      <a:r>
                        <a:rPr lang="en-US" altLang="x-none" sz="2400" dirty="0">
                          <a:latin typeface="Times New Roman" panose="02020603050405020304" pitchFamily="2" charset="0"/>
                          <a:ea typeface="Times New Roman" panose="02020603050405020304" pitchFamily="2" charset="0"/>
                        </a:rPr>
                        <a:t>…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Times New Roman" panose="02020603050405020304" pitchFamily="2" charset="0"/>
                      </a:endParaRPr>
                    </a:p>
                  </p:txBody>
                </p:sp>
              </p:grpSp>
              <p:sp>
                <p:nvSpPr>
                  <p:cNvPr id="37905" name="矩形 83985"/>
                  <p:cNvSpPr/>
                  <p:nvPr/>
                </p:nvSpPr>
                <p:spPr>
                  <a:xfrm>
                    <a:off x="909" y="404"/>
                    <a:ext cx="249" cy="20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r>
                      <a:rPr lang="en-US" altLang="x-none" sz="2400" dirty="0">
                        <a:latin typeface="Times New Roman" panose="02020603050405020304" pitchFamily="2" charset="0"/>
                        <a:ea typeface="Times New Roman" panose="02020603050405020304" pitchFamily="2" charset="0"/>
                      </a:rPr>
                      <a:t>…</a:t>
                    </a:r>
                    <a:endParaRPr lang="en-US" altLang="x-none" sz="2400" dirty="0">
                      <a:latin typeface="Times New Roman" panose="02020603050405020304" pitchFamily="2" charset="0"/>
                      <a:ea typeface="Times New Roman" panose="02020603050405020304" pitchFamily="2" charset="0"/>
                    </a:endParaRPr>
                  </a:p>
                </p:txBody>
              </p:sp>
            </p:grpSp>
            <p:sp>
              <p:nvSpPr>
                <p:cNvPr id="37906" name="矩形 83986"/>
                <p:cNvSpPr/>
                <p:nvPr/>
              </p:nvSpPr>
              <p:spPr>
                <a:xfrm>
                  <a:off x="285" y="656"/>
                  <a:ext cx="672" cy="24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r>
                    <a:rPr lang="zh-CN" altLang="en-US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操作前</a:t>
                  </a:r>
                  <a:endParaRPr lang="zh-CN" altLang="en-US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7907" name="组合 83987"/>
              <p:cNvGrpSpPr/>
              <p:nvPr/>
            </p:nvGrpSpPr>
            <p:grpSpPr>
              <a:xfrm>
                <a:off x="3882" y="8"/>
                <a:ext cx="1158" cy="904"/>
                <a:chOff x="0" y="0"/>
                <a:chExt cx="1158" cy="904"/>
              </a:xfrm>
            </p:grpSpPr>
            <p:grpSp>
              <p:nvGrpSpPr>
                <p:cNvPr id="37908" name="组合 83988"/>
                <p:cNvGrpSpPr/>
                <p:nvPr/>
              </p:nvGrpSpPr>
              <p:grpSpPr>
                <a:xfrm>
                  <a:off x="0" y="0"/>
                  <a:ext cx="1158" cy="612"/>
                  <a:chOff x="0" y="0"/>
                  <a:chExt cx="1158" cy="612"/>
                </a:xfrm>
              </p:grpSpPr>
              <p:grpSp>
                <p:nvGrpSpPr>
                  <p:cNvPr id="37909" name="组合 83989"/>
                  <p:cNvGrpSpPr/>
                  <p:nvPr/>
                </p:nvGrpSpPr>
                <p:grpSpPr>
                  <a:xfrm>
                    <a:off x="0" y="0"/>
                    <a:ext cx="1158" cy="612"/>
                    <a:chOff x="0" y="0"/>
                    <a:chExt cx="1158" cy="612"/>
                  </a:xfrm>
                </p:grpSpPr>
                <p:grpSp>
                  <p:nvGrpSpPr>
                    <p:cNvPr id="37910" name="组合 83990"/>
                    <p:cNvGrpSpPr/>
                    <p:nvPr/>
                  </p:nvGrpSpPr>
                  <p:grpSpPr>
                    <a:xfrm>
                      <a:off x="509" y="0"/>
                      <a:ext cx="204" cy="399"/>
                      <a:chOff x="0" y="0"/>
                      <a:chExt cx="204" cy="399"/>
                    </a:xfrm>
                  </p:grpSpPr>
                  <p:sp>
                    <p:nvSpPr>
                      <p:cNvPr id="37911" name="矩形 83991"/>
                      <p:cNvSpPr/>
                      <p:nvPr/>
                    </p:nvSpPr>
                    <p:spPr>
                      <a:xfrm>
                        <a:off x="0" y="0"/>
                        <a:ext cx="204" cy="2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none" anchor="ctr"/>
                      <a:p>
                        <a:r>
                          <a:rPr lang="en-US" altLang="x-none" sz="2400" dirty="0">
                            <a:latin typeface="Times New Roman" panose="02020603050405020304" pitchFamily="2" charset="0"/>
                            <a:ea typeface="宋体" panose="02010600030101010101" pitchFamily="2" charset="-122"/>
                          </a:rPr>
                          <a:t>p</a:t>
                        </a:r>
                        <a:endPara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37912" name="直接连接符 83992"/>
                      <p:cNvSpPr/>
                      <p:nvPr/>
                    </p:nvSpPr>
                    <p:spPr>
                      <a:xfrm>
                        <a:off x="88" y="240"/>
                        <a:ext cx="0" cy="159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sm" len="sm"/>
                      </a:ln>
                    </p:spPr>
                  </p:sp>
                </p:grpSp>
                <p:grpSp>
                  <p:nvGrpSpPr>
                    <p:cNvPr id="37913" name="组合 83993"/>
                    <p:cNvGrpSpPr/>
                    <p:nvPr/>
                  </p:nvGrpSpPr>
                  <p:grpSpPr>
                    <a:xfrm>
                      <a:off x="477" y="400"/>
                      <a:ext cx="453" cy="212"/>
                      <a:chOff x="0" y="0"/>
                      <a:chExt cx="453" cy="212"/>
                    </a:xfrm>
                  </p:grpSpPr>
                  <p:sp>
                    <p:nvSpPr>
                      <p:cNvPr id="37914" name="矩形 83994"/>
                      <p:cNvSpPr/>
                      <p:nvPr/>
                    </p:nvSpPr>
                    <p:spPr>
                      <a:xfrm>
                        <a:off x="0" y="0"/>
                        <a:ext cx="317" cy="204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/>
                      <a:p>
                        <a:r>
                          <a:rPr lang="en-US" altLang="x-none" sz="2400" dirty="0">
                            <a:latin typeface="Times New Roman" panose="02020603050405020304" pitchFamily="2" charset="0"/>
                            <a:ea typeface="宋体" panose="02010600030101010101" pitchFamily="2" charset="-122"/>
                          </a:rPr>
                          <a:t>a</a:t>
                        </a:r>
                        <a:endPara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37915" name="直接连接符 83995"/>
                      <p:cNvSpPr/>
                      <p:nvPr/>
                    </p:nvSpPr>
                    <p:spPr>
                      <a:xfrm>
                        <a:off x="208" y="8"/>
                        <a:ext cx="0" cy="204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7916" name="直接连接符 83996"/>
                      <p:cNvSpPr/>
                      <p:nvPr/>
                    </p:nvSpPr>
                    <p:spPr>
                      <a:xfrm>
                        <a:off x="272" y="96"/>
                        <a:ext cx="181" cy="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sm" len="sm"/>
                      </a:ln>
                    </p:spPr>
                  </p:sp>
                </p:grpSp>
                <p:grpSp>
                  <p:nvGrpSpPr>
                    <p:cNvPr id="37917" name="组合 83997"/>
                    <p:cNvGrpSpPr/>
                    <p:nvPr/>
                  </p:nvGrpSpPr>
                  <p:grpSpPr>
                    <a:xfrm>
                      <a:off x="0" y="400"/>
                      <a:ext cx="477" cy="204"/>
                      <a:chOff x="0" y="0"/>
                      <a:chExt cx="477" cy="204"/>
                    </a:xfrm>
                  </p:grpSpPr>
                  <p:sp>
                    <p:nvSpPr>
                      <p:cNvPr id="37918" name="直接连接符 83998"/>
                      <p:cNvSpPr/>
                      <p:nvPr/>
                    </p:nvSpPr>
                    <p:spPr>
                      <a:xfrm>
                        <a:off x="296" y="88"/>
                        <a:ext cx="181" cy="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sm" len="sm"/>
                      </a:ln>
                    </p:spPr>
                  </p:sp>
                  <p:sp>
                    <p:nvSpPr>
                      <p:cNvPr id="37919" name="矩形 83999"/>
                      <p:cNvSpPr/>
                      <p:nvPr/>
                    </p:nvSpPr>
                    <p:spPr>
                      <a:xfrm>
                        <a:off x="0" y="0"/>
                        <a:ext cx="249" cy="2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none" anchor="ctr"/>
                      <a:p>
                        <a:r>
                          <a:rPr lang="en-US" altLang="x-none" sz="2400" dirty="0">
                            <a:latin typeface="Times New Roman" panose="02020603050405020304" pitchFamily="2" charset="0"/>
                            <a:ea typeface="Times New Roman" panose="02020603050405020304" pitchFamily="2" charset="0"/>
                          </a:rPr>
                          <a:t>…</a:t>
                        </a:r>
                        <a:endParaRPr lang="en-US" altLang="x-none" sz="2400" dirty="0">
                          <a:latin typeface="Times New Roman" panose="02020603050405020304" pitchFamily="2" charset="0"/>
                          <a:ea typeface="Times New Roman" panose="02020603050405020304" pitchFamily="2" charset="0"/>
                        </a:endParaRPr>
                      </a:p>
                    </p:txBody>
                  </p:sp>
                </p:grpSp>
                <p:sp>
                  <p:nvSpPr>
                    <p:cNvPr id="37920" name="矩形 84000"/>
                    <p:cNvSpPr/>
                    <p:nvPr/>
                  </p:nvSpPr>
                  <p:spPr>
                    <a:xfrm>
                      <a:off x="909" y="404"/>
                      <a:ext cx="249" cy="20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ctr"/>
                    <a:p>
                      <a:r>
                        <a:rPr lang="en-US" altLang="x-none" sz="2400" dirty="0">
                          <a:latin typeface="Times New Roman" panose="02020603050405020304" pitchFamily="2" charset="0"/>
                          <a:ea typeface="Times New Roman" panose="02020603050405020304" pitchFamily="2" charset="0"/>
                        </a:rPr>
                        <a:t>…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Times New Roman" panose="02020603050405020304" pitchFamily="2" charset="0"/>
                      </a:endParaRPr>
                    </a:p>
                  </p:txBody>
                </p:sp>
              </p:grpSp>
              <p:grpSp>
                <p:nvGrpSpPr>
                  <p:cNvPr id="37921" name="组合 84001"/>
                  <p:cNvGrpSpPr/>
                  <p:nvPr/>
                </p:nvGrpSpPr>
                <p:grpSpPr>
                  <a:xfrm>
                    <a:off x="190" y="24"/>
                    <a:ext cx="279" cy="398"/>
                    <a:chOff x="0" y="0"/>
                    <a:chExt cx="279" cy="398"/>
                  </a:xfrm>
                </p:grpSpPr>
                <p:sp>
                  <p:nvSpPr>
                    <p:cNvPr id="37922" name="矩形 84002"/>
                    <p:cNvSpPr/>
                    <p:nvPr/>
                  </p:nvSpPr>
                  <p:spPr>
                    <a:xfrm>
                      <a:off x="0" y="0"/>
                      <a:ext cx="204" cy="20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ctr"/>
                    <a:p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q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grpSp>
                  <p:nvGrpSpPr>
                    <p:cNvPr id="37923" name="组合 84003"/>
                    <p:cNvGrpSpPr/>
                    <p:nvPr/>
                  </p:nvGrpSpPr>
                  <p:grpSpPr>
                    <a:xfrm>
                      <a:off x="120" y="239"/>
                      <a:ext cx="159" cy="159"/>
                      <a:chOff x="0" y="0"/>
                      <a:chExt cx="159" cy="159"/>
                    </a:xfrm>
                  </p:grpSpPr>
                  <p:sp>
                    <p:nvSpPr>
                      <p:cNvPr id="37924" name="直接连接符 84004"/>
                      <p:cNvSpPr/>
                      <p:nvPr/>
                    </p:nvSpPr>
                    <p:spPr>
                      <a:xfrm>
                        <a:off x="0" y="152"/>
                        <a:ext cx="159" cy="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sm" len="sm"/>
                      </a:ln>
                    </p:spPr>
                  </p:sp>
                  <p:sp>
                    <p:nvSpPr>
                      <p:cNvPr id="37925" name="直接连接符 84005"/>
                      <p:cNvSpPr/>
                      <p:nvPr/>
                    </p:nvSpPr>
                    <p:spPr>
                      <a:xfrm>
                        <a:off x="0" y="0"/>
                        <a:ext cx="0" cy="159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</p:grpSp>
            <p:sp>
              <p:nvSpPr>
                <p:cNvPr id="37926" name="矩形 84006"/>
                <p:cNvSpPr/>
                <p:nvPr/>
              </p:nvSpPr>
              <p:spPr>
                <a:xfrm>
                  <a:off x="278" y="664"/>
                  <a:ext cx="672" cy="24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r>
                    <a:rPr lang="zh-CN" altLang="en-US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操作后</a:t>
                  </a:r>
                  <a:endParaRPr lang="zh-CN" altLang="en-US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37927" name="组合 84007"/>
            <p:cNvGrpSpPr/>
            <p:nvPr/>
          </p:nvGrpSpPr>
          <p:grpSpPr>
            <a:xfrm>
              <a:off x="0" y="912"/>
              <a:ext cx="5280" cy="907"/>
              <a:chOff x="0" y="0"/>
              <a:chExt cx="5280" cy="912"/>
            </a:xfrm>
          </p:grpSpPr>
          <p:sp>
            <p:nvSpPr>
              <p:cNvPr id="37928" name="矩形 84008"/>
              <p:cNvSpPr/>
              <p:nvPr/>
            </p:nvSpPr>
            <p:spPr>
              <a:xfrm>
                <a:off x="0" y="304"/>
                <a:ext cx="1406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r>
                  <a:rPr lang="zh-CN" altLang="en-US" sz="2800" dirty="0">
                    <a:latin typeface="宋体" panose="02010600030101010101" pitchFamily="2" charset="-122"/>
                    <a:ea typeface="Arial Unicode MS" panose="020B0604020202020204" charset="-122"/>
                  </a:rPr>
                  <a:t>② </a:t>
                </a:r>
                <a:r>
                  <a:rPr lang="zh-CN" altLang="en-US" sz="28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 </a:t>
                </a:r>
                <a:r>
                  <a:rPr lang="en-US" altLang="x-none" sz="28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q=p-&gt;next </a:t>
                </a:r>
                <a:r>
                  <a:rPr lang="en-US" altLang="x-none" sz="32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;</a:t>
                </a:r>
                <a:endParaRPr lang="en-US" altLang="x-none" sz="3200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7929" name="组合 84009"/>
              <p:cNvGrpSpPr/>
              <p:nvPr/>
            </p:nvGrpSpPr>
            <p:grpSpPr>
              <a:xfrm>
                <a:off x="1770" y="0"/>
                <a:ext cx="1638" cy="612"/>
                <a:chOff x="0" y="0"/>
                <a:chExt cx="1638" cy="612"/>
              </a:xfrm>
            </p:grpSpPr>
            <p:grpSp>
              <p:nvGrpSpPr>
                <p:cNvPr id="37930" name="组合 84010"/>
                <p:cNvGrpSpPr/>
                <p:nvPr/>
              </p:nvGrpSpPr>
              <p:grpSpPr>
                <a:xfrm>
                  <a:off x="937" y="400"/>
                  <a:ext cx="453" cy="212"/>
                  <a:chOff x="0" y="0"/>
                  <a:chExt cx="453" cy="212"/>
                </a:xfrm>
              </p:grpSpPr>
              <p:sp>
                <p:nvSpPr>
                  <p:cNvPr id="37931" name="矩形 84011"/>
                  <p:cNvSpPr/>
                  <p:nvPr/>
                </p:nvSpPr>
                <p:spPr>
                  <a:xfrm>
                    <a:off x="0" y="0"/>
                    <a:ext cx="317" cy="204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b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7932" name="直接连接符 84012"/>
                  <p:cNvSpPr/>
                  <p:nvPr/>
                </p:nvSpPr>
                <p:spPr>
                  <a:xfrm>
                    <a:off x="208" y="8"/>
                    <a:ext cx="0" cy="204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7933" name="直接连接符 84013"/>
                  <p:cNvSpPr/>
                  <p:nvPr/>
                </p:nvSpPr>
                <p:spPr>
                  <a:xfrm>
                    <a:off x="272" y="96"/>
                    <a:ext cx="181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sm" len="sm"/>
                  </a:ln>
                </p:spPr>
              </p:sp>
            </p:grpSp>
            <p:grpSp>
              <p:nvGrpSpPr>
                <p:cNvPr id="37934" name="组合 84014"/>
                <p:cNvGrpSpPr/>
                <p:nvPr/>
              </p:nvGrpSpPr>
              <p:grpSpPr>
                <a:xfrm>
                  <a:off x="509" y="0"/>
                  <a:ext cx="204" cy="399"/>
                  <a:chOff x="0" y="0"/>
                  <a:chExt cx="204" cy="399"/>
                </a:xfrm>
              </p:grpSpPr>
              <p:sp>
                <p:nvSpPr>
                  <p:cNvPr id="37935" name="矩形 84015"/>
                  <p:cNvSpPr/>
                  <p:nvPr/>
                </p:nvSpPr>
                <p:spPr>
                  <a:xfrm>
                    <a:off x="0" y="0"/>
                    <a:ext cx="204" cy="20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p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7936" name="直接连接符 84016"/>
                  <p:cNvSpPr/>
                  <p:nvPr/>
                </p:nvSpPr>
                <p:spPr>
                  <a:xfrm>
                    <a:off x="88" y="240"/>
                    <a:ext cx="0" cy="159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sm" len="sm"/>
                  </a:ln>
                </p:spPr>
              </p:sp>
            </p:grpSp>
            <p:grpSp>
              <p:nvGrpSpPr>
                <p:cNvPr id="37937" name="组合 84017"/>
                <p:cNvGrpSpPr/>
                <p:nvPr/>
              </p:nvGrpSpPr>
              <p:grpSpPr>
                <a:xfrm>
                  <a:off x="477" y="400"/>
                  <a:ext cx="453" cy="212"/>
                  <a:chOff x="0" y="0"/>
                  <a:chExt cx="453" cy="212"/>
                </a:xfrm>
              </p:grpSpPr>
              <p:sp>
                <p:nvSpPr>
                  <p:cNvPr id="37938" name="矩形 84018"/>
                  <p:cNvSpPr/>
                  <p:nvPr/>
                </p:nvSpPr>
                <p:spPr>
                  <a:xfrm>
                    <a:off x="0" y="0"/>
                    <a:ext cx="317" cy="204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a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7939" name="直接连接符 84019"/>
                  <p:cNvSpPr/>
                  <p:nvPr/>
                </p:nvSpPr>
                <p:spPr>
                  <a:xfrm>
                    <a:off x="208" y="8"/>
                    <a:ext cx="0" cy="204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7940" name="直接连接符 84020"/>
                  <p:cNvSpPr/>
                  <p:nvPr/>
                </p:nvSpPr>
                <p:spPr>
                  <a:xfrm>
                    <a:off x="272" y="96"/>
                    <a:ext cx="181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sm" len="sm"/>
                  </a:ln>
                </p:spPr>
              </p:sp>
            </p:grpSp>
            <p:grpSp>
              <p:nvGrpSpPr>
                <p:cNvPr id="37941" name="组合 84021"/>
                <p:cNvGrpSpPr/>
                <p:nvPr/>
              </p:nvGrpSpPr>
              <p:grpSpPr>
                <a:xfrm>
                  <a:off x="0" y="400"/>
                  <a:ext cx="477" cy="204"/>
                  <a:chOff x="0" y="0"/>
                  <a:chExt cx="477" cy="204"/>
                </a:xfrm>
              </p:grpSpPr>
              <p:sp>
                <p:nvSpPr>
                  <p:cNvPr id="37942" name="直接连接符 84022"/>
                  <p:cNvSpPr/>
                  <p:nvPr/>
                </p:nvSpPr>
                <p:spPr>
                  <a:xfrm>
                    <a:off x="296" y="88"/>
                    <a:ext cx="181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sm" len="sm"/>
                  </a:ln>
                </p:spPr>
              </p:sp>
              <p:sp>
                <p:nvSpPr>
                  <p:cNvPr id="37943" name="矩形 84023"/>
                  <p:cNvSpPr/>
                  <p:nvPr/>
                </p:nvSpPr>
                <p:spPr>
                  <a:xfrm>
                    <a:off x="0" y="0"/>
                    <a:ext cx="249" cy="20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…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37944" name="矩形 84024"/>
                <p:cNvSpPr/>
                <p:nvPr/>
              </p:nvSpPr>
              <p:spPr>
                <a:xfrm>
                  <a:off x="1389" y="404"/>
                  <a:ext cx="249" cy="2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…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7945" name="矩形 84025"/>
              <p:cNvSpPr/>
              <p:nvPr/>
            </p:nvSpPr>
            <p:spPr>
              <a:xfrm>
                <a:off x="2304" y="656"/>
                <a:ext cx="672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r>
                  <a:rPr lang="zh-CN" altLang="en-US" sz="24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操作前</a:t>
                </a:r>
                <a:endParaRPr lang="zh-CN" altLang="en-US" sz="2400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946" name="矩形 84026"/>
              <p:cNvSpPr/>
              <p:nvPr/>
            </p:nvSpPr>
            <p:spPr>
              <a:xfrm>
                <a:off x="4160" y="672"/>
                <a:ext cx="672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r>
                  <a:rPr lang="zh-CN" altLang="en-US" sz="24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操作后</a:t>
                </a:r>
                <a:endParaRPr lang="zh-CN" altLang="en-US" sz="2400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7947" name="组合 84027"/>
              <p:cNvGrpSpPr/>
              <p:nvPr/>
            </p:nvGrpSpPr>
            <p:grpSpPr>
              <a:xfrm>
                <a:off x="3642" y="0"/>
                <a:ext cx="1638" cy="616"/>
                <a:chOff x="0" y="0"/>
                <a:chExt cx="1638" cy="616"/>
              </a:xfrm>
            </p:grpSpPr>
            <p:grpSp>
              <p:nvGrpSpPr>
                <p:cNvPr id="37948" name="组合 84028"/>
                <p:cNvGrpSpPr/>
                <p:nvPr/>
              </p:nvGrpSpPr>
              <p:grpSpPr>
                <a:xfrm>
                  <a:off x="954" y="0"/>
                  <a:ext cx="204" cy="399"/>
                  <a:chOff x="0" y="0"/>
                  <a:chExt cx="204" cy="399"/>
                </a:xfrm>
              </p:grpSpPr>
              <p:sp>
                <p:nvSpPr>
                  <p:cNvPr id="37949" name="矩形 84029"/>
                  <p:cNvSpPr/>
                  <p:nvPr/>
                </p:nvSpPr>
                <p:spPr>
                  <a:xfrm>
                    <a:off x="0" y="0"/>
                    <a:ext cx="204" cy="20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q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7950" name="直接连接符 84030"/>
                  <p:cNvSpPr/>
                  <p:nvPr/>
                </p:nvSpPr>
                <p:spPr>
                  <a:xfrm>
                    <a:off x="88" y="240"/>
                    <a:ext cx="0" cy="159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sm" len="sm"/>
                  </a:ln>
                </p:spPr>
              </p:sp>
            </p:grpSp>
            <p:grpSp>
              <p:nvGrpSpPr>
                <p:cNvPr id="37951" name="组合 84031"/>
                <p:cNvGrpSpPr/>
                <p:nvPr/>
              </p:nvGrpSpPr>
              <p:grpSpPr>
                <a:xfrm>
                  <a:off x="0" y="4"/>
                  <a:ext cx="1638" cy="612"/>
                  <a:chOff x="0" y="0"/>
                  <a:chExt cx="1638" cy="612"/>
                </a:xfrm>
              </p:grpSpPr>
              <p:grpSp>
                <p:nvGrpSpPr>
                  <p:cNvPr id="37952" name="组合 84032"/>
                  <p:cNvGrpSpPr/>
                  <p:nvPr/>
                </p:nvGrpSpPr>
                <p:grpSpPr>
                  <a:xfrm>
                    <a:off x="937" y="400"/>
                    <a:ext cx="453" cy="212"/>
                    <a:chOff x="0" y="0"/>
                    <a:chExt cx="453" cy="212"/>
                  </a:xfrm>
                </p:grpSpPr>
                <p:sp>
                  <p:nvSpPr>
                    <p:cNvPr id="37953" name="矩形 84033"/>
                    <p:cNvSpPr/>
                    <p:nvPr/>
                  </p:nvSpPr>
                  <p:spPr>
                    <a:xfrm>
                      <a:off x="0" y="0"/>
                      <a:ext cx="317" cy="204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b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7954" name="直接连接符 84034"/>
                    <p:cNvSpPr/>
                    <p:nvPr/>
                  </p:nvSpPr>
                  <p:spPr>
                    <a:xfrm>
                      <a:off x="208" y="8"/>
                      <a:ext cx="0" cy="204"/>
                    </a:xfrm>
                    <a:prstGeom prst="line">
                      <a:avLst/>
                    </a:prstGeom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37955" name="直接连接符 84035"/>
                    <p:cNvSpPr/>
                    <p:nvPr/>
                  </p:nvSpPr>
                  <p:spPr>
                    <a:xfrm>
                      <a:off x="272" y="96"/>
                      <a:ext cx="181" cy="0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sm"/>
                    </a:ln>
                  </p:spPr>
                </p:sp>
              </p:grpSp>
              <p:grpSp>
                <p:nvGrpSpPr>
                  <p:cNvPr id="37956" name="组合 84036"/>
                  <p:cNvGrpSpPr/>
                  <p:nvPr/>
                </p:nvGrpSpPr>
                <p:grpSpPr>
                  <a:xfrm>
                    <a:off x="509" y="0"/>
                    <a:ext cx="204" cy="399"/>
                    <a:chOff x="0" y="0"/>
                    <a:chExt cx="204" cy="399"/>
                  </a:xfrm>
                </p:grpSpPr>
                <p:sp>
                  <p:nvSpPr>
                    <p:cNvPr id="37957" name="矩形 84037"/>
                    <p:cNvSpPr/>
                    <p:nvPr/>
                  </p:nvSpPr>
                  <p:spPr>
                    <a:xfrm>
                      <a:off x="0" y="0"/>
                      <a:ext cx="204" cy="20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ctr"/>
                    <a:p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p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7958" name="直接连接符 84038"/>
                    <p:cNvSpPr/>
                    <p:nvPr/>
                  </p:nvSpPr>
                  <p:spPr>
                    <a:xfrm>
                      <a:off x="88" y="240"/>
                      <a:ext cx="0" cy="159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sm"/>
                    </a:ln>
                  </p:spPr>
                </p:sp>
              </p:grpSp>
              <p:grpSp>
                <p:nvGrpSpPr>
                  <p:cNvPr id="37959" name="组合 84039"/>
                  <p:cNvGrpSpPr/>
                  <p:nvPr/>
                </p:nvGrpSpPr>
                <p:grpSpPr>
                  <a:xfrm>
                    <a:off x="477" y="400"/>
                    <a:ext cx="453" cy="212"/>
                    <a:chOff x="0" y="0"/>
                    <a:chExt cx="453" cy="212"/>
                  </a:xfrm>
                </p:grpSpPr>
                <p:sp>
                  <p:nvSpPr>
                    <p:cNvPr id="37960" name="矩形 84040"/>
                    <p:cNvSpPr/>
                    <p:nvPr/>
                  </p:nvSpPr>
                  <p:spPr>
                    <a:xfrm>
                      <a:off x="0" y="0"/>
                      <a:ext cx="317" cy="204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a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7961" name="直接连接符 84041"/>
                    <p:cNvSpPr/>
                    <p:nvPr/>
                  </p:nvSpPr>
                  <p:spPr>
                    <a:xfrm>
                      <a:off x="208" y="8"/>
                      <a:ext cx="0" cy="204"/>
                    </a:xfrm>
                    <a:prstGeom prst="line">
                      <a:avLst/>
                    </a:prstGeom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37962" name="直接连接符 84042"/>
                    <p:cNvSpPr/>
                    <p:nvPr/>
                  </p:nvSpPr>
                  <p:spPr>
                    <a:xfrm>
                      <a:off x="272" y="96"/>
                      <a:ext cx="181" cy="0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sm"/>
                    </a:ln>
                  </p:spPr>
                </p:sp>
              </p:grpSp>
              <p:grpSp>
                <p:nvGrpSpPr>
                  <p:cNvPr id="37963" name="组合 84043"/>
                  <p:cNvGrpSpPr/>
                  <p:nvPr/>
                </p:nvGrpSpPr>
                <p:grpSpPr>
                  <a:xfrm>
                    <a:off x="0" y="400"/>
                    <a:ext cx="477" cy="204"/>
                    <a:chOff x="0" y="0"/>
                    <a:chExt cx="477" cy="204"/>
                  </a:xfrm>
                </p:grpSpPr>
                <p:sp>
                  <p:nvSpPr>
                    <p:cNvPr id="37964" name="直接连接符 84044"/>
                    <p:cNvSpPr/>
                    <p:nvPr/>
                  </p:nvSpPr>
                  <p:spPr>
                    <a:xfrm>
                      <a:off x="296" y="88"/>
                      <a:ext cx="181" cy="0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sm"/>
                    </a:ln>
                  </p:spPr>
                </p:sp>
                <p:sp>
                  <p:nvSpPr>
                    <p:cNvPr id="37965" name="矩形 84045"/>
                    <p:cNvSpPr/>
                    <p:nvPr/>
                  </p:nvSpPr>
                  <p:spPr>
                    <a:xfrm>
                      <a:off x="0" y="0"/>
                      <a:ext cx="249" cy="20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ctr"/>
                    <a:p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…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37966" name="矩形 84046"/>
                  <p:cNvSpPr/>
                  <p:nvPr/>
                </p:nvSpPr>
                <p:spPr>
                  <a:xfrm>
                    <a:off x="1389" y="404"/>
                    <a:ext cx="249" cy="20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…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grpSp>
          <p:nvGrpSpPr>
            <p:cNvPr id="37967" name="组合 84047"/>
            <p:cNvGrpSpPr/>
            <p:nvPr/>
          </p:nvGrpSpPr>
          <p:grpSpPr>
            <a:xfrm>
              <a:off x="0" y="1781"/>
              <a:ext cx="5328" cy="907"/>
              <a:chOff x="0" y="0"/>
              <a:chExt cx="5328" cy="912"/>
            </a:xfrm>
          </p:grpSpPr>
          <p:sp>
            <p:nvSpPr>
              <p:cNvPr id="37968" name="矩形 84048"/>
              <p:cNvSpPr/>
              <p:nvPr/>
            </p:nvSpPr>
            <p:spPr>
              <a:xfrm>
                <a:off x="0" y="304"/>
                <a:ext cx="1474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r>
                  <a:rPr lang="zh-CN" altLang="en-US" sz="2800" dirty="0">
                    <a:latin typeface="宋体" panose="02010600030101010101" pitchFamily="2" charset="-122"/>
                    <a:ea typeface="Arial Unicode MS" panose="020B0604020202020204" charset="-122"/>
                  </a:rPr>
                  <a:t>③</a:t>
                </a:r>
                <a:r>
                  <a:rPr lang="zh-CN" altLang="en-US" sz="28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  </a:t>
                </a:r>
                <a:r>
                  <a:rPr lang="en-US" altLang="x-none" sz="28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p=p-&gt;next </a:t>
                </a:r>
                <a:r>
                  <a:rPr lang="en-US" altLang="x-none" sz="32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;</a:t>
                </a:r>
                <a:endParaRPr lang="en-US" altLang="x-none" sz="3200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7969" name="组合 84049"/>
              <p:cNvGrpSpPr/>
              <p:nvPr/>
            </p:nvGrpSpPr>
            <p:grpSpPr>
              <a:xfrm>
                <a:off x="1770" y="0"/>
                <a:ext cx="1638" cy="612"/>
                <a:chOff x="0" y="0"/>
                <a:chExt cx="1638" cy="612"/>
              </a:xfrm>
            </p:grpSpPr>
            <p:grpSp>
              <p:nvGrpSpPr>
                <p:cNvPr id="37970" name="组合 84050"/>
                <p:cNvGrpSpPr/>
                <p:nvPr/>
              </p:nvGrpSpPr>
              <p:grpSpPr>
                <a:xfrm>
                  <a:off x="937" y="400"/>
                  <a:ext cx="453" cy="212"/>
                  <a:chOff x="0" y="0"/>
                  <a:chExt cx="453" cy="212"/>
                </a:xfrm>
              </p:grpSpPr>
              <p:sp>
                <p:nvSpPr>
                  <p:cNvPr id="37971" name="矩形 84051"/>
                  <p:cNvSpPr/>
                  <p:nvPr/>
                </p:nvSpPr>
                <p:spPr>
                  <a:xfrm>
                    <a:off x="0" y="0"/>
                    <a:ext cx="317" cy="204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b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7972" name="直接连接符 84052"/>
                  <p:cNvSpPr/>
                  <p:nvPr/>
                </p:nvSpPr>
                <p:spPr>
                  <a:xfrm>
                    <a:off x="208" y="8"/>
                    <a:ext cx="0" cy="204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7973" name="直接连接符 84053"/>
                  <p:cNvSpPr/>
                  <p:nvPr/>
                </p:nvSpPr>
                <p:spPr>
                  <a:xfrm>
                    <a:off x="272" y="96"/>
                    <a:ext cx="181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sm" len="sm"/>
                  </a:ln>
                </p:spPr>
              </p:sp>
            </p:grpSp>
            <p:grpSp>
              <p:nvGrpSpPr>
                <p:cNvPr id="37974" name="组合 84054"/>
                <p:cNvGrpSpPr/>
                <p:nvPr/>
              </p:nvGrpSpPr>
              <p:grpSpPr>
                <a:xfrm>
                  <a:off x="509" y="0"/>
                  <a:ext cx="204" cy="399"/>
                  <a:chOff x="0" y="0"/>
                  <a:chExt cx="204" cy="399"/>
                </a:xfrm>
              </p:grpSpPr>
              <p:sp>
                <p:nvSpPr>
                  <p:cNvPr id="37975" name="矩形 84055"/>
                  <p:cNvSpPr/>
                  <p:nvPr/>
                </p:nvSpPr>
                <p:spPr>
                  <a:xfrm>
                    <a:off x="0" y="0"/>
                    <a:ext cx="204" cy="20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p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7976" name="直接连接符 84056"/>
                  <p:cNvSpPr/>
                  <p:nvPr/>
                </p:nvSpPr>
                <p:spPr>
                  <a:xfrm>
                    <a:off x="88" y="240"/>
                    <a:ext cx="0" cy="159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sm" len="sm"/>
                  </a:ln>
                </p:spPr>
              </p:sp>
            </p:grpSp>
            <p:grpSp>
              <p:nvGrpSpPr>
                <p:cNvPr id="37977" name="组合 84057"/>
                <p:cNvGrpSpPr/>
                <p:nvPr/>
              </p:nvGrpSpPr>
              <p:grpSpPr>
                <a:xfrm>
                  <a:off x="477" y="400"/>
                  <a:ext cx="453" cy="212"/>
                  <a:chOff x="0" y="0"/>
                  <a:chExt cx="453" cy="212"/>
                </a:xfrm>
              </p:grpSpPr>
              <p:sp>
                <p:nvSpPr>
                  <p:cNvPr id="37978" name="矩形 84058"/>
                  <p:cNvSpPr/>
                  <p:nvPr/>
                </p:nvSpPr>
                <p:spPr>
                  <a:xfrm>
                    <a:off x="0" y="0"/>
                    <a:ext cx="317" cy="204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a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7979" name="直接连接符 84059"/>
                  <p:cNvSpPr/>
                  <p:nvPr/>
                </p:nvSpPr>
                <p:spPr>
                  <a:xfrm>
                    <a:off x="208" y="8"/>
                    <a:ext cx="0" cy="204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7980" name="直接连接符 84060"/>
                  <p:cNvSpPr/>
                  <p:nvPr/>
                </p:nvSpPr>
                <p:spPr>
                  <a:xfrm>
                    <a:off x="272" y="96"/>
                    <a:ext cx="181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sm" len="sm"/>
                  </a:ln>
                </p:spPr>
              </p:sp>
            </p:grpSp>
            <p:grpSp>
              <p:nvGrpSpPr>
                <p:cNvPr id="37981" name="组合 84061"/>
                <p:cNvGrpSpPr/>
                <p:nvPr/>
              </p:nvGrpSpPr>
              <p:grpSpPr>
                <a:xfrm>
                  <a:off x="0" y="400"/>
                  <a:ext cx="477" cy="204"/>
                  <a:chOff x="0" y="0"/>
                  <a:chExt cx="477" cy="204"/>
                </a:xfrm>
              </p:grpSpPr>
              <p:sp>
                <p:nvSpPr>
                  <p:cNvPr id="37982" name="直接连接符 84062"/>
                  <p:cNvSpPr/>
                  <p:nvPr/>
                </p:nvSpPr>
                <p:spPr>
                  <a:xfrm>
                    <a:off x="296" y="88"/>
                    <a:ext cx="181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sm" len="sm"/>
                  </a:ln>
                </p:spPr>
              </p:sp>
              <p:sp>
                <p:nvSpPr>
                  <p:cNvPr id="37983" name="矩形 84063"/>
                  <p:cNvSpPr/>
                  <p:nvPr/>
                </p:nvSpPr>
                <p:spPr>
                  <a:xfrm>
                    <a:off x="0" y="0"/>
                    <a:ext cx="249" cy="20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…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37984" name="矩形 84064"/>
                <p:cNvSpPr/>
                <p:nvPr/>
              </p:nvSpPr>
              <p:spPr>
                <a:xfrm>
                  <a:off x="1389" y="404"/>
                  <a:ext cx="249" cy="2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…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7985" name="矩形 84065"/>
              <p:cNvSpPr/>
              <p:nvPr/>
            </p:nvSpPr>
            <p:spPr>
              <a:xfrm>
                <a:off x="2304" y="656"/>
                <a:ext cx="672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r>
                  <a:rPr lang="zh-CN" altLang="en-US" sz="24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操作前</a:t>
                </a:r>
                <a:endParaRPr lang="zh-CN" altLang="en-US" sz="2400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986" name="矩形 84066"/>
              <p:cNvSpPr/>
              <p:nvPr/>
            </p:nvSpPr>
            <p:spPr>
              <a:xfrm>
                <a:off x="4160" y="672"/>
                <a:ext cx="672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r>
                  <a:rPr lang="zh-CN" altLang="en-US" sz="24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操作后</a:t>
                </a:r>
                <a:endParaRPr lang="zh-CN" altLang="en-US" sz="2400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7987" name="组合 84067"/>
              <p:cNvGrpSpPr/>
              <p:nvPr/>
            </p:nvGrpSpPr>
            <p:grpSpPr>
              <a:xfrm>
                <a:off x="3690" y="0"/>
                <a:ext cx="1638" cy="620"/>
                <a:chOff x="0" y="0"/>
                <a:chExt cx="1638" cy="620"/>
              </a:xfrm>
            </p:grpSpPr>
            <p:grpSp>
              <p:nvGrpSpPr>
                <p:cNvPr id="37988" name="组合 84068"/>
                <p:cNvGrpSpPr/>
                <p:nvPr/>
              </p:nvGrpSpPr>
              <p:grpSpPr>
                <a:xfrm>
                  <a:off x="906" y="0"/>
                  <a:ext cx="204" cy="399"/>
                  <a:chOff x="0" y="0"/>
                  <a:chExt cx="204" cy="399"/>
                </a:xfrm>
              </p:grpSpPr>
              <p:sp>
                <p:nvSpPr>
                  <p:cNvPr id="37989" name="矩形 84069"/>
                  <p:cNvSpPr/>
                  <p:nvPr/>
                </p:nvSpPr>
                <p:spPr>
                  <a:xfrm>
                    <a:off x="0" y="0"/>
                    <a:ext cx="204" cy="20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p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7990" name="直接连接符 84070"/>
                  <p:cNvSpPr/>
                  <p:nvPr/>
                </p:nvSpPr>
                <p:spPr>
                  <a:xfrm>
                    <a:off x="88" y="240"/>
                    <a:ext cx="0" cy="159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sm" len="sm"/>
                  </a:ln>
                </p:spPr>
              </p:sp>
            </p:grpSp>
            <p:grpSp>
              <p:nvGrpSpPr>
                <p:cNvPr id="37991" name="组合 84071"/>
                <p:cNvGrpSpPr/>
                <p:nvPr/>
              </p:nvGrpSpPr>
              <p:grpSpPr>
                <a:xfrm>
                  <a:off x="937" y="408"/>
                  <a:ext cx="453" cy="212"/>
                  <a:chOff x="0" y="0"/>
                  <a:chExt cx="453" cy="212"/>
                </a:xfrm>
              </p:grpSpPr>
              <p:sp>
                <p:nvSpPr>
                  <p:cNvPr id="37992" name="矩形 84072"/>
                  <p:cNvSpPr/>
                  <p:nvPr/>
                </p:nvSpPr>
                <p:spPr>
                  <a:xfrm>
                    <a:off x="0" y="0"/>
                    <a:ext cx="317" cy="204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b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7993" name="直接连接符 84073"/>
                  <p:cNvSpPr/>
                  <p:nvPr/>
                </p:nvSpPr>
                <p:spPr>
                  <a:xfrm>
                    <a:off x="208" y="8"/>
                    <a:ext cx="0" cy="204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7994" name="直接连接符 84074"/>
                  <p:cNvSpPr/>
                  <p:nvPr/>
                </p:nvSpPr>
                <p:spPr>
                  <a:xfrm>
                    <a:off x="272" y="96"/>
                    <a:ext cx="181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sm" len="sm"/>
                  </a:ln>
                </p:spPr>
              </p:sp>
            </p:grpSp>
            <p:grpSp>
              <p:nvGrpSpPr>
                <p:cNvPr id="37995" name="组合 84075"/>
                <p:cNvGrpSpPr/>
                <p:nvPr/>
              </p:nvGrpSpPr>
              <p:grpSpPr>
                <a:xfrm>
                  <a:off x="477" y="408"/>
                  <a:ext cx="453" cy="212"/>
                  <a:chOff x="0" y="0"/>
                  <a:chExt cx="453" cy="212"/>
                </a:xfrm>
              </p:grpSpPr>
              <p:sp>
                <p:nvSpPr>
                  <p:cNvPr id="37996" name="矩形 84076"/>
                  <p:cNvSpPr/>
                  <p:nvPr/>
                </p:nvSpPr>
                <p:spPr>
                  <a:xfrm>
                    <a:off x="0" y="0"/>
                    <a:ext cx="317" cy="204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a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7997" name="直接连接符 84077"/>
                  <p:cNvSpPr/>
                  <p:nvPr/>
                </p:nvSpPr>
                <p:spPr>
                  <a:xfrm>
                    <a:off x="208" y="8"/>
                    <a:ext cx="0" cy="204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7998" name="直接连接符 84078"/>
                  <p:cNvSpPr/>
                  <p:nvPr/>
                </p:nvSpPr>
                <p:spPr>
                  <a:xfrm>
                    <a:off x="272" y="96"/>
                    <a:ext cx="181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sm" len="sm"/>
                  </a:ln>
                </p:spPr>
              </p:sp>
            </p:grpSp>
            <p:grpSp>
              <p:nvGrpSpPr>
                <p:cNvPr id="37999" name="组合 84079"/>
                <p:cNvGrpSpPr/>
                <p:nvPr/>
              </p:nvGrpSpPr>
              <p:grpSpPr>
                <a:xfrm>
                  <a:off x="0" y="408"/>
                  <a:ext cx="477" cy="204"/>
                  <a:chOff x="0" y="0"/>
                  <a:chExt cx="477" cy="204"/>
                </a:xfrm>
              </p:grpSpPr>
              <p:sp>
                <p:nvSpPr>
                  <p:cNvPr id="38000" name="直接连接符 84080"/>
                  <p:cNvSpPr/>
                  <p:nvPr/>
                </p:nvSpPr>
                <p:spPr>
                  <a:xfrm>
                    <a:off x="296" y="88"/>
                    <a:ext cx="181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sm" len="sm"/>
                  </a:ln>
                </p:spPr>
              </p:sp>
              <p:sp>
                <p:nvSpPr>
                  <p:cNvPr id="38001" name="矩形 84081"/>
                  <p:cNvSpPr/>
                  <p:nvPr/>
                </p:nvSpPr>
                <p:spPr>
                  <a:xfrm>
                    <a:off x="0" y="0"/>
                    <a:ext cx="249" cy="20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…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38002" name="矩形 84082"/>
                <p:cNvSpPr/>
                <p:nvPr/>
              </p:nvSpPr>
              <p:spPr>
                <a:xfrm>
                  <a:off x="1389" y="412"/>
                  <a:ext cx="249" cy="2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…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38003" name="组合 84083"/>
            <p:cNvGrpSpPr/>
            <p:nvPr/>
          </p:nvGrpSpPr>
          <p:grpSpPr>
            <a:xfrm>
              <a:off x="0" y="2693"/>
              <a:ext cx="5328" cy="1195"/>
              <a:chOff x="0" y="0"/>
              <a:chExt cx="5328" cy="1195"/>
            </a:xfrm>
          </p:grpSpPr>
          <p:sp>
            <p:nvSpPr>
              <p:cNvPr id="38004" name="矩形 84084"/>
              <p:cNvSpPr/>
              <p:nvPr/>
            </p:nvSpPr>
            <p:spPr>
              <a:xfrm>
                <a:off x="0" y="43"/>
                <a:ext cx="1474" cy="29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r>
                  <a:rPr lang="zh-CN" altLang="en-US" sz="2800" dirty="0">
                    <a:latin typeface="宋体" panose="02010600030101010101" pitchFamily="2" charset="-122"/>
                    <a:ea typeface="Arial Unicode MS" panose="020B0604020202020204" charset="-122"/>
                  </a:rPr>
                  <a:t>④</a:t>
                </a:r>
                <a:r>
                  <a:rPr lang="zh-CN" altLang="en-US" sz="28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  </a:t>
                </a:r>
                <a:r>
                  <a:rPr lang="en-US" altLang="x-none" sz="28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q-&gt;next=p </a:t>
                </a:r>
                <a:r>
                  <a:rPr lang="en-US" altLang="x-none" sz="32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;</a:t>
                </a:r>
                <a:endParaRPr lang="en-US" altLang="x-none" sz="3200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8005" name="组合 84085"/>
              <p:cNvGrpSpPr/>
              <p:nvPr/>
            </p:nvGrpSpPr>
            <p:grpSpPr>
              <a:xfrm>
                <a:off x="1770" y="0"/>
                <a:ext cx="1638" cy="907"/>
                <a:chOff x="0" y="0"/>
                <a:chExt cx="1638" cy="907"/>
              </a:xfrm>
            </p:grpSpPr>
            <p:grpSp>
              <p:nvGrpSpPr>
                <p:cNvPr id="38006" name="组合 84086"/>
                <p:cNvGrpSpPr/>
                <p:nvPr/>
              </p:nvGrpSpPr>
              <p:grpSpPr>
                <a:xfrm>
                  <a:off x="230" y="657"/>
                  <a:ext cx="1072" cy="250"/>
                  <a:chOff x="0" y="0"/>
                  <a:chExt cx="1072" cy="250"/>
                </a:xfrm>
              </p:grpSpPr>
              <p:grpSp>
                <p:nvGrpSpPr>
                  <p:cNvPr id="38007" name="组合 84087"/>
                  <p:cNvGrpSpPr/>
                  <p:nvPr/>
                </p:nvGrpSpPr>
                <p:grpSpPr>
                  <a:xfrm>
                    <a:off x="391" y="30"/>
                    <a:ext cx="681" cy="220"/>
                    <a:chOff x="0" y="0"/>
                    <a:chExt cx="681" cy="220"/>
                  </a:xfrm>
                </p:grpSpPr>
                <p:grpSp>
                  <p:nvGrpSpPr>
                    <p:cNvPr id="38008" name="组合 84088"/>
                    <p:cNvGrpSpPr/>
                    <p:nvPr/>
                  </p:nvGrpSpPr>
                  <p:grpSpPr>
                    <a:xfrm>
                      <a:off x="0" y="0"/>
                      <a:ext cx="453" cy="212"/>
                      <a:chOff x="0" y="0"/>
                      <a:chExt cx="453" cy="212"/>
                    </a:xfrm>
                  </p:grpSpPr>
                  <p:sp>
                    <p:nvSpPr>
                      <p:cNvPr id="38009" name="矩形 84089"/>
                      <p:cNvSpPr/>
                      <p:nvPr/>
                    </p:nvSpPr>
                    <p:spPr>
                      <a:xfrm>
                        <a:off x="0" y="0"/>
                        <a:ext cx="317" cy="204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/>
                      <a:p>
                        <a:r>
                          <a:rPr lang="en-US" altLang="x-none" sz="2400" dirty="0">
                            <a:latin typeface="Times New Roman" panose="02020603050405020304" pitchFamily="2" charset="0"/>
                            <a:ea typeface="宋体" panose="02010600030101010101" pitchFamily="2" charset="-122"/>
                          </a:rPr>
                          <a:t>c</a:t>
                        </a:r>
                        <a:endPara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38010" name="直接连接符 84090"/>
                      <p:cNvSpPr/>
                      <p:nvPr/>
                    </p:nvSpPr>
                    <p:spPr>
                      <a:xfrm>
                        <a:off x="208" y="8"/>
                        <a:ext cx="0" cy="204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8011" name="直接连接符 84091"/>
                      <p:cNvSpPr/>
                      <p:nvPr/>
                    </p:nvSpPr>
                    <p:spPr>
                      <a:xfrm>
                        <a:off x="272" y="96"/>
                        <a:ext cx="181" cy="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sm" len="sm"/>
                      </a:ln>
                    </p:spPr>
                  </p:sp>
                </p:grpSp>
                <p:sp>
                  <p:nvSpPr>
                    <p:cNvPr id="38012" name="矩形 84092"/>
                    <p:cNvSpPr/>
                    <p:nvPr/>
                  </p:nvSpPr>
                  <p:spPr>
                    <a:xfrm>
                      <a:off x="432" y="16"/>
                      <a:ext cx="249" cy="20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ctr"/>
                    <a:p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…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8013" name="组合 84093"/>
                  <p:cNvGrpSpPr/>
                  <p:nvPr/>
                </p:nvGrpSpPr>
                <p:grpSpPr>
                  <a:xfrm>
                    <a:off x="0" y="0"/>
                    <a:ext cx="388" cy="204"/>
                    <a:chOff x="0" y="0"/>
                    <a:chExt cx="388" cy="204"/>
                  </a:xfrm>
                </p:grpSpPr>
                <p:sp>
                  <p:nvSpPr>
                    <p:cNvPr id="38014" name="直接连接符 84094"/>
                    <p:cNvSpPr/>
                    <p:nvPr/>
                  </p:nvSpPr>
                  <p:spPr>
                    <a:xfrm>
                      <a:off x="207" y="134"/>
                      <a:ext cx="181" cy="0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sm"/>
                    </a:ln>
                  </p:spPr>
                </p:sp>
                <p:sp>
                  <p:nvSpPr>
                    <p:cNvPr id="38015" name="矩形 84095"/>
                    <p:cNvSpPr/>
                    <p:nvPr/>
                  </p:nvSpPr>
                  <p:spPr>
                    <a:xfrm>
                      <a:off x="0" y="0"/>
                      <a:ext cx="204" cy="20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ctr"/>
                    <a:p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p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38016" name="组合 84096"/>
                <p:cNvGrpSpPr/>
                <p:nvPr/>
              </p:nvGrpSpPr>
              <p:grpSpPr>
                <a:xfrm>
                  <a:off x="0" y="0"/>
                  <a:ext cx="1638" cy="609"/>
                  <a:chOff x="0" y="0"/>
                  <a:chExt cx="1638" cy="612"/>
                </a:xfrm>
              </p:grpSpPr>
              <p:grpSp>
                <p:nvGrpSpPr>
                  <p:cNvPr id="38017" name="组合 84097"/>
                  <p:cNvGrpSpPr/>
                  <p:nvPr/>
                </p:nvGrpSpPr>
                <p:grpSpPr>
                  <a:xfrm>
                    <a:off x="937" y="400"/>
                    <a:ext cx="453" cy="212"/>
                    <a:chOff x="0" y="0"/>
                    <a:chExt cx="453" cy="212"/>
                  </a:xfrm>
                </p:grpSpPr>
                <p:sp>
                  <p:nvSpPr>
                    <p:cNvPr id="38018" name="矩形 84098"/>
                    <p:cNvSpPr/>
                    <p:nvPr/>
                  </p:nvSpPr>
                  <p:spPr>
                    <a:xfrm>
                      <a:off x="0" y="0"/>
                      <a:ext cx="317" cy="204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b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8019" name="直接连接符 84099"/>
                    <p:cNvSpPr/>
                    <p:nvPr/>
                  </p:nvSpPr>
                  <p:spPr>
                    <a:xfrm>
                      <a:off x="208" y="8"/>
                      <a:ext cx="0" cy="204"/>
                    </a:xfrm>
                    <a:prstGeom prst="line">
                      <a:avLst/>
                    </a:prstGeom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38020" name="直接连接符 84100"/>
                    <p:cNvSpPr/>
                    <p:nvPr/>
                  </p:nvSpPr>
                  <p:spPr>
                    <a:xfrm>
                      <a:off x="272" y="96"/>
                      <a:ext cx="181" cy="0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sm"/>
                    </a:ln>
                  </p:spPr>
                </p:sp>
              </p:grpSp>
              <p:grpSp>
                <p:nvGrpSpPr>
                  <p:cNvPr id="38021" name="组合 84101"/>
                  <p:cNvGrpSpPr/>
                  <p:nvPr/>
                </p:nvGrpSpPr>
                <p:grpSpPr>
                  <a:xfrm>
                    <a:off x="509" y="0"/>
                    <a:ext cx="204" cy="399"/>
                    <a:chOff x="0" y="0"/>
                    <a:chExt cx="204" cy="399"/>
                  </a:xfrm>
                </p:grpSpPr>
                <p:sp>
                  <p:nvSpPr>
                    <p:cNvPr id="38022" name="矩形 84102"/>
                    <p:cNvSpPr/>
                    <p:nvPr/>
                  </p:nvSpPr>
                  <p:spPr>
                    <a:xfrm>
                      <a:off x="0" y="0"/>
                      <a:ext cx="204" cy="20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ctr"/>
                    <a:p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q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8023" name="直接连接符 84103"/>
                    <p:cNvSpPr/>
                    <p:nvPr/>
                  </p:nvSpPr>
                  <p:spPr>
                    <a:xfrm>
                      <a:off x="88" y="240"/>
                      <a:ext cx="0" cy="159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sm"/>
                    </a:ln>
                  </p:spPr>
                </p:sp>
              </p:grpSp>
              <p:grpSp>
                <p:nvGrpSpPr>
                  <p:cNvPr id="38024" name="组合 84104"/>
                  <p:cNvGrpSpPr/>
                  <p:nvPr/>
                </p:nvGrpSpPr>
                <p:grpSpPr>
                  <a:xfrm>
                    <a:off x="477" y="400"/>
                    <a:ext cx="453" cy="212"/>
                    <a:chOff x="0" y="0"/>
                    <a:chExt cx="453" cy="212"/>
                  </a:xfrm>
                </p:grpSpPr>
                <p:sp>
                  <p:nvSpPr>
                    <p:cNvPr id="38025" name="矩形 84105"/>
                    <p:cNvSpPr/>
                    <p:nvPr/>
                  </p:nvSpPr>
                  <p:spPr>
                    <a:xfrm>
                      <a:off x="0" y="0"/>
                      <a:ext cx="317" cy="204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a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8026" name="直接连接符 84106"/>
                    <p:cNvSpPr/>
                    <p:nvPr/>
                  </p:nvSpPr>
                  <p:spPr>
                    <a:xfrm>
                      <a:off x="208" y="8"/>
                      <a:ext cx="0" cy="204"/>
                    </a:xfrm>
                    <a:prstGeom prst="line">
                      <a:avLst/>
                    </a:prstGeom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38027" name="直接连接符 84107"/>
                    <p:cNvSpPr/>
                    <p:nvPr/>
                  </p:nvSpPr>
                  <p:spPr>
                    <a:xfrm>
                      <a:off x="272" y="96"/>
                      <a:ext cx="181" cy="0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sm"/>
                    </a:ln>
                  </p:spPr>
                </p:sp>
              </p:grpSp>
              <p:grpSp>
                <p:nvGrpSpPr>
                  <p:cNvPr id="38028" name="组合 84108"/>
                  <p:cNvGrpSpPr/>
                  <p:nvPr/>
                </p:nvGrpSpPr>
                <p:grpSpPr>
                  <a:xfrm>
                    <a:off x="0" y="400"/>
                    <a:ext cx="477" cy="204"/>
                    <a:chOff x="0" y="0"/>
                    <a:chExt cx="477" cy="204"/>
                  </a:xfrm>
                </p:grpSpPr>
                <p:sp>
                  <p:nvSpPr>
                    <p:cNvPr id="38029" name="直接连接符 84109"/>
                    <p:cNvSpPr/>
                    <p:nvPr/>
                  </p:nvSpPr>
                  <p:spPr>
                    <a:xfrm>
                      <a:off x="296" y="88"/>
                      <a:ext cx="181" cy="0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sm"/>
                    </a:ln>
                  </p:spPr>
                </p:sp>
                <p:sp>
                  <p:nvSpPr>
                    <p:cNvPr id="38030" name="矩形 84110"/>
                    <p:cNvSpPr/>
                    <p:nvPr/>
                  </p:nvSpPr>
                  <p:spPr>
                    <a:xfrm>
                      <a:off x="0" y="0"/>
                      <a:ext cx="249" cy="20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ctr"/>
                    <a:p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…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38031" name="矩形 84111"/>
                  <p:cNvSpPr/>
                  <p:nvPr/>
                </p:nvSpPr>
                <p:spPr>
                  <a:xfrm>
                    <a:off x="1389" y="404"/>
                    <a:ext cx="249" cy="20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…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38032" name="矩形 84112"/>
              <p:cNvSpPr/>
              <p:nvPr/>
            </p:nvSpPr>
            <p:spPr>
              <a:xfrm>
                <a:off x="2304" y="955"/>
                <a:ext cx="672" cy="23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r>
                  <a:rPr lang="zh-CN" altLang="en-US" sz="24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操作前</a:t>
                </a:r>
                <a:endParaRPr lang="zh-CN" altLang="en-US" sz="2400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033" name="矩形 84113"/>
              <p:cNvSpPr/>
              <p:nvPr/>
            </p:nvSpPr>
            <p:spPr>
              <a:xfrm>
                <a:off x="4160" y="956"/>
                <a:ext cx="672" cy="23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r>
                  <a:rPr lang="zh-CN" altLang="en-US" sz="24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操作后</a:t>
                </a:r>
                <a:endParaRPr lang="zh-CN" altLang="en-US" sz="2400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8034" name="组合 84114"/>
              <p:cNvGrpSpPr/>
              <p:nvPr/>
            </p:nvGrpSpPr>
            <p:grpSpPr>
              <a:xfrm>
                <a:off x="3690" y="0"/>
                <a:ext cx="1638" cy="941"/>
                <a:chOff x="0" y="0"/>
                <a:chExt cx="1638" cy="941"/>
              </a:xfrm>
            </p:grpSpPr>
            <p:grpSp>
              <p:nvGrpSpPr>
                <p:cNvPr id="38035" name="组合 84115"/>
                <p:cNvGrpSpPr/>
                <p:nvPr/>
              </p:nvGrpSpPr>
              <p:grpSpPr>
                <a:xfrm>
                  <a:off x="0" y="0"/>
                  <a:ext cx="1638" cy="718"/>
                  <a:chOff x="0" y="0"/>
                  <a:chExt cx="1638" cy="718"/>
                </a:xfrm>
              </p:grpSpPr>
              <p:grpSp>
                <p:nvGrpSpPr>
                  <p:cNvPr id="38036" name="组合 84116"/>
                  <p:cNvGrpSpPr/>
                  <p:nvPr/>
                </p:nvGrpSpPr>
                <p:grpSpPr>
                  <a:xfrm>
                    <a:off x="486" y="0"/>
                    <a:ext cx="204" cy="397"/>
                    <a:chOff x="0" y="0"/>
                    <a:chExt cx="204" cy="399"/>
                  </a:xfrm>
                </p:grpSpPr>
                <p:sp>
                  <p:nvSpPr>
                    <p:cNvPr id="38037" name="矩形 84117"/>
                    <p:cNvSpPr/>
                    <p:nvPr/>
                  </p:nvSpPr>
                  <p:spPr>
                    <a:xfrm>
                      <a:off x="0" y="0"/>
                      <a:ext cx="204" cy="20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ctr"/>
                    <a:p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q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8038" name="直接连接符 84118"/>
                    <p:cNvSpPr/>
                    <p:nvPr/>
                  </p:nvSpPr>
                  <p:spPr>
                    <a:xfrm>
                      <a:off x="88" y="240"/>
                      <a:ext cx="0" cy="159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sm"/>
                    </a:ln>
                  </p:spPr>
                </p:sp>
              </p:grpSp>
              <p:grpSp>
                <p:nvGrpSpPr>
                  <p:cNvPr id="38039" name="组合 84119"/>
                  <p:cNvGrpSpPr/>
                  <p:nvPr/>
                </p:nvGrpSpPr>
                <p:grpSpPr>
                  <a:xfrm>
                    <a:off x="937" y="406"/>
                    <a:ext cx="453" cy="211"/>
                    <a:chOff x="0" y="0"/>
                    <a:chExt cx="453" cy="212"/>
                  </a:xfrm>
                </p:grpSpPr>
                <p:sp>
                  <p:nvSpPr>
                    <p:cNvPr id="38040" name="矩形 84120"/>
                    <p:cNvSpPr/>
                    <p:nvPr/>
                  </p:nvSpPr>
                  <p:spPr>
                    <a:xfrm>
                      <a:off x="0" y="0"/>
                      <a:ext cx="317" cy="204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b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8041" name="直接连接符 84121"/>
                    <p:cNvSpPr/>
                    <p:nvPr/>
                  </p:nvSpPr>
                  <p:spPr>
                    <a:xfrm>
                      <a:off x="208" y="8"/>
                      <a:ext cx="0" cy="204"/>
                    </a:xfrm>
                    <a:prstGeom prst="line">
                      <a:avLst/>
                    </a:prstGeom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38042" name="直接连接符 84122"/>
                    <p:cNvSpPr/>
                    <p:nvPr/>
                  </p:nvSpPr>
                  <p:spPr>
                    <a:xfrm>
                      <a:off x="272" y="96"/>
                      <a:ext cx="181" cy="0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sm"/>
                    </a:ln>
                  </p:spPr>
                </p:sp>
              </p:grpSp>
              <p:grpSp>
                <p:nvGrpSpPr>
                  <p:cNvPr id="38043" name="组合 84123"/>
                  <p:cNvGrpSpPr/>
                  <p:nvPr/>
                </p:nvGrpSpPr>
                <p:grpSpPr>
                  <a:xfrm>
                    <a:off x="0" y="406"/>
                    <a:ext cx="477" cy="203"/>
                    <a:chOff x="0" y="0"/>
                    <a:chExt cx="477" cy="204"/>
                  </a:xfrm>
                </p:grpSpPr>
                <p:sp>
                  <p:nvSpPr>
                    <p:cNvPr id="38044" name="直接连接符 84124"/>
                    <p:cNvSpPr/>
                    <p:nvPr/>
                  </p:nvSpPr>
                  <p:spPr>
                    <a:xfrm>
                      <a:off x="296" y="88"/>
                      <a:ext cx="181" cy="0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sm"/>
                    </a:ln>
                  </p:spPr>
                </p:sp>
                <p:sp>
                  <p:nvSpPr>
                    <p:cNvPr id="38045" name="矩形 84125"/>
                    <p:cNvSpPr/>
                    <p:nvPr/>
                  </p:nvSpPr>
                  <p:spPr>
                    <a:xfrm>
                      <a:off x="0" y="0"/>
                      <a:ext cx="249" cy="20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ctr"/>
                    <a:p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…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38046" name="矩形 84126"/>
                  <p:cNvSpPr/>
                  <p:nvPr/>
                </p:nvSpPr>
                <p:spPr>
                  <a:xfrm>
                    <a:off x="1389" y="410"/>
                    <a:ext cx="249" cy="20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…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38047" name="组合 84127"/>
                  <p:cNvGrpSpPr/>
                  <p:nvPr/>
                </p:nvGrpSpPr>
                <p:grpSpPr>
                  <a:xfrm>
                    <a:off x="477" y="398"/>
                    <a:ext cx="408" cy="320"/>
                    <a:chOff x="0" y="0"/>
                    <a:chExt cx="408" cy="320"/>
                  </a:xfrm>
                </p:grpSpPr>
                <p:sp>
                  <p:nvSpPr>
                    <p:cNvPr id="38048" name="矩形 84128"/>
                    <p:cNvSpPr/>
                    <p:nvPr/>
                  </p:nvSpPr>
                  <p:spPr>
                    <a:xfrm>
                      <a:off x="0" y="0"/>
                      <a:ext cx="317" cy="203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a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8049" name="直接连接符 84129"/>
                    <p:cNvSpPr/>
                    <p:nvPr/>
                  </p:nvSpPr>
                  <p:spPr>
                    <a:xfrm>
                      <a:off x="208" y="8"/>
                      <a:ext cx="0" cy="203"/>
                    </a:xfrm>
                    <a:prstGeom prst="line">
                      <a:avLst/>
                    </a:prstGeom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grpSp>
                  <p:nvGrpSpPr>
                    <p:cNvPr id="38050" name="组合 84130"/>
                    <p:cNvGrpSpPr/>
                    <p:nvPr/>
                  </p:nvGrpSpPr>
                  <p:grpSpPr>
                    <a:xfrm>
                      <a:off x="249" y="93"/>
                      <a:ext cx="159" cy="227"/>
                      <a:chOff x="0" y="0"/>
                      <a:chExt cx="159" cy="181"/>
                    </a:xfrm>
                  </p:grpSpPr>
                  <p:sp>
                    <p:nvSpPr>
                      <p:cNvPr id="38051" name="直接连接符 84131"/>
                      <p:cNvSpPr/>
                      <p:nvPr/>
                    </p:nvSpPr>
                    <p:spPr>
                      <a:xfrm>
                        <a:off x="0" y="0"/>
                        <a:ext cx="159" cy="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8052" name="直接连接符 84132"/>
                      <p:cNvSpPr/>
                      <p:nvPr/>
                    </p:nvSpPr>
                    <p:spPr>
                      <a:xfrm>
                        <a:off x="152" y="0"/>
                        <a:ext cx="0" cy="181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sm" len="sm"/>
                      </a:ln>
                    </p:spPr>
                  </p:sp>
                </p:grpSp>
              </p:grpSp>
            </p:grpSp>
            <p:grpSp>
              <p:nvGrpSpPr>
                <p:cNvPr id="38053" name="组合 84133"/>
                <p:cNvGrpSpPr/>
                <p:nvPr/>
              </p:nvGrpSpPr>
              <p:grpSpPr>
                <a:xfrm>
                  <a:off x="342" y="691"/>
                  <a:ext cx="1072" cy="250"/>
                  <a:chOff x="0" y="0"/>
                  <a:chExt cx="1072" cy="250"/>
                </a:xfrm>
              </p:grpSpPr>
              <p:grpSp>
                <p:nvGrpSpPr>
                  <p:cNvPr id="38054" name="组合 84134"/>
                  <p:cNvGrpSpPr/>
                  <p:nvPr/>
                </p:nvGrpSpPr>
                <p:grpSpPr>
                  <a:xfrm>
                    <a:off x="391" y="30"/>
                    <a:ext cx="681" cy="220"/>
                    <a:chOff x="0" y="0"/>
                    <a:chExt cx="681" cy="220"/>
                  </a:xfrm>
                </p:grpSpPr>
                <p:grpSp>
                  <p:nvGrpSpPr>
                    <p:cNvPr id="38055" name="组合 84135"/>
                    <p:cNvGrpSpPr/>
                    <p:nvPr/>
                  </p:nvGrpSpPr>
                  <p:grpSpPr>
                    <a:xfrm>
                      <a:off x="0" y="0"/>
                      <a:ext cx="453" cy="212"/>
                      <a:chOff x="0" y="0"/>
                      <a:chExt cx="453" cy="212"/>
                    </a:xfrm>
                  </p:grpSpPr>
                  <p:sp>
                    <p:nvSpPr>
                      <p:cNvPr id="38056" name="矩形 84136"/>
                      <p:cNvSpPr/>
                      <p:nvPr/>
                    </p:nvSpPr>
                    <p:spPr>
                      <a:xfrm>
                        <a:off x="0" y="0"/>
                        <a:ext cx="317" cy="204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/>
                      <a:p>
                        <a:r>
                          <a:rPr lang="en-US" altLang="x-none" sz="2400" dirty="0">
                            <a:latin typeface="Times New Roman" panose="02020603050405020304" pitchFamily="2" charset="0"/>
                            <a:ea typeface="宋体" panose="02010600030101010101" pitchFamily="2" charset="-122"/>
                          </a:rPr>
                          <a:t>c</a:t>
                        </a:r>
                        <a:endPara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38057" name="直接连接符 84137"/>
                      <p:cNvSpPr/>
                      <p:nvPr/>
                    </p:nvSpPr>
                    <p:spPr>
                      <a:xfrm>
                        <a:off x="208" y="8"/>
                        <a:ext cx="0" cy="204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8058" name="直接连接符 84138"/>
                      <p:cNvSpPr/>
                      <p:nvPr/>
                    </p:nvSpPr>
                    <p:spPr>
                      <a:xfrm>
                        <a:off x="272" y="96"/>
                        <a:ext cx="181" cy="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sm" len="sm"/>
                      </a:ln>
                    </p:spPr>
                  </p:sp>
                </p:grpSp>
                <p:sp>
                  <p:nvSpPr>
                    <p:cNvPr id="38059" name="矩形 84139"/>
                    <p:cNvSpPr/>
                    <p:nvPr/>
                  </p:nvSpPr>
                  <p:spPr>
                    <a:xfrm>
                      <a:off x="432" y="16"/>
                      <a:ext cx="249" cy="20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ctr"/>
                    <a:p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…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8060" name="组合 84140"/>
                  <p:cNvGrpSpPr/>
                  <p:nvPr/>
                </p:nvGrpSpPr>
                <p:grpSpPr>
                  <a:xfrm>
                    <a:off x="0" y="0"/>
                    <a:ext cx="388" cy="204"/>
                    <a:chOff x="0" y="0"/>
                    <a:chExt cx="388" cy="204"/>
                  </a:xfrm>
                </p:grpSpPr>
                <p:sp>
                  <p:nvSpPr>
                    <p:cNvPr id="38061" name="直接连接符 84141"/>
                    <p:cNvSpPr/>
                    <p:nvPr/>
                  </p:nvSpPr>
                  <p:spPr>
                    <a:xfrm>
                      <a:off x="207" y="134"/>
                      <a:ext cx="181" cy="0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sm"/>
                    </a:ln>
                  </p:spPr>
                </p:sp>
                <p:sp>
                  <p:nvSpPr>
                    <p:cNvPr id="38062" name="矩形 84142"/>
                    <p:cNvSpPr/>
                    <p:nvPr/>
                  </p:nvSpPr>
                  <p:spPr>
                    <a:xfrm>
                      <a:off x="0" y="0"/>
                      <a:ext cx="204" cy="20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ctr"/>
                    <a:p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p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</p:grpSp>
          <p:sp>
            <p:nvSpPr>
              <p:cNvPr id="38063" name="矩形 84143"/>
              <p:cNvSpPr/>
              <p:nvPr/>
            </p:nvSpPr>
            <p:spPr>
              <a:xfrm>
                <a:off x="976" y="523"/>
                <a:ext cx="295" cy="24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x-none" sz="28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(a)</a:t>
                </a:r>
                <a:endParaRPr lang="en-US" altLang="x-none" sz="2800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9937" name="组合 86017"/>
          <p:cNvGrpSpPr/>
          <p:nvPr/>
        </p:nvGrpSpPr>
        <p:grpSpPr>
          <a:xfrm>
            <a:off x="1649413" y="-30162"/>
            <a:ext cx="8191500" cy="6888162"/>
            <a:chOff x="0" y="0"/>
            <a:chExt cx="5160" cy="4340"/>
          </a:xfrm>
        </p:grpSpPr>
        <p:grpSp>
          <p:nvGrpSpPr>
            <p:cNvPr id="39938" name="组合 86018"/>
            <p:cNvGrpSpPr/>
            <p:nvPr/>
          </p:nvGrpSpPr>
          <p:grpSpPr>
            <a:xfrm>
              <a:off x="0" y="1557"/>
              <a:ext cx="5160" cy="2783"/>
              <a:chOff x="0" y="0"/>
              <a:chExt cx="5160" cy="2783"/>
            </a:xfrm>
          </p:grpSpPr>
          <p:sp>
            <p:nvSpPr>
              <p:cNvPr id="39939" name="矩形 86019"/>
              <p:cNvSpPr/>
              <p:nvPr/>
            </p:nvSpPr>
            <p:spPr>
              <a:xfrm>
                <a:off x="0" y="0"/>
                <a:ext cx="2026" cy="2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r>
                  <a:rPr lang="zh-CN" altLang="en-US" sz="2800" dirty="0">
                    <a:latin typeface="宋体" panose="02010600030101010101" pitchFamily="2" charset="-122"/>
                    <a:ea typeface="Arial Unicode MS" panose="020B0604020202020204" charset="-122"/>
                  </a:rPr>
                  <a:t>⑤</a:t>
                </a:r>
                <a:r>
                  <a:rPr lang="zh-CN" altLang="en-US" sz="28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 </a:t>
                </a:r>
                <a:r>
                  <a:rPr lang="en-US" altLang="x-none" sz="28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q-&gt;next=p-&gt;next </a:t>
                </a:r>
                <a:r>
                  <a:rPr lang="en-US" altLang="x-none" sz="32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;</a:t>
                </a:r>
                <a:endParaRPr lang="en-US" altLang="x-none" sz="3200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9940" name="组合 86020"/>
              <p:cNvGrpSpPr/>
              <p:nvPr/>
            </p:nvGrpSpPr>
            <p:grpSpPr>
              <a:xfrm>
                <a:off x="769" y="78"/>
                <a:ext cx="4391" cy="1163"/>
                <a:chOff x="0" y="0"/>
                <a:chExt cx="4422" cy="1195"/>
              </a:xfrm>
            </p:grpSpPr>
            <p:sp>
              <p:nvSpPr>
                <p:cNvPr id="39941" name="矩形 86021"/>
                <p:cNvSpPr/>
                <p:nvPr/>
              </p:nvSpPr>
              <p:spPr>
                <a:xfrm>
                  <a:off x="0" y="528"/>
                  <a:ext cx="295" cy="27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r>
                    <a:rPr lang="en-US" altLang="x-none" sz="2800" dirty="0">
                      <a:latin typeface="Times New Roman" panose="02020603050405020304" pitchFamily="2" charset="0"/>
                      <a:ea typeface="Arial Unicode MS" panose="020B0604020202020204" charset="-122"/>
                    </a:rPr>
                    <a:t>(a)</a:t>
                  </a:r>
                  <a:endParaRPr lang="en-US" altLang="x-none" sz="32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39942" name="组合 86022"/>
                <p:cNvGrpSpPr/>
                <p:nvPr/>
              </p:nvGrpSpPr>
              <p:grpSpPr>
                <a:xfrm>
                  <a:off x="914" y="657"/>
                  <a:ext cx="1540" cy="250"/>
                  <a:chOff x="0" y="0"/>
                  <a:chExt cx="1540" cy="250"/>
                </a:xfrm>
              </p:grpSpPr>
              <p:grpSp>
                <p:nvGrpSpPr>
                  <p:cNvPr id="39943" name="组合 86023"/>
                  <p:cNvGrpSpPr/>
                  <p:nvPr/>
                </p:nvGrpSpPr>
                <p:grpSpPr>
                  <a:xfrm>
                    <a:off x="396" y="31"/>
                    <a:ext cx="453" cy="212"/>
                    <a:chOff x="0" y="0"/>
                    <a:chExt cx="453" cy="212"/>
                  </a:xfrm>
                </p:grpSpPr>
                <p:sp>
                  <p:nvSpPr>
                    <p:cNvPr id="39944" name="矩形 86024"/>
                    <p:cNvSpPr/>
                    <p:nvPr/>
                  </p:nvSpPr>
                  <p:spPr>
                    <a:xfrm>
                      <a:off x="0" y="0"/>
                      <a:ext cx="317" cy="204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x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9945" name="直接连接符 86025"/>
                    <p:cNvSpPr/>
                    <p:nvPr/>
                  </p:nvSpPr>
                  <p:spPr>
                    <a:xfrm>
                      <a:off x="208" y="8"/>
                      <a:ext cx="0" cy="204"/>
                    </a:xfrm>
                    <a:prstGeom prst="line">
                      <a:avLst/>
                    </a:prstGeom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39946" name="直接连接符 86026"/>
                    <p:cNvSpPr/>
                    <p:nvPr/>
                  </p:nvSpPr>
                  <p:spPr>
                    <a:xfrm>
                      <a:off x="272" y="96"/>
                      <a:ext cx="181" cy="0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sm"/>
                    </a:ln>
                  </p:spPr>
                </p:sp>
              </p:grpSp>
              <p:grpSp>
                <p:nvGrpSpPr>
                  <p:cNvPr id="39947" name="组合 86027"/>
                  <p:cNvGrpSpPr/>
                  <p:nvPr/>
                </p:nvGrpSpPr>
                <p:grpSpPr>
                  <a:xfrm>
                    <a:off x="859" y="30"/>
                    <a:ext cx="681" cy="220"/>
                    <a:chOff x="0" y="0"/>
                    <a:chExt cx="681" cy="220"/>
                  </a:xfrm>
                </p:grpSpPr>
                <p:grpSp>
                  <p:nvGrpSpPr>
                    <p:cNvPr id="39948" name="组合 86028"/>
                    <p:cNvGrpSpPr/>
                    <p:nvPr/>
                  </p:nvGrpSpPr>
                  <p:grpSpPr>
                    <a:xfrm>
                      <a:off x="0" y="0"/>
                      <a:ext cx="453" cy="212"/>
                      <a:chOff x="0" y="0"/>
                      <a:chExt cx="453" cy="212"/>
                    </a:xfrm>
                  </p:grpSpPr>
                  <p:sp>
                    <p:nvSpPr>
                      <p:cNvPr id="39949" name="矩形 86029"/>
                      <p:cNvSpPr/>
                      <p:nvPr/>
                    </p:nvSpPr>
                    <p:spPr>
                      <a:xfrm>
                        <a:off x="0" y="0"/>
                        <a:ext cx="317" cy="204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/>
                      <a:p>
                        <a:r>
                          <a:rPr lang="en-US" altLang="x-none" sz="2400" dirty="0">
                            <a:latin typeface="Times New Roman" panose="02020603050405020304" pitchFamily="2" charset="0"/>
                            <a:ea typeface="宋体" panose="02010600030101010101" pitchFamily="2" charset="-122"/>
                          </a:rPr>
                          <a:t>y</a:t>
                        </a:r>
                        <a:endPara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39950" name="直接连接符 86030"/>
                      <p:cNvSpPr/>
                      <p:nvPr/>
                    </p:nvSpPr>
                    <p:spPr>
                      <a:xfrm>
                        <a:off x="208" y="8"/>
                        <a:ext cx="0" cy="204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9951" name="直接连接符 86031"/>
                      <p:cNvSpPr/>
                      <p:nvPr/>
                    </p:nvSpPr>
                    <p:spPr>
                      <a:xfrm>
                        <a:off x="272" y="96"/>
                        <a:ext cx="181" cy="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sm" len="sm"/>
                      </a:ln>
                    </p:spPr>
                  </p:sp>
                </p:grpSp>
                <p:sp>
                  <p:nvSpPr>
                    <p:cNvPr id="39952" name="矩形 86032"/>
                    <p:cNvSpPr/>
                    <p:nvPr/>
                  </p:nvSpPr>
                  <p:spPr>
                    <a:xfrm>
                      <a:off x="432" y="16"/>
                      <a:ext cx="249" cy="20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ctr"/>
                    <a:p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…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9953" name="组合 86033"/>
                  <p:cNvGrpSpPr/>
                  <p:nvPr/>
                </p:nvGrpSpPr>
                <p:grpSpPr>
                  <a:xfrm>
                    <a:off x="0" y="0"/>
                    <a:ext cx="388" cy="204"/>
                    <a:chOff x="0" y="0"/>
                    <a:chExt cx="388" cy="204"/>
                  </a:xfrm>
                </p:grpSpPr>
                <p:sp>
                  <p:nvSpPr>
                    <p:cNvPr id="39954" name="直接连接符 86034"/>
                    <p:cNvSpPr/>
                    <p:nvPr/>
                  </p:nvSpPr>
                  <p:spPr>
                    <a:xfrm>
                      <a:off x="207" y="134"/>
                      <a:ext cx="181" cy="0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sm"/>
                    </a:ln>
                  </p:spPr>
                </p:sp>
                <p:sp>
                  <p:nvSpPr>
                    <p:cNvPr id="39955" name="矩形 86035"/>
                    <p:cNvSpPr/>
                    <p:nvPr/>
                  </p:nvSpPr>
                  <p:spPr>
                    <a:xfrm>
                      <a:off x="0" y="0"/>
                      <a:ext cx="204" cy="20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ctr"/>
                    <a:p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p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39956" name="组合 86036"/>
                <p:cNvGrpSpPr/>
                <p:nvPr/>
              </p:nvGrpSpPr>
              <p:grpSpPr>
                <a:xfrm>
                  <a:off x="864" y="0"/>
                  <a:ext cx="1638" cy="609"/>
                  <a:chOff x="0" y="0"/>
                  <a:chExt cx="1638" cy="612"/>
                </a:xfrm>
              </p:grpSpPr>
              <p:grpSp>
                <p:nvGrpSpPr>
                  <p:cNvPr id="39957" name="组合 86037"/>
                  <p:cNvGrpSpPr/>
                  <p:nvPr/>
                </p:nvGrpSpPr>
                <p:grpSpPr>
                  <a:xfrm>
                    <a:off x="937" y="400"/>
                    <a:ext cx="453" cy="212"/>
                    <a:chOff x="0" y="0"/>
                    <a:chExt cx="453" cy="212"/>
                  </a:xfrm>
                </p:grpSpPr>
                <p:sp>
                  <p:nvSpPr>
                    <p:cNvPr id="39958" name="矩形 86038"/>
                    <p:cNvSpPr/>
                    <p:nvPr/>
                  </p:nvSpPr>
                  <p:spPr>
                    <a:xfrm>
                      <a:off x="0" y="0"/>
                      <a:ext cx="317" cy="204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b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9959" name="直接连接符 86039"/>
                    <p:cNvSpPr/>
                    <p:nvPr/>
                  </p:nvSpPr>
                  <p:spPr>
                    <a:xfrm>
                      <a:off x="208" y="8"/>
                      <a:ext cx="0" cy="204"/>
                    </a:xfrm>
                    <a:prstGeom prst="line">
                      <a:avLst/>
                    </a:prstGeom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39960" name="直接连接符 86040"/>
                    <p:cNvSpPr/>
                    <p:nvPr/>
                  </p:nvSpPr>
                  <p:spPr>
                    <a:xfrm>
                      <a:off x="272" y="96"/>
                      <a:ext cx="181" cy="0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sm"/>
                    </a:ln>
                  </p:spPr>
                </p:sp>
              </p:grpSp>
              <p:grpSp>
                <p:nvGrpSpPr>
                  <p:cNvPr id="39961" name="组合 86041"/>
                  <p:cNvGrpSpPr/>
                  <p:nvPr/>
                </p:nvGrpSpPr>
                <p:grpSpPr>
                  <a:xfrm>
                    <a:off x="509" y="0"/>
                    <a:ext cx="204" cy="399"/>
                    <a:chOff x="0" y="0"/>
                    <a:chExt cx="204" cy="399"/>
                  </a:xfrm>
                </p:grpSpPr>
                <p:sp>
                  <p:nvSpPr>
                    <p:cNvPr id="39962" name="矩形 86042"/>
                    <p:cNvSpPr/>
                    <p:nvPr/>
                  </p:nvSpPr>
                  <p:spPr>
                    <a:xfrm>
                      <a:off x="0" y="0"/>
                      <a:ext cx="204" cy="20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ctr"/>
                    <a:p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q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9963" name="直接连接符 86043"/>
                    <p:cNvSpPr/>
                    <p:nvPr/>
                  </p:nvSpPr>
                  <p:spPr>
                    <a:xfrm>
                      <a:off x="88" y="240"/>
                      <a:ext cx="0" cy="159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sm"/>
                    </a:ln>
                  </p:spPr>
                </p:sp>
              </p:grpSp>
              <p:grpSp>
                <p:nvGrpSpPr>
                  <p:cNvPr id="39964" name="组合 86044"/>
                  <p:cNvGrpSpPr/>
                  <p:nvPr/>
                </p:nvGrpSpPr>
                <p:grpSpPr>
                  <a:xfrm>
                    <a:off x="477" y="400"/>
                    <a:ext cx="453" cy="212"/>
                    <a:chOff x="0" y="0"/>
                    <a:chExt cx="453" cy="212"/>
                  </a:xfrm>
                </p:grpSpPr>
                <p:sp>
                  <p:nvSpPr>
                    <p:cNvPr id="39965" name="矩形 86045"/>
                    <p:cNvSpPr/>
                    <p:nvPr/>
                  </p:nvSpPr>
                  <p:spPr>
                    <a:xfrm>
                      <a:off x="0" y="0"/>
                      <a:ext cx="317" cy="204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a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9966" name="直接连接符 86046"/>
                    <p:cNvSpPr/>
                    <p:nvPr/>
                  </p:nvSpPr>
                  <p:spPr>
                    <a:xfrm>
                      <a:off x="208" y="8"/>
                      <a:ext cx="0" cy="204"/>
                    </a:xfrm>
                    <a:prstGeom prst="line">
                      <a:avLst/>
                    </a:prstGeom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39967" name="直接连接符 86047"/>
                    <p:cNvSpPr/>
                    <p:nvPr/>
                  </p:nvSpPr>
                  <p:spPr>
                    <a:xfrm>
                      <a:off x="272" y="96"/>
                      <a:ext cx="181" cy="0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sm"/>
                    </a:ln>
                  </p:spPr>
                </p:sp>
              </p:grpSp>
              <p:grpSp>
                <p:nvGrpSpPr>
                  <p:cNvPr id="39968" name="组合 86048"/>
                  <p:cNvGrpSpPr/>
                  <p:nvPr/>
                </p:nvGrpSpPr>
                <p:grpSpPr>
                  <a:xfrm>
                    <a:off x="0" y="400"/>
                    <a:ext cx="477" cy="204"/>
                    <a:chOff x="0" y="0"/>
                    <a:chExt cx="477" cy="204"/>
                  </a:xfrm>
                </p:grpSpPr>
                <p:sp>
                  <p:nvSpPr>
                    <p:cNvPr id="39969" name="直接连接符 86049"/>
                    <p:cNvSpPr/>
                    <p:nvPr/>
                  </p:nvSpPr>
                  <p:spPr>
                    <a:xfrm>
                      <a:off x="296" y="88"/>
                      <a:ext cx="181" cy="0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sm"/>
                    </a:ln>
                  </p:spPr>
                </p:sp>
                <p:sp>
                  <p:nvSpPr>
                    <p:cNvPr id="39970" name="矩形 86050"/>
                    <p:cNvSpPr/>
                    <p:nvPr/>
                  </p:nvSpPr>
                  <p:spPr>
                    <a:xfrm>
                      <a:off x="0" y="0"/>
                      <a:ext cx="249" cy="20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ctr"/>
                    <a:p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…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39971" name="矩形 86051"/>
                  <p:cNvSpPr/>
                  <p:nvPr/>
                </p:nvSpPr>
                <p:spPr>
                  <a:xfrm>
                    <a:off x="1389" y="404"/>
                    <a:ext cx="249" cy="20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…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39972" name="矩形 86052"/>
                <p:cNvSpPr/>
                <p:nvPr/>
              </p:nvSpPr>
              <p:spPr>
                <a:xfrm>
                  <a:off x="1398" y="912"/>
                  <a:ext cx="672" cy="23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r>
                    <a:rPr lang="zh-CN" altLang="en-US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操作前</a:t>
                  </a:r>
                  <a:endParaRPr lang="zh-CN" altLang="en-US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973" name="矩形 86053"/>
                <p:cNvSpPr/>
                <p:nvPr/>
              </p:nvSpPr>
              <p:spPr>
                <a:xfrm>
                  <a:off x="3254" y="956"/>
                  <a:ext cx="672" cy="23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r>
                    <a:rPr lang="zh-CN" altLang="en-US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操作后</a:t>
                  </a:r>
                  <a:endParaRPr lang="zh-CN" altLang="en-US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39974" name="组合 86054"/>
                <p:cNvGrpSpPr/>
                <p:nvPr/>
              </p:nvGrpSpPr>
              <p:grpSpPr>
                <a:xfrm>
                  <a:off x="2784" y="0"/>
                  <a:ext cx="1638" cy="718"/>
                  <a:chOff x="0" y="0"/>
                  <a:chExt cx="1638" cy="718"/>
                </a:xfrm>
              </p:grpSpPr>
              <p:grpSp>
                <p:nvGrpSpPr>
                  <p:cNvPr id="39975" name="组合 86055"/>
                  <p:cNvGrpSpPr/>
                  <p:nvPr/>
                </p:nvGrpSpPr>
                <p:grpSpPr>
                  <a:xfrm>
                    <a:off x="486" y="0"/>
                    <a:ext cx="204" cy="397"/>
                    <a:chOff x="0" y="0"/>
                    <a:chExt cx="204" cy="399"/>
                  </a:xfrm>
                </p:grpSpPr>
                <p:sp>
                  <p:nvSpPr>
                    <p:cNvPr id="39976" name="矩形 86056"/>
                    <p:cNvSpPr/>
                    <p:nvPr/>
                  </p:nvSpPr>
                  <p:spPr>
                    <a:xfrm>
                      <a:off x="0" y="0"/>
                      <a:ext cx="204" cy="20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ctr"/>
                    <a:p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q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9977" name="直接连接符 86057"/>
                    <p:cNvSpPr/>
                    <p:nvPr/>
                  </p:nvSpPr>
                  <p:spPr>
                    <a:xfrm>
                      <a:off x="88" y="240"/>
                      <a:ext cx="0" cy="159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sm"/>
                    </a:ln>
                  </p:spPr>
                </p:sp>
              </p:grpSp>
              <p:grpSp>
                <p:nvGrpSpPr>
                  <p:cNvPr id="39978" name="组合 86058"/>
                  <p:cNvGrpSpPr/>
                  <p:nvPr/>
                </p:nvGrpSpPr>
                <p:grpSpPr>
                  <a:xfrm>
                    <a:off x="937" y="406"/>
                    <a:ext cx="453" cy="211"/>
                    <a:chOff x="0" y="0"/>
                    <a:chExt cx="453" cy="212"/>
                  </a:xfrm>
                </p:grpSpPr>
                <p:sp>
                  <p:nvSpPr>
                    <p:cNvPr id="39979" name="矩形 86059"/>
                    <p:cNvSpPr/>
                    <p:nvPr/>
                  </p:nvSpPr>
                  <p:spPr>
                    <a:xfrm>
                      <a:off x="0" y="0"/>
                      <a:ext cx="317" cy="204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b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9980" name="直接连接符 86060"/>
                    <p:cNvSpPr/>
                    <p:nvPr/>
                  </p:nvSpPr>
                  <p:spPr>
                    <a:xfrm>
                      <a:off x="208" y="8"/>
                      <a:ext cx="0" cy="204"/>
                    </a:xfrm>
                    <a:prstGeom prst="line">
                      <a:avLst/>
                    </a:prstGeom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39981" name="直接连接符 86061"/>
                    <p:cNvSpPr/>
                    <p:nvPr/>
                  </p:nvSpPr>
                  <p:spPr>
                    <a:xfrm>
                      <a:off x="272" y="96"/>
                      <a:ext cx="181" cy="0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sm"/>
                    </a:ln>
                  </p:spPr>
                </p:sp>
              </p:grpSp>
              <p:grpSp>
                <p:nvGrpSpPr>
                  <p:cNvPr id="39982" name="组合 86062"/>
                  <p:cNvGrpSpPr/>
                  <p:nvPr/>
                </p:nvGrpSpPr>
                <p:grpSpPr>
                  <a:xfrm>
                    <a:off x="0" y="406"/>
                    <a:ext cx="477" cy="203"/>
                    <a:chOff x="0" y="0"/>
                    <a:chExt cx="477" cy="204"/>
                  </a:xfrm>
                </p:grpSpPr>
                <p:sp>
                  <p:nvSpPr>
                    <p:cNvPr id="39983" name="直接连接符 86063"/>
                    <p:cNvSpPr/>
                    <p:nvPr/>
                  </p:nvSpPr>
                  <p:spPr>
                    <a:xfrm>
                      <a:off x="296" y="88"/>
                      <a:ext cx="181" cy="0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sm"/>
                    </a:ln>
                  </p:spPr>
                </p:sp>
                <p:sp>
                  <p:nvSpPr>
                    <p:cNvPr id="39984" name="矩形 86064"/>
                    <p:cNvSpPr/>
                    <p:nvPr/>
                  </p:nvSpPr>
                  <p:spPr>
                    <a:xfrm>
                      <a:off x="0" y="0"/>
                      <a:ext cx="249" cy="20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ctr"/>
                    <a:p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…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39985" name="矩形 86065"/>
                  <p:cNvSpPr/>
                  <p:nvPr/>
                </p:nvSpPr>
                <p:spPr>
                  <a:xfrm>
                    <a:off x="1389" y="410"/>
                    <a:ext cx="249" cy="20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…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39986" name="组合 86066"/>
                  <p:cNvGrpSpPr/>
                  <p:nvPr/>
                </p:nvGrpSpPr>
                <p:grpSpPr>
                  <a:xfrm>
                    <a:off x="477" y="398"/>
                    <a:ext cx="408" cy="320"/>
                    <a:chOff x="0" y="0"/>
                    <a:chExt cx="408" cy="320"/>
                  </a:xfrm>
                </p:grpSpPr>
                <p:sp>
                  <p:nvSpPr>
                    <p:cNvPr id="39987" name="矩形 86067"/>
                    <p:cNvSpPr/>
                    <p:nvPr/>
                  </p:nvSpPr>
                  <p:spPr>
                    <a:xfrm>
                      <a:off x="0" y="0"/>
                      <a:ext cx="317" cy="203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a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9988" name="直接连接符 86068"/>
                    <p:cNvSpPr/>
                    <p:nvPr/>
                  </p:nvSpPr>
                  <p:spPr>
                    <a:xfrm>
                      <a:off x="208" y="8"/>
                      <a:ext cx="0" cy="203"/>
                    </a:xfrm>
                    <a:prstGeom prst="line">
                      <a:avLst/>
                    </a:prstGeom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grpSp>
                  <p:nvGrpSpPr>
                    <p:cNvPr id="39989" name="组合 86069"/>
                    <p:cNvGrpSpPr/>
                    <p:nvPr/>
                  </p:nvGrpSpPr>
                  <p:grpSpPr>
                    <a:xfrm>
                      <a:off x="249" y="93"/>
                      <a:ext cx="159" cy="227"/>
                      <a:chOff x="0" y="0"/>
                      <a:chExt cx="159" cy="181"/>
                    </a:xfrm>
                  </p:grpSpPr>
                  <p:sp>
                    <p:nvSpPr>
                      <p:cNvPr id="39990" name="直接连接符 86070"/>
                      <p:cNvSpPr/>
                      <p:nvPr/>
                    </p:nvSpPr>
                    <p:spPr>
                      <a:xfrm>
                        <a:off x="0" y="0"/>
                        <a:ext cx="159" cy="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39991" name="直接连接符 86071"/>
                      <p:cNvSpPr/>
                      <p:nvPr/>
                    </p:nvSpPr>
                    <p:spPr>
                      <a:xfrm>
                        <a:off x="152" y="0"/>
                        <a:ext cx="0" cy="181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sm" len="sm"/>
                      </a:ln>
                    </p:spPr>
                  </p:sp>
                </p:grpSp>
              </p:grpSp>
            </p:grpSp>
            <p:grpSp>
              <p:nvGrpSpPr>
                <p:cNvPr id="39992" name="组合 86072"/>
                <p:cNvGrpSpPr/>
                <p:nvPr/>
              </p:nvGrpSpPr>
              <p:grpSpPr>
                <a:xfrm>
                  <a:off x="2742" y="686"/>
                  <a:ext cx="1540" cy="250"/>
                  <a:chOff x="0" y="0"/>
                  <a:chExt cx="1540" cy="250"/>
                </a:xfrm>
              </p:grpSpPr>
              <p:grpSp>
                <p:nvGrpSpPr>
                  <p:cNvPr id="39993" name="组合 86073"/>
                  <p:cNvGrpSpPr/>
                  <p:nvPr/>
                </p:nvGrpSpPr>
                <p:grpSpPr>
                  <a:xfrm>
                    <a:off x="396" y="31"/>
                    <a:ext cx="453" cy="212"/>
                    <a:chOff x="0" y="0"/>
                    <a:chExt cx="453" cy="212"/>
                  </a:xfrm>
                </p:grpSpPr>
                <p:sp>
                  <p:nvSpPr>
                    <p:cNvPr id="39994" name="矩形 86074"/>
                    <p:cNvSpPr/>
                    <p:nvPr/>
                  </p:nvSpPr>
                  <p:spPr>
                    <a:xfrm>
                      <a:off x="0" y="0"/>
                      <a:ext cx="317" cy="204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x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9995" name="直接连接符 86075"/>
                    <p:cNvSpPr/>
                    <p:nvPr/>
                  </p:nvSpPr>
                  <p:spPr>
                    <a:xfrm>
                      <a:off x="208" y="8"/>
                      <a:ext cx="0" cy="204"/>
                    </a:xfrm>
                    <a:prstGeom prst="line">
                      <a:avLst/>
                    </a:prstGeom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39996" name="直接连接符 86076"/>
                    <p:cNvSpPr/>
                    <p:nvPr/>
                  </p:nvSpPr>
                  <p:spPr>
                    <a:xfrm>
                      <a:off x="272" y="96"/>
                      <a:ext cx="181" cy="0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sm"/>
                    </a:ln>
                  </p:spPr>
                </p:sp>
              </p:grpSp>
              <p:grpSp>
                <p:nvGrpSpPr>
                  <p:cNvPr id="39997" name="组合 86077"/>
                  <p:cNvGrpSpPr/>
                  <p:nvPr/>
                </p:nvGrpSpPr>
                <p:grpSpPr>
                  <a:xfrm>
                    <a:off x="859" y="30"/>
                    <a:ext cx="681" cy="220"/>
                    <a:chOff x="0" y="0"/>
                    <a:chExt cx="681" cy="220"/>
                  </a:xfrm>
                </p:grpSpPr>
                <p:grpSp>
                  <p:nvGrpSpPr>
                    <p:cNvPr id="39998" name="组合 86078"/>
                    <p:cNvGrpSpPr/>
                    <p:nvPr/>
                  </p:nvGrpSpPr>
                  <p:grpSpPr>
                    <a:xfrm>
                      <a:off x="0" y="0"/>
                      <a:ext cx="453" cy="212"/>
                      <a:chOff x="0" y="0"/>
                      <a:chExt cx="453" cy="212"/>
                    </a:xfrm>
                  </p:grpSpPr>
                  <p:sp>
                    <p:nvSpPr>
                      <p:cNvPr id="39999" name="矩形 86079"/>
                      <p:cNvSpPr/>
                      <p:nvPr/>
                    </p:nvSpPr>
                    <p:spPr>
                      <a:xfrm>
                        <a:off x="0" y="0"/>
                        <a:ext cx="317" cy="204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/>
                      <a:p>
                        <a:r>
                          <a:rPr lang="en-US" altLang="x-none" sz="2400" dirty="0">
                            <a:latin typeface="Times New Roman" panose="02020603050405020304" pitchFamily="2" charset="0"/>
                            <a:ea typeface="宋体" panose="02010600030101010101" pitchFamily="2" charset="-122"/>
                          </a:rPr>
                          <a:t>y</a:t>
                        </a:r>
                        <a:endPara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40000" name="直接连接符 86080"/>
                      <p:cNvSpPr/>
                      <p:nvPr/>
                    </p:nvSpPr>
                    <p:spPr>
                      <a:xfrm>
                        <a:off x="208" y="8"/>
                        <a:ext cx="0" cy="204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40001" name="直接连接符 86081"/>
                      <p:cNvSpPr/>
                      <p:nvPr/>
                    </p:nvSpPr>
                    <p:spPr>
                      <a:xfrm>
                        <a:off x="272" y="96"/>
                        <a:ext cx="181" cy="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sm" len="sm"/>
                      </a:ln>
                    </p:spPr>
                  </p:sp>
                </p:grpSp>
                <p:sp>
                  <p:nvSpPr>
                    <p:cNvPr id="40002" name="矩形 86082"/>
                    <p:cNvSpPr/>
                    <p:nvPr/>
                  </p:nvSpPr>
                  <p:spPr>
                    <a:xfrm>
                      <a:off x="432" y="16"/>
                      <a:ext cx="249" cy="20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ctr"/>
                    <a:p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…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40003" name="组合 86083"/>
                  <p:cNvGrpSpPr/>
                  <p:nvPr/>
                </p:nvGrpSpPr>
                <p:grpSpPr>
                  <a:xfrm>
                    <a:off x="0" y="0"/>
                    <a:ext cx="388" cy="204"/>
                    <a:chOff x="0" y="0"/>
                    <a:chExt cx="388" cy="204"/>
                  </a:xfrm>
                </p:grpSpPr>
                <p:sp>
                  <p:nvSpPr>
                    <p:cNvPr id="40004" name="直接连接符 86084"/>
                    <p:cNvSpPr/>
                    <p:nvPr/>
                  </p:nvSpPr>
                  <p:spPr>
                    <a:xfrm>
                      <a:off x="207" y="134"/>
                      <a:ext cx="181" cy="0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sm"/>
                    </a:ln>
                  </p:spPr>
                </p:sp>
                <p:sp>
                  <p:nvSpPr>
                    <p:cNvPr id="40005" name="矩形 86085"/>
                    <p:cNvSpPr/>
                    <p:nvPr/>
                  </p:nvSpPr>
                  <p:spPr>
                    <a:xfrm>
                      <a:off x="0" y="0"/>
                      <a:ext cx="204" cy="20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ctr"/>
                    <a:p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p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40006" name="组合 86086"/>
              <p:cNvGrpSpPr/>
              <p:nvPr/>
            </p:nvGrpSpPr>
            <p:grpSpPr>
              <a:xfrm>
                <a:off x="816" y="1054"/>
                <a:ext cx="3718" cy="1729"/>
                <a:chOff x="0" y="0"/>
                <a:chExt cx="3744" cy="1776"/>
              </a:xfrm>
            </p:grpSpPr>
            <p:grpSp>
              <p:nvGrpSpPr>
                <p:cNvPr id="40007" name="组合 86087"/>
                <p:cNvGrpSpPr/>
                <p:nvPr/>
              </p:nvGrpSpPr>
              <p:grpSpPr>
                <a:xfrm>
                  <a:off x="624" y="0"/>
                  <a:ext cx="3024" cy="912"/>
                  <a:chOff x="0" y="0"/>
                  <a:chExt cx="3024" cy="912"/>
                </a:xfrm>
              </p:grpSpPr>
              <p:sp>
                <p:nvSpPr>
                  <p:cNvPr id="40008" name="矩形 86088"/>
                  <p:cNvSpPr/>
                  <p:nvPr/>
                </p:nvSpPr>
                <p:spPr>
                  <a:xfrm>
                    <a:off x="1296" y="673"/>
                    <a:ext cx="672" cy="23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r>
                      <a:rPr lang="zh-CN" altLang="en-US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操作前</a:t>
                    </a:r>
                    <a:endParaRPr lang="zh-CN" altLang="en-US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40009" name="组合 86089"/>
                  <p:cNvGrpSpPr/>
                  <p:nvPr/>
                </p:nvGrpSpPr>
                <p:grpSpPr>
                  <a:xfrm>
                    <a:off x="0" y="0"/>
                    <a:ext cx="3024" cy="614"/>
                    <a:chOff x="0" y="0"/>
                    <a:chExt cx="3024" cy="614"/>
                  </a:xfrm>
                </p:grpSpPr>
                <p:grpSp>
                  <p:nvGrpSpPr>
                    <p:cNvPr id="40010" name="组合 86090"/>
                    <p:cNvGrpSpPr/>
                    <p:nvPr/>
                  </p:nvGrpSpPr>
                  <p:grpSpPr>
                    <a:xfrm>
                      <a:off x="1386" y="5"/>
                      <a:ext cx="1638" cy="609"/>
                      <a:chOff x="0" y="0"/>
                      <a:chExt cx="1638" cy="612"/>
                    </a:xfrm>
                  </p:grpSpPr>
                  <p:grpSp>
                    <p:nvGrpSpPr>
                      <p:cNvPr id="40011" name="组合 86091"/>
                      <p:cNvGrpSpPr/>
                      <p:nvPr/>
                    </p:nvGrpSpPr>
                    <p:grpSpPr>
                      <a:xfrm>
                        <a:off x="937" y="400"/>
                        <a:ext cx="453" cy="212"/>
                        <a:chOff x="0" y="0"/>
                        <a:chExt cx="453" cy="212"/>
                      </a:xfrm>
                    </p:grpSpPr>
                    <p:sp>
                      <p:nvSpPr>
                        <p:cNvPr id="40012" name="矩形 86092"/>
                        <p:cNvSpPr/>
                        <p:nvPr/>
                      </p:nvSpPr>
                      <p:spPr>
                        <a:xfrm>
                          <a:off x="0" y="0"/>
                          <a:ext cx="317" cy="204"/>
                        </a:xfrm>
                        <a:prstGeom prst="rect">
                          <a:avLst/>
                        </a:prstGeom>
                        <a:noFill/>
                        <a:ln w="12700" cap="flat" cmpd="sng">
                          <a:solidFill>
                            <a:schemeClr val="tx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  <p:txBody>
                        <a:bodyPr wrap="none" anchor="ctr"/>
                        <a:p>
                          <a:r>
                            <a:rPr lang="en-US" altLang="x-none" sz="2400" dirty="0">
                              <a:latin typeface="Times New Roman" panose="02020603050405020304" pitchFamily="2" charset="0"/>
                              <a:ea typeface="宋体" panose="02010600030101010101" pitchFamily="2" charset="-122"/>
                            </a:rPr>
                            <a:t>y</a:t>
                          </a:r>
                          <a:endParaRPr lang="en-US" altLang="x-none" sz="2400" dirty="0">
                            <a:latin typeface="Times New Roman" panose="02020603050405020304" pitchFamily="2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40013" name="直接连接符 86093"/>
                        <p:cNvSpPr/>
                        <p:nvPr/>
                      </p:nvSpPr>
                      <p:spPr>
                        <a:xfrm>
                          <a:off x="208" y="8"/>
                          <a:ext cx="0" cy="204"/>
                        </a:xfrm>
                        <a:prstGeom prst="line">
                          <a:avLst/>
                        </a:prstGeom>
                        <a:ln w="12700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40014" name="直接连接符 86094"/>
                        <p:cNvSpPr/>
                        <p:nvPr/>
                      </p:nvSpPr>
                      <p:spPr>
                        <a:xfrm>
                          <a:off x="272" y="96"/>
                          <a:ext cx="181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sm" len="sm"/>
                        </a:ln>
                      </p:spPr>
                    </p:sp>
                  </p:grpSp>
                  <p:grpSp>
                    <p:nvGrpSpPr>
                      <p:cNvPr id="40015" name="组合 86095"/>
                      <p:cNvGrpSpPr/>
                      <p:nvPr/>
                    </p:nvGrpSpPr>
                    <p:grpSpPr>
                      <a:xfrm>
                        <a:off x="509" y="0"/>
                        <a:ext cx="204" cy="399"/>
                        <a:chOff x="0" y="0"/>
                        <a:chExt cx="204" cy="399"/>
                      </a:xfrm>
                    </p:grpSpPr>
                    <p:sp>
                      <p:nvSpPr>
                        <p:cNvPr id="40016" name="矩形 86096"/>
                        <p:cNvSpPr/>
                        <p:nvPr/>
                      </p:nvSpPr>
                      <p:spPr>
                        <a:xfrm>
                          <a:off x="0" y="0"/>
                          <a:ext cx="204" cy="20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  <p:txBody>
                        <a:bodyPr wrap="none" anchor="ctr"/>
                        <a:p>
                          <a:r>
                            <a:rPr lang="en-US" altLang="x-none" sz="2400" dirty="0">
                              <a:latin typeface="Times New Roman" panose="02020603050405020304" pitchFamily="2" charset="0"/>
                              <a:ea typeface="宋体" panose="02010600030101010101" pitchFamily="2" charset="-122"/>
                            </a:rPr>
                            <a:t>p</a:t>
                          </a:r>
                          <a:endParaRPr lang="en-US" altLang="x-none" sz="2400" dirty="0">
                            <a:latin typeface="Times New Roman" panose="02020603050405020304" pitchFamily="2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40017" name="直接连接符 86097"/>
                        <p:cNvSpPr/>
                        <p:nvPr/>
                      </p:nvSpPr>
                      <p:spPr>
                        <a:xfrm>
                          <a:off x="88" y="240"/>
                          <a:ext cx="0" cy="159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sm" len="sm"/>
                        </a:ln>
                      </p:spPr>
                    </p:sp>
                  </p:grpSp>
                  <p:grpSp>
                    <p:nvGrpSpPr>
                      <p:cNvPr id="40018" name="组合 86098"/>
                      <p:cNvGrpSpPr/>
                      <p:nvPr/>
                    </p:nvGrpSpPr>
                    <p:grpSpPr>
                      <a:xfrm>
                        <a:off x="477" y="400"/>
                        <a:ext cx="453" cy="212"/>
                        <a:chOff x="0" y="0"/>
                        <a:chExt cx="453" cy="212"/>
                      </a:xfrm>
                    </p:grpSpPr>
                    <p:sp>
                      <p:nvSpPr>
                        <p:cNvPr id="40019" name="矩形 86099"/>
                        <p:cNvSpPr/>
                        <p:nvPr/>
                      </p:nvSpPr>
                      <p:spPr>
                        <a:xfrm>
                          <a:off x="0" y="0"/>
                          <a:ext cx="317" cy="204"/>
                        </a:xfrm>
                        <a:prstGeom prst="rect">
                          <a:avLst/>
                        </a:prstGeom>
                        <a:noFill/>
                        <a:ln w="12700" cap="flat" cmpd="sng">
                          <a:solidFill>
                            <a:schemeClr val="tx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  <p:txBody>
                        <a:bodyPr wrap="none" anchor="ctr"/>
                        <a:p>
                          <a:r>
                            <a:rPr lang="en-US" altLang="x-none" sz="2400" dirty="0">
                              <a:latin typeface="Times New Roman" panose="02020603050405020304" pitchFamily="2" charset="0"/>
                              <a:ea typeface="宋体" panose="02010600030101010101" pitchFamily="2" charset="-122"/>
                            </a:rPr>
                            <a:t>x</a:t>
                          </a:r>
                          <a:endParaRPr lang="en-US" altLang="x-none" sz="2400" dirty="0">
                            <a:latin typeface="Times New Roman" panose="02020603050405020304" pitchFamily="2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40020" name="直接连接符 86100"/>
                        <p:cNvSpPr/>
                        <p:nvPr/>
                      </p:nvSpPr>
                      <p:spPr>
                        <a:xfrm>
                          <a:off x="208" y="8"/>
                          <a:ext cx="0" cy="204"/>
                        </a:xfrm>
                        <a:prstGeom prst="line">
                          <a:avLst/>
                        </a:prstGeom>
                        <a:ln w="12700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40021" name="直接连接符 86101"/>
                        <p:cNvSpPr/>
                        <p:nvPr/>
                      </p:nvSpPr>
                      <p:spPr>
                        <a:xfrm>
                          <a:off x="272" y="96"/>
                          <a:ext cx="181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sm" len="sm"/>
                        </a:ln>
                      </p:spPr>
                    </p:sp>
                  </p:grpSp>
                  <p:grpSp>
                    <p:nvGrpSpPr>
                      <p:cNvPr id="40022" name="组合 86102"/>
                      <p:cNvGrpSpPr/>
                      <p:nvPr/>
                    </p:nvGrpSpPr>
                    <p:grpSpPr>
                      <a:xfrm>
                        <a:off x="0" y="400"/>
                        <a:ext cx="477" cy="204"/>
                        <a:chOff x="0" y="0"/>
                        <a:chExt cx="477" cy="204"/>
                      </a:xfrm>
                    </p:grpSpPr>
                    <p:sp>
                      <p:nvSpPr>
                        <p:cNvPr id="40023" name="直接连接符 86103"/>
                        <p:cNvSpPr/>
                        <p:nvPr/>
                      </p:nvSpPr>
                      <p:spPr>
                        <a:xfrm>
                          <a:off x="296" y="88"/>
                          <a:ext cx="181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sm" len="sm"/>
                        </a:ln>
                      </p:spPr>
                    </p:sp>
                    <p:sp>
                      <p:nvSpPr>
                        <p:cNvPr id="40024" name="矩形 86104"/>
                        <p:cNvSpPr/>
                        <p:nvPr/>
                      </p:nvSpPr>
                      <p:spPr>
                        <a:xfrm>
                          <a:off x="0" y="0"/>
                          <a:ext cx="249" cy="20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  <p:txBody>
                        <a:bodyPr wrap="none" anchor="ctr"/>
                        <a:p>
                          <a:r>
                            <a:rPr lang="en-US" altLang="x-none" sz="2400" dirty="0">
                              <a:latin typeface="Times New Roman" panose="02020603050405020304" pitchFamily="2" charset="0"/>
                              <a:ea typeface="宋体" panose="02010600030101010101" pitchFamily="2" charset="-122"/>
                            </a:rPr>
                            <a:t>…</a:t>
                          </a:r>
                          <a:endParaRPr lang="en-US" altLang="x-none" sz="2400" dirty="0">
                            <a:latin typeface="Times New Roman" panose="02020603050405020304" pitchFamily="2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</p:grpSp>
                  <p:sp>
                    <p:nvSpPr>
                      <p:cNvPr id="40025" name="矩形 86105"/>
                      <p:cNvSpPr/>
                      <p:nvPr/>
                    </p:nvSpPr>
                    <p:spPr>
                      <a:xfrm>
                        <a:off x="1389" y="404"/>
                        <a:ext cx="249" cy="2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none" anchor="ctr"/>
                      <a:p>
                        <a:r>
                          <a:rPr lang="en-US" altLang="x-none" sz="2400" dirty="0">
                            <a:latin typeface="Times New Roman" panose="02020603050405020304" pitchFamily="2" charset="0"/>
                            <a:ea typeface="宋体" panose="02010600030101010101" pitchFamily="2" charset="-122"/>
                          </a:rPr>
                          <a:t>…</a:t>
                        </a:r>
                        <a:endPara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40026" name="组合 86106"/>
                    <p:cNvGrpSpPr/>
                    <p:nvPr/>
                  </p:nvGrpSpPr>
                  <p:grpSpPr>
                    <a:xfrm>
                      <a:off x="0" y="0"/>
                      <a:ext cx="1390" cy="609"/>
                      <a:chOff x="0" y="0"/>
                      <a:chExt cx="1390" cy="609"/>
                    </a:xfrm>
                  </p:grpSpPr>
                  <p:grpSp>
                    <p:nvGrpSpPr>
                      <p:cNvPr id="40027" name="组合 86107"/>
                      <p:cNvGrpSpPr/>
                      <p:nvPr/>
                    </p:nvGrpSpPr>
                    <p:grpSpPr>
                      <a:xfrm>
                        <a:off x="937" y="398"/>
                        <a:ext cx="453" cy="211"/>
                        <a:chOff x="0" y="0"/>
                        <a:chExt cx="453" cy="212"/>
                      </a:xfrm>
                    </p:grpSpPr>
                    <p:sp>
                      <p:nvSpPr>
                        <p:cNvPr id="40028" name="矩形 86108"/>
                        <p:cNvSpPr/>
                        <p:nvPr/>
                      </p:nvSpPr>
                      <p:spPr>
                        <a:xfrm>
                          <a:off x="0" y="0"/>
                          <a:ext cx="317" cy="204"/>
                        </a:xfrm>
                        <a:prstGeom prst="rect">
                          <a:avLst/>
                        </a:prstGeom>
                        <a:noFill/>
                        <a:ln w="12700" cap="flat" cmpd="sng">
                          <a:solidFill>
                            <a:schemeClr val="tx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  <p:txBody>
                        <a:bodyPr wrap="none" anchor="ctr"/>
                        <a:p>
                          <a:r>
                            <a:rPr lang="en-US" altLang="x-none" sz="2400" dirty="0">
                              <a:latin typeface="Times New Roman" panose="02020603050405020304" pitchFamily="2" charset="0"/>
                              <a:ea typeface="宋体" panose="02010600030101010101" pitchFamily="2" charset="-122"/>
                            </a:rPr>
                            <a:t>b</a:t>
                          </a:r>
                          <a:endParaRPr lang="en-US" altLang="x-none" sz="2400" dirty="0">
                            <a:latin typeface="Times New Roman" panose="02020603050405020304" pitchFamily="2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40029" name="直接连接符 86109"/>
                        <p:cNvSpPr/>
                        <p:nvPr/>
                      </p:nvSpPr>
                      <p:spPr>
                        <a:xfrm>
                          <a:off x="208" y="8"/>
                          <a:ext cx="0" cy="204"/>
                        </a:xfrm>
                        <a:prstGeom prst="line">
                          <a:avLst/>
                        </a:prstGeom>
                        <a:ln w="12700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40030" name="直接连接符 86110"/>
                        <p:cNvSpPr/>
                        <p:nvPr/>
                      </p:nvSpPr>
                      <p:spPr>
                        <a:xfrm>
                          <a:off x="272" y="96"/>
                          <a:ext cx="181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sm" len="sm"/>
                        </a:ln>
                      </p:spPr>
                    </p:sp>
                  </p:grpSp>
                  <p:grpSp>
                    <p:nvGrpSpPr>
                      <p:cNvPr id="40031" name="组合 86111"/>
                      <p:cNvGrpSpPr/>
                      <p:nvPr/>
                    </p:nvGrpSpPr>
                    <p:grpSpPr>
                      <a:xfrm>
                        <a:off x="509" y="0"/>
                        <a:ext cx="204" cy="397"/>
                        <a:chOff x="0" y="0"/>
                        <a:chExt cx="204" cy="399"/>
                      </a:xfrm>
                    </p:grpSpPr>
                    <p:sp>
                      <p:nvSpPr>
                        <p:cNvPr id="40032" name="矩形 86112"/>
                        <p:cNvSpPr/>
                        <p:nvPr/>
                      </p:nvSpPr>
                      <p:spPr>
                        <a:xfrm>
                          <a:off x="0" y="0"/>
                          <a:ext cx="204" cy="20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  <p:txBody>
                        <a:bodyPr wrap="none" anchor="ctr"/>
                        <a:p>
                          <a:r>
                            <a:rPr lang="en-US" altLang="x-none" sz="2400" dirty="0">
                              <a:latin typeface="Times New Roman" panose="02020603050405020304" pitchFamily="2" charset="0"/>
                              <a:ea typeface="宋体" panose="02010600030101010101" pitchFamily="2" charset="-122"/>
                            </a:rPr>
                            <a:t>q</a:t>
                          </a:r>
                          <a:endParaRPr lang="en-US" altLang="x-none" sz="2400" dirty="0">
                            <a:latin typeface="Times New Roman" panose="02020603050405020304" pitchFamily="2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40033" name="直接连接符 86113"/>
                        <p:cNvSpPr/>
                        <p:nvPr/>
                      </p:nvSpPr>
                      <p:spPr>
                        <a:xfrm>
                          <a:off x="88" y="240"/>
                          <a:ext cx="0" cy="159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sm" len="sm"/>
                        </a:ln>
                      </p:spPr>
                    </p:sp>
                  </p:grpSp>
                  <p:grpSp>
                    <p:nvGrpSpPr>
                      <p:cNvPr id="40034" name="组合 86114"/>
                      <p:cNvGrpSpPr/>
                      <p:nvPr/>
                    </p:nvGrpSpPr>
                    <p:grpSpPr>
                      <a:xfrm>
                        <a:off x="477" y="398"/>
                        <a:ext cx="453" cy="211"/>
                        <a:chOff x="0" y="0"/>
                        <a:chExt cx="453" cy="212"/>
                      </a:xfrm>
                    </p:grpSpPr>
                    <p:sp>
                      <p:nvSpPr>
                        <p:cNvPr id="40035" name="矩形 86115"/>
                        <p:cNvSpPr/>
                        <p:nvPr/>
                      </p:nvSpPr>
                      <p:spPr>
                        <a:xfrm>
                          <a:off x="0" y="0"/>
                          <a:ext cx="317" cy="204"/>
                        </a:xfrm>
                        <a:prstGeom prst="rect">
                          <a:avLst/>
                        </a:prstGeom>
                        <a:noFill/>
                        <a:ln w="12700" cap="flat" cmpd="sng">
                          <a:solidFill>
                            <a:schemeClr val="tx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  <p:txBody>
                        <a:bodyPr wrap="none" anchor="ctr"/>
                        <a:p>
                          <a:r>
                            <a:rPr lang="en-US" altLang="x-none" sz="2400" dirty="0">
                              <a:latin typeface="Times New Roman" panose="02020603050405020304" pitchFamily="2" charset="0"/>
                              <a:ea typeface="宋体" panose="02010600030101010101" pitchFamily="2" charset="-122"/>
                            </a:rPr>
                            <a:t>a</a:t>
                          </a:r>
                          <a:endParaRPr lang="en-US" altLang="x-none" sz="2400" dirty="0">
                            <a:latin typeface="Times New Roman" panose="02020603050405020304" pitchFamily="2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40036" name="直接连接符 86116"/>
                        <p:cNvSpPr/>
                        <p:nvPr/>
                      </p:nvSpPr>
                      <p:spPr>
                        <a:xfrm>
                          <a:off x="208" y="8"/>
                          <a:ext cx="0" cy="204"/>
                        </a:xfrm>
                        <a:prstGeom prst="line">
                          <a:avLst/>
                        </a:prstGeom>
                        <a:ln w="12700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40037" name="直接连接符 86117"/>
                        <p:cNvSpPr/>
                        <p:nvPr/>
                      </p:nvSpPr>
                      <p:spPr>
                        <a:xfrm>
                          <a:off x="272" y="96"/>
                          <a:ext cx="181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sm" len="sm"/>
                        </a:ln>
                      </p:spPr>
                    </p:sp>
                  </p:grpSp>
                  <p:grpSp>
                    <p:nvGrpSpPr>
                      <p:cNvPr id="40038" name="组合 86118"/>
                      <p:cNvGrpSpPr/>
                      <p:nvPr/>
                    </p:nvGrpSpPr>
                    <p:grpSpPr>
                      <a:xfrm>
                        <a:off x="0" y="398"/>
                        <a:ext cx="477" cy="203"/>
                        <a:chOff x="0" y="0"/>
                        <a:chExt cx="477" cy="204"/>
                      </a:xfrm>
                    </p:grpSpPr>
                    <p:sp>
                      <p:nvSpPr>
                        <p:cNvPr id="40039" name="直接连接符 86119"/>
                        <p:cNvSpPr/>
                        <p:nvPr/>
                      </p:nvSpPr>
                      <p:spPr>
                        <a:xfrm>
                          <a:off x="296" y="88"/>
                          <a:ext cx="181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sm" len="sm"/>
                        </a:ln>
                      </p:spPr>
                    </p:sp>
                    <p:sp>
                      <p:nvSpPr>
                        <p:cNvPr id="40040" name="矩形 86120"/>
                        <p:cNvSpPr/>
                        <p:nvPr/>
                      </p:nvSpPr>
                      <p:spPr>
                        <a:xfrm>
                          <a:off x="0" y="0"/>
                          <a:ext cx="249" cy="20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  <p:txBody>
                        <a:bodyPr wrap="none" anchor="ctr"/>
                        <a:p>
                          <a:r>
                            <a:rPr lang="en-US" altLang="x-none" sz="2400" dirty="0">
                              <a:latin typeface="Times New Roman" panose="02020603050405020304" pitchFamily="2" charset="0"/>
                              <a:ea typeface="宋体" panose="02010600030101010101" pitchFamily="2" charset="-122"/>
                            </a:rPr>
                            <a:t>…</a:t>
                          </a:r>
                          <a:endParaRPr lang="en-US" altLang="x-none" sz="2400" dirty="0">
                            <a:latin typeface="Times New Roman" panose="02020603050405020304" pitchFamily="2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40041" name="组合 86121"/>
                <p:cNvGrpSpPr/>
                <p:nvPr/>
              </p:nvGrpSpPr>
              <p:grpSpPr>
                <a:xfrm>
                  <a:off x="720" y="769"/>
                  <a:ext cx="3024" cy="1007"/>
                  <a:chOff x="0" y="0"/>
                  <a:chExt cx="3024" cy="1007"/>
                </a:xfrm>
              </p:grpSpPr>
              <p:sp>
                <p:nvSpPr>
                  <p:cNvPr id="40042" name="矩形 86122"/>
                  <p:cNvSpPr/>
                  <p:nvPr/>
                </p:nvSpPr>
                <p:spPr>
                  <a:xfrm>
                    <a:off x="1296" y="768"/>
                    <a:ext cx="672" cy="23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r>
                      <a:rPr lang="zh-CN" altLang="en-US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操作后</a:t>
                    </a:r>
                    <a:endParaRPr lang="zh-CN" altLang="en-US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40043" name="组合 86123"/>
                  <p:cNvGrpSpPr/>
                  <p:nvPr/>
                </p:nvGrpSpPr>
                <p:grpSpPr>
                  <a:xfrm>
                    <a:off x="0" y="0"/>
                    <a:ext cx="3024" cy="748"/>
                    <a:chOff x="0" y="0"/>
                    <a:chExt cx="3024" cy="748"/>
                  </a:xfrm>
                </p:grpSpPr>
                <p:grpSp>
                  <p:nvGrpSpPr>
                    <p:cNvPr id="40044" name="组合 86124"/>
                    <p:cNvGrpSpPr/>
                    <p:nvPr/>
                  </p:nvGrpSpPr>
                  <p:grpSpPr>
                    <a:xfrm>
                      <a:off x="1386" y="5"/>
                      <a:ext cx="1638" cy="609"/>
                      <a:chOff x="0" y="0"/>
                      <a:chExt cx="1638" cy="612"/>
                    </a:xfrm>
                  </p:grpSpPr>
                  <p:grpSp>
                    <p:nvGrpSpPr>
                      <p:cNvPr id="40045" name="组合 86125"/>
                      <p:cNvGrpSpPr/>
                      <p:nvPr/>
                    </p:nvGrpSpPr>
                    <p:grpSpPr>
                      <a:xfrm>
                        <a:off x="937" y="400"/>
                        <a:ext cx="453" cy="212"/>
                        <a:chOff x="0" y="0"/>
                        <a:chExt cx="453" cy="212"/>
                      </a:xfrm>
                    </p:grpSpPr>
                    <p:sp>
                      <p:nvSpPr>
                        <p:cNvPr id="40046" name="矩形 86126"/>
                        <p:cNvSpPr/>
                        <p:nvPr/>
                      </p:nvSpPr>
                      <p:spPr>
                        <a:xfrm>
                          <a:off x="0" y="0"/>
                          <a:ext cx="317" cy="204"/>
                        </a:xfrm>
                        <a:prstGeom prst="rect">
                          <a:avLst/>
                        </a:prstGeom>
                        <a:noFill/>
                        <a:ln w="12700" cap="flat" cmpd="sng">
                          <a:solidFill>
                            <a:schemeClr val="tx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  <p:txBody>
                        <a:bodyPr wrap="none" anchor="ctr"/>
                        <a:p>
                          <a:r>
                            <a:rPr lang="en-US" altLang="x-none" sz="2400" dirty="0">
                              <a:latin typeface="Times New Roman" panose="02020603050405020304" pitchFamily="2" charset="0"/>
                              <a:ea typeface="宋体" panose="02010600030101010101" pitchFamily="2" charset="-122"/>
                            </a:rPr>
                            <a:t>y</a:t>
                          </a:r>
                          <a:endParaRPr lang="en-US" altLang="x-none" sz="2400" dirty="0">
                            <a:latin typeface="Times New Roman" panose="02020603050405020304" pitchFamily="2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40047" name="直接连接符 86127"/>
                        <p:cNvSpPr/>
                        <p:nvPr/>
                      </p:nvSpPr>
                      <p:spPr>
                        <a:xfrm>
                          <a:off x="208" y="8"/>
                          <a:ext cx="0" cy="204"/>
                        </a:xfrm>
                        <a:prstGeom prst="line">
                          <a:avLst/>
                        </a:prstGeom>
                        <a:ln w="12700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40048" name="直接连接符 86128"/>
                        <p:cNvSpPr/>
                        <p:nvPr/>
                      </p:nvSpPr>
                      <p:spPr>
                        <a:xfrm>
                          <a:off x="272" y="96"/>
                          <a:ext cx="181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sm" len="sm"/>
                        </a:ln>
                      </p:spPr>
                    </p:sp>
                  </p:grpSp>
                  <p:grpSp>
                    <p:nvGrpSpPr>
                      <p:cNvPr id="40049" name="组合 86129"/>
                      <p:cNvGrpSpPr/>
                      <p:nvPr/>
                    </p:nvGrpSpPr>
                    <p:grpSpPr>
                      <a:xfrm>
                        <a:off x="509" y="0"/>
                        <a:ext cx="204" cy="399"/>
                        <a:chOff x="0" y="0"/>
                        <a:chExt cx="204" cy="399"/>
                      </a:xfrm>
                    </p:grpSpPr>
                    <p:sp>
                      <p:nvSpPr>
                        <p:cNvPr id="40050" name="矩形 86130"/>
                        <p:cNvSpPr/>
                        <p:nvPr/>
                      </p:nvSpPr>
                      <p:spPr>
                        <a:xfrm>
                          <a:off x="0" y="0"/>
                          <a:ext cx="204" cy="20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  <p:txBody>
                        <a:bodyPr wrap="none" anchor="ctr"/>
                        <a:p>
                          <a:r>
                            <a:rPr lang="en-US" altLang="x-none" sz="2400" dirty="0">
                              <a:latin typeface="Times New Roman" panose="02020603050405020304" pitchFamily="2" charset="0"/>
                              <a:ea typeface="宋体" panose="02010600030101010101" pitchFamily="2" charset="-122"/>
                            </a:rPr>
                            <a:t>p</a:t>
                          </a:r>
                          <a:endParaRPr lang="en-US" altLang="x-none" sz="2400" dirty="0">
                            <a:latin typeface="Times New Roman" panose="02020603050405020304" pitchFamily="2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40051" name="直接连接符 86131"/>
                        <p:cNvSpPr/>
                        <p:nvPr/>
                      </p:nvSpPr>
                      <p:spPr>
                        <a:xfrm>
                          <a:off x="88" y="240"/>
                          <a:ext cx="0" cy="159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sm" len="sm"/>
                        </a:ln>
                      </p:spPr>
                    </p:sp>
                  </p:grpSp>
                  <p:grpSp>
                    <p:nvGrpSpPr>
                      <p:cNvPr id="40052" name="组合 86132"/>
                      <p:cNvGrpSpPr/>
                      <p:nvPr/>
                    </p:nvGrpSpPr>
                    <p:grpSpPr>
                      <a:xfrm>
                        <a:off x="477" y="400"/>
                        <a:ext cx="453" cy="212"/>
                        <a:chOff x="0" y="0"/>
                        <a:chExt cx="453" cy="212"/>
                      </a:xfrm>
                    </p:grpSpPr>
                    <p:sp>
                      <p:nvSpPr>
                        <p:cNvPr id="40053" name="矩形 86133"/>
                        <p:cNvSpPr/>
                        <p:nvPr/>
                      </p:nvSpPr>
                      <p:spPr>
                        <a:xfrm>
                          <a:off x="0" y="0"/>
                          <a:ext cx="317" cy="204"/>
                        </a:xfrm>
                        <a:prstGeom prst="rect">
                          <a:avLst/>
                        </a:prstGeom>
                        <a:noFill/>
                        <a:ln w="12700" cap="flat" cmpd="sng">
                          <a:solidFill>
                            <a:schemeClr val="tx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  <p:txBody>
                        <a:bodyPr wrap="none" anchor="ctr"/>
                        <a:p>
                          <a:r>
                            <a:rPr lang="en-US" altLang="x-none" sz="2400" dirty="0">
                              <a:latin typeface="Times New Roman" panose="02020603050405020304" pitchFamily="2" charset="0"/>
                              <a:ea typeface="宋体" panose="02010600030101010101" pitchFamily="2" charset="-122"/>
                            </a:rPr>
                            <a:t>x</a:t>
                          </a:r>
                          <a:endParaRPr lang="en-US" altLang="x-none" sz="2400" dirty="0">
                            <a:latin typeface="Times New Roman" panose="02020603050405020304" pitchFamily="2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40054" name="直接连接符 86134"/>
                        <p:cNvSpPr/>
                        <p:nvPr/>
                      </p:nvSpPr>
                      <p:spPr>
                        <a:xfrm>
                          <a:off x="208" y="8"/>
                          <a:ext cx="0" cy="204"/>
                        </a:xfrm>
                        <a:prstGeom prst="line">
                          <a:avLst/>
                        </a:prstGeom>
                        <a:ln w="12700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40055" name="直接连接符 86135"/>
                        <p:cNvSpPr/>
                        <p:nvPr/>
                      </p:nvSpPr>
                      <p:spPr>
                        <a:xfrm>
                          <a:off x="272" y="96"/>
                          <a:ext cx="181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sm" len="sm"/>
                        </a:ln>
                      </p:spPr>
                    </p:sp>
                  </p:grpSp>
                  <p:grpSp>
                    <p:nvGrpSpPr>
                      <p:cNvPr id="40056" name="组合 86136"/>
                      <p:cNvGrpSpPr/>
                      <p:nvPr/>
                    </p:nvGrpSpPr>
                    <p:grpSpPr>
                      <a:xfrm>
                        <a:off x="0" y="400"/>
                        <a:ext cx="477" cy="204"/>
                        <a:chOff x="0" y="0"/>
                        <a:chExt cx="477" cy="204"/>
                      </a:xfrm>
                    </p:grpSpPr>
                    <p:sp>
                      <p:nvSpPr>
                        <p:cNvPr id="40057" name="直接连接符 86137"/>
                        <p:cNvSpPr/>
                        <p:nvPr/>
                      </p:nvSpPr>
                      <p:spPr>
                        <a:xfrm>
                          <a:off x="296" y="88"/>
                          <a:ext cx="181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triangle" w="sm" len="sm"/>
                        </a:ln>
                      </p:spPr>
                    </p:sp>
                    <p:sp>
                      <p:nvSpPr>
                        <p:cNvPr id="40058" name="矩形 86138"/>
                        <p:cNvSpPr/>
                        <p:nvPr/>
                      </p:nvSpPr>
                      <p:spPr>
                        <a:xfrm>
                          <a:off x="0" y="0"/>
                          <a:ext cx="249" cy="20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  <p:txBody>
                        <a:bodyPr wrap="none" anchor="ctr"/>
                        <a:p>
                          <a:r>
                            <a:rPr lang="en-US" altLang="x-none" sz="2400" dirty="0">
                              <a:latin typeface="Times New Roman" panose="02020603050405020304" pitchFamily="2" charset="0"/>
                              <a:ea typeface="宋体" panose="02010600030101010101" pitchFamily="2" charset="-122"/>
                            </a:rPr>
                            <a:t>…</a:t>
                          </a:r>
                          <a:endParaRPr lang="en-US" altLang="x-none" sz="2400" dirty="0">
                            <a:latin typeface="Times New Roman" panose="02020603050405020304" pitchFamily="2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</p:grpSp>
                  <p:sp>
                    <p:nvSpPr>
                      <p:cNvPr id="40059" name="矩形 86139"/>
                      <p:cNvSpPr/>
                      <p:nvPr/>
                    </p:nvSpPr>
                    <p:spPr>
                      <a:xfrm>
                        <a:off x="1389" y="404"/>
                        <a:ext cx="249" cy="2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none" anchor="ctr"/>
                      <a:p>
                        <a:r>
                          <a:rPr lang="en-US" altLang="x-none" sz="2400" dirty="0">
                            <a:latin typeface="Times New Roman" panose="02020603050405020304" pitchFamily="2" charset="0"/>
                            <a:ea typeface="宋体" panose="02010600030101010101" pitchFamily="2" charset="-122"/>
                          </a:rPr>
                          <a:t>…</a:t>
                        </a:r>
                        <a:endPara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40060" name="组合 86140"/>
                    <p:cNvGrpSpPr/>
                    <p:nvPr/>
                  </p:nvGrpSpPr>
                  <p:grpSpPr>
                    <a:xfrm>
                      <a:off x="937" y="398"/>
                      <a:ext cx="453" cy="211"/>
                      <a:chOff x="0" y="0"/>
                      <a:chExt cx="453" cy="212"/>
                    </a:xfrm>
                  </p:grpSpPr>
                  <p:sp>
                    <p:nvSpPr>
                      <p:cNvPr id="40061" name="矩形 86141"/>
                      <p:cNvSpPr/>
                      <p:nvPr/>
                    </p:nvSpPr>
                    <p:spPr>
                      <a:xfrm>
                        <a:off x="0" y="0"/>
                        <a:ext cx="317" cy="204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/>
                      <a:p>
                        <a:r>
                          <a:rPr lang="en-US" altLang="x-none" sz="2400" dirty="0">
                            <a:latin typeface="Times New Roman" panose="02020603050405020304" pitchFamily="2" charset="0"/>
                            <a:ea typeface="宋体" panose="02010600030101010101" pitchFamily="2" charset="-122"/>
                          </a:rPr>
                          <a:t>b</a:t>
                        </a:r>
                        <a:endPara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40062" name="直接连接符 86142"/>
                      <p:cNvSpPr/>
                      <p:nvPr/>
                    </p:nvSpPr>
                    <p:spPr>
                      <a:xfrm>
                        <a:off x="208" y="8"/>
                        <a:ext cx="0" cy="204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40063" name="直接连接符 86143"/>
                      <p:cNvSpPr/>
                      <p:nvPr/>
                    </p:nvSpPr>
                    <p:spPr>
                      <a:xfrm>
                        <a:off x="272" y="96"/>
                        <a:ext cx="181" cy="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sm" len="sm"/>
                      </a:ln>
                    </p:spPr>
                  </p:sp>
                </p:grpSp>
                <p:grpSp>
                  <p:nvGrpSpPr>
                    <p:cNvPr id="40064" name="组合 86144"/>
                    <p:cNvGrpSpPr/>
                    <p:nvPr/>
                  </p:nvGrpSpPr>
                  <p:grpSpPr>
                    <a:xfrm>
                      <a:off x="509" y="0"/>
                      <a:ext cx="204" cy="397"/>
                      <a:chOff x="0" y="0"/>
                      <a:chExt cx="204" cy="399"/>
                    </a:xfrm>
                  </p:grpSpPr>
                  <p:sp>
                    <p:nvSpPr>
                      <p:cNvPr id="40065" name="矩形 86145"/>
                      <p:cNvSpPr/>
                      <p:nvPr/>
                    </p:nvSpPr>
                    <p:spPr>
                      <a:xfrm>
                        <a:off x="0" y="0"/>
                        <a:ext cx="204" cy="2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none" anchor="ctr"/>
                      <a:p>
                        <a:r>
                          <a:rPr lang="en-US" altLang="x-none" sz="2400" dirty="0">
                            <a:latin typeface="Times New Roman" panose="02020603050405020304" pitchFamily="2" charset="0"/>
                            <a:ea typeface="宋体" panose="02010600030101010101" pitchFamily="2" charset="-122"/>
                          </a:rPr>
                          <a:t>q</a:t>
                        </a:r>
                        <a:endPara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40066" name="直接连接符 86146"/>
                      <p:cNvSpPr/>
                      <p:nvPr/>
                    </p:nvSpPr>
                    <p:spPr>
                      <a:xfrm>
                        <a:off x="88" y="240"/>
                        <a:ext cx="0" cy="159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sm" len="sm"/>
                      </a:ln>
                    </p:spPr>
                  </p:sp>
                </p:grpSp>
                <p:grpSp>
                  <p:nvGrpSpPr>
                    <p:cNvPr id="40067" name="组合 86147"/>
                    <p:cNvGrpSpPr/>
                    <p:nvPr/>
                  </p:nvGrpSpPr>
                  <p:grpSpPr>
                    <a:xfrm>
                      <a:off x="477" y="398"/>
                      <a:ext cx="317" cy="211"/>
                      <a:chOff x="0" y="0"/>
                      <a:chExt cx="317" cy="211"/>
                    </a:xfrm>
                  </p:grpSpPr>
                  <p:sp>
                    <p:nvSpPr>
                      <p:cNvPr id="40068" name="矩形 86148"/>
                      <p:cNvSpPr/>
                      <p:nvPr/>
                    </p:nvSpPr>
                    <p:spPr>
                      <a:xfrm>
                        <a:off x="0" y="0"/>
                        <a:ext cx="317" cy="203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/>
                      <a:p>
                        <a:r>
                          <a:rPr lang="en-US" altLang="x-none" sz="2400" dirty="0">
                            <a:latin typeface="Times New Roman" panose="02020603050405020304" pitchFamily="2" charset="0"/>
                            <a:ea typeface="宋体" panose="02010600030101010101" pitchFamily="2" charset="-122"/>
                          </a:rPr>
                          <a:t>a</a:t>
                        </a:r>
                        <a:endPara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40069" name="直接连接符 86149"/>
                      <p:cNvSpPr/>
                      <p:nvPr/>
                    </p:nvSpPr>
                    <p:spPr>
                      <a:xfrm>
                        <a:off x="208" y="8"/>
                        <a:ext cx="0" cy="203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40070" name="组合 86150"/>
                    <p:cNvGrpSpPr/>
                    <p:nvPr/>
                  </p:nvGrpSpPr>
                  <p:grpSpPr>
                    <a:xfrm>
                      <a:off x="0" y="398"/>
                      <a:ext cx="477" cy="203"/>
                      <a:chOff x="0" y="0"/>
                      <a:chExt cx="477" cy="204"/>
                    </a:xfrm>
                  </p:grpSpPr>
                  <p:sp>
                    <p:nvSpPr>
                      <p:cNvPr id="40071" name="直接连接符 86151"/>
                      <p:cNvSpPr/>
                      <p:nvPr/>
                    </p:nvSpPr>
                    <p:spPr>
                      <a:xfrm>
                        <a:off x="296" y="88"/>
                        <a:ext cx="181" cy="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sm" len="sm"/>
                      </a:ln>
                    </p:spPr>
                  </p:sp>
                  <p:sp>
                    <p:nvSpPr>
                      <p:cNvPr id="40072" name="矩形 86152"/>
                      <p:cNvSpPr/>
                      <p:nvPr/>
                    </p:nvSpPr>
                    <p:spPr>
                      <a:xfrm>
                        <a:off x="0" y="0"/>
                        <a:ext cx="249" cy="2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none" anchor="ctr"/>
                      <a:p>
                        <a:r>
                          <a:rPr lang="en-US" altLang="x-none" sz="2400" dirty="0">
                            <a:latin typeface="Times New Roman" panose="02020603050405020304" pitchFamily="2" charset="0"/>
                            <a:ea typeface="宋体" panose="02010600030101010101" pitchFamily="2" charset="-122"/>
                          </a:rPr>
                          <a:t>…</a:t>
                        </a:r>
                        <a:endPara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40073" name="组合 86153"/>
                    <p:cNvGrpSpPr/>
                    <p:nvPr/>
                  </p:nvGrpSpPr>
                  <p:grpSpPr>
                    <a:xfrm>
                      <a:off x="737" y="544"/>
                      <a:ext cx="1678" cy="204"/>
                      <a:chOff x="0" y="0"/>
                      <a:chExt cx="1678" cy="204"/>
                    </a:xfrm>
                  </p:grpSpPr>
                  <p:sp>
                    <p:nvSpPr>
                      <p:cNvPr id="40074" name="直接连接符 86154"/>
                      <p:cNvSpPr/>
                      <p:nvPr/>
                    </p:nvSpPr>
                    <p:spPr>
                      <a:xfrm>
                        <a:off x="0" y="200"/>
                        <a:ext cx="1678" cy="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40075" name="直接连接符 86155"/>
                      <p:cNvSpPr/>
                      <p:nvPr/>
                    </p:nvSpPr>
                    <p:spPr>
                      <a:xfrm>
                        <a:off x="0" y="0"/>
                        <a:ext cx="0" cy="204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40076" name="直接连接符 86156"/>
                      <p:cNvSpPr/>
                      <p:nvPr/>
                    </p:nvSpPr>
                    <p:spPr>
                      <a:xfrm flipV="1">
                        <a:off x="1671" y="64"/>
                        <a:ext cx="0" cy="136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sm" len="sm"/>
                      </a:ln>
                    </p:spPr>
                  </p:sp>
                </p:grpSp>
              </p:grpSp>
            </p:grpSp>
            <p:sp>
              <p:nvSpPr>
                <p:cNvPr id="40077" name="矩形 86157"/>
                <p:cNvSpPr/>
                <p:nvPr/>
              </p:nvSpPr>
              <p:spPr>
                <a:xfrm>
                  <a:off x="0" y="720"/>
                  <a:ext cx="295" cy="27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r>
                    <a:rPr lang="en-US" altLang="x-none" sz="2800" dirty="0">
                      <a:latin typeface="Times New Roman" panose="02020603050405020304" pitchFamily="2" charset="0"/>
                      <a:ea typeface="Arial Unicode MS" panose="020B0604020202020204" charset="-122"/>
                    </a:rPr>
                    <a:t>(b)</a:t>
                  </a:r>
                  <a:endParaRPr lang="en-US" altLang="x-none" sz="32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40078" name="组合 86158"/>
            <p:cNvGrpSpPr/>
            <p:nvPr/>
          </p:nvGrpSpPr>
          <p:grpSpPr>
            <a:xfrm>
              <a:off x="737" y="0"/>
              <a:ext cx="3718" cy="1700"/>
              <a:chOff x="0" y="0"/>
              <a:chExt cx="3718" cy="1700"/>
            </a:xfrm>
          </p:grpSpPr>
          <p:grpSp>
            <p:nvGrpSpPr>
              <p:cNvPr id="40079" name="组合 86159"/>
              <p:cNvGrpSpPr/>
              <p:nvPr/>
            </p:nvGrpSpPr>
            <p:grpSpPr>
              <a:xfrm>
                <a:off x="620" y="0"/>
                <a:ext cx="3003" cy="873"/>
                <a:chOff x="0" y="0"/>
                <a:chExt cx="3024" cy="912"/>
              </a:xfrm>
            </p:grpSpPr>
            <p:sp>
              <p:nvSpPr>
                <p:cNvPr id="40080" name="矩形 86160"/>
                <p:cNvSpPr/>
                <p:nvPr/>
              </p:nvSpPr>
              <p:spPr>
                <a:xfrm>
                  <a:off x="1296" y="673"/>
                  <a:ext cx="672" cy="23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r>
                    <a:rPr lang="zh-CN" altLang="en-US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操作前</a:t>
                  </a:r>
                  <a:endParaRPr lang="zh-CN" altLang="en-US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40081" name="组合 86161"/>
                <p:cNvGrpSpPr/>
                <p:nvPr/>
              </p:nvGrpSpPr>
              <p:grpSpPr>
                <a:xfrm>
                  <a:off x="0" y="0"/>
                  <a:ext cx="3024" cy="614"/>
                  <a:chOff x="0" y="0"/>
                  <a:chExt cx="3024" cy="614"/>
                </a:xfrm>
              </p:grpSpPr>
              <p:grpSp>
                <p:nvGrpSpPr>
                  <p:cNvPr id="40082" name="组合 86162"/>
                  <p:cNvGrpSpPr/>
                  <p:nvPr/>
                </p:nvGrpSpPr>
                <p:grpSpPr>
                  <a:xfrm>
                    <a:off x="1386" y="5"/>
                    <a:ext cx="1638" cy="609"/>
                    <a:chOff x="0" y="0"/>
                    <a:chExt cx="1638" cy="612"/>
                  </a:xfrm>
                </p:grpSpPr>
                <p:grpSp>
                  <p:nvGrpSpPr>
                    <p:cNvPr id="40083" name="组合 86163"/>
                    <p:cNvGrpSpPr/>
                    <p:nvPr/>
                  </p:nvGrpSpPr>
                  <p:grpSpPr>
                    <a:xfrm>
                      <a:off x="937" y="400"/>
                      <a:ext cx="453" cy="212"/>
                      <a:chOff x="0" y="0"/>
                      <a:chExt cx="453" cy="212"/>
                    </a:xfrm>
                  </p:grpSpPr>
                  <p:sp>
                    <p:nvSpPr>
                      <p:cNvPr id="40084" name="矩形 86164"/>
                      <p:cNvSpPr/>
                      <p:nvPr/>
                    </p:nvSpPr>
                    <p:spPr>
                      <a:xfrm>
                        <a:off x="0" y="0"/>
                        <a:ext cx="317" cy="204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/>
                      <a:p>
                        <a:r>
                          <a:rPr lang="en-US" altLang="x-none" sz="2400" dirty="0">
                            <a:latin typeface="Times New Roman" panose="02020603050405020304" pitchFamily="2" charset="0"/>
                            <a:ea typeface="宋体" panose="02010600030101010101" pitchFamily="2" charset="-122"/>
                          </a:rPr>
                          <a:t>y</a:t>
                        </a:r>
                        <a:endPara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40085" name="直接连接符 86165"/>
                      <p:cNvSpPr/>
                      <p:nvPr/>
                    </p:nvSpPr>
                    <p:spPr>
                      <a:xfrm>
                        <a:off x="208" y="8"/>
                        <a:ext cx="0" cy="204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40086" name="直接连接符 86166"/>
                      <p:cNvSpPr/>
                      <p:nvPr/>
                    </p:nvSpPr>
                    <p:spPr>
                      <a:xfrm>
                        <a:off x="272" y="96"/>
                        <a:ext cx="181" cy="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sm" len="sm"/>
                      </a:ln>
                    </p:spPr>
                  </p:sp>
                </p:grpSp>
                <p:grpSp>
                  <p:nvGrpSpPr>
                    <p:cNvPr id="40087" name="组合 86167"/>
                    <p:cNvGrpSpPr/>
                    <p:nvPr/>
                  </p:nvGrpSpPr>
                  <p:grpSpPr>
                    <a:xfrm>
                      <a:off x="509" y="0"/>
                      <a:ext cx="204" cy="399"/>
                      <a:chOff x="0" y="0"/>
                      <a:chExt cx="204" cy="399"/>
                    </a:xfrm>
                  </p:grpSpPr>
                  <p:sp>
                    <p:nvSpPr>
                      <p:cNvPr id="40088" name="矩形 86168"/>
                      <p:cNvSpPr/>
                      <p:nvPr/>
                    </p:nvSpPr>
                    <p:spPr>
                      <a:xfrm>
                        <a:off x="0" y="0"/>
                        <a:ext cx="204" cy="2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none" anchor="ctr"/>
                      <a:p>
                        <a:r>
                          <a:rPr lang="en-US" altLang="x-none" sz="2400" dirty="0">
                            <a:latin typeface="Times New Roman" panose="02020603050405020304" pitchFamily="2" charset="0"/>
                            <a:ea typeface="宋体" panose="02010600030101010101" pitchFamily="2" charset="-122"/>
                          </a:rPr>
                          <a:t>p</a:t>
                        </a:r>
                        <a:endPara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40089" name="直接连接符 86169"/>
                      <p:cNvSpPr/>
                      <p:nvPr/>
                    </p:nvSpPr>
                    <p:spPr>
                      <a:xfrm>
                        <a:off x="88" y="240"/>
                        <a:ext cx="0" cy="159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sm" len="sm"/>
                      </a:ln>
                    </p:spPr>
                  </p:sp>
                </p:grpSp>
                <p:grpSp>
                  <p:nvGrpSpPr>
                    <p:cNvPr id="40090" name="组合 86170"/>
                    <p:cNvGrpSpPr/>
                    <p:nvPr/>
                  </p:nvGrpSpPr>
                  <p:grpSpPr>
                    <a:xfrm>
                      <a:off x="477" y="400"/>
                      <a:ext cx="453" cy="212"/>
                      <a:chOff x="0" y="0"/>
                      <a:chExt cx="453" cy="212"/>
                    </a:xfrm>
                  </p:grpSpPr>
                  <p:sp>
                    <p:nvSpPr>
                      <p:cNvPr id="40091" name="矩形 86171"/>
                      <p:cNvSpPr/>
                      <p:nvPr/>
                    </p:nvSpPr>
                    <p:spPr>
                      <a:xfrm>
                        <a:off x="0" y="0"/>
                        <a:ext cx="317" cy="204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/>
                      <a:p>
                        <a:r>
                          <a:rPr lang="en-US" altLang="x-none" sz="2400" dirty="0">
                            <a:latin typeface="Times New Roman" panose="02020603050405020304" pitchFamily="2" charset="0"/>
                            <a:ea typeface="宋体" panose="02010600030101010101" pitchFamily="2" charset="-122"/>
                          </a:rPr>
                          <a:t>x</a:t>
                        </a:r>
                        <a:endPara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40092" name="直接连接符 86172"/>
                      <p:cNvSpPr/>
                      <p:nvPr/>
                    </p:nvSpPr>
                    <p:spPr>
                      <a:xfrm>
                        <a:off x="208" y="8"/>
                        <a:ext cx="0" cy="204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40093" name="直接连接符 86173"/>
                      <p:cNvSpPr/>
                      <p:nvPr/>
                    </p:nvSpPr>
                    <p:spPr>
                      <a:xfrm>
                        <a:off x="272" y="96"/>
                        <a:ext cx="181" cy="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sm" len="sm"/>
                      </a:ln>
                    </p:spPr>
                  </p:sp>
                </p:grpSp>
                <p:grpSp>
                  <p:nvGrpSpPr>
                    <p:cNvPr id="40094" name="组合 86174"/>
                    <p:cNvGrpSpPr/>
                    <p:nvPr/>
                  </p:nvGrpSpPr>
                  <p:grpSpPr>
                    <a:xfrm>
                      <a:off x="0" y="400"/>
                      <a:ext cx="477" cy="204"/>
                      <a:chOff x="0" y="0"/>
                      <a:chExt cx="477" cy="204"/>
                    </a:xfrm>
                  </p:grpSpPr>
                  <p:sp>
                    <p:nvSpPr>
                      <p:cNvPr id="40095" name="直接连接符 86175"/>
                      <p:cNvSpPr/>
                      <p:nvPr/>
                    </p:nvSpPr>
                    <p:spPr>
                      <a:xfrm>
                        <a:off x="296" y="88"/>
                        <a:ext cx="181" cy="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sm" len="sm"/>
                      </a:ln>
                    </p:spPr>
                  </p:sp>
                  <p:sp>
                    <p:nvSpPr>
                      <p:cNvPr id="40096" name="矩形 86176"/>
                      <p:cNvSpPr/>
                      <p:nvPr/>
                    </p:nvSpPr>
                    <p:spPr>
                      <a:xfrm>
                        <a:off x="0" y="0"/>
                        <a:ext cx="249" cy="2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none" anchor="ctr"/>
                      <a:p>
                        <a:r>
                          <a:rPr lang="en-US" altLang="x-none" sz="2400" dirty="0">
                            <a:latin typeface="Times New Roman" panose="02020603050405020304" pitchFamily="2" charset="0"/>
                            <a:ea typeface="宋体" panose="02010600030101010101" pitchFamily="2" charset="-122"/>
                          </a:rPr>
                          <a:t>…</a:t>
                        </a:r>
                        <a:endPara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sp>
                  <p:nvSpPr>
                    <p:cNvPr id="40097" name="矩形 86177"/>
                    <p:cNvSpPr/>
                    <p:nvPr/>
                  </p:nvSpPr>
                  <p:spPr>
                    <a:xfrm>
                      <a:off x="1389" y="404"/>
                      <a:ext cx="249" cy="20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ctr"/>
                    <a:p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…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40098" name="组合 86178"/>
                  <p:cNvGrpSpPr/>
                  <p:nvPr/>
                </p:nvGrpSpPr>
                <p:grpSpPr>
                  <a:xfrm>
                    <a:off x="0" y="0"/>
                    <a:ext cx="1390" cy="609"/>
                    <a:chOff x="0" y="0"/>
                    <a:chExt cx="1390" cy="609"/>
                  </a:xfrm>
                </p:grpSpPr>
                <p:grpSp>
                  <p:nvGrpSpPr>
                    <p:cNvPr id="40099" name="组合 86179"/>
                    <p:cNvGrpSpPr/>
                    <p:nvPr/>
                  </p:nvGrpSpPr>
                  <p:grpSpPr>
                    <a:xfrm>
                      <a:off x="937" y="398"/>
                      <a:ext cx="453" cy="211"/>
                      <a:chOff x="0" y="0"/>
                      <a:chExt cx="453" cy="212"/>
                    </a:xfrm>
                  </p:grpSpPr>
                  <p:sp>
                    <p:nvSpPr>
                      <p:cNvPr id="40100" name="矩形 86180"/>
                      <p:cNvSpPr/>
                      <p:nvPr/>
                    </p:nvSpPr>
                    <p:spPr>
                      <a:xfrm>
                        <a:off x="0" y="0"/>
                        <a:ext cx="317" cy="204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/>
                      <a:p>
                        <a:r>
                          <a:rPr lang="en-US" altLang="x-none" sz="2400" dirty="0">
                            <a:latin typeface="Times New Roman" panose="02020603050405020304" pitchFamily="2" charset="0"/>
                            <a:ea typeface="宋体" panose="02010600030101010101" pitchFamily="2" charset="-122"/>
                          </a:rPr>
                          <a:t>b</a:t>
                        </a:r>
                        <a:endPara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40101" name="直接连接符 86181"/>
                      <p:cNvSpPr/>
                      <p:nvPr/>
                    </p:nvSpPr>
                    <p:spPr>
                      <a:xfrm>
                        <a:off x="208" y="8"/>
                        <a:ext cx="0" cy="204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40102" name="直接连接符 86182"/>
                      <p:cNvSpPr/>
                      <p:nvPr/>
                    </p:nvSpPr>
                    <p:spPr>
                      <a:xfrm>
                        <a:off x="272" y="96"/>
                        <a:ext cx="181" cy="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sm" len="sm"/>
                      </a:ln>
                    </p:spPr>
                  </p:sp>
                </p:grpSp>
                <p:grpSp>
                  <p:nvGrpSpPr>
                    <p:cNvPr id="40103" name="组合 86183"/>
                    <p:cNvGrpSpPr/>
                    <p:nvPr/>
                  </p:nvGrpSpPr>
                  <p:grpSpPr>
                    <a:xfrm>
                      <a:off x="509" y="0"/>
                      <a:ext cx="204" cy="397"/>
                      <a:chOff x="0" y="0"/>
                      <a:chExt cx="204" cy="399"/>
                    </a:xfrm>
                  </p:grpSpPr>
                  <p:sp>
                    <p:nvSpPr>
                      <p:cNvPr id="40104" name="矩形 86184"/>
                      <p:cNvSpPr/>
                      <p:nvPr/>
                    </p:nvSpPr>
                    <p:spPr>
                      <a:xfrm>
                        <a:off x="0" y="0"/>
                        <a:ext cx="204" cy="2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none" anchor="ctr"/>
                      <a:p>
                        <a:r>
                          <a:rPr lang="en-US" altLang="x-none" sz="2400" dirty="0">
                            <a:latin typeface="Times New Roman" panose="02020603050405020304" pitchFamily="2" charset="0"/>
                            <a:ea typeface="宋体" panose="02010600030101010101" pitchFamily="2" charset="-122"/>
                          </a:rPr>
                          <a:t>q</a:t>
                        </a:r>
                        <a:endPara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40105" name="直接连接符 86185"/>
                      <p:cNvSpPr/>
                      <p:nvPr/>
                    </p:nvSpPr>
                    <p:spPr>
                      <a:xfrm>
                        <a:off x="88" y="240"/>
                        <a:ext cx="0" cy="159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sm" len="sm"/>
                      </a:ln>
                    </p:spPr>
                  </p:sp>
                </p:grpSp>
                <p:grpSp>
                  <p:nvGrpSpPr>
                    <p:cNvPr id="40106" name="组合 86186"/>
                    <p:cNvGrpSpPr/>
                    <p:nvPr/>
                  </p:nvGrpSpPr>
                  <p:grpSpPr>
                    <a:xfrm>
                      <a:off x="477" y="398"/>
                      <a:ext cx="453" cy="211"/>
                      <a:chOff x="0" y="0"/>
                      <a:chExt cx="453" cy="212"/>
                    </a:xfrm>
                  </p:grpSpPr>
                  <p:sp>
                    <p:nvSpPr>
                      <p:cNvPr id="40107" name="矩形 86187"/>
                      <p:cNvSpPr/>
                      <p:nvPr/>
                    </p:nvSpPr>
                    <p:spPr>
                      <a:xfrm>
                        <a:off x="0" y="0"/>
                        <a:ext cx="317" cy="204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/>
                      <a:p>
                        <a:r>
                          <a:rPr lang="en-US" altLang="x-none" sz="2400" dirty="0">
                            <a:latin typeface="Times New Roman" panose="02020603050405020304" pitchFamily="2" charset="0"/>
                            <a:ea typeface="宋体" panose="02010600030101010101" pitchFamily="2" charset="-122"/>
                          </a:rPr>
                          <a:t>a</a:t>
                        </a:r>
                        <a:endPara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40108" name="直接连接符 86188"/>
                      <p:cNvSpPr/>
                      <p:nvPr/>
                    </p:nvSpPr>
                    <p:spPr>
                      <a:xfrm>
                        <a:off x="208" y="8"/>
                        <a:ext cx="0" cy="204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40109" name="直接连接符 86189"/>
                      <p:cNvSpPr/>
                      <p:nvPr/>
                    </p:nvSpPr>
                    <p:spPr>
                      <a:xfrm>
                        <a:off x="272" y="96"/>
                        <a:ext cx="181" cy="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sm" len="sm"/>
                      </a:ln>
                    </p:spPr>
                  </p:sp>
                </p:grpSp>
                <p:grpSp>
                  <p:nvGrpSpPr>
                    <p:cNvPr id="40110" name="组合 86190"/>
                    <p:cNvGrpSpPr/>
                    <p:nvPr/>
                  </p:nvGrpSpPr>
                  <p:grpSpPr>
                    <a:xfrm>
                      <a:off x="0" y="398"/>
                      <a:ext cx="477" cy="203"/>
                      <a:chOff x="0" y="0"/>
                      <a:chExt cx="477" cy="204"/>
                    </a:xfrm>
                  </p:grpSpPr>
                  <p:sp>
                    <p:nvSpPr>
                      <p:cNvPr id="40111" name="直接连接符 86191"/>
                      <p:cNvSpPr/>
                      <p:nvPr/>
                    </p:nvSpPr>
                    <p:spPr>
                      <a:xfrm>
                        <a:off x="296" y="88"/>
                        <a:ext cx="181" cy="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sm" len="sm"/>
                      </a:ln>
                    </p:spPr>
                  </p:sp>
                  <p:sp>
                    <p:nvSpPr>
                      <p:cNvPr id="40112" name="矩形 86192"/>
                      <p:cNvSpPr/>
                      <p:nvPr/>
                    </p:nvSpPr>
                    <p:spPr>
                      <a:xfrm>
                        <a:off x="0" y="0"/>
                        <a:ext cx="249" cy="2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none" anchor="ctr"/>
                      <a:p>
                        <a:r>
                          <a:rPr lang="en-US" altLang="x-none" sz="2400" dirty="0">
                            <a:latin typeface="Times New Roman" panose="02020603050405020304" pitchFamily="2" charset="0"/>
                            <a:ea typeface="宋体" panose="02010600030101010101" pitchFamily="2" charset="-122"/>
                          </a:rPr>
                          <a:t>…</a:t>
                        </a:r>
                        <a:endPara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40113" name="组合 86193"/>
              <p:cNvGrpSpPr/>
              <p:nvPr/>
            </p:nvGrpSpPr>
            <p:grpSpPr>
              <a:xfrm>
                <a:off x="715" y="736"/>
                <a:ext cx="3003" cy="964"/>
                <a:chOff x="0" y="0"/>
                <a:chExt cx="3003" cy="964"/>
              </a:xfrm>
            </p:grpSpPr>
            <p:sp>
              <p:nvSpPr>
                <p:cNvPr id="40114" name="矩形 86194"/>
                <p:cNvSpPr/>
                <p:nvPr/>
              </p:nvSpPr>
              <p:spPr>
                <a:xfrm>
                  <a:off x="1287" y="735"/>
                  <a:ext cx="667" cy="22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r>
                    <a:rPr lang="zh-CN" altLang="en-US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操作后</a:t>
                  </a:r>
                  <a:endParaRPr lang="zh-CN" altLang="en-US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40115" name="组合 86195"/>
                <p:cNvGrpSpPr/>
                <p:nvPr/>
              </p:nvGrpSpPr>
              <p:grpSpPr>
                <a:xfrm>
                  <a:off x="1376" y="5"/>
                  <a:ext cx="1627" cy="583"/>
                  <a:chOff x="0" y="0"/>
                  <a:chExt cx="1638" cy="612"/>
                </a:xfrm>
              </p:grpSpPr>
              <p:grpSp>
                <p:nvGrpSpPr>
                  <p:cNvPr id="40116" name="组合 86196"/>
                  <p:cNvGrpSpPr/>
                  <p:nvPr/>
                </p:nvGrpSpPr>
                <p:grpSpPr>
                  <a:xfrm>
                    <a:off x="937" y="400"/>
                    <a:ext cx="453" cy="212"/>
                    <a:chOff x="0" y="0"/>
                    <a:chExt cx="453" cy="212"/>
                  </a:xfrm>
                </p:grpSpPr>
                <p:sp>
                  <p:nvSpPr>
                    <p:cNvPr id="40117" name="矩形 86197"/>
                    <p:cNvSpPr/>
                    <p:nvPr/>
                  </p:nvSpPr>
                  <p:spPr>
                    <a:xfrm>
                      <a:off x="0" y="0"/>
                      <a:ext cx="317" cy="204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y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0118" name="直接连接符 86198"/>
                    <p:cNvSpPr/>
                    <p:nvPr/>
                  </p:nvSpPr>
                  <p:spPr>
                    <a:xfrm>
                      <a:off x="208" y="8"/>
                      <a:ext cx="0" cy="204"/>
                    </a:xfrm>
                    <a:prstGeom prst="line">
                      <a:avLst/>
                    </a:prstGeom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40119" name="直接连接符 86199"/>
                    <p:cNvSpPr/>
                    <p:nvPr/>
                  </p:nvSpPr>
                  <p:spPr>
                    <a:xfrm>
                      <a:off x="272" y="96"/>
                      <a:ext cx="181" cy="0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sm"/>
                    </a:ln>
                  </p:spPr>
                </p:sp>
              </p:grpSp>
              <p:grpSp>
                <p:nvGrpSpPr>
                  <p:cNvPr id="40120" name="组合 86200"/>
                  <p:cNvGrpSpPr/>
                  <p:nvPr/>
                </p:nvGrpSpPr>
                <p:grpSpPr>
                  <a:xfrm>
                    <a:off x="509" y="0"/>
                    <a:ext cx="204" cy="399"/>
                    <a:chOff x="0" y="0"/>
                    <a:chExt cx="204" cy="399"/>
                  </a:xfrm>
                </p:grpSpPr>
                <p:sp>
                  <p:nvSpPr>
                    <p:cNvPr id="40121" name="矩形 86201"/>
                    <p:cNvSpPr/>
                    <p:nvPr/>
                  </p:nvSpPr>
                  <p:spPr>
                    <a:xfrm>
                      <a:off x="0" y="0"/>
                      <a:ext cx="204" cy="20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ctr"/>
                    <a:p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p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0122" name="直接连接符 86202"/>
                    <p:cNvSpPr/>
                    <p:nvPr/>
                  </p:nvSpPr>
                  <p:spPr>
                    <a:xfrm>
                      <a:off x="88" y="240"/>
                      <a:ext cx="0" cy="159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sm"/>
                    </a:ln>
                  </p:spPr>
                </p:sp>
              </p:grpSp>
              <p:grpSp>
                <p:nvGrpSpPr>
                  <p:cNvPr id="40123" name="组合 86203"/>
                  <p:cNvGrpSpPr/>
                  <p:nvPr/>
                </p:nvGrpSpPr>
                <p:grpSpPr>
                  <a:xfrm>
                    <a:off x="477" y="400"/>
                    <a:ext cx="453" cy="212"/>
                    <a:chOff x="0" y="0"/>
                    <a:chExt cx="453" cy="212"/>
                  </a:xfrm>
                </p:grpSpPr>
                <p:sp>
                  <p:nvSpPr>
                    <p:cNvPr id="40124" name="矩形 86204"/>
                    <p:cNvSpPr/>
                    <p:nvPr/>
                  </p:nvSpPr>
                  <p:spPr>
                    <a:xfrm>
                      <a:off x="0" y="0"/>
                      <a:ext cx="317" cy="204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x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0125" name="直接连接符 86205"/>
                    <p:cNvSpPr/>
                    <p:nvPr/>
                  </p:nvSpPr>
                  <p:spPr>
                    <a:xfrm>
                      <a:off x="208" y="8"/>
                      <a:ext cx="0" cy="204"/>
                    </a:xfrm>
                    <a:prstGeom prst="line">
                      <a:avLst/>
                    </a:prstGeom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40126" name="直接连接符 86206"/>
                    <p:cNvSpPr/>
                    <p:nvPr/>
                  </p:nvSpPr>
                  <p:spPr>
                    <a:xfrm>
                      <a:off x="272" y="96"/>
                      <a:ext cx="181" cy="0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sm"/>
                    </a:ln>
                  </p:spPr>
                </p:sp>
              </p:grpSp>
              <p:grpSp>
                <p:nvGrpSpPr>
                  <p:cNvPr id="40127" name="组合 86207"/>
                  <p:cNvGrpSpPr/>
                  <p:nvPr/>
                </p:nvGrpSpPr>
                <p:grpSpPr>
                  <a:xfrm>
                    <a:off x="0" y="400"/>
                    <a:ext cx="477" cy="204"/>
                    <a:chOff x="0" y="0"/>
                    <a:chExt cx="477" cy="204"/>
                  </a:xfrm>
                </p:grpSpPr>
                <p:sp>
                  <p:nvSpPr>
                    <p:cNvPr id="40128" name="直接连接符 86208"/>
                    <p:cNvSpPr/>
                    <p:nvPr/>
                  </p:nvSpPr>
                  <p:spPr>
                    <a:xfrm>
                      <a:off x="296" y="88"/>
                      <a:ext cx="181" cy="0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sm"/>
                    </a:ln>
                  </p:spPr>
                </p:sp>
                <p:sp>
                  <p:nvSpPr>
                    <p:cNvPr id="40129" name="矩形 86209"/>
                    <p:cNvSpPr/>
                    <p:nvPr/>
                  </p:nvSpPr>
                  <p:spPr>
                    <a:xfrm>
                      <a:off x="0" y="0"/>
                      <a:ext cx="249" cy="20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ctr"/>
                    <a:p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…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40130" name="矩形 86210"/>
                  <p:cNvSpPr/>
                  <p:nvPr/>
                </p:nvSpPr>
                <p:spPr>
                  <a:xfrm>
                    <a:off x="1389" y="404"/>
                    <a:ext cx="249" cy="20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…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0131" name="组合 86211"/>
                <p:cNvGrpSpPr/>
                <p:nvPr/>
              </p:nvGrpSpPr>
              <p:grpSpPr>
                <a:xfrm>
                  <a:off x="930" y="381"/>
                  <a:ext cx="450" cy="202"/>
                  <a:chOff x="0" y="0"/>
                  <a:chExt cx="453" cy="212"/>
                </a:xfrm>
              </p:grpSpPr>
              <p:sp>
                <p:nvSpPr>
                  <p:cNvPr id="40132" name="矩形 86212"/>
                  <p:cNvSpPr/>
                  <p:nvPr/>
                </p:nvSpPr>
                <p:spPr>
                  <a:xfrm>
                    <a:off x="0" y="0"/>
                    <a:ext cx="317" cy="204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b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0133" name="直接连接符 86213"/>
                  <p:cNvSpPr/>
                  <p:nvPr/>
                </p:nvSpPr>
                <p:spPr>
                  <a:xfrm>
                    <a:off x="208" y="8"/>
                    <a:ext cx="0" cy="204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0134" name="直接连接符 86214"/>
                  <p:cNvSpPr/>
                  <p:nvPr/>
                </p:nvSpPr>
                <p:spPr>
                  <a:xfrm>
                    <a:off x="272" y="96"/>
                    <a:ext cx="181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sm" len="sm"/>
                  </a:ln>
                </p:spPr>
              </p:sp>
            </p:grpSp>
            <p:grpSp>
              <p:nvGrpSpPr>
                <p:cNvPr id="40135" name="组合 86215"/>
                <p:cNvGrpSpPr/>
                <p:nvPr/>
              </p:nvGrpSpPr>
              <p:grpSpPr>
                <a:xfrm>
                  <a:off x="505" y="0"/>
                  <a:ext cx="203" cy="380"/>
                  <a:chOff x="0" y="0"/>
                  <a:chExt cx="204" cy="399"/>
                </a:xfrm>
              </p:grpSpPr>
              <p:sp>
                <p:nvSpPr>
                  <p:cNvPr id="40136" name="矩形 86216"/>
                  <p:cNvSpPr/>
                  <p:nvPr/>
                </p:nvSpPr>
                <p:spPr>
                  <a:xfrm>
                    <a:off x="0" y="0"/>
                    <a:ext cx="204" cy="20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q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0137" name="直接连接符 86217"/>
                  <p:cNvSpPr/>
                  <p:nvPr/>
                </p:nvSpPr>
                <p:spPr>
                  <a:xfrm>
                    <a:off x="88" y="240"/>
                    <a:ext cx="0" cy="159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sm" len="sm"/>
                  </a:ln>
                </p:spPr>
              </p:sp>
            </p:grpSp>
            <p:grpSp>
              <p:nvGrpSpPr>
                <p:cNvPr id="40138" name="组合 86218"/>
                <p:cNvGrpSpPr/>
                <p:nvPr/>
              </p:nvGrpSpPr>
              <p:grpSpPr>
                <a:xfrm>
                  <a:off x="474" y="381"/>
                  <a:ext cx="314" cy="202"/>
                  <a:chOff x="0" y="0"/>
                  <a:chExt cx="317" cy="211"/>
                </a:xfrm>
              </p:grpSpPr>
              <p:sp>
                <p:nvSpPr>
                  <p:cNvPr id="40139" name="矩形 86219"/>
                  <p:cNvSpPr/>
                  <p:nvPr/>
                </p:nvSpPr>
                <p:spPr>
                  <a:xfrm>
                    <a:off x="0" y="0"/>
                    <a:ext cx="317" cy="203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a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0140" name="直接连接符 86220"/>
                  <p:cNvSpPr/>
                  <p:nvPr/>
                </p:nvSpPr>
                <p:spPr>
                  <a:xfrm>
                    <a:off x="208" y="8"/>
                    <a:ext cx="0" cy="203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40141" name="组合 86221"/>
                <p:cNvGrpSpPr/>
                <p:nvPr/>
              </p:nvGrpSpPr>
              <p:grpSpPr>
                <a:xfrm>
                  <a:off x="0" y="381"/>
                  <a:ext cx="474" cy="194"/>
                  <a:chOff x="0" y="0"/>
                  <a:chExt cx="477" cy="204"/>
                </a:xfrm>
              </p:grpSpPr>
              <p:sp>
                <p:nvSpPr>
                  <p:cNvPr id="40142" name="直接连接符 86222"/>
                  <p:cNvSpPr/>
                  <p:nvPr/>
                </p:nvSpPr>
                <p:spPr>
                  <a:xfrm>
                    <a:off x="296" y="88"/>
                    <a:ext cx="181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sm" len="sm"/>
                  </a:ln>
                </p:spPr>
              </p:sp>
              <p:sp>
                <p:nvSpPr>
                  <p:cNvPr id="40143" name="矩形 86223"/>
                  <p:cNvSpPr/>
                  <p:nvPr/>
                </p:nvSpPr>
                <p:spPr>
                  <a:xfrm>
                    <a:off x="0" y="0"/>
                    <a:ext cx="249" cy="20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…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0144" name="组合 86224"/>
                <p:cNvGrpSpPr/>
                <p:nvPr/>
              </p:nvGrpSpPr>
              <p:grpSpPr>
                <a:xfrm>
                  <a:off x="732" y="521"/>
                  <a:ext cx="1202" cy="197"/>
                  <a:chOff x="0" y="0"/>
                  <a:chExt cx="1202" cy="197"/>
                </a:xfrm>
              </p:grpSpPr>
              <p:sp>
                <p:nvSpPr>
                  <p:cNvPr id="40145" name="直接连接符 86225"/>
                  <p:cNvSpPr/>
                  <p:nvPr/>
                </p:nvSpPr>
                <p:spPr>
                  <a:xfrm>
                    <a:off x="0" y="191"/>
                    <a:ext cx="1202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0146" name="直接连接符 86226"/>
                  <p:cNvSpPr/>
                  <p:nvPr/>
                </p:nvSpPr>
                <p:spPr>
                  <a:xfrm>
                    <a:off x="0" y="0"/>
                    <a:ext cx="0" cy="195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0147" name="直接连接符 86227"/>
                  <p:cNvSpPr/>
                  <p:nvPr/>
                </p:nvSpPr>
                <p:spPr>
                  <a:xfrm flipV="1">
                    <a:off x="1193" y="61"/>
                    <a:ext cx="0" cy="136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sm" len="sm"/>
                  </a:ln>
                </p:spPr>
              </p:sp>
            </p:grpSp>
          </p:grpSp>
          <p:sp>
            <p:nvSpPr>
              <p:cNvPr id="40148" name="矩形 86228"/>
              <p:cNvSpPr/>
              <p:nvPr/>
            </p:nvSpPr>
            <p:spPr>
              <a:xfrm>
                <a:off x="0" y="689"/>
                <a:ext cx="293" cy="2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r>
                  <a:rPr lang="en-US" altLang="x-none" sz="2800" dirty="0">
                    <a:latin typeface="Times New Roman" panose="02020603050405020304" pitchFamily="2" charset="0"/>
                    <a:ea typeface="Arial Unicode MS" panose="020B0604020202020204" charset="-122"/>
                  </a:rPr>
                  <a:t>(b)</a:t>
                </a:r>
                <a:endParaRPr lang="en-US" altLang="x-none" sz="3200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标题 88065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620000" cy="838200"/>
          </a:xfrm>
        </p:spPr>
        <p:txBody>
          <a:bodyPr lIns="92075" tIns="46038" rIns="92075" bIns="46038" anchor="ctr"/>
          <a:p>
            <a:pPr fontAlgn="base"/>
            <a:r>
              <a:rPr lang="en-US" altLang="x-none" b="1" strike="noStrike" noProof="1" dirty="0">
                <a:effectLst/>
                <a:latin typeface="Times New Roman" panose="02020603050405020304" pitchFamily="2" charset="0"/>
              </a:rPr>
              <a:t>2.3.2</a:t>
            </a:r>
            <a:r>
              <a:rPr lang="en-US" altLang="x-none" strike="noStrike" noProof="1" dirty="0">
                <a:latin typeface="宋体" panose="02010600030101010101" pitchFamily="2" charset="-122"/>
              </a:rPr>
              <a:t>  </a:t>
            </a:r>
            <a:r>
              <a:rPr lang="zh-CN" altLang="en-US" b="1" strike="noStrike" noProof="1" dirty="0">
                <a:effectLst/>
                <a:latin typeface="楷体_GB2312" pitchFamily="1" charset="-122"/>
                <a:ea typeface="楷体_GB2312" pitchFamily="1" charset="-122"/>
              </a:rPr>
              <a:t>单线性链式的基本操作</a:t>
            </a:r>
            <a:endParaRPr lang="zh-CN" altLang="en-US" b="1" strike="noStrike" noProof="1" dirty="0">
              <a:effectLst/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41986" name="内容占位符 88066"/>
          <p:cNvSpPr>
            <a:spLocks noGrp="1"/>
          </p:cNvSpPr>
          <p:nvPr>
            <p:ph idx="4294967295"/>
          </p:nvPr>
        </p:nvSpPr>
        <p:spPr>
          <a:xfrm>
            <a:off x="1676400" y="1143000"/>
            <a:ext cx="8812213" cy="4949825"/>
          </a:xfrm>
        </p:spPr>
        <p:txBody>
          <a:bodyPr wrap="square" lIns="92075" tIns="46038" rIns="92075" bIns="46038" anchor="t"/>
          <a:p>
            <a:pPr marL="0" indent="0">
              <a:lnSpc>
                <a:spcPct val="110000"/>
              </a:lnSpc>
              <a:buClrTx/>
              <a:buNone/>
            </a:pPr>
            <a:r>
              <a:rPr lang="en-US" altLang="x-none" sz="3600" b="1" dirty="0">
                <a:solidFill>
                  <a:schemeClr val="folHlink"/>
                </a:solidFill>
              </a:rPr>
              <a:t>1</a:t>
            </a:r>
            <a:r>
              <a:rPr lang="en-US" altLang="x-none" sz="3600" b="1" dirty="0">
                <a:solidFill>
                  <a:schemeClr val="fol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rPr>
              <a:t>建立单链表</a:t>
            </a:r>
            <a:endParaRPr lang="zh-CN" altLang="en-US" sz="3600" b="1" dirty="0">
              <a:solidFill>
                <a:schemeClr val="folHlink"/>
              </a:solidFill>
              <a:latin typeface="楷体_GB2312" pitchFamily="1" charset="-122"/>
              <a:ea typeface="楷体_GB2312" pitchFamily="1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     </a:t>
            </a:r>
            <a:r>
              <a:rPr lang="zh-CN" altLang="en-US" sz="2800" b="1" dirty="0">
                <a:latin typeface="宋体" panose="02010600030101010101" pitchFamily="2" charset="-122"/>
              </a:rPr>
              <a:t>假设线性表中结点的数据类型是整型，以</a:t>
            </a:r>
            <a:r>
              <a:rPr lang="en-US" altLang="x-none" sz="2800" b="1" dirty="0"/>
              <a:t>32767</a:t>
            </a:r>
            <a:r>
              <a:rPr lang="zh-CN" altLang="en-US" sz="2800" b="1" dirty="0">
                <a:latin typeface="宋体" panose="02010600030101010101" pitchFamily="2" charset="-122"/>
              </a:rPr>
              <a:t>作为结束标志。动态地建立单链表的常用方法有如下两种：</a:t>
            </a: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头插入法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尾插入法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⑴ 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头插入法建表</a:t>
            </a:r>
            <a:endParaRPr lang="zh-CN" altLang="en-US" b="1" dirty="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ea typeface="楷体_GB2312" pitchFamily="1" charset="-122"/>
              </a:rPr>
              <a:t>        </a:t>
            </a:r>
            <a:r>
              <a:rPr lang="zh-CN" altLang="en-US" sz="2800" b="1" dirty="0">
                <a:latin typeface="宋体" panose="02010600030101010101" pitchFamily="2" charset="-122"/>
              </a:rPr>
              <a:t>从一个空表开始，重复读入数据，生成新结点，将读入数据存放到新结点的数据域中，然后将新结点插入到当前链表的表头上，直到读入结束标志为止。即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每次插入的结点都作为链表的第一个结点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blinds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内容占位符 90113"/>
          <p:cNvSpPr>
            <a:spLocks noGrp="1"/>
          </p:cNvSpPr>
          <p:nvPr>
            <p:ph idx="4294967295"/>
          </p:nvPr>
        </p:nvSpPr>
        <p:spPr>
          <a:xfrm>
            <a:off x="1676400" y="152400"/>
            <a:ext cx="8812213" cy="6172200"/>
          </a:xfrm>
        </p:spPr>
        <p:txBody>
          <a:bodyPr wrap="square" lIns="92075" tIns="46038" rIns="92075" bIns="46038" anchor="t"/>
          <a:p>
            <a:pPr marL="0" indent="0" defTabSz="0" eaLnBrk="0" hangingPunct="0">
              <a:spcBef>
                <a:spcPct val="0"/>
              </a:spcBef>
              <a:buClrTx/>
              <a:buNone/>
              <a:tabLst>
                <a:tab pos="0" algn="l"/>
              </a:tabLst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算法描述</a:t>
            </a:r>
            <a:endParaRPr lang="zh-CN" altLang="en-US" b="1" dirty="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marL="0" indent="0" defTabSz="0" eaLnBrk="0" hangingPunct="0">
              <a:spcBef>
                <a:spcPct val="0"/>
              </a:spcBef>
              <a:buClrTx/>
              <a:buNone/>
              <a:tabLst>
                <a:tab pos="0" algn="l"/>
              </a:tabLst>
            </a:pPr>
            <a:r>
              <a:rPr lang="en-US" altLang="x-none" sz="2800" b="1" dirty="0"/>
              <a:t>LNode  *create_LinkList(void)</a:t>
            </a:r>
            <a:endParaRPr lang="en-US" altLang="x-none" sz="2800" b="1" dirty="0"/>
          </a:p>
          <a:p>
            <a:pPr marL="0" indent="0" defTabSz="0">
              <a:buNone/>
              <a:tabLst>
                <a:tab pos="0" algn="l"/>
              </a:tabLst>
            </a:pPr>
            <a:r>
              <a:rPr lang="en-US" altLang="x-none" sz="2400" b="1" dirty="0"/>
              <a:t>    /*  </a:t>
            </a:r>
            <a:r>
              <a:rPr lang="zh-CN" altLang="en-US" sz="2400" b="1" dirty="0"/>
              <a:t>头插入法创建单链表</a:t>
            </a:r>
            <a:r>
              <a:rPr lang="en-US" altLang="x-none" sz="2400" b="1" dirty="0"/>
              <a:t>,</a:t>
            </a:r>
            <a:r>
              <a:rPr lang="zh-CN" altLang="en-US" sz="2400" b="1" dirty="0"/>
              <a:t>链表的头结点</a:t>
            </a:r>
            <a:r>
              <a:rPr lang="en-US" altLang="x-none" sz="2400" b="1" dirty="0"/>
              <a:t>head</a:t>
            </a:r>
            <a:r>
              <a:rPr lang="zh-CN" altLang="en-US" sz="2400" b="1" dirty="0"/>
              <a:t>作为返回值  *</a:t>
            </a:r>
            <a:r>
              <a:rPr lang="en-US" altLang="x-none" sz="2400" b="1" dirty="0"/>
              <a:t>/  </a:t>
            </a:r>
            <a:endParaRPr lang="en-US" altLang="x-none" sz="2400" b="1" dirty="0"/>
          </a:p>
          <a:p>
            <a:pPr marL="355600" lvl="1" indent="0" defTabSz="0">
              <a:buNone/>
              <a:tabLst>
                <a:tab pos="0" algn="l"/>
              </a:tabLst>
            </a:pPr>
            <a:r>
              <a:rPr lang="en-US" altLang="x-none" b="1" dirty="0"/>
              <a:t>{    int data ;</a:t>
            </a:r>
            <a:endParaRPr lang="en-US" altLang="x-none" b="1" dirty="0"/>
          </a:p>
          <a:p>
            <a:pPr marL="723900" lvl="2" indent="0" defTabSz="0">
              <a:buNone/>
              <a:tabLst>
                <a:tab pos="0" algn="l"/>
              </a:tabLst>
            </a:pPr>
            <a:r>
              <a:rPr lang="en-US" altLang="x-none" sz="2800" b="1" dirty="0"/>
              <a:t>LNode *head, *p;</a:t>
            </a:r>
            <a:endParaRPr lang="en-US" altLang="x-none" sz="2800" b="1" dirty="0"/>
          </a:p>
          <a:p>
            <a:pPr marL="723900" lvl="2" indent="0" defTabSz="0">
              <a:buNone/>
              <a:tabLst>
                <a:tab pos="0" algn="l"/>
              </a:tabLst>
            </a:pPr>
            <a:r>
              <a:rPr lang="en-US" altLang="x-none" sz="2800" b="1" dirty="0"/>
              <a:t>head= (LNode  *) malloc( sizeof(LNode));</a:t>
            </a:r>
            <a:endParaRPr lang="en-US" altLang="x-none" sz="2800" b="1" dirty="0"/>
          </a:p>
          <a:p>
            <a:pPr marL="723900" lvl="2" indent="0" defTabSz="0">
              <a:buNone/>
              <a:tabLst>
                <a:tab pos="0" algn="l"/>
              </a:tabLst>
            </a:pPr>
            <a:r>
              <a:rPr lang="en-US" altLang="x-none" sz="2800" b="1" dirty="0"/>
              <a:t>head-&gt;next=NULL;       </a:t>
            </a:r>
            <a:r>
              <a:rPr lang="en-US" altLang="x-none" b="1" dirty="0"/>
              <a:t>/*  </a:t>
            </a:r>
            <a:r>
              <a:rPr lang="zh-CN" altLang="en-US" b="1" dirty="0"/>
              <a:t>创建链表的表头结点</a:t>
            </a:r>
            <a:r>
              <a:rPr lang="en-US" altLang="x-none" b="1" dirty="0"/>
              <a:t>head  */ </a:t>
            </a:r>
            <a:endParaRPr lang="en-US" altLang="x-none" b="1" dirty="0"/>
          </a:p>
          <a:p>
            <a:pPr marL="723900" lvl="2" indent="0" defTabSz="0">
              <a:buNone/>
              <a:tabLst>
                <a:tab pos="0" algn="l"/>
              </a:tabLst>
            </a:pPr>
            <a:r>
              <a:rPr lang="en-US" altLang="x-none" sz="2800" b="1" dirty="0"/>
              <a:t>while (1) </a:t>
            </a:r>
            <a:endParaRPr lang="en-US" altLang="x-none" sz="2800" b="1" dirty="0"/>
          </a:p>
          <a:p>
            <a:pPr marL="1079500" lvl="3" indent="0" defTabSz="0">
              <a:buNone/>
              <a:tabLst>
                <a:tab pos="0" algn="l"/>
              </a:tabLst>
            </a:pPr>
            <a:r>
              <a:rPr lang="en-US" altLang="x-none" sz="2800" b="1" dirty="0"/>
              <a:t>{   scanf(“%d”, &amp;data) ;</a:t>
            </a:r>
            <a:endParaRPr lang="en-US" altLang="x-none" sz="2800" b="1" dirty="0"/>
          </a:p>
          <a:p>
            <a:pPr marL="1435100" lvl="4" indent="0" defTabSz="0">
              <a:buNone/>
              <a:tabLst>
                <a:tab pos="0" algn="l"/>
              </a:tabLst>
            </a:pPr>
            <a:r>
              <a:rPr lang="en-US" altLang="x-none" sz="2800" b="1" dirty="0"/>
              <a:t>if (data==32767)  break ;</a:t>
            </a:r>
            <a:endParaRPr lang="en-US" altLang="x-none" sz="2800" b="1" dirty="0"/>
          </a:p>
          <a:p>
            <a:pPr marL="1435100" lvl="4" indent="0" defTabSz="0">
              <a:buNone/>
              <a:tabLst>
                <a:tab pos="0" algn="l"/>
              </a:tabLst>
            </a:pPr>
            <a:r>
              <a:rPr lang="en-US" altLang="x-none" sz="2800" b="1" dirty="0"/>
              <a:t>p= (LNode  *)malloc(sizeof(LNode));</a:t>
            </a:r>
            <a:endParaRPr lang="en-US" altLang="x-none" sz="2800" b="1" dirty="0"/>
          </a:p>
          <a:p>
            <a:pPr marL="1435100" lvl="4" indent="0" defTabSz="0">
              <a:buNone/>
              <a:tabLst>
                <a:tab pos="0" algn="l"/>
              </a:tabLst>
            </a:pPr>
            <a:r>
              <a:rPr lang="en-US" altLang="x-none" sz="2800" b="1" dirty="0"/>
              <a:t>p–&gt;data=data;     </a:t>
            </a:r>
            <a:r>
              <a:rPr lang="en-US" altLang="x-none" sz="2400" b="1" dirty="0"/>
              <a:t>/*  </a:t>
            </a:r>
            <a:r>
              <a:rPr lang="zh-CN" altLang="en-US" sz="2400" b="1" dirty="0"/>
              <a:t>数据域赋值  *</a:t>
            </a:r>
            <a:r>
              <a:rPr lang="en-US" altLang="x-none" sz="2400" b="1" dirty="0"/>
              <a:t>/</a:t>
            </a:r>
            <a:endParaRPr lang="en-US" altLang="x-none" sz="24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内容占位符 91137"/>
          <p:cNvSpPr>
            <a:spLocks noGrp="1"/>
          </p:cNvSpPr>
          <p:nvPr>
            <p:ph idx="4294967295"/>
          </p:nvPr>
        </p:nvSpPr>
        <p:spPr>
          <a:xfrm>
            <a:off x="1676400" y="152400"/>
            <a:ext cx="8839200" cy="5724525"/>
          </a:xfrm>
        </p:spPr>
        <p:txBody>
          <a:bodyPr wrap="square" lIns="92075" tIns="46038" rIns="92075" bIns="46038" anchor="t"/>
          <a:p>
            <a:pPr marL="1435100" lvl="4" indent="0">
              <a:buNone/>
            </a:pPr>
            <a:r>
              <a:rPr lang="en-US" altLang="x-none" sz="2800" b="1" dirty="0"/>
              <a:t>p–&gt;next=head–&gt;next ;  head–&gt;next=p ; </a:t>
            </a:r>
            <a:endParaRPr lang="en-US" altLang="x-none" sz="2800" b="1" dirty="0"/>
          </a:p>
          <a:p>
            <a:pPr marL="1435100" lvl="4" indent="0">
              <a:buNone/>
            </a:pPr>
            <a:r>
              <a:rPr lang="en-US" altLang="x-none" sz="2800" b="1" dirty="0"/>
              <a:t>       </a:t>
            </a:r>
            <a:r>
              <a:rPr lang="en-US" altLang="x-none" sz="2400" b="1" dirty="0"/>
              <a:t>/*  </a:t>
            </a:r>
            <a:r>
              <a:rPr lang="zh-CN" altLang="en-US" sz="2400" b="1" dirty="0"/>
              <a:t>钩链</a:t>
            </a:r>
            <a:r>
              <a:rPr lang="zh-CN" altLang="en-US" sz="2400" b="1" dirty="0">
                <a:latin typeface="宋体" panose="02010600030101010101" pitchFamily="2" charset="-122"/>
              </a:rPr>
              <a:t>，新创建</a:t>
            </a:r>
            <a:r>
              <a:rPr lang="zh-CN" altLang="en-US" sz="2400" b="1" dirty="0"/>
              <a:t>的结点总是作为第一个结点  *</a:t>
            </a:r>
            <a:r>
              <a:rPr lang="en-US" altLang="x-none" sz="2400" b="1" dirty="0"/>
              <a:t>/</a:t>
            </a:r>
            <a:endParaRPr lang="en-US" altLang="x-none" sz="2400" b="1" dirty="0"/>
          </a:p>
          <a:p>
            <a:pPr marL="1079500" lvl="3" indent="0">
              <a:buNone/>
            </a:pPr>
            <a:r>
              <a:rPr lang="en-US" altLang="x-none" sz="2800" b="1" dirty="0"/>
              <a:t>}</a:t>
            </a:r>
            <a:endParaRPr lang="en-US" altLang="x-none" sz="2800" b="1" dirty="0"/>
          </a:p>
          <a:p>
            <a:pPr marL="723900" lvl="2" indent="0">
              <a:buNone/>
            </a:pPr>
            <a:r>
              <a:rPr lang="en-US" altLang="x-none" sz="2800" b="1" dirty="0"/>
              <a:t>return (head);</a:t>
            </a:r>
            <a:endParaRPr lang="en-US" altLang="x-none" sz="2800" b="1" dirty="0"/>
          </a:p>
          <a:p>
            <a:pPr marL="355600" lvl="1" indent="0">
              <a:buNone/>
            </a:pPr>
            <a:r>
              <a:rPr lang="en-US" altLang="x-none" b="1" dirty="0"/>
              <a:t>}</a:t>
            </a:r>
            <a:endParaRPr lang="en-US" altLang="x-none" b="1" dirty="0"/>
          </a:p>
          <a:p>
            <a:pPr marL="0" indent="0">
              <a:lnSpc>
                <a:spcPct val="110000"/>
              </a:lnSpc>
              <a:buNone/>
            </a:pPr>
            <a:endParaRPr lang="en-US" altLang="x-none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dirty="0">
                <a:ea typeface="楷体_GB2312" pitchFamily="1" charset="-122"/>
              </a:rPr>
              <a:t>(2)    </a:t>
            </a:r>
            <a:r>
              <a:rPr lang="zh-CN" altLang="en-US" b="1" dirty="0">
                <a:solidFill>
                  <a:schemeClr val="folHlink"/>
                </a:solidFill>
              </a:rPr>
              <a:t>尾插入法建表</a:t>
            </a:r>
            <a:endParaRPr lang="zh-CN" altLang="en-US" b="1" dirty="0">
              <a:solidFill>
                <a:schemeClr val="folHlink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ea typeface="楷体_GB2312" pitchFamily="1" charset="-122"/>
              </a:rPr>
              <a:t>        </a:t>
            </a:r>
            <a:r>
              <a:rPr lang="zh-CN" altLang="en-US" sz="2800" b="1" dirty="0">
                <a:latin typeface="楷体_GB2312" pitchFamily="1" charset="-122"/>
              </a:rPr>
              <a:t>头插入法建立链表虽然算法简单，但生成的链表中结点的次序和输入的顺序相反。若希望二者次序一致，可采用尾插法建表。该方法是将</a:t>
            </a:r>
            <a:r>
              <a:rPr lang="zh-CN" altLang="en-US" sz="2800" b="1" dirty="0">
                <a:solidFill>
                  <a:schemeClr val="folHlink"/>
                </a:solidFill>
                <a:latin typeface="楷体_GB2312" pitchFamily="1" charset="-122"/>
              </a:rPr>
              <a:t>新结点插入到当前链表的表尾，使其成为当前链表的尾结点</a:t>
            </a:r>
            <a:r>
              <a:rPr lang="zh-CN" altLang="en-US" sz="2800" b="1" dirty="0">
                <a:latin typeface="楷体_GB2312" pitchFamily="1" charset="-122"/>
              </a:rPr>
              <a:t>。</a:t>
            </a:r>
            <a:endParaRPr lang="zh-CN" altLang="en-US" sz="2800" b="1" dirty="0">
              <a:latin typeface="楷体_GB2312" pitchFamily="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矩形 55297"/>
          <p:cNvSpPr/>
          <p:nvPr/>
        </p:nvSpPr>
        <p:spPr>
          <a:xfrm>
            <a:off x="1676400" y="188913"/>
            <a:ext cx="8915400" cy="20726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…a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i-1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都是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i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(2</a:t>
            </a:r>
            <a:r>
              <a:rPr lang="en-US" altLang="x-none" sz="2800" b="1" dirty="0">
                <a:latin typeface="Times New Roman" panose="02020603050405020304" pitchFamily="2" charset="0"/>
                <a:ea typeface="Arial Unicode MS" panose="020B0604020202020204" charset="-122"/>
              </a:rPr>
              <a:t>≦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i</a:t>
            </a:r>
            <a:r>
              <a:rPr lang="en-US" altLang="x-none" sz="2800" b="1" dirty="0">
                <a:latin typeface="Times New Roman" panose="02020603050405020304" pitchFamily="2" charset="0"/>
                <a:ea typeface="Arial Unicode MS" panose="020B0604020202020204" charset="-122"/>
              </a:rPr>
              <a:t>≦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n)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前驱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，其中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i-1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是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i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直接前驱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;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i+1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i+2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…a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都是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i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(1</a:t>
            </a:r>
            <a:r>
              <a:rPr lang="en-US" altLang="x-none" sz="2800" b="1" dirty="0">
                <a:latin typeface="Times New Roman" panose="02020603050405020304" pitchFamily="2" charset="0"/>
                <a:ea typeface="Arial Unicode MS" panose="020B0604020202020204" charset="-122"/>
              </a:rPr>
              <a:t>≦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i </a:t>
            </a:r>
            <a:r>
              <a:rPr lang="en-US" altLang="x-none" sz="2800" b="1" dirty="0">
                <a:latin typeface="Times New Roman" panose="02020603050405020304" pitchFamily="2" charset="0"/>
                <a:ea typeface="Arial Unicode MS" panose="020B0604020202020204" charset="-122"/>
              </a:rPr>
              <a:t>≦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n-1)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后继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，其中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i+1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是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i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直接后继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5299" name="标题 55298"/>
          <p:cNvSpPr>
            <a:spLocks noGrp="1"/>
          </p:cNvSpPr>
          <p:nvPr>
            <p:ph type="title"/>
          </p:nvPr>
        </p:nvSpPr>
        <p:spPr>
          <a:xfrm>
            <a:off x="2533650" y="2636838"/>
            <a:ext cx="6875463" cy="792163"/>
          </a:xfrm>
        </p:spPr>
        <p:txBody>
          <a:bodyPr lIns="92075" tIns="46038" rIns="92075" bIns="46038" anchor="ctr"/>
          <a:p>
            <a:pPr fontAlgn="base"/>
            <a:r>
              <a:rPr lang="en-US" altLang="x-none" b="1" strike="noStrike" noProof="1" dirty="0">
                <a:latin typeface="Times New Roman" panose="02020603050405020304" pitchFamily="2" charset="0"/>
              </a:rPr>
              <a:t>2.1.2</a:t>
            </a:r>
            <a:r>
              <a:rPr lang="en-US" altLang="x-none" strike="noStrike" noProof="1" dirty="0"/>
              <a:t>   </a:t>
            </a:r>
            <a:r>
              <a:rPr lang="zh-CN" altLang="en-US" b="1" strike="noStrike" noProof="1" dirty="0">
                <a:ea typeface="楷体_GB2312" pitchFamily="1" charset="-122"/>
              </a:rPr>
              <a:t>线性表的逻辑结构</a:t>
            </a:r>
            <a:endParaRPr lang="zh-CN" altLang="en-US" b="1" strike="noStrike" noProof="1" dirty="0">
              <a:ea typeface="楷体_GB2312" pitchFamily="1" charset="-122"/>
            </a:endParaRPr>
          </a:p>
        </p:txBody>
      </p:sp>
      <p:sp>
        <p:nvSpPr>
          <p:cNvPr id="9219" name="矩形 55299"/>
          <p:cNvSpPr/>
          <p:nvPr/>
        </p:nvSpPr>
        <p:spPr>
          <a:xfrm>
            <a:off x="1676400" y="3643313"/>
            <a:ext cx="8915400" cy="31064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2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线性表中的数据元素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i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所代表的具体含义随具体应用的不同而不同，在线性表的定义中，只不过是一个抽象的表示符号。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◆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线性表中的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结点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可以是</a:t>
            </a:r>
            <a:r>
              <a:rPr lang="zh-CN" altLang="en-US" sz="2800" b="1" dirty="0">
                <a:solidFill>
                  <a:srgbClr val="DE580E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单值元素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每个元素只有一个数据项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) 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例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1: 26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个英文字母组成的字母表： 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(A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C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、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…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、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Z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）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blinds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内容占位符 92161"/>
          <p:cNvSpPr>
            <a:spLocks noGrp="1"/>
          </p:cNvSpPr>
          <p:nvPr>
            <p:ph idx="4294967295"/>
          </p:nvPr>
        </p:nvSpPr>
        <p:spPr>
          <a:xfrm>
            <a:off x="1676400" y="152400"/>
            <a:ext cx="8839200" cy="6629400"/>
          </a:xfrm>
        </p:spPr>
        <p:txBody>
          <a:bodyPr wrap="square" lIns="92075" tIns="46038" rIns="92075" bIns="46038" anchor="t"/>
          <a:p>
            <a:pPr marL="0" indent="0">
              <a:spcBef>
                <a:spcPct val="0"/>
              </a:spcBef>
              <a:buClrTx/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算法描述</a:t>
            </a:r>
            <a:endParaRPr lang="zh-CN" altLang="en-US" b="1" dirty="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en-US" altLang="x-none" sz="2800" b="1" dirty="0"/>
              <a:t>LNode  *create_LinkList(void)</a:t>
            </a:r>
            <a:endParaRPr lang="en-US" altLang="x-none" sz="2800" b="1" dirty="0"/>
          </a:p>
          <a:p>
            <a:pPr marL="0" indent="0">
              <a:buNone/>
            </a:pPr>
            <a:r>
              <a:rPr lang="en-US" altLang="x-none" sz="2800" b="1" dirty="0"/>
              <a:t>     </a:t>
            </a:r>
            <a:r>
              <a:rPr lang="en-US" altLang="x-none" sz="2400" b="1" dirty="0"/>
              <a:t>/*  </a:t>
            </a:r>
            <a:r>
              <a:rPr lang="zh-CN" altLang="en-US" sz="2400" b="1" dirty="0"/>
              <a:t>尾插入法创建单链表</a:t>
            </a:r>
            <a:r>
              <a:rPr lang="en-US" altLang="x-none" sz="2400" b="1" dirty="0"/>
              <a:t>,</a:t>
            </a:r>
            <a:r>
              <a:rPr lang="zh-CN" altLang="en-US" sz="2400" b="1" dirty="0"/>
              <a:t>链表的头结点</a:t>
            </a:r>
            <a:r>
              <a:rPr lang="en-US" altLang="x-none" sz="2400" b="1" dirty="0"/>
              <a:t>head</a:t>
            </a:r>
            <a:r>
              <a:rPr lang="zh-CN" altLang="en-US" sz="2400" b="1" dirty="0"/>
              <a:t>作为返回值  </a:t>
            </a:r>
            <a:r>
              <a:rPr lang="zh-CN" altLang="en-US" sz="2800" b="1" dirty="0"/>
              <a:t>*</a:t>
            </a:r>
            <a:r>
              <a:rPr lang="en-US" altLang="x-none" sz="2800" b="1" dirty="0"/>
              <a:t>/  </a:t>
            </a:r>
            <a:endParaRPr lang="en-US" altLang="x-none" sz="2800" b="1" dirty="0"/>
          </a:p>
          <a:p>
            <a:pPr marL="355600" lvl="1" indent="0">
              <a:buNone/>
            </a:pPr>
            <a:r>
              <a:rPr lang="en-US" altLang="x-none" b="1" dirty="0"/>
              <a:t>{   int data ;</a:t>
            </a:r>
            <a:endParaRPr lang="en-US" altLang="x-none" b="1" dirty="0"/>
          </a:p>
          <a:p>
            <a:pPr marL="723900" lvl="2" indent="0">
              <a:buNone/>
            </a:pPr>
            <a:r>
              <a:rPr lang="en-US" altLang="x-none" sz="2800" b="1" dirty="0"/>
              <a:t>LNode *head, *p, *q;</a:t>
            </a:r>
            <a:endParaRPr lang="en-US" altLang="x-none" sz="2800" b="1" dirty="0"/>
          </a:p>
          <a:p>
            <a:pPr marL="723900" lvl="2" indent="0">
              <a:buNone/>
            </a:pPr>
            <a:r>
              <a:rPr lang="en-US" altLang="x-none" sz="2800" b="1" dirty="0"/>
              <a:t>head=p=(LNode  *)malloc(sizeof(LNode)); </a:t>
            </a:r>
            <a:endParaRPr lang="en-US" altLang="x-none" sz="2800" b="1" dirty="0"/>
          </a:p>
          <a:p>
            <a:pPr marL="723900" lvl="2" indent="0">
              <a:buNone/>
            </a:pPr>
            <a:r>
              <a:rPr lang="en-US" altLang="x-none" sz="2800" b="1" dirty="0"/>
              <a:t>p-&gt;next=NULL;        </a:t>
            </a:r>
            <a:r>
              <a:rPr lang="en-US" altLang="x-none" b="1" dirty="0"/>
              <a:t>/*  </a:t>
            </a:r>
            <a:r>
              <a:rPr lang="zh-CN" altLang="en-US" b="1" dirty="0"/>
              <a:t>创建单链表的表头结点</a:t>
            </a:r>
            <a:r>
              <a:rPr lang="en-US" altLang="x-none" b="1" dirty="0"/>
              <a:t>head  */</a:t>
            </a:r>
            <a:endParaRPr lang="en-US" altLang="x-none" b="1" dirty="0"/>
          </a:p>
          <a:p>
            <a:pPr marL="723900" lvl="2" indent="0">
              <a:buNone/>
            </a:pPr>
            <a:r>
              <a:rPr lang="en-US" altLang="x-none" sz="2800" b="1" dirty="0"/>
              <a:t>while (1)</a:t>
            </a:r>
            <a:endParaRPr lang="en-US" altLang="x-none" sz="2800" b="1" dirty="0"/>
          </a:p>
          <a:p>
            <a:pPr marL="1079500" lvl="3" indent="0">
              <a:buNone/>
            </a:pPr>
            <a:r>
              <a:rPr lang="en-US" altLang="x-none" sz="2800" b="1" dirty="0"/>
              <a:t>{    scanf(“%d”,&amp; data);</a:t>
            </a:r>
            <a:endParaRPr lang="en-US" altLang="x-none" sz="2800" b="1" dirty="0"/>
          </a:p>
          <a:p>
            <a:pPr marL="1435100" lvl="4" indent="0">
              <a:buNone/>
            </a:pPr>
            <a:r>
              <a:rPr lang="en-US" altLang="x-none" sz="2800" b="1" dirty="0"/>
              <a:t>if (data==32767)  break ;</a:t>
            </a:r>
            <a:endParaRPr lang="en-US" altLang="x-none" sz="2800" b="1" dirty="0"/>
          </a:p>
          <a:p>
            <a:pPr marL="1435100" lvl="4" indent="0">
              <a:buNone/>
            </a:pPr>
            <a:r>
              <a:rPr lang="en-US" altLang="x-none" sz="2800" b="1" dirty="0"/>
              <a:t>q= (LNode  *)malloc(sizeof(LNode)); </a:t>
            </a:r>
            <a:endParaRPr lang="en-US" altLang="x-none" sz="2800" b="1" dirty="0"/>
          </a:p>
          <a:p>
            <a:pPr marL="1435100" lvl="4" indent="0">
              <a:buNone/>
            </a:pPr>
            <a:r>
              <a:rPr lang="en-US" altLang="x-none" sz="2800" b="1" dirty="0"/>
              <a:t>q–&gt;data=data;     </a:t>
            </a:r>
            <a:r>
              <a:rPr lang="en-US" altLang="x-none" sz="2400" b="1" dirty="0"/>
              <a:t>/*   </a:t>
            </a:r>
            <a:r>
              <a:rPr lang="zh-CN" altLang="en-US" sz="2400" b="1" dirty="0"/>
              <a:t>数据域赋值  *</a:t>
            </a:r>
            <a:r>
              <a:rPr lang="en-US" altLang="x-none" sz="2400" b="1" dirty="0"/>
              <a:t>/</a:t>
            </a:r>
            <a:endParaRPr lang="en-US" altLang="x-none" sz="2400" b="1" dirty="0"/>
          </a:p>
          <a:p>
            <a:pPr marL="1435100" lvl="4" indent="0">
              <a:buNone/>
            </a:pPr>
            <a:r>
              <a:rPr lang="en-US" altLang="x-none" sz="2800" b="1" dirty="0"/>
              <a:t>q–&gt;next=p–&gt;next;  p–&gt;next=q; p=q ; </a:t>
            </a:r>
            <a:endParaRPr lang="en-US" altLang="x-none" sz="28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内容占位符 93185"/>
          <p:cNvSpPr>
            <a:spLocks noGrp="1"/>
          </p:cNvSpPr>
          <p:nvPr>
            <p:ph idx="4294967295"/>
          </p:nvPr>
        </p:nvSpPr>
        <p:spPr>
          <a:xfrm>
            <a:off x="1752600" y="152400"/>
            <a:ext cx="8686800" cy="4572000"/>
          </a:xfrm>
        </p:spPr>
        <p:txBody>
          <a:bodyPr wrap="square" lIns="92075" tIns="46038" rIns="92075" bIns="46038" anchor="t"/>
          <a:p>
            <a:pPr marL="1435100" lvl="4" indent="0">
              <a:buNone/>
            </a:pPr>
            <a:r>
              <a:rPr lang="zh-CN" altLang="en-US" sz="1600" dirty="0"/>
              <a:t> </a:t>
            </a:r>
            <a:r>
              <a:rPr lang="en-US" altLang="x-none" sz="2400" b="1" dirty="0"/>
              <a:t>/*</a:t>
            </a:r>
            <a:r>
              <a:rPr lang="zh-CN" altLang="en-US" sz="2400" b="1" dirty="0"/>
              <a:t>钩链</a:t>
            </a:r>
            <a:r>
              <a:rPr lang="zh-CN" altLang="en-US" sz="2400" b="1" dirty="0">
                <a:latin typeface="宋体" panose="02010600030101010101" pitchFamily="2" charset="-122"/>
              </a:rPr>
              <a:t>，新创建</a:t>
            </a:r>
            <a:r>
              <a:rPr lang="zh-CN" altLang="en-US" sz="2400" b="1" dirty="0"/>
              <a:t>的结点总是作为最后一个结点*</a:t>
            </a:r>
            <a:r>
              <a:rPr lang="en-US" altLang="x-none" sz="2400" b="1" dirty="0"/>
              <a:t>/</a:t>
            </a:r>
            <a:endParaRPr lang="en-US" altLang="x-none" sz="2400" b="1" dirty="0"/>
          </a:p>
          <a:p>
            <a:pPr marL="1079500" lvl="3" indent="0">
              <a:buNone/>
            </a:pPr>
            <a:r>
              <a:rPr lang="en-US" altLang="x-none" sz="2800" b="1" dirty="0"/>
              <a:t>}</a:t>
            </a:r>
            <a:endParaRPr lang="en-US" altLang="x-none" sz="2800" b="1" dirty="0"/>
          </a:p>
          <a:p>
            <a:pPr marL="723900" lvl="2" indent="0">
              <a:buNone/>
            </a:pPr>
            <a:r>
              <a:rPr lang="en-US" altLang="x-none" sz="2800" b="1" dirty="0"/>
              <a:t>return (head);   </a:t>
            </a:r>
            <a:endParaRPr lang="en-US" altLang="x-none" sz="2800" b="1" dirty="0"/>
          </a:p>
          <a:p>
            <a:pPr marL="355600" lvl="1" indent="0">
              <a:buNone/>
            </a:pPr>
            <a:r>
              <a:rPr lang="en-US" altLang="x-none" b="1" dirty="0"/>
              <a:t>}</a:t>
            </a:r>
            <a:endParaRPr lang="en-US" altLang="x-none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>
                <a:ea typeface="楷体_GB2312" pitchFamily="1" charset="-122"/>
              </a:rPr>
              <a:t>         </a:t>
            </a:r>
            <a:r>
              <a:rPr lang="zh-CN" altLang="en-US" sz="2800" b="1" dirty="0">
                <a:latin typeface="宋体" panose="02010600030101010101" pitchFamily="2" charset="-122"/>
              </a:rPr>
              <a:t>无论是哪种插入方法，如果要插入建立的单线性链表的结点是</a:t>
            </a:r>
            <a:r>
              <a:rPr lang="en-US" altLang="x-none" sz="2800" b="1" dirty="0"/>
              <a:t>n</a:t>
            </a:r>
            <a:r>
              <a:rPr lang="zh-CN" altLang="en-US" sz="2800" b="1" dirty="0">
                <a:latin typeface="宋体" panose="02010600030101010101" pitchFamily="2" charset="-122"/>
              </a:rPr>
              <a:t>个，算法的时间复杂度均为</a:t>
            </a:r>
            <a:r>
              <a:rPr lang="en-US" altLang="x-none" sz="2800" b="1" dirty="0"/>
              <a:t>O(n)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对于单链表，无论是哪种操作，只要涉及到钩链</a:t>
            </a:r>
            <a:r>
              <a:rPr lang="en-US" altLang="x-none" sz="2800" b="1" dirty="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</a:rPr>
              <a:t>或重新钩链</a:t>
            </a:r>
            <a:r>
              <a:rPr lang="en-US" altLang="x-none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，如果</a:t>
            </a: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没有明确给出直接后继</a:t>
            </a:r>
            <a:r>
              <a:rPr lang="zh-CN" altLang="en-US" sz="2800" b="1" dirty="0">
                <a:latin typeface="宋体" panose="02010600030101010101" pitchFamily="2" charset="-122"/>
              </a:rPr>
              <a:t>，钩链</a:t>
            </a:r>
            <a:r>
              <a:rPr lang="en-US" altLang="x-none" sz="2800" b="1" dirty="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</a:rPr>
              <a:t>或重新钩链</a:t>
            </a:r>
            <a:r>
              <a:rPr lang="en-US" altLang="x-none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的次序必须是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“先右后左”。</a:t>
            </a:r>
            <a:endParaRPr lang="zh-CN" altLang="en-US" sz="2800" b="1" dirty="0">
              <a:solidFill>
                <a:schemeClr val="folHlink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内容占位符 94209"/>
          <p:cNvSpPr>
            <a:spLocks noGrp="1"/>
          </p:cNvSpPr>
          <p:nvPr>
            <p:ph idx="4294967295"/>
          </p:nvPr>
        </p:nvSpPr>
        <p:spPr>
          <a:xfrm>
            <a:off x="1676400" y="152400"/>
            <a:ext cx="8812213" cy="4500563"/>
          </a:xfrm>
        </p:spPr>
        <p:txBody>
          <a:bodyPr wrap="square" lIns="92075" tIns="46038" rIns="92075" bIns="46038" anchor="t"/>
          <a:p>
            <a:pPr marL="0" indent="0">
              <a:lnSpc>
                <a:spcPct val="110000"/>
              </a:lnSpc>
              <a:buNone/>
            </a:pPr>
            <a:r>
              <a:rPr lang="en-US" altLang="x-none" sz="3600" dirty="0">
                <a:solidFill>
                  <a:schemeClr val="folHlink"/>
                </a:solidFill>
              </a:rPr>
              <a:t>2</a:t>
            </a:r>
            <a:r>
              <a:rPr lang="en-US" altLang="x-none" sz="3600" dirty="0">
                <a:solidFill>
                  <a:schemeClr val="fol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rPr>
              <a:t>单链表的查找</a:t>
            </a:r>
            <a:endParaRPr lang="zh-CN" altLang="en-US" sz="3600" b="1" dirty="0">
              <a:solidFill>
                <a:schemeClr val="folHlink"/>
              </a:solidFill>
              <a:latin typeface="楷体_GB2312" pitchFamily="1" charset="-122"/>
              <a:ea typeface="楷体_GB2312" pitchFamily="1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dirty="0">
                <a:ea typeface="黑体" panose="02010609060101010101" pitchFamily="2" charset="-122"/>
              </a:rPr>
              <a:t>(</a:t>
            </a:r>
            <a:r>
              <a:rPr lang="en-US" altLang="x-none" dirty="0">
                <a:ea typeface="楷体_GB2312" pitchFamily="1" charset="-122"/>
              </a:rPr>
              <a:t>1)</a:t>
            </a:r>
            <a:r>
              <a:rPr lang="en-US" altLang="x-none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按序号查找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en-US" sz="2800" b="1" dirty="0">
                <a:latin typeface="宋体" panose="02010600030101010101" pitchFamily="2" charset="-122"/>
              </a:rPr>
              <a:t>取单链表中的第</a:t>
            </a:r>
            <a:r>
              <a:rPr lang="en-US" altLang="x-none" sz="2800" b="1" dirty="0"/>
              <a:t>i</a:t>
            </a:r>
            <a:r>
              <a:rPr lang="zh-CN" altLang="en-US" sz="2800" b="1" dirty="0">
                <a:latin typeface="宋体" panose="02010600030101010101" pitchFamily="2" charset="-122"/>
              </a:rPr>
              <a:t>个元素。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</a:rPr>
              <a:t>对于单链表，不能象顺序表中那样直接按序号</a:t>
            </a:r>
            <a:r>
              <a:rPr lang="en-US" altLang="x-none" sz="2800" b="1" dirty="0"/>
              <a:t>i</a:t>
            </a:r>
            <a:r>
              <a:rPr lang="zh-CN" altLang="en-US" sz="2800" b="1" dirty="0">
                <a:latin typeface="宋体" panose="02010600030101010101" pitchFamily="2" charset="-122"/>
              </a:rPr>
              <a:t>访问结点，而只能从链表的头结点出发，沿链域</a:t>
            </a:r>
            <a:r>
              <a:rPr lang="en-US" altLang="x-none" sz="2800" b="1" dirty="0"/>
              <a:t>next</a:t>
            </a:r>
            <a:r>
              <a:rPr lang="zh-CN" altLang="en-US" sz="2800" b="1" dirty="0">
                <a:latin typeface="宋体" panose="02010600030101010101" pitchFamily="2" charset="-122"/>
              </a:rPr>
              <a:t>逐个结点往下搜索，直到搜索到第</a:t>
            </a:r>
            <a:r>
              <a:rPr lang="en-US" altLang="x-none" sz="2800" b="1" dirty="0"/>
              <a:t>i</a:t>
            </a:r>
            <a:r>
              <a:rPr lang="zh-CN" altLang="en-US" sz="2800" b="1" dirty="0">
                <a:latin typeface="宋体" panose="02010600030101010101" pitchFamily="2" charset="-122"/>
              </a:rPr>
              <a:t>个结点为止。因此，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链表不是随机存取结构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设单链表的长度为</a:t>
            </a:r>
            <a:r>
              <a:rPr lang="en-US" altLang="x-none" sz="2800" b="1" dirty="0"/>
              <a:t>n</a:t>
            </a:r>
            <a:r>
              <a:rPr lang="zh-CN" altLang="en-US" sz="2800" b="1" dirty="0">
                <a:latin typeface="宋体" panose="02010600030101010101" pitchFamily="2" charset="-122"/>
              </a:rPr>
              <a:t>，要查找表中第</a:t>
            </a:r>
            <a:r>
              <a:rPr lang="en-US" altLang="x-none" sz="2800" b="1" dirty="0"/>
              <a:t>i</a:t>
            </a:r>
            <a:r>
              <a:rPr lang="zh-CN" altLang="en-US" sz="2800" b="1" dirty="0">
                <a:latin typeface="宋体" panose="02010600030101010101" pitchFamily="2" charset="-122"/>
              </a:rPr>
              <a:t>个结点，仅当</a:t>
            </a:r>
            <a:r>
              <a:rPr lang="en-US" altLang="x-none" sz="2800" b="1" dirty="0"/>
              <a:t>1≦i≦n</a:t>
            </a:r>
            <a:r>
              <a:rPr lang="zh-CN" altLang="en-US" sz="2800" b="1" dirty="0"/>
              <a:t>时，</a:t>
            </a:r>
            <a:r>
              <a:rPr lang="en-US" altLang="x-none" sz="2800" b="1" dirty="0"/>
              <a:t>i</a:t>
            </a:r>
            <a:r>
              <a:rPr lang="zh-CN" altLang="en-US" sz="2800" b="1" dirty="0">
                <a:latin typeface="宋体" panose="02010600030101010101" pitchFamily="2" charset="-122"/>
              </a:rPr>
              <a:t>的值是合法的。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内容占位符 95233"/>
          <p:cNvSpPr>
            <a:spLocks noGrp="1"/>
          </p:cNvSpPr>
          <p:nvPr>
            <p:ph idx="4294967295"/>
          </p:nvPr>
        </p:nvSpPr>
        <p:spPr>
          <a:xfrm>
            <a:off x="1676400" y="152400"/>
            <a:ext cx="8812213" cy="6553200"/>
          </a:xfrm>
        </p:spPr>
        <p:txBody>
          <a:bodyPr wrap="square" lIns="92075" tIns="46038" rIns="92075" bIns="46038" anchor="t"/>
          <a:p>
            <a:pPr marL="0" indent="0">
              <a:spcBef>
                <a:spcPct val="0"/>
              </a:spcBef>
              <a:buClrTx/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算法描述</a:t>
            </a:r>
            <a:endParaRPr lang="zh-CN" altLang="en-US" b="1" dirty="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en-US" altLang="x-none" sz="2800" b="1" dirty="0"/>
              <a:t>ElemType   Get_Elem(LNode *L </a:t>
            </a:r>
            <a:r>
              <a:rPr lang="zh-CN" altLang="en-US" sz="2800" b="1" dirty="0"/>
              <a:t>， </a:t>
            </a:r>
            <a:r>
              <a:rPr lang="en-US" altLang="x-none" sz="2800" b="1" dirty="0"/>
              <a:t>int  i)</a:t>
            </a:r>
            <a:endParaRPr lang="en-US" altLang="x-none" sz="2800" b="1" dirty="0"/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/>
              <a:t>{    int j ;   LNode *p;</a:t>
            </a:r>
            <a:endParaRPr lang="en-US" altLang="x-none" b="1" dirty="0"/>
          </a:p>
          <a:p>
            <a:pPr marL="723900" lvl="2" indent="0">
              <a:buNone/>
            </a:pPr>
            <a:r>
              <a:rPr lang="en-US" altLang="x-none" sz="2800" b="1" dirty="0"/>
              <a:t>p=L-&gt;next;  j=1;      </a:t>
            </a:r>
            <a:r>
              <a:rPr lang="en-US" altLang="x-none" b="1" dirty="0"/>
              <a:t>/*  </a:t>
            </a:r>
            <a:r>
              <a:rPr lang="zh-CN" altLang="en-US" b="1" dirty="0"/>
              <a:t>使</a:t>
            </a:r>
            <a:r>
              <a:rPr lang="en-US" altLang="x-none" b="1" dirty="0"/>
              <a:t>p</a:t>
            </a:r>
            <a:r>
              <a:rPr lang="zh-CN" altLang="en-US" b="1" dirty="0"/>
              <a:t>指向第一个结点  *</a:t>
            </a:r>
            <a:r>
              <a:rPr lang="en-US" altLang="x-none" b="1" dirty="0"/>
              <a:t>/</a:t>
            </a:r>
            <a:endParaRPr lang="en-US" altLang="x-none" b="1" dirty="0"/>
          </a:p>
          <a:p>
            <a:pPr marL="723900" lvl="2" indent="0">
              <a:buNone/>
            </a:pPr>
            <a:r>
              <a:rPr lang="en-US" altLang="x-none" sz="2800" b="1" dirty="0"/>
              <a:t>while  (p!=NULL &amp;&amp; j&lt;i)</a:t>
            </a:r>
            <a:endParaRPr lang="en-US" altLang="x-none" sz="2800" b="1" dirty="0"/>
          </a:p>
          <a:p>
            <a:pPr marL="1079500" lvl="3" indent="0">
              <a:buNone/>
            </a:pPr>
            <a:r>
              <a:rPr lang="en-US" altLang="x-none" sz="2800" b="1" dirty="0"/>
              <a:t>{   p=p–&gt;next;  j++;  }        </a:t>
            </a:r>
            <a:r>
              <a:rPr lang="en-US" altLang="x-none" sz="2400" b="1" dirty="0"/>
              <a:t>/*  </a:t>
            </a:r>
            <a:r>
              <a:rPr lang="zh-CN" altLang="en-US" sz="2400" b="1" dirty="0"/>
              <a:t>移动指针</a:t>
            </a:r>
            <a:r>
              <a:rPr lang="en-US" altLang="x-none" sz="2400" b="1" dirty="0"/>
              <a:t>p , j</a:t>
            </a:r>
            <a:r>
              <a:rPr lang="zh-CN" altLang="en-US" sz="2400" b="1" dirty="0"/>
              <a:t>计数  *</a:t>
            </a:r>
            <a:r>
              <a:rPr lang="en-US" altLang="x-none" sz="2400" b="1" dirty="0"/>
              <a:t>/</a:t>
            </a:r>
            <a:endParaRPr lang="en-US" altLang="x-none" sz="2400" b="1" dirty="0"/>
          </a:p>
          <a:p>
            <a:pPr marL="723900" lvl="2" indent="0">
              <a:buNone/>
            </a:pPr>
            <a:r>
              <a:rPr lang="en-US" altLang="x-none" sz="2800" b="1" dirty="0"/>
              <a:t>if  (j!=i)  return(-32768) ;</a:t>
            </a:r>
            <a:endParaRPr lang="en-US" altLang="x-none" sz="2800" b="1" dirty="0"/>
          </a:p>
          <a:p>
            <a:pPr marL="723900" lvl="2" indent="0">
              <a:buNone/>
            </a:pPr>
            <a:r>
              <a:rPr lang="en-US" altLang="x-none" sz="2800" b="1" dirty="0"/>
              <a:t>else      return(p-&gt;data);</a:t>
            </a:r>
            <a:endParaRPr lang="en-US" altLang="x-none" sz="2800" b="1" dirty="0"/>
          </a:p>
          <a:p>
            <a:pPr marL="1079500" lvl="3" indent="0">
              <a:buNone/>
            </a:pPr>
            <a:r>
              <a:rPr lang="en-US" altLang="x-none" sz="2800" b="1" dirty="0"/>
              <a:t> </a:t>
            </a:r>
            <a:r>
              <a:rPr lang="en-US" altLang="x-none" sz="2400" b="1" dirty="0"/>
              <a:t>/*   p</a:t>
            </a:r>
            <a:r>
              <a:rPr lang="zh-CN" altLang="en-US" sz="2400" b="1" dirty="0"/>
              <a:t>为</a:t>
            </a:r>
            <a:r>
              <a:rPr lang="en-US" altLang="x-none" sz="2400" b="1" dirty="0"/>
              <a:t>NULL </a:t>
            </a:r>
            <a:r>
              <a:rPr lang="zh-CN" altLang="en-US" sz="2400" b="1" dirty="0"/>
              <a:t>表示</a:t>
            </a:r>
            <a:r>
              <a:rPr lang="en-US" altLang="x-none" sz="2400" b="1" dirty="0"/>
              <a:t>i</a:t>
            </a:r>
            <a:r>
              <a:rPr lang="zh-CN" altLang="en-US" sz="2400" b="1" dirty="0"/>
              <a:t>太大</a:t>
            </a:r>
            <a:r>
              <a:rPr lang="en-US" altLang="x-none" sz="2400" b="1" dirty="0"/>
              <a:t>;  j&gt;i</a:t>
            </a:r>
            <a:r>
              <a:rPr lang="zh-CN" altLang="en-US" sz="2400" b="1" dirty="0"/>
              <a:t>表示</a:t>
            </a:r>
            <a:r>
              <a:rPr lang="en-US" altLang="x-none" sz="2400" b="1" dirty="0"/>
              <a:t>i</a:t>
            </a:r>
            <a:r>
              <a:rPr lang="zh-CN" altLang="en-US" sz="2400" b="1" dirty="0"/>
              <a:t>为</a:t>
            </a:r>
            <a:r>
              <a:rPr lang="en-US" altLang="x-none" sz="2400" b="1" dirty="0"/>
              <a:t>0  */</a:t>
            </a:r>
            <a:endParaRPr lang="en-US" altLang="x-none" sz="2400" b="1" dirty="0"/>
          </a:p>
          <a:p>
            <a:pPr marL="355600" lvl="1" indent="0">
              <a:buNone/>
            </a:pPr>
            <a:r>
              <a:rPr lang="en-US" altLang="x-none" b="1" dirty="0"/>
              <a:t>}</a:t>
            </a:r>
            <a:endParaRPr lang="en-US" altLang="x-none" b="1" dirty="0"/>
          </a:p>
          <a:p>
            <a:pPr marL="0" indent="0">
              <a:buNone/>
            </a:pPr>
            <a:r>
              <a:rPr lang="zh-CN" altLang="en-US" sz="2800" b="1" dirty="0"/>
              <a:t>移动指针</a:t>
            </a:r>
            <a:r>
              <a:rPr lang="en-US" altLang="x-none" sz="2800" b="1" dirty="0"/>
              <a:t>p</a:t>
            </a:r>
            <a:r>
              <a:rPr lang="zh-CN" altLang="en-US" sz="2800" b="1" dirty="0"/>
              <a:t>的频度：</a:t>
            </a:r>
            <a:endParaRPr lang="zh-CN" altLang="en-US" sz="2800" b="1" dirty="0"/>
          </a:p>
          <a:p>
            <a:pPr marL="355600" lvl="1" indent="0">
              <a:buNone/>
            </a:pPr>
            <a:r>
              <a:rPr lang="en-US" altLang="x-none" b="1" dirty="0"/>
              <a:t>i&lt;1</a:t>
            </a:r>
            <a:r>
              <a:rPr lang="zh-CN" altLang="en-US" b="1" dirty="0"/>
              <a:t>时：</a:t>
            </a:r>
            <a:r>
              <a:rPr lang="en-US" altLang="x-none" b="1" dirty="0"/>
              <a:t>0</a:t>
            </a:r>
            <a:r>
              <a:rPr lang="zh-CN" altLang="en-US" b="1" dirty="0"/>
              <a:t>次</a:t>
            </a:r>
            <a:r>
              <a:rPr lang="en-US" altLang="x-none" b="1" dirty="0"/>
              <a:t>; i</a:t>
            </a:r>
            <a:r>
              <a:rPr lang="en-US" altLang="x-none" b="1" dirty="0">
                <a:ea typeface="Arial Unicode MS" panose="020B0604020202020204" charset="-122"/>
              </a:rPr>
              <a:t>∈[1,n]</a:t>
            </a:r>
            <a:r>
              <a:rPr lang="zh-CN" altLang="en-US" b="1" dirty="0"/>
              <a:t>：</a:t>
            </a:r>
            <a:r>
              <a:rPr lang="en-US" altLang="x-none" b="1" dirty="0"/>
              <a:t>i-1</a:t>
            </a:r>
            <a:r>
              <a:rPr lang="zh-CN" altLang="en-US" b="1" dirty="0"/>
              <a:t>次；</a:t>
            </a:r>
            <a:r>
              <a:rPr lang="en-US" altLang="x-none" b="1" dirty="0"/>
              <a:t>i&gt;n</a:t>
            </a:r>
            <a:r>
              <a:rPr lang="zh-CN" altLang="en-US" b="1" dirty="0"/>
              <a:t>：</a:t>
            </a:r>
            <a:r>
              <a:rPr lang="en-US" altLang="x-none" b="1" dirty="0"/>
              <a:t>n</a:t>
            </a:r>
            <a:r>
              <a:rPr lang="zh-CN" altLang="en-US" b="1" dirty="0"/>
              <a:t>次。</a:t>
            </a:r>
            <a:endParaRPr lang="zh-CN" altLang="en-US" b="1" dirty="0"/>
          </a:p>
          <a:p>
            <a:pPr marL="0" indent="0">
              <a:buNone/>
            </a:pPr>
            <a:r>
              <a:rPr lang="zh-CN" altLang="en-US" sz="2800" b="1" dirty="0">
                <a:ea typeface="Arial Unicode MS" panose="020B0604020202020204" charset="-122"/>
              </a:rPr>
              <a:t>∴</a:t>
            </a:r>
            <a:r>
              <a:rPr lang="zh-CN" altLang="en-US" sz="2800" b="1" dirty="0"/>
              <a:t>时间复杂度</a:t>
            </a:r>
            <a:r>
              <a:rPr lang="en-US" altLang="x-none" sz="2800" b="1" dirty="0"/>
              <a:t>:</a:t>
            </a:r>
            <a:r>
              <a:rPr lang="en-US" altLang="x-none" sz="2800" b="1" dirty="0">
                <a:ea typeface="Arial Unicode MS" panose="020B0604020202020204" charset="-122"/>
              </a:rPr>
              <a:t> O(n)</a:t>
            </a:r>
            <a:r>
              <a:rPr lang="zh-CN" altLang="en-US" sz="2800" b="1" dirty="0">
                <a:ea typeface="楷体_GB2312" pitchFamily="1" charset="-122"/>
              </a:rPr>
              <a:t>。</a:t>
            </a:r>
            <a:endParaRPr lang="zh-CN" altLang="en-US" sz="2800" b="1" dirty="0"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内容占位符 96257"/>
          <p:cNvSpPr>
            <a:spLocks noGrp="1"/>
          </p:cNvSpPr>
          <p:nvPr>
            <p:ph idx="4294967295"/>
          </p:nvPr>
        </p:nvSpPr>
        <p:spPr>
          <a:xfrm>
            <a:off x="1676400" y="152400"/>
            <a:ext cx="8812213" cy="2628900"/>
          </a:xfrm>
        </p:spPr>
        <p:txBody>
          <a:bodyPr wrap="square" lIns="92075" tIns="46038" rIns="92075" bIns="46038" anchor="t"/>
          <a:p>
            <a:pPr marL="0" indent="0">
              <a:lnSpc>
                <a:spcPct val="110000"/>
              </a:lnSpc>
              <a:buNone/>
            </a:pPr>
            <a:r>
              <a:rPr lang="en-US" altLang="x-none" dirty="0"/>
              <a:t>(2)</a:t>
            </a:r>
            <a:r>
              <a:rPr lang="en-US" altLang="x-none" dirty="0"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按值查找</a:t>
            </a:r>
            <a:r>
              <a:rPr lang="zh-CN" altLang="en-US" sz="2400" dirty="0">
                <a:latin typeface="宋体" panose="02010600030101010101" pitchFamily="2" charset="-122"/>
              </a:rPr>
              <a:t> 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 </a:t>
            </a:r>
            <a:r>
              <a:rPr lang="zh-CN" altLang="en-US" sz="2800" b="1" dirty="0">
                <a:latin typeface="宋体" panose="02010600030101010101" pitchFamily="2" charset="-122"/>
              </a:rPr>
              <a:t>按值查找是在链表中，查找是否有结点值等于给定值</a:t>
            </a:r>
            <a:r>
              <a:rPr lang="en-US" altLang="x-none" sz="2800" b="1" dirty="0"/>
              <a:t>key</a:t>
            </a:r>
            <a:r>
              <a:rPr lang="zh-CN" altLang="en-US" sz="2800" b="1" dirty="0">
                <a:latin typeface="宋体" panose="02010600030101010101" pitchFamily="2" charset="-122"/>
              </a:rPr>
              <a:t>的结点</a:t>
            </a:r>
            <a:r>
              <a:rPr lang="en-US" altLang="x-none" sz="2800" b="1" dirty="0">
                <a:latin typeface="宋体" panose="02010600030101010101" pitchFamily="2" charset="-122"/>
              </a:rPr>
              <a:t>? </a:t>
            </a:r>
            <a:r>
              <a:rPr lang="zh-CN" altLang="en-US" sz="2800" b="1" dirty="0">
                <a:latin typeface="宋体" panose="02010600030101010101" pitchFamily="2" charset="-122"/>
              </a:rPr>
              <a:t>若有，则返回首次找到的值为</a:t>
            </a:r>
            <a:r>
              <a:rPr lang="en-US" altLang="x-none" sz="2800" b="1" dirty="0"/>
              <a:t>key</a:t>
            </a:r>
            <a:r>
              <a:rPr lang="zh-CN" altLang="en-US" sz="2800" b="1" dirty="0">
                <a:latin typeface="宋体" panose="02010600030101010101" pitchFamily="2" charset="-122"/>
              </a:rPr>
              <a:t>的结点的存储位置；否则返回</a:t>
            </a:r>
            <a:r>
              <a:rPr lang="en-US" altLang="x-none" sz="2800" b="1" dirty="0"/>
              <a:t>NULL</a:t>
            </a:r>
            <a:r>
              <a:rPr lang="zh-CN" altLang="en-US" sz="2800" b="1" dirty="0">
                <a:latin typeface="宋体" panose="02010600030101010101" pitchFamily="2" charset="-122"/>
              </a:rPr>
              <a:t>。查找时从开始结点出发，沿链表逐个将结点的值和给定值</a:t>
            </a:r>
            <a:r>
              <a:rPr lang="en-US" altLang="x-none" sz="2800" b="1" dirty="0"/>
              <a:t>key</a:t>
            </a:r>
            <a:r>
              <a:rPr lang="zh-CN" altLang="en-US" sz="2800" b="1" dirty="0">
                <a:latin typeface="宋体" panose="02010600030101010101" pitchFamily="2" charset="-122"/>
              </a:rPr>
              <a:t>作比较。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内容占位符 97281"/>
          <p:cNvSpPr>
            <a:spLocks noGrp="1"/>
          </p:cNvSpPr>
          <p:nvPr>
            <p:ph idx="4294967295"/>
          </p:nvPr>
        </p:nvSpPr>
        <p:spPr>
          <a:xfrm>
            <a:off x="1676400" y="152400"/>
            <a:ext cx="8812213" cy="6629400"/>
          </a:xfrm>
        </p:spPr>
        <p:txBody>
          <a:bodyPr wrap="square" lIns="92075" tIns="46038" rIns="92075" bIns="46038" anchor="t"/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算法描述</a:t>
            </a:r>
            <a:endParaRPr lang="zh-CN" altLang="en-US" sz="2800" dirty="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/>
              <a:t>LNode</a:t>
            </a:r>
            <a:r>
              <a:rPr lang="en-US" altLang="x-none" sz="2800" b="1" dirty="0">
                <a:latin typeface="宋体" panose="02010600030101010101" pitchFamily="2" charset="-122"/>
              </a:rPr>
              <a:t> </a:t>
            </a:r>
            <a:r>
              <a:rPr lang="en-US" altLang="x-none" sz="2800" b="1" dirty="0"/>
              <a:t>*Locate_Node(LNode *L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int key)</a:t>
            </a:r>
            <a:endParaRPr lang="en-US" altLang="x-none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400" b="1" dirty="0"/>
              <a:t>/*  </a:t>
            </a:r>
            <a:r>
              <a:rPr lang="zh-CN" altLang="en-US" sz="2400" b="1" dirty="0"/>
              <a:t>在以</a:t>
            </a:r>
            <a:r>
              <a:rPr lang="en-US" altLang="x-none" sz="2400" b="1" dirty="0"/>
              <a:t>L</a:t>
            </a:r>
            <a:r>
              <a:rPr lang="zh-CN" altLang="en-US" sz="2400" b="1" dirty="0"/>
              <a:t>为头结点的单链表中查找值为</a:t>
            </a:r>
            <a:r>
              <a:rPr lang="en-US" altLang="x-none" sz="2400" b="1" dirty="0"/>
              <a:t>key</a:t>
            </a:r>
            <a:r>
              <a:rPr lang="zh-CN" altLang="en-US" sz="2400" b="1" dirty="0"/>
              <a:t>的第一个结点  *</a:t>
            </a:r>
            <a:r>
              <a:rPr lang="en-US" altLang="x-none" sz="2400" b="1" dirty="0"/>
              <a:t>/ </a:t>
            </a:r>
            <a:endParaRPr lang="en-US" altLang="x-none" sz="2400" b="1" dirty="0"/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/>
              <a:t>{   LNode *p=L–&gt;next;</a:t>
            </a:r>
            <a:endParaRPr lang="en-US" altLang="x-none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while  ( p!=NULL&amp;&amp; p–&gt;data!=key)    p=p–&gt;next;</a:t>
            </a:r>
            <a:endParaRPr lang="en-US" altLang="x-none" sz="2800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if  (p–&gt;data==key)   return p;</a:t>
            </a:r>
            <a:endParaRPr lang="en-US" altLang="x-none" sz="2800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else  </a:t>
            </a:r>
            <a:endParaRPr lang="en-US" altLang="x-none" sz="2800" b="1" dirty="0"/>
          </a:p>
          <a:p>
            <a:pPr marL="1079500" lvl="3" indent="0">
              <a:lnSpc>
                <a:spcPct val="110000"/>
              </a:lnSpc>
              <a:buNone/>
            </a:pPr>
            <a:r>
              <a:rPr lang="en-US" altLang="x-none" sz="2800" b="1" dirty="0"/>
              <a:t>{    printf(“</a:t>
            </a:r>
            <a:r>
              <a:rPr lang="zh-CN" altLang="en-US" sz="2800" b="1" dirty="0"/>
              <a:t>所要查找的结点不存在</a:t>
            </a:r>
            <a:r>
              <a:rPr lang="en-US" altLang="x-none" sz="2800" b="1" dirty="0"/>
              <a:t>!!\n”); 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x-none" sz="2800" b="1" dirty="0"/>
              <a:t>retutn(NULL);  </a:t>
            </a:r>
            <a:endParaRPr lang="en-US" altLang="x-none" sz="2800" b="1" dirty="0"/>
          </a:p>
          <a:p>
            <a:pPr marL="1079500" lvl="3" indent="0">
              <a:lnSpc>
                <a:spcPct val="110000"/>
              </a:lnSpc>
              <a:buNone/>
            </a:pPr>
            <a:r>
              <a:rPr lang="en-US" altLang="x-none" sz="2800" b="1" dirty="0"/>
              <a:t>}</a:t>
            </a:r>
            <a:endParaRPr lang="en-US" altLang="x-none" sz="2800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3200" b="1" dirty="0"/>
              <a:t>}</a:t>
            </a:r>
            <a:endParaRPr lang="en-US" altLang="x-none" sz="3200" b="1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算法的执行与形参</a:t>
            </a:r>
            <a:r>
              <a:rPr lang="en-US" altLang="x-none" sz="2800" b="1" dirty="0"/>
              <a:t>key</a:t>
            </a:r>
            <a:r>
              <a:rPr lang="zh-CN" altLang="en-US" sz="2800" b="1" dirty="0">
                <a:latin typeface="宋体" panose="02010600030101010101" pitchFamily="2" charset="-122"/>
              </a:rPr>
              <a:t>有关，平均时间复杂度为</a:t>
            </a:r>
            <a:r>
              <a:rPr lang="en-US" altLang="x-none" sz="2800" b="1" dirty="0"/>
              <a:t>O(n)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内容占位符 98305"/>
          <p:cNvSpPr>
            <a:spLocks noGrp="1"/>
          </p:cNvSpPr>
          <p:nvPr>
            <p:ph idx="4294967295"/>
          </p:nvPr>
        </p:nvSpPr>
        <p:spPr>
          <a:xfrm>
            <a:off x="1676400" y="152400"/>
            <a:ext cx="8763000" cy="6516688"/>
          </a:xfrm>
        </p:spPr>
        <p:txBody>
          <a:bodyPr wrap="square" lIns="92075" tIns="46038" rIns="92075" bIns="46038" anchor="t"/>
          <a:p>
            <a:pPr marL="0" indent="0">
              <a:lnSpc>
                <a:spcPct val="110000"/>
              </a:lnSpc>
              <a:buNone/>
            </a:pPr>
            <a:r>
              <a:rPr lang="en-US" altLang="x-none" sz="3600" b="1" dirty="0">
                <a:solidFill>
                  <a:schemeClr val="folHlink"/>
                </a:solidFill>
                <a:ea typeface="楷体_GB2312" pitchFamily="1" charset="-122"/>
              </a:rPr>
              <a:t>3</a:t>
            </a:r>
            <a:r>
              <a:rPr lang="en-US" altLang="x-none" sz="3600" b="1" dirty="0">
                <a:solidFill>
                  <a:schemeClr val="fol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rPr>
              <a:t>单链表的插入</a:t>
            </a:r>
            <a:endParaRPr lang="zh-CN" altLang="en-US" sz="3600" b="1" dirty="0">
              <a:solidFill>
                <a:schemeClr val="folHlink"/>
              </a:solidFill>
              <a:latin typeface="楷体_GB2312" pitchFamily="1" charset="-122"/>
              <a:ea typeface="楷体_GB2312" pitchFamily="1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   </a:t>
            </a:r>
            <a:r>
              <a:rPr lang="zh-CN" altLang="en-US" sz="2800" b="1" dirty="0">
                <a:latin typeface="宋体" panose="02010600030101010101" pitchFamily="2" charset="-122"/>
              </a:rPr>
              <a:t>插入运算是将值为</a:t>
            </a:r>
            <a:r>
              <a:rPr lang="en-US" altLang="x-none" sz="2800" b="1" dirty="0"/>
              <a:t>e</a:t>
            </a:r>
            <a:r>
              <a:rPr lang="zh-CN" altLang="en-US" sz="2800" b="1" dirty="0">
                <a:latin typeface="宋体" panose="02010600030101010101" pitchFamily="2" charset="-122"/>
              </a:rPr>
              <a:t>的新结点插入到表的第</a:t>
            </a:r>
            <a:r>
              <a:rPr lang="en-US" altLang="x-none" sz="2800" b="1" dirty="0"/>
              <a:t>i</a:t>
            </a:r>
            <a:r>
              <a:rPr lang="zh-CN" altLang="en-US" sz="2800" b="1" dirty="0">
                <a:latin typeface="宋体" panose="02010600030101010101" pitchFamily="2" charset="-122"/>
              </a:rPr>
              <a:t>个结点的位置上，即插入到</a:t>
            </a:r>
            <a:r>
              <a:rPr lang="en-US" altLang="x-none" sz="2800" b="1" dirty="0"/>
              <a:t>a</a:t>
            </a:r>
            <a:r>
              <a:rPr lang="en-US" altLang="x-none" sz="2800" b="1" baseline="-25000" dirty="0"/>
              <a:t>i-1</a:t>
            </a:r>
            <a:r>
              <a:rPr lang="zh-CN" altLang="en-US" sz="2800" b="1" dirty="0">
                <a:latin typeface="宋体" panose="02010600030101010101" pitchFamily="2" charset="-122"/>
              </a:rPr>
              <a:t>与</a:t>
            </a:r>
            <a:r>
              <a:rPr lang="en-US" altLang="x-none" sz="2800" b="1" dirty="0"/>
              <a:t>a</a:t>
            </a:r>
            <a:r>
              <a:rPr lang="en-US" altLang="x-none" sz="2800" b="1" baseline="-25000" dirty="0"/>
              <a:t>i</a:t>
            </a:r>
            <a:r>
              <a:rPr lang="zh-CN" altLang="en-US" sz="2800" b="1" dirty="0">
                <a:latin typeface="宋体" panose="02010600030101010101" pitchFamily="2" charset="-122"/>
              </a:rPr>
              <a:t>之间。因此，必须首先找到</a:t>
            </a:r>
            <a:r>
              <a:rPr lang="en-US" altLang="x-none" sz="2800" b="1" dirty="0"/>
              <a:t>a</a:t>
            </a:r>
            <a:r>
              <a:rPr lang="en-US" altLang="x-none" sz="2800" b="1" baseline="-25000" dirty="0"/>
              <a:t>i-1</a:t>
            </a:r>
            <a:r>
              <a:rPr lang="zh-CN" altLang="en-US" sz="2800" b="1" dirty="0"/>
              <a:t>所在</a:t>
            </a:r>
            <a:r>
              <a:rPr lang="zh-CN" altLang="en-US" sz="2800" b="1" dirty="0">
                <a:latin typeface="宋体" panose="02010600030101010101" pitchFamily="2" charset="-122"/>
              </a:rPr>
              <a:t>的结点</a:t>
            </a:r>
            <a:r>
              <a:rPr lang="en-US" altLang="x-none" sz="2800" b="1" dirty="0"/>
              <a:t>p</a:t>
            </a:r>
            <a:r>
              <a:rPr lang="zh-CN" altLang="en-US" sz="2800" b="1" dirty="0">
                <a:latin typeface="宋体" panose="02010600030101010101" pitchFamily="2" charset="-122"/>
              </a:rPr>
              <a:t>，然后生成一个数据域为</a:t>
            </a:r>
            <a:r>
              <a:rPr lang="en-US" altLang="x-none" sz="2800" b="1" dirty="0"/>
              <a:t>e</a:t>
            </a:r>
            <a:r>
              <a:rPr lang="zh-CN" altLang="en-US" sz="2800" b="1" dirty="0">
                <a:latin typeface="宋体" panose="02010600030101010101" pitchFamily="2" charset="-122"/>
              </a:rPr>
              <a:t>的新结点</a:t>
            </a:r>
            <a:r>
              <a:rPr lang="en-US" altLang="x-none" sz="2800" b="1" dirty="0"/>
              <a:t>q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en-US" altLang="x-none" sz="2800" b="1" dirty="0"/>
              <a:t>q</a:t>
            </a:r>
            <a:r>
              <a:rPr lang="zh-CN" altLang="en-US" sz="2800" b="1" dirty="0">
                <a:latin typeface="宋体" panose="02010600030101010101" pitchFamily="2" charset="-122"/>
              </a:rPr>
              <a:t>结点作为</a:t>
            </a:r>
            <a:r>
              <a:rPr lang="en-US" altLang="x-none" sz="2800" b="1" dirty="0"/>
              <a:t>p</a:t>
            </a:r>
            <a:r>
              <a:rPr lang="zh-CN" altLang="en-US" sz="2800" b="1" dirty="0">
                <a:latin typeface="宋体" panose="02010600030101010101" pitchFamily="2" charset="-122"/>
              </a:rPr>
              <a:t>的直接后继结点。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算法描述</a:t>
            </a:r>
            <a:endParaRPr lang="zh-CN" altLang="en-US" sz="2800" dirty="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/>
              <a:t>void  Insert_LNode(LNode *L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int i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ElemType e)</a:t>
            </a:r>
            <a:endParaRPr lang="en-US" altLang="x-none" sz="2800" b="1" dirty="0"/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sz="2000" b="1" dirty="0"/>
              <a:t>    </a:t>
            </a:r>
            <a:r>
              <a:rPr lang="en-US" altLang="x-none" sz="2400" b="1" dirty="0"/>
              <a:t>/*  </a:t>
            </a:r>
            <a:r>
              <a:rPr lang="zh-CN" altLang="en-US" sz="2400" b="1" dirty="0"/>
              <a:t>在以</a:t>
            </a:r>
            <a:r>
              <a:rPr lang="en-US" altLang="x-none" sz="2400" b="1" dirty="0"/>
              <a:t>L</a:t>
            </a:r>
            <a:r>
              <a:rPr lang="zh-CN" altLang="en-US" sz="2400" b="1" dirty="0"/>
              <a:t>为头结点的单链表的第</a:t>
            </a:r>
            <a:r>
              <a:rPr lang="en-US" altLang="x-none" sz="2400" b="1" dirty="0"/>
              <a:t>i</a:t>
            </a:r>
            <a:r>
              <a:rPr lang="zh-CN" altLang="en-US" sz="2400" b="1" dirty="0"/>
              <a:t>个位置插入值为</a:t>
            </a:r>
            <a:r>
              <a:rPr lang="en-US" altLang="x-none" sz="2400" b="1" dirty="0"/>
              <a:t>e</a:t>
            </a:r>
            <a:r>
              <a:rPr lang="zh-CN" altLang="en-US" sz="2400" b="1" dirty="0"/>
              <a:t>的结点 *</a:t>
            </a:r>
            <a:r>
              <a:rPr lang="en-US" altLang="x-none" sz="2400" b="1" dirty="0"/>
              <a:t>/ </a:t>
            </a:r>
            <a:endParaRPr lang="en-US" altLang="x-none" sz="2400" b="1" dirty="0"/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/>
              <a:t>{   int  j=0;  LNode *p</a:t>
            </a:r>
            <a:r>
              <a:rPr lang="zh-CN" altLang="en-US" b="1" dirty="0"/>
              <a:t>，*</a:t>
            </a:r>
            <a:r>
              <a:rPr lang="en-US" altLang="x-none" b="1" dirty="0"/>
              <a:t>q;</a:t>
            </a:r>
            <a:endParaRPr lang="en-US" altLang="x-none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p=L–&gt;next ;</a:t>
            </a:r>
            <a:endParaRPr lang="en-US" altLang="x-none" sz="2800" b="1" dirty="0"/>
          </a:p>
          <a:p>
            <a:pPr marL="723900" lvl="2" indent="0">
              <a:buNone/>
            </a:pPr>
            <a:r>
              <a:rPr lang="en-US" altLang="x-none" sz="2800" b="1" dirty="0"/>
              <a:t>while  ( p!=NULL&amp;&amp; j&lt;i-1) </a:t>
            </a:r>
            <a:endParaRPr lang="en-US" altLang="x-none" sz="2800" b="1" dirty="0"/>
          </a:p>
          <a:p>
            <a:pPr marL="1079500" lvl="3" indent="0">
              <a:buNone/>
            </a:pPr>
            <a:r>
              <a:rPr lang="en-US" altLang="x-none" sz="2800" b="1" dirty="0"/>
              <a:t>{  p=p–&gt;next;  j++;   }</a:t>
            </a:r>
            <a:endParaRPr lang="en-US" altLang="x-none" sz="2800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内容占位符 99329"/>
          <p:cNvSpPr>
            <a:spLocks noGrp="1"/>
          </p:cNvSpPr>
          <p:nvPr>
            <p:ph idx="4294967295"/>
          </p:nvPr>
        </p:nvSpPr>
        <p:spPr>
          <a:xfrm>
            <a:off x="1676400" y="152400"/>
            <a:ext cx="8915400" cy="5181600"/>
          </a:xfrm>
        </p:spPr>
        <p:txBody>
          <a:bodyPr wrap="square" lIns="92075" tIns="46038" rIns="92075" bIns="46038" anchor="t"/>
          <a:p>
            <a:pPr marL="723900" lvl="2" indent="0">
              <a:buNone/>
            </a:pPr>
            <a:r>
              <a:rPr lang="en-US" altLang="x-none" sz="2800" b="1" dirty="0"/>
              <a:t>if  (j!=i-1)     printf(“i</a:t>
            </a:r>
            <a:r>
              <a:rPr lang="zh-CN" altLang="en-US" sz="2800" b="1" dirty="0"/>
              <a:t>太大或</a:t>
            </a:r>
            <a:r>
              <a:rPr lang="en-US" altLang="x-none" sz="2800" b="1" dirty="0"/>
              <a:t>i</a:t>
            </a:r>
            <a:r>
              <a:rPr lang="zh-CN" altLang="en-US" sz="2800" b="1" dirty="0"/>
              <a:t>为</a:t>
            </a:r>
            <a:r>
              <a:rPr lang="en-US" altLang="x-none" sz="2800" b="1" dirty="0"/>
              <a:t>0!!\n ”); </a:t>
            </a:r>
            <a:endParaRPr lang="en-US" altLang="x-none" sz="2800" b="1" dirty="0"/>
          </a:p>
          <a:p>
            <a:pPr marL="723900" lvl="2" indent="0">
              <a:buNone/>
            </a:pPr>
            <a:r>
              <a:rPr lang="en-US" altLang="x-none" sz="2800" b="1" dirty="0"/>
              <a:t>else</a:t>
            </a:r>
            <a:endParaRPr lang="en-US" altLang="x-none" sz="2800" b="1" dirty="0"/>
          </a:p>
          <a:p>
            <a:pPr marL="1079500" lvl="3" indent="0">
              <a:buNone/>
            </a:pPr>
            <a:r>
              <a:rPr lang="en-US" altLang="x-none" sz="2800" b="1" dirty="0"/>
              <a:t>{  q=(LNode *)malloc(sizeof(LNode));</a:t>
            </a:r>
            <a:endParaRPr lang="en-US" altLang="x-none" sz="2800" b="1" dirty="0"/>
          </a:p>
          <a:p>
            <a:pPr marL="1435100" lvl="4" indent="0">
              <a:buNone/>
            </a:pPr>
            <a:r>
              <a:rPr lang="en-US" altLang="x-none" sz="2800" b="1" dirty="0"/>
              <a:t>q–&gt;data=e;   q–&gt;next=p–&gt;next;</a:t>
            </a:r>
            <a:endParaRPr lang="en-US" altLang="x-none" sz="2800" b="1" dirty="0"/>
          </a:p>
          <a:p>
            <a:pPr marL="1435100" lvl="4" indent="0">
              <a:buNone/>
            </a:pPr>
            <a:r>
              <a:rPr lang="en-US" altLang="x-none" sz="2800" b="1" dirty="0"/>
              <a:t>p–&gt;next=q;</a:t>
            </a:r>
            <a:endParaRPr lang="en-US" altLang="x-none" sz="2800" b="1" dirty="0"/>
          </a:p>
          <a:p>
            <a:pPr marL="1079500" lvl="3" indent="0">
              <a:buNone/>
            </a:pPr>
            <a:r>
              <a:rPr lang="en-US" altLang="x-none" sz="2800" b="1" dirty="0"/>
              <a:t>}</a:t>
            </a:r>
            <a:endParaRPr lang="en-US" altLang="x-none" sz="2800" b="1" dirty="0"/>
          </a:p>
          <a:p>
            <a:pPr marL="355600" lvl="1" indent="0">
              <a:buNone/>
            </a:pPr>
            <a:r>
              <a:rPr lang="en-US" altLang="x-none" b="1" dirty="0"/>
              <a:t>}</a:t>
            </a:r>
            <a:endParaRPr lang="en-US" altLang="x-none" b="1" dirty="0"/>
          </a:p>
          <a:p>
            <a:pPr marL="0" indent="0">
              <a:buNone/>
            </a:pPr>
            <a:r>
              <a:rPr lang="en-US" altLang="x-none" b="1" dirty="0">
                <a:latin typeface="宋体" panose="02010600030101010101" pitchFamily="2" charset="-122"/>
              </a:rPr>
              <a:t>   </a:t>
            </a:r>
            <a:r>
              <a:rPr lang="zh-CN" altLang="en-US" sz="2800" b="1" dirty="0">
                <a:latin typeface="宋体" panose="02010600030101010101" pitchFamily="2" charset="-122"/>
              </a:rPr>
              <a:t>设链表的长度为</a:t>
            </a:r>
            <a:r>
              <a:rPr lang="en-US" altLang="x-none" sz="2800" b="1" dirty="0"/>
              <a:t>n</a:t>
            </a:r>
            <a:r>
              <a:rPr lang="zh-CN" altLang="en-US" sz="2800" b="1" dirty="0">
                <a:latin typeface="宋体" panose="02010600030101010101" pitchFamily="2" charset="-122"/>
              </a:rPr>
              <a:t>，合法的插入位置是</a:t>
            </a:r>
            <a:r>
              <a:rPr lang="en-US" altLang="x-none" sz="2800" b="1" dirty="0"/>
              <a:t>1≦i≦n</a:t>
            </a:r>
            <a:r>
              <a:rPr lang="zh-CN" altLang="en-US" sz="2800" b="1" dirty="0">
                <a:latin typeface="宋体" panose="02010600030101010101" pitchFamily="2" charset="-122"/>
              </a:rPr>
              <a:t>。算法的时间主要耗费</a:t>
            </a:r>
            <a:r>
              <a:rPr lang="zh-CN" altLang="en-US" sz="2800" b="1" dirty="0"/>
              <a:t>移动指针</a:t>
            </a:r>
            <a:r>
              <a:rPr lang="en-US" altLang="x-none" sz="2800" b="1" dirty="0"/>
              <a:t>p</a:t>
            </a:r>
            <a:r>
              <a:rPr lang="zh-CN" altLang="en-US" sz="2800" b="1" dirty="0">
                <a:latin typeface="宋体" panose="02010600030101010101" pitchFamily="2" charset="-122"/>
              </a:rPr>
              <a:t>上，故时间复杂度亦为</a:t>
            </a:r>
            <a:r>
              <a:rPr lang="en-US" altLang="x-none" sz="2800" b="1" dirty="0"/>
              <a:t>O(n)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内容占位符 100353"/>
          <p:cNvSpPr>
            <a:spLocks noGrp="1"/>
          </p:cNvSpPr>
          <p:nvPr>
            <p:ph idx="4294967295"/>
          </p:nvPr>
        </p:nvSpPr>
        <p:spPr>
          <a:xfrm>
            <a:off x="1676400" y="220663"/>
            <a:ext cx="8812213" cy="6448425"/>
          </a:xfrm>
        </p:spPr>
        <p:txBody>
          <a:bodyPr wrap="square" lIns="92075" tIns="46038" rIns="92075" bIns="46038" anchor="t"/>
          <a:p>
            <a:pPr marL="0" indent="0">
              <a:lnSpc>
                <a:spcPct val="110000"/>
              </a:lnSpc>
              <a:buNone/>
            </a:pPr>
            <a:r>
              <a:rPr lang="en-US" altLang="x-none" sz="3600" b="1" dirty="0">
                <a:solidFill>
                  <a:schemeClr val="folHlink"/>
                </a:solidFill>
              </a:rPr>
              <a:t>4</a:t>
            </a:r>
            <a:r>
              <a:rPr lang="en-US" altLang="x-none" sz="3600" b="1" dirty="0">
                <a:solidFill>
                  <a:schemeClr val="fol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rPr>
              <a:t>单链表的删除</a:t>
            </a:r>
            <a:endParaRPr lang="zh-CN" altLang="en-US" b="1" dirty="0">
              <a:solidFill>
                <a:schemeClr val="folHlink"/>
              </a:solidFill>
              <a:latin typeface="楷体_GB2312" pitchFamily="1" charset="-122"/>
              <a:ea typeface="楷体_GB2312" pitchFamily="1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⑴</a:t>
            </a:r>
            <a:r>
              <a:rPr lang="zh-CN" altLang="en-US" b="1" dirty="0">
                <a:solidFill>
                  <a:schemeClr val="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按序号删除</a:t>
            </a:r>
            <a:r>
              <a:rPr lang="zh-CN" altLang="en-US" b="1" dirty="0">
                <a:solidFill>
                  <a:schemeClr val="hlink"/>
                </a:solidFill>
                <a:latin typeface="宋体" panose="02010600030101010101" pitchFamily="2" charset="-122"/>
              </a:rPr>
              <a:t>   </a:t>
            </a:r>
            <a:endParaRPr lang="zh-CN" altLang="en-US" b="1" dirty="0">
              <a:solidFill>
                <a:schemeClr val="hlink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删除单链表中的第</a:t>
            </a:r>
            <a:r>
              <a:rPr lang="en-US" altLang="x-none" sz="2800" b="1" dirty="0"/>
              <a:t>i</a:t>
            </a:r>
            <a:r>
              <a:rPr lang="zh-CN" altLang="en-US" sz="2800" b="1" dirty="0">
                <a:latin typeface="宋体" panose="02010600030101010101" pitchFamily="2" charset="-122"/>
              </a:rPr>
              <a:t>个结点。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</a:t>
            </a:r>
            <a:r>
              <a:rPr lang="zh-CN" altLang="en-US" sz="2800" b="1" dirty="0">
                <a:latin typeface="宋体" panose="02010600030101010101" pitchFamily="2" charset="-122"/>
              </a:rPr>
              <a:t>为了删除第</a:t>
            </a:r>
            <a:r>
              <a:rPr lang="en-US" altLang="x-none" sz="2800" b="1" dirty="0"/>
              <a:t>i</a:t>
            </a:r>
            <a:r>
              <a:rPr lang="zh-CN" altLang="en-US" sz="2800" b="1" dirty="0">
                <a:latin typeface="宋体" panose="02010600030101010101" pitchFamily="2" charset="-122"/>
              </a:rPr>
              <a:t>个结点</a:t>
            </a:r>
            <a:r>
              <a:rPr lang="en-US" altLang="x-none" sz="2800" b="1" dirty="0"/>
              <a:t>a</a:t>
            </a:r>
            <a:r>
              <a:rPr lang="en-US" altLang="x-none" sz="2800" b="1" baseline="-25000" dirty="0"/>
              <a:t>i</a:t>
            </a:r>
            <a:r>
              <a:rPr lang="zh-CN" altLang="en-US" sz="2800" b="1" dirty="0">
                <a:latin typeface="宋体" panose="02010600030101010101" pitchFamily="2" charset="-122"/>
              </a:rPr>
              <a:t>，必须找到结点的存储地址。该存储地址是在其直接前趋结点</a:t>
            </a:r>
            <a:r>
              <a:rPr lang="en-US" altLang="x-none" sz="2800" b="1" dirty="0"/>
              <a:t>a</a:t>
            </a:r>
            <a:r>
              <a:rPr lang="en-US" altLang="x-none" sz="2800" b="1" baseline="-25000" dirty="0"/>
              <a:t>i-1</a:t>
            </a:r>
            <a:r>
              <a:rPr lang="zh-CN" altLang="en-US" sz="2800" b="1" dirty="0">
                <a:latin typeface="宋体" panose="02010600030101010101" pitchFamily="2" charset="-122"/>
              </a:rPr>
              <a:t>的</a:t>
            </a:r>
            <a:r>
              <a:rPr lang="en-US" altLang="x-none" sz="2800" b="1" dirty="0"/>
              <a:t>next</a:t>
            </a:r>
            <a:r>
              <a:rPr lang="zh-CN" altLang="en-US" sz="2800" b="1" dirty="0">
                <a:latin typeface="宋体" panose="02010600030101010101" pitchFamily="2" charset="-122"/>
              </a:rPr>
              <a:t>域中，因此，必须首先找到</a:t>
            </a:r>
            <a:r>
              <a:rPr lang="en-US" altLang="x-none" sz="2800" b="1" dirty="0"/>
              <a:t>a</a:t>
            </a:r>
            <a:r>
              <a:rPr lang="en-US" altLang="x-none" sz="2800" b="1" baseline="-25000" dirty="0"/>
              <a:t>i-1</a:t>
            </a:r>
            <a:r>
              <a:rPr lang="zh-CN" altLang="en-US" sz="2800" b="1" dirty="0">
                <a:latin typeface="宋体" panose="02010600030101010101" pitchFamily="2" charset="-122"/>
              </a:rPr>
              <a:t>的存储位置</a:t>
            </a:r>
            <a:r>
              <a:rPr lang="en-US" altLang="x-none" sz="2800" b="1" dirty="0"/>
              <a:t>p</a:t>
            </a:r>
            <a:r>
              <a:rPr lang="zh-CN" altLang="en-US" sz="2800" b="1" dirty="0">
                <a:latin typeface="宋体" panose="02010600030101010101" pitchFamily="2" charset="-122"/>
              </a:rPr>
              <a:t>，然后令</a:t>
            </a:r>
            <a:r>
              <a:rPr lang="en-US" altLang="x-none" sz="2800" b="1" dirty="0"/>
              <a:t>p–&gt;next</a:t>
            </a:r>
            <a:r>
              <a:rPr lang="zh-CN" altLang="en-US" sz="2800" b="1" dirty="0">
                <a:latin typeface="宋体" panose="02010600030101010101" pitchFamily="2" charset="-122"/>
              </a:rPr>
              <a:t>指向</a:t>
            </a:r>
            <a:r>
              <a:rPr lang="en-US" altLang="x-none" sz="2800" b="1" dirty="0"/>
              <a:t>a</a:t>
            </a:r>
            <a:r>
              <a:rPr lang="en-US" altLang="x-none" sz="2800" b="1" baseline="-25000" dirty="0"/>
              <a:t>i</a:t>
            </a:r>
            <a:r>
              <a:rPr lang="zh-CN" altLang="en-US" sz="2800" b="1" dirty="0">
                <a:latin typeface="宋体" panose="02010600030101010101" pitchFamily="2" charset="-122"/>
              </a:rPr>
              <a:t>的直接后继结点，即把</a:t>
            </a:r>
            <a:r>
              <a:rPr lang="en-US" altLang="x-none" sz="2800" b="1" dirty="0"/>
              <a:t>a</a:t>
            </a:r>
            <a:r>
              <a:rPr lang="en-US" altLang="x-none" sz="2800" b="1" baseline="-25000" dirty="0"/>
              <a:t>i</a:t>
            </a:r>
            <a:r>
              <a:rPr lang="zh-CN" altLang="en-US" sz="2800" b="1" dirty="0">
                <a:latin typeface="宋体" panose="02010600030101010101" pitchFamily="2" charset="-122"/>
              </a:rPr>
              <a:t>从链上摘下。最后释放结点</a:t>
            </a:r>
            <a:r>
              <a:rPr lang="en-US" altLang="x-none" sz="2800" b="1" dirty="0"/>
              <a:t>a</a:t>
            </a:r>
            <a:r>
              <a:rPr lang="en-US" altLang="x-none" sz="2800" b="1" baseline="-25000" dirty="0"/>
              <a:t>i</a:t>
            </a:r>
            <a:r>
              <a:rPr lang="zh-CN" altLang="en-US" sz="2800" b="1" dirty="0">
                <a:latin typeface="宋体" panose="02010600030101010101" pitchFamily="2" charset="-122"/>
              </a:rPr>
              <a:t>的空间，将其归还给</a:t>
            </a:r>
            <a:r>
              <a:rPr lang="zh-CN" altLang="en-US" sz="2800" b="1" dirty="0"/>
              <a:t>“</a:t>
            </a:r>
            <a:r>
              <a:rPr lang="zh-CN" altLang="en-US" sz="2800" b="1" dirty="0">
                <a:solidFill>
                  <a:schemeClr val="accent1"/>
                </a:solidFill>
                <a:latin typeface="宋体" panose="02010600030101010101" pitchFamily="2" charset="-122"/>
              </a:rPr>
              <a:t>存储池</a:t>
            </a:r>
            <a:r>
              <a:rPr lang="zh-CN" altLang="en-US" sz="2800" b="1" dirty="0"/>
              <a:t>”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设单链表长度为</a:t>
            </a:r>
            <a:r>
              <a:rPr lang="en-US" altLang="x-none" sz="2800" b="1" dirty="0"/>
              <a:t>n</a:t>
            </a:r>
            <a:r>
              <a:rPr lang="zh-CN" altLang="en-US" sz="2800" b="1" dirty="0">
                <a:latin typeface="宋体" panose="02010600030101010101" pitchFamily="2" charset="-122"/>
              </a:rPr>
              <a:t>，则删去第</a:t>
            </a:r>
            <a:r>
              <a:rPr lang="en-US" altLang="x-none" sz="2800" b="1" dirty="0"/>
              <a:t>i</a:t>
            </a:r>
            <a:r>
              <a:rPr lang="zh-CN" altLang="en-US" sz="2800" b="1" dirty="0">
                <a:latin typeface="宋体" panose="02010600030101010101" pitchFamily="2" charset="-122"/>
              </a:rPr>
              <a:t>个结点仅当</a:t>
            </a:r>
            <a:r>
              <a:rPr lang="en-US" altLang="x-none" sz="2800" b="1" dirty="0"/>
              <a:t>1≦i≦n</a:t>
            </a:r>
            <a:r>
              <a:rPr lang="zh-CN" altLang="en-US" sz="2800" b="1" dirty="0">
                <a:latin typeface="宋体" panose="02010600030101010101" pitchFamily="2" charset="-122"/>
              </a:rPr>
              <a:t>时是合法的。则当</a:t>
            </a:r>
            <a:r>
              <a:rPr lang="en-US" altLang="x-none" sz="2800" b="1" dirty="0"/>
              <a:t>i=n+1</a:t>
            </a:r>
            <a:r>
              <a:rPr lang="zh-CN" altLang="en-US" sz="2800" b="1" dirty="0">
                <a:latin typeface="宋体" panose="02010600030101010101" pitchFamily="2" charset="-122"/>
              </a:rPr>
              <a:t>时，虽然被删结点不存在，但其前趋结点却存在，是终端结点。故判断条件之一是</a:t>
            </a:r>
            <a:r>
              <a:rPr lang="en-US" altLang="x-none" sz="2800" b="1" dirty="0"/>
              <a:t>p–&gt;next!=NULL</a:t>
            </a:r>
            <a:r>
              <a:rPr lang="zh-CN" altLang="en-US" sz="2800" b="1" dirty="0">
                <a:latin typeface="宋体" panose="02010600030101010101" pitchFamily="2" charset="-122"/>
              </a:rPr>
              <a:t>。显然此算法的时间复杂度也是</a:t>
            </a:r>
            <a:r>
              <a:rPr lang="en-US" altLang="x-none" sz="2800" b="1" dirty="0"/>
              <a:t>O</a:t>
            </a:r>
            <a:r>
              <a:rPr lang="en-US" altLang="x-none" sz="2800" b="1" dirty="0">
                <a:latin typeface="宋体" panose="02010600030101010101" pitchFamily="2" charset="-122"/>
              </a:rPr>
              <a:t>(n)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r>
              <a:rPr lang="zh-CN" altLang="en-US" dirty="0">
                <a:latin typeface="宋体" panose="02010600030101010101" pitchFamily="2" charset="-122"/>
              </a:rPr>
              <a:t>   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内容占位符 101377"/>
          <p:cNvSpPr>
            <a:spLocks noGrp="1"/>
          </p:cNvSpPr>
          <p:nvPr>
            <p:ph idx="4294967295"/>
          </p:nvPr>
        </p:nvSpPr>
        <p:spPr>
          <a:xfrm>
            <a:off x="1676400" y="152400"/>
            <a:ext cx="8763000" cy="5724525"/>
          </a:xfrm>
        </p:spPr>
        <p:txBody>
          <a:bodyPr wrap="square" lIns="92075" tIns="46038" rIns="92075" bIns="46038" anchor="t"/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算法描述</a:t>
            </a:r>
            <a:endParaRPr lang="zh-CN" altLang="en-US" sz="2800" dirty="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/>
              <a:t>void  Delete_LinkList(LNode *L</a:t>
            </a:r>
            <a:r>
              <a:rPr lang="zh-CN" altLang="en-US" sz="2800" b="1" dirty="0"/>
              <a:t>， </a:t>
            </a:r>
            <a:r>
              <a:rPr lang="en-US" altLang="x-none" sz="2800" b="1" dirty="0"/>
              <a:t>int i)</a:t>
            </a:r>
            <a:endParaRPr lang="en-US" altLang="x-none" sz="2800" b="1" dirty="0"/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sz="2000" b="1" dirty="0"/>
              <a:t>  </a:t>
            </a:r>
            <a:r>
              <a:rPr lang="en-US" altLang="x-none" sz="2400" b="1" dirty="0"/>
              <a:t>/*  </a:t>
            </a:r>
            <a:r>
              <a:rPr lang="zh-CN" altLang="en-US" sz="2400" b="1" dirty="0">
                <a:latin typeface="宋体" panose="02010600030101010101" pitchFamily="2" charset="-122"/>
              </a:rPr>
              <a:t>删除以</a:t>
            </a:r>
            <a:r>
              <a:rPr lang="en-US" altLang="x-none" sz="2400" b="1" dirty="0"/>
              <a:t>L</a:t>
            </a:r>
            <a:r>
              <a:rPr lang="zh-CN" altLang="en-US" sz="2400" b="1" dirty="0">
                <a:latin typeface="宋体" panose="02010600030101010101" pitchFamily="2" charset="-122"/>
              </a:rPr>
              <a:t>为头结点的单链表中的第</a:t>
            </a:r>
            <a:r>
              <a:rPr lang="en-US" altLang="x-none" sz="2400" b="1" dirty="0">
                <a:latin typeface="宋体" panose="02010600030101010101" pitchFamily="2" charset="-122"/>
              </a:rPr>
              <a:t>i</a:t>
            </a:r>
            <a:r>
              <a:rPr lang="zh-CN" altLang="en-US" sz="2400" b="1" dirty="0">
                <a:latin typeface="宋体" panose="02010600030101010101" pitchFamily="2" charset="-122"/>
              </a:rPr>
              <a:t>个结点  </a:t>
            </a:r>
            <a:r>
              <a:rPr lang="zh-CN" altLang="en-US" sz="2400" b="1" dirty="0"/>
              <a:t>*</a:t>
            </a:r>
            <a:r>
              <a:rPr lang="en-US" altLang="x-none" sz="2400" b="1" dirty="0"/>
              <a:t>/ </a:t>
            </a:r>
            <a:endParaRPr lang="en-US" altLang="x-none" sz="2400" b="1" dirty="0"/>
          </a:p>
          <a:p>
            <a:pPr marL="355600" lvl="1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b="1" dirty="0"/>
              <a:t>{  int  j=1;  LNode *p</a:t>
            </a:r>
            <a:r>
              <a:rPr lang="zh-CN" altLang="en-US" b="1" dirty="0"/>
              <a:t>，*</a:t>
            </a:r>
            <a:r>
              <a:rPr lang="en-US" altLang="x-none" b="1" dirty="0"/>
              <a:t>q;</a:t>
            </a:r>
            <a:endParaRPr lang="en-US" altLang="x-none" b="1" dirty="0"/>
          </a:p>
          <a:p>
            <a:pPr marL="723900" lvl="2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p=L;  q=L-&gt;next;</a:t>
            </a:r>
            <a:endParaRPr lang="en-US" altLang="x-none" sz="2800" b="1" dirty="0"/>
          </a:p>
          <a:p>
            <a:pPr marL="723900" lvl="2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while  ( p-&gt;next!=NULL&amp;&amp; j&lt;i) </a:t>
            </a:r>
            <a:endParaRPr lang="en-US" altLang="x-none" sz="2800" b="1" dirty="0"/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{  p=q;  q=q–&gt;next;  j++;  }</a:t>
            </a:r>
            <a:endParaRPr lang="en-US" altLang="x-none" sz="2800" b="1" dirty="0"/>
          </a:p>
          <a:p>
            <a:pPr marL="723900" lvl="2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if  (j!=i)     printf(“i</a:t>
            </a:r>
            <a:r>
              <a:rPr lang="zh-CN" altLang="en-US" sz="2800" b="1" dirty="0"/>
              <a:t>太大或</a:t>
            </a:r>
            <a:r>
              <a:rPr lang="en-US" altLang="x-none" sz="2800" b="1" dirty="0"/>
              <a:t>i</a:t>
            </a:r>
            <a:r>
              <a:rPr lang="zh-CN" altLang="en-US" sz="2800" b="1" dirty="0"/>
              <a:t>为</a:t>
            </a:r>
            <a:r>
              <a:rPr lang="en-US" altLang="x-none" sz="2800" b="1" dirty="0"/>
              <a:t>0!!\n ”);  </a:t>
            </a:r>
            <a:endParaRPr lang="en-US" altLang="x-none" sz="2800" b="1" dirty="0"/>
          </a:p>
          <a:p>
            <a:pPr marL="723900" lvl="2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else    </a:t>
            </a:r>
            <a:endParaRPr lang="en-US" altLang="x-none" sz="2800" b="1" dirty="0"/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{  p–&gt;next=q–&gt;next;   free(q);    }</a:t>
            </a:r>
            <a:endParaRPr lang="en-US" altLang="x-none" sz="2800" b="1" dirty="0"/>
          </a:p>
          <a:p>
            <a:pPr marL="355600" lvl="1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b="1" dirty="0"/>
              <a:t>}</a:t>
            </a:r>
            <a:endParaRPr lang="en-US" altLang="x-none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内容占位符 56321"/>
          <p:cNvSpPr>
            <a:spLocks noGrp="1"/>
          </p:cNvSpPr>
          <p:nvPr>
            <p:ph idx="4294967295"/>
          </p:nvPr>
        </p:nvSpPr>
        <p:spPr>
          <a:xfrm>
            <a:off x="1676400" y="152400"/>
            <a:ext cx="8839200" cy="6516688"/>
          </a:xfrm>
        </p:spPr>
        <p:txBody>
          <a:bodyPr wrap="square" lIns="92075" tIns="46038" rIns="92075" bIns="46038" anchor="t"/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/>
              <a:t>例</a:t>
            </a:r>
            <a:r>
              <a:rPr lang="en-US" altLang="x-none" sz="2800" b="1" dirty="0"/>
              <a:t>2 </a:t>
            </a:r>
            <a:r>
              <a:rPr lang="zh-CN" altLang="en-US" sz="2800" b="1" dirty="0"/>
              <a:t>： 某校从</a:t>
            </a:r>
            <a:r>
              <a:rPr lang="en-US" altLang="x-none" sz="2800" b="1" dirty="0"/>
              <a:t>1978</a:t>
            </a:r>
            <a:r>
              <a:rPr lang="zh-CN" altLang="en-US" sz="2800" b="1" dirty="0"/>
              <a:t>年到</a:t>
            </a:r>
            <a:r>
              <a:rPr lang="en-US" altLang="x-none" sz="2800" b="1" dirty="0"/>
              <a:t>1983</a:t>
            </a:r>
            <a:r>
              <a:rPr lang="zh-CN" altLang="en-US" sz="2800" b="1" dirty="0"/>
              <a:t>年各种型号的计算机拥有量的变化情况：</a:t>
            </a:r>
            <a:r>
              <a:rPr lang="en-US" altLang="x-none" sz="2800" b="1" dirty="0"/>
              <a:t>(6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17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28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50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92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188</a:t>
            </a:r>
            <a:r>
              <a:rPr lang="zh-CN" altLang="en-US" sz="2800" b="1" dirty="0"/>
              <a:t>）</a:t>
            </a:r>
            <a:endParaRPr lang="zh-CN" altLang="en-US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/>
              <a:t>例</a:t>
            </a:r>
            <a:r>
              <a:rPr lang="en-US" altLang="x-none" sz="2800" b="1" dirty="0"/>
              <a:t>3 </a:t>
            </a:r>
            <a:r>
              <a:rPr lang="zh-CN" altLang="en-US" sz="2800" b="1" dirty="0"/>
              <a:t>： 一副扑克的点数    </a:t>
            </a:r>
            <a:r>
              <a:rPr lang="en-US" altLang="x-none" sz="2800" b="1" dirty="0"/>
              <a:t>(2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3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4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…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J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Q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K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A)</a:t>
            </a:r>
            <a:endParaRPr lang="en-US" altLang="x-none" sz="2800" b="1" dirty="0"/>
          </a:p>
          <a:p>
            <a:pPr marL="533400" lvl="1" indent="0">
              <a:lnSpc>
                <a:spcPct val="110000"/>
              </a:lnSpc>
              <a:buNone/>
            </a:pPr>
            <a:r>
              <a:rPr lang="en-US" altLang="x-none" sz="2400" b="1" dirty="0"/>
              <a:t> </a:t>
            </a:r>
            <a:r>
              <a:rPr lang="en-US" altLang="x-none" b="1" dirty="0">
                <a:solidFill>
                  <a:schemeClr val="folHlink"/>
                </a:solidFill>
              </a:rPr>
              <a:t>◆</a:t>
            </a:r>
            <a:r>
              <a:rPr lang="en-US" altLang="x-none" sz="2400" b="1" dirty="0"/>
              <a:t>  </a:t>
            </a:r>
            <a:r>
              <a:rPr lang="zh-CN" altLang="en-US" b="1" dirty="0"/>
              <a:t>线性表中的</a:t>
            </a:r>
            <a:r>
              <a:rPr lang="zh-CN" altLang="en-US" b="1" dirty="0">
                <a:solidFill>
                  <a:schemeClr val="folHlink"/>
                </a:solidFill>
              </a:rPr>
              <a:t>结点</a:t>
            </a:r>
            <a:r>
              <a:rPr lang="zh-CN" altLang="en-US" b="1" dirty="0"/>
              <a:t>可以是</a:t>
            </a:r>
            <a:r>
              <a:rPr lang="zh-CN" altLang="en-US" b="1" dirty="0">
                <a:solidFill>
                  <a:srgbClr val="DE580E"/>
                </a:solidFill>
              </a:rPr>
              <a:t>记录型</a:t>
            </a:r>
            <a:r>
              <a:rPr lang="zh-CN" altLang="en-US" b="1" dirty="0"/>
              <a:t>元素，每个元素含有多个数据项 ，每个项称为结点的一个域 。每个元素有一个可以唯一标识每个结点的</a:t>
            </a:r>
            <a:r>
              <a:rPr lang="zh-CN" altLang="en-US" b="1" dirty="0">
                <a:solidFill>
                  <a:srgbClr val="DE580E"/>
                </a:solidFill>
              </a:rPr>
              <a:t>数据项组</a:t>
            </a:r>
            <a:r>
              <a:rPr lang="zh-CN" altLang="en-US" b="1" dirty="0"/>
              <a:t>，称为</a:t>
            </a:r>
            <a:r>
              <a:rPr lang="zh-CN" altLang="en-US" b="1" dirty="0">
                <a:solidFill>
                  <a:schemeClr val="folHlink"/>
                </a:solidFill>
              </a:rPr>
              <a:t>关键字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/>
              <a:t>例</a:t>
            </a:r>
            <a:r>
              <a:rPr lang="en-US" altLang="x-none" sz="2800" b="1" dirty="0"/>
              <a:t>4 </a:t>
            </a:r>
            <a:r>
              <a:rPr lang="zh-CN" altLang="en-US" sz="2800" b="1" dirty="0"/>
              <a:t>： 某校</a:t>
            </a:r>
            <a:r>
              <a:rPr lang="en-US" altLang="x-none" sz="2800" b="1" dirty="0"/>
              <a:t>2001</a:t>
            </a:r>
            <a:r>
              <a:rPr lang="zh-CN" altLang="en-US" sz="2800" b="1" dirty="0"/>
              <a:t>级同学的基本情况：</a:t>
            </a:r>
            <a:r>
              <a:rPr lang="en-US" altLang="x-none" sz="2800" b="1" dirty="0"/>
              <a:t>{(‘2001414101’</a:t>
            </a:r>
            <a:r>
              <a:rPr lang="zh-CN" altLang="en-US" sz="2800" b="1" dirty="0"/>
              <a:t>，‘张里户’，‘男’，</a:t>
            </a:r>
            <a:r>
              <a:rPr lang="en-US" altLang="x-none" sz="2800" b="1" dirty="0"/>
              <a:t>06/24/1983)</a:t>
            </a:r>
            <a:r>
              <a:rPr lang="zh-CN" altLang="en-US" sz="2800" b="1" dirty="0"/>
              <a:t>， </a:t>
            </a:r>
            <a:r>
              <a:rPr lang="en-US" altLang="x-none" sz="2800" b="1" dirty="0"/>
              <a:t>(‘2001414102’</a:t>
            </a:r>
            <a:r>
              <a:rPr lang="zh-CN" altLang="en-US" sz="2800" b="1" dirty="0"/>
              <a:t>，‘张化司’，‘男’，</a:t>
            </a:r>
            <a:r>
              <a:rPr lang="en-US" altLang="x-none" sz="2800" b="1" dirty="0"/>
              <a:t>08/12/1984) …</a:t>
            </a:r>
            <a:r>
              <a:rPr lang="zh-CN" altLang="en-US" sz="2800" b="1" dirty="0"/>
              <a:t>， </a:t>
            </a:r>
            <a:r>
              <a:rPr lang="en-US" altLang="x-none" sz="2800" b="1" dirty="0"/>
              <a:t>(‘2001414102’</a:t>
            </a:r>
            <a:r>
              <a:rPr lang="zh-CN" altLang="en-US" sz="2800" b="1" dirty="0"/>
              <a:t>，‘李利辣’，‘女’，</a:t>
            </a:r>
            <a:r>
              <a:rPr lang="en-US" altLang="x-none" sz="2800" b="1" dirty="0"/>
              <a:t>08/12/1984) }</a:t>
            </a:r>
            <a:endParaRPr lang="en-US" altLang="x-none" sz="2800" b="1" dirty="0"/>
          </a:p>
          <a:p>
            <a:pPr marL="533400" lvl="1" indent="0">
              <a:lnSpc>
                <a:spcPct val="110000"/>
              </a:lnSpc>
              <a:buNone/>
            </a:pPr>
            <a:r>
              <a:rPr lang="en-US" altLang="x-none" sz="2400" b="1" dirty="0"/>
              <a:t> </a:t>
            </a:r>
            <a:r>
              <a:rPr lang="en-US" altLang="x-none" b="1" dirty="0">
                <a:solidFill>
                  <a:schemeClr val="folHlink"/>
                </a:solidFill>
              </a:rPr>
              <a:t>◆</a:t>
            </a:r>
            <a:r>
              <a:rPr lang="en-US" altLang="x-none" b="1" dirty="0">
                <a:solidFill>
                  <a:schemeClr val="hlink"/>
                </a:solidFill>
              </a:rPr>
              <a:t> </a:t>
            </a:r>
            <a:r>
              <a:rPr lang="zh-CN" altLang="en-US" b="1" dirty="0"/>
              <a:t>若线性表中的结点是</a:t>
            </a:r>
            <a:r>
              <a:rPr lang="zh-CN" altLang="en-US" b="1" dirty="0">
                <a:solidFill>
                  <a:schemeClr val="folHlink"/>
                </a:solidFill>
              </a:rPr>
              <a:t>按值</a:t>
            </a:r>
            <a:r>
              <a:rPr lang="en-US" altLang="x-none" b="1" dirty="0"/>
              <a:t>(</a:t>
            </a:r>
            <a:r>
              <a:rPr lang="zh-CN" altLang="en-US" b="1" dirty="0"/>
              <a:t>或按关键字值</a:t>
            </a:r>
            <a:r>
              <a:rPr lang="en-US" altLang="x-none" b="1" dirty="0"/>
              <a:t>)</a:t>
            </a:r>
            <a:r>
              <a:rPr lang="zh-CN" altLang="en-US" b="1" dirty="0"/>
              <a:t>由小到大</a:t>
            </a:r>
            <a:r>
              <a:rPr lang="en-US" altLang="x-none" b="1" dirty="0"/>
              <a:t>(</a:t>
            </a:r>
            <a:r>
              <a:rPr lang="zh-CN" altLang="en-US" b="1" dirty="0"/>
              <a:t>或由大到小</a:t>
            </a:r>
            <a:r>
              <a:rPr lang="en-US" altLang="x-none" b="1" dirty="0"/>
              <a:t>)</a:t>
            </a:r>
            <a:r>
              <a:rPr lang="zh-CN" altLang="en-US" b="1" dirty="0">
                <a:solidFill>
                  <a:schemeClr val="folHlink"/>
                </a:solidFill>
              </a:rPr>
              <a:t>排列</a:t>
            </a:r>
            <a:r>
              <a:rPr lang="zh-CN" altLang="en-US" b="1" dirty="0"/>
              <a:t>的，称线性表是有序的。</a:t>
            </a:r>
            <a:endParaRPr lang="zh-CN" altLang="en-US" b="1" dirty="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内容占位符 102401"/>
          <p:cNvSpPr>
            <a:spLocks noGrp="1"/>
          </p:cNvSpPr>
          <p:nvPr>
            <p:ph idx="4294967295"/>
          </p:nvPr>
        </p:nvSpPr>
        <p:spPr>
          <a:xfrm>
            <a:off x="1676400" y="152400"/>
            <a:ext cx="8763000" cy="2268538"/>
          </a:xfrm>
        </p:spPr>
        <p:txBody>
          <a:bodyPr wrap="square" lIns="92075" tIns="46038" rIns="92075" bIns="46038" anchor="t"/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⑵ 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按值删除</a:t>
            </a:r>
            <a:r>
              <a:rPr lang="zh-CN" altLang="en-US" sz="2800" b="1" dirty="0">
                <a:solidFill>
                  <a:schemeClr val="hlink"/>
                </a:solidFill>
                <a:latin typeface="宋体" panose="02010600030101010101" pitchFamily="2" charset="-122"/>
              </a:rPr>
              <a:t>  </a:t>
            </a:r>
            <a:endParaRPr lang="zh-CN" altLang="en-US" sz="2800" b="1" dirty="0">
              <a:solidFill>
                <a:schemeClr val="hlink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删除单链表中值为</a:t>
            </a:r>
            <a:r>
              <a:rPr lang="en-US" altLang="x-none" sz="2800" b="1" dirty="0"/>
              <a:t>key</a:t>
            </a:r>
            <a:r>
              <a:rPr lang="zh-CN" altLang="en-US" sz="2800" b="1" dirty="0">
                <a:latin typeface="宋体" panose="02010600030101010101" pitchFamily="2" charset="-122"/>
              </a:rPr>
              <a:t>的第一个结点。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与按值查找相类似，首先要查找值为</a:t>
            </a:r>
            <a:r>
              <a:rPr lang="en-US" altLang="x-none" sz="2800" b="1" dirty="0">
                <a:latin typeface="宋体" panose="02010600030101010101" pitchFamily="2" charset="-122"/>
              </a:rPr>
              <a:t>key</a:t>
            </a:r>
            <a:r>
              <a:rPr lang="zh-CN" altLang="en-US" sz="2800" b="1" dirty="0">
                <a:latin typeface="宋体" panose="02010600030101010101" pitchFamily="2" charset="-122"/>
              </a:rPr>
              <a:t>的结点是否存在</a:t>
            </a:r>
            <a:r>
              <a:rPr lang="en-US" altLang="x-none" sz="2800" b="1" dirty="0">
                <a:latin typeface="宋体" panose="02010600030101010101" pitchFamily="2" charset="-122"/>
              </a:rPr>
              <a:t>? </a:t>
            </a:r>
            <a:r>
              <a:rPr lang="zh-CN" altLang="en-US" sz="2800" b="1" dirty="0">
                <a:latin typeface="宋体" panose="02010600030101010101" pitchFamily="2" charset="-122"/>
              </a:rPr>
              <a:t>若存在，则删除；否则返回</a:t>
            </a:r>
            <a:r>
              <a:rPr lang="en-US" altLang="x-none" sz="2800" b="1" dirty="0"/>
              <a:t>NULL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内容占位符 103425"/>
          <p:cNvSpPr>
            <a:spLocks noGrp="1"/>
          </p:cNvSpPr>
          <p:nvPr>
            <p:ph idx="4294967295"/>
          </p:nvPr>
        </p:nvSpPr>
        <p:spPr>
          <a:xfrm>
            <a:off x="1676400" y="152400"/>
            <a:ext cx="8812213" cy="5724525"/>
          </a:xfrm>
        </p:spPr>
        <p:txBody>
          <a:bodyPr wrap="square" lIns="92075" tIns="46038" rIns="92075" bIns="46038" anchor="t"/>
          <a:p>
            <a:pPr marL="0" indent="0"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算法描述</a:t>
            </a:r>
            <a:endParaRPr lang="zh-CN" altLang="en-US" sz="2800" dirty="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x-none" sz="2800" b="1" dirty="0"/>
              <a:t>void  Delete_LinkList(LNode *L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int key)</a:t>
            </a:r>
            <a:endParaRPr lang="en-US" altLang="x-none" sz="2800" b="1" dirty="0"/>
          </a:p>
          <a:p>
            <a:pPr marL="355600" lvl="1" indent="0">
              <a:buNone/>
            </a:pPr>
            <a:r>
              <a:rPr lang="en-US" altLang="x-none" sz="2400" b="1" dirty="0"/>
              <a:t>/*  </a:t>
            </a:r>
            <a:r>
              <a:rPr lang="zh-CN" altLang="en-US" sz="2400" b="1" dirty="0"/>
              <a:t>删除以</a:t>
            </a:r>
            <a:r>
              <a:rPr lang="en-US" altLang="x-none" sz="2400" b="1" dirty="0"/>
              <a:t>L</a:t>
            </a:r>
            <a:r>
              <a:rPr lang="zh-CN" altLang="en-US" sz="2400" b="1" dirty="0"/>
              <a:t>为头结点的单链表中值为</a:t>
            </a:r>
            <a:r>
              <a:rPr lang="en-US" altLang="x-none" sz="2400" b="1" dirty="0"/>
              <a:t>key</a:t>
            </a:r>
            <a:r>
              <a:rPr lang="zh-CN" altLang="en-US" sz="2400" b="1" dirty="0"/>
              <a:t>的第一个结点  *</a:t>
            </a:r>
            <a:r>
              <a:rPr lang="en-US" altLang="x-none" sz="2400" b="1" dirty="0"/>
              <a:t>/</a:t>
            </a:r>
            <a:r>
              <a:rPr lang="en-US" altLang="x-none" sz="2000" b="1" dirty="0"/>
              <a:t> </a:t>
            </a:r>
            <a:endParaRPr lang="en-US" altLang="x-none" sz="2000" b="1" dirty="0"/>
          </a:p>
          <a:p>
            <a:pPr marL="355600" lvl="1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b="1" dirty="0"/>
              <a:t>{     LNode *p=L,  *q=L–&gt;next;</a:t>
            </a:r>
            <a:endParaRPr lang="en-US" altLang="x-none" b="1" dirty="0"/>
          </a:p>
          <a:p>
            <a:pPr marL="723900" lvl="2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while  ( q!=NULL&amp;&amp; q–&gt;data!=key)     </a:t>
            </a:r>
            <a:endParaRPr lang="en-US" altLang="x-none" sz="2800" b="1" dirty="0"/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{  p=q;  q=q–&gt;next;   }</a:t>
            </a:r>
            <a:endParaRPr lang="en-US" altLang="x-none" sz="2800" b="1" dirty="0"/>
          </a:p>
          <a:p>
            <a:pPr marL="723900" lvl="2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if  (q–&gt;data==key)   </a:t>
            </a:r>
            <a:endParaRPr lang="en-US" altLang="x-none" sz="2800" b="1" dirty="0"/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{  p-&gt;next=q-&gt;next;  free(q);   }</a:t>
            </a:r>
            <a:endParaRPr lang="en-US" altLang="x-none" sz="2800" b="1" dirty="0"/>
          </a:p>
          <a:p>
            <a:pPr marL="723900" lvl="2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else  </a:t>
            </a:r>
            <a:endParaRPr lang="en-US" altLang="x-none" sz="2800" b="1" dirty="0"/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printf(“</a:t>
            </a:r>
            <a:r>
              <a:rPr lang="zh-CN" altLang="en-US" sz="2800" b="1" dirty="0"/>
              <a:t>所要删除的结点不存在</a:t>
            </a:r>
            <a:r>
              <a:rPr lang="en-US" altLang="x-none" sz="2800" b="1" dirty="0"/>
              <a:t>!!\n”);</a:t>
            </a:r>
            <a:endParaRPr lang="en-US" altLang="x-none" sz="2800" b="1" dirty="0"/>
          </a:p>
          <a:p>
            <a:pPr marL="355600" lvl="1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b="1" dirty="0"/>
              <a:t>}</a:t>
            </a:r>
            <a:r>
              <a:rPr lang="en-US" altLang="x-none" b="1" dirty="0">
                <a:latin typeface="宋体" panose="02010600030101010101" pitchFamily="2" charset="-122"/>
              </a:rPr>
              <a:t> </a:t>
            </a:r>
            <a:endParaRPr lang="en-US" altLang="x-none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内容占位符 104449"/>
          <p:cNvSpPr>
            <a:spLocks noGrp="1"/>
          </p:cNvSpPr>
          <p:nvPr>
            <p:ph idx="4294967295"/>
          </p:nvPr>
        </p:nvSpPr>
        <p:spPr>
          <a:xfrm>
            <a:off x="1676400" y="152400"/>
            <a:ext cx="8915400" cy="5868988"/>
          </a:xfrm>
        </p:spPr>
        <p:txBody>
          <a:bodyPr wrap="square" lIns="92075" tIns="46038" rIns="92075" bIns="46038" anchor="t"/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算法的执行与形参</a:t>
            </a:r>
            <a:r>
              <a:rPr lang="en-US" altLang="x-none" sz="2800" b="1" dirty="0">
                <a:latin typeface="宋体" panose="02010600030101010101" pitchFamily="2" charset="-122"/>
              </a:rPr>
              <a:t>k</a:t>
            </a:r>
            <a:r>
              <a:rPr lang="en-US" altLang="x-none" sz="2800" b="1" dirty="0"/>
              <a:t>ey</a:t>
            </a:r>
            <a:r>
              <a:rPr lang="zh-CN" altLang="en-US" sz="2800" b="1" dirty="0">
                <a:latin typeface="宋体" panose="02010600030101010101" pitchFamily="2" charset="-122"/>
              </a:rPr>
              <a:t>有关，平均时间复杂度为</a:t>
            </a:r>
            <a:r>
              <a:rPr lang="en-US" altLang="x-none" sz="2800" b="1" dirty="0"/>
              <a:t>O(n)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从上面的讨论可以看出，链表上实现插入和删除运算，无需移动结点，仅需修改指针。解决了顺序表的插入或删除操作需要移动大量元素的问题。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变形之一：</a:t>
            </a:r>
            <a:endParaRPr lang="zh-CN" altLang="en-US" sz="2800" b="1" dirty="0">
              <a:solidFill>
                <a:schemeClr val="hlink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删除单链表中值为</a:t>
            </a:r>
            <a:r>
              <a:rPr lang="en-US" altLang="x-none" sz="2800" b="1" dirty="0"/>
              <a:t>key</a:t>
            </a:r>
            <a:r>
              <a:rPr lang="zh-CN" altLang="en-US" sz="2800" b="1" dirty="0">
                <a:latin typeface="宋体" panose="02010600030101010101" pitchFamily="2" charset="-122"/>
              </a:rPr>
              <a:t>的所有结点。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与按值查找相类似，但比前面的算法更简单。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基本思想</a:t>
            </a:r>
            <a:r>
              <a:rPr lang="zh-CN" altLang="en-US" b="1" dirty="0">
                <a:latin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宋体" panose="02010600030101010101" pitchFamily="2" charset="-122"/>
              </a:rPr>
              <a:t>从单链表的第一个结点开始，对每个结点进行检查，若结点的值为</a:t>
            </a:r>
            <a:r>
              <a:rPr lang="en-US" altLang="x-none" sz="2800" b="1" dirty="0">
                <a:latin typeface="宋体" panose="02010600030101010101" pitchFamily="2" charset="-122"/>
              </a:rPr>
              <a:t>key</a:t>
            </a:r>
            <a:r>
              <a:rPr lang="zh-CN" altLang="en-US" sz="2800" b="1" dirty="0">
                <a:latin typeface="宋体" panose="02010600030101010101" pitchFamily="2" charset="-122"/>
              </a:rPr>
              <a:t>，则删除之，然后检查下一个结点，直到所有的结点都检查。</a:t>
            </a:r>
            <a:r>
              <a:rPr lang="zh-CN" altLang="en-US" sz="2400" b="1" dirty="0">
                <a:latin typeface="宋体" panose="02010600030101010101" pitchFamily="2" charset="-122"/>
              </a:rPr>
              <a:t> 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内容占位符 105473"/>
          <p:cNvSpPr>
            <a:spLocks noGrp="1"/>
          </p:cNvSpPr>
          <p:nvPr>
            <p:ph idx="4294967295"/>
          </p:nvPr>
        </p:nvSpPr>
        <p:spPr>
          <a:xfrm>
            <a:off x="1676400" y="152400"/>
            <a:ext cx="8812213" cy="5724525"/>
          </a:xfrm>
        </p:spPr>
        <p:txBody>
          <a:bodyPr wrap="square" lIns="92075" tIns="46038" rIns="92075" bIns="46038" anchor="t"/>
          <a:p>
            <a:pPr marL="0" indent="0"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算法描述</a:t>
            </a:r>
            <a:endParaRPr lang="zh-CN" altLang="en-US" sz="2800" dirty="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x-none" sz="2800" b="1" dirty="0"/>
              <a:t>void  Delete_LinkList_Node(LNode *L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int key)</a:t>
            </a:r>
            <a:endParaRPr lang="en-US" altLang="x-none" sz="2800" b="1" dirty="0"/>
          </a:p>
          <a:p>
            <a:pPr marL="355600" lvl="1" indent="0">
              <a:buNone/>
            </a:pPr>
            <a:r>
              <a:rPr lang="en-US" altLang="x-none" sz="2400" b="1" dirty="0"/>
              <a:t>/*  </a:t>
            </a:r>
            <a:r>
              <a:rPr lang="zh-CN" altLang="en-US" sz="2400" b="1" dirty="0"/>
              <a:t>删除以</a:t>
            </a:r>
            <a:r>
              <a:rPr lang="en-US" altLang="x-none" sz="2400" b="1" dirty="0"/>
              <a:t>L</a:t>
            </a:r>
            <a:r>
              <a:rPr lang="zh-CN" altLang="en-US" sz="2400" b="1" dirty="0"/>
              <a:t>为头结点的单链表中值为</a:t>
            </a:r>
            <a:r>
              <a:rPr lang="en-US" altLang="x-none" sz="2400" b="1" dirty="0"/>
              <a:t>key</a:t>
            </a:r>
            <a:r>
              <a:rPr lang="zh-CN" altLang="en-US" sz="2400" b="1" dirty="0"/>
              <a:t>的第一个结点  *</a:t>
            </a:r>
            <a:r>
              <a:rPr lang="en-US" altLang="x-none" sz="2400" b="1" dirty="0"/>
              <a:t>/</a:t>
            </a:r>
            <a:r>
              <a:rPr lang="en-US" altLang="x-none" sz="2000" b="1" dirty="0"/>
              <a:t> </a:t>
            </a:r>
            <a:endParaRPr lang="en-US" altLang="x-none" sz="2000" b="1" dirty="0"/>
          </a:p>
          <a:p>
            <a:pPr marL="355600" lvl="1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b="1" dirty="0"/>
              <a:t>{     LNode *p=L,  *q=L–&gt;next;</a:t>
            </a:r>
            <a:endParaRPr lang="en-US" altLang="x-none" b="1" dirty="0"/>
          </a:p>
          <a:p>
            <a:pPr marL="723900" lvl="2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while  ( q!=NULL)</a:t>
            </a:r>
            <a:endParaRPr lang="en-US" altLang="x-none" sz="2800" b="1" dirty="0"/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{  if (q–&gt;data==key)</a:t>
            </a:r>
            <a:r>
              <a:rPr lang="en-US" altLang="x-none" sz="2400" b="1" dirty="0"/>
              <a:t> </a:t>
            </a:r>
            <a:endParaRPr lang="en-US" altLang="x-none" sz="2400" b="1" dirty="0"/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     {  p-&gt;next=q-&gt;next;  free(q);  q=p-&gt;next;  }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else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     {  p=q;  q=q–&gt;next;   }</a:t>
            </a:r>
            <a:endParaRPr lang="en-US" altLang="x-none" sz="2800" b="1" dirty="0"/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}</a:t>
            </a:r>
            <a:endParaRPr lang="en-US" altLang="x-none" sz="2800" b="1" dirty="0"/>
          </a:p>
          <a:p>
            <a:pPr marL="355600" lvl="1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b="1" dirty="0"/>
              <a:t>}</a:t>
            </a:r>
            <a:r>
              <a:rPr lang="en-US" altLang="x-none" b="1" dirty="0">
                <a:latin typeface="宋体" panose="02010600030101010101" pitchFamily="2" charset="-122"/>
              </a:rPr>
              <a:t> </a:t>
            </a:r>
            <a:endParaRPr lang="en-US" altLang="x-none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内容占位符 106497"/>
          <p:cNvSpPr>
            <a:spLocks noGrp="1"/>
          </p:cNvSpPr>
          <p:nvPr>
            <p:ph idx="4294967295"/>
          </p:nvPr>
        </p:nvSpPr>
        <p:spPr>
          <a:xfrm>
            <a:off x="1676400" y="152400"/>
            <a:ext cx="8915400" cy="4356100"/>
          </a:xfrm>
        </p:spPr>
        <p:txBody>
          <a:bodyPr wrap="square" lIns="92075" tIns="46038" rIns="92075" bIns="46038" anchor="t"/>
          <a:p>
            <a:pPr marL="0" indent="0">
              <a:lnSpc>
                <a:spcPct val="110000"/>
              </a:lnSpc>
              <a:buNone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变形之二：</a:t>
            </a:r>
            <a:endParaRPr lang="zh-CN" altLang="en-US" sz="2800" b="1">
              <a:solidFill>
                <a:schemeClr val="hlink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删除单链表中所有值重复的结点，使得所有结点的值都不相同。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与按值查找相类似，但比前面的算法更复杂。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基本思想</a:t>
            </a:r>
            <a:r>
              <a:rPr lang="zh-CN" altLang="en-US" b="1">
                <a:latin typeface="宋体" panose="02010600030101010101" pitchFamily="2" charset="-122"/>
              </a:rPr>
              <a:t>：</a:t>
            </a:r>
            <a:r>
              <a:rPr lang="zh-CN" altLang="en-US" sz="2800" b="1">
                <a:latin typeface="宋体" panose="02010600030101010101" pitchFamily="2" charset="-122"/>
              </a:rPr>
              <a:t>从单链表的第一个结点开始，对每个结点进行检查：检查链表中该结点的所有后继结点，只要有值和该结点的值相同，则删除之；然后检查下一个结点，直到所有的结点都检查。</a:t>
            </a:r>
            <a:r>
              <a:rPr lang="zh-CN" altLang="en-US" sz="2400" b="1">
                <a:latin typeface="宋体" panose="02010600030101010101" pitchFamily="2" charset="-122"/>
              </a:rPr>
              <a:t> 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内容占位符 107521"/>
          <p:cNvSpPr>
            <a:spLocks noGrp="1"/>
          </p:cNvSpPr>
          <p:nvPr>
            <p:ph idx="4294967295"/>
          </p:nvPr>
        </p:nvSpPr>
        <p:spPr>
          <a:xfrm>
            <a:off x="1676400" y="152400"/>
            <a:ext cx="8812213" cy="6516688"/>
          </a:xfrm>
        </p:spPr>
        <p:txBody>
          <a:bodyPr wrap="square" lIns="92075" tIns="46038" rIns="92075" bIns="46038" anchor="t"/>
          <a:p>
            <a:pPr marL="0" indent="0"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算法描述</a:t>
            </a:r>
            <a:endParaRPr lang="zh-CN" altLang="en-US" sz="2800" dirty="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x-none" sz="2800" b="1" dirty="0"/>
              <a:t>void  Delete_Node_value(LNode *L)</a:t>
            </a:r>
            <a:endParaRPr lang="en-US" altLang="x-none" sz="2800" b="1" dirty="0"/>
          </a:p>
          <a:p>
            <a:pPr marL="355600" lvl="1" indent="0">
              <a:buNone/>
            </a:pPr>
            <a:r>
              <a:rPr lang="en-US" altLang="x-none" sz="2400" b="1" dirty="0"/>
              <a:t>/*  </a:t>
            </a:r>
            <a:r>
              <a:rPr lang="zh-CN" altLang="en-US" sz="2400" b="1" dirty="0"/>
              <a:t>删除以</a:t>
            </a:r>
            <a:r>
              <a:rPr lang="en-US" altLang="x-none" sz="2400" b="1" dirty="0"/>
              <a:t>L</a:t>
            </a:r>
            <a:r>
              <a:rPr lang="zh-CN" altLang="en-US" sz="2400" b="1" dirty="0"/>
              <a:t>为头结点的单链表中所有值相同的结点  *</a:t>
            </a:r>
            <a:r>
              <a:rPr lang="en-US" altLang="x-none" sz="2400" b="1" dirty="0"/>
              <a:t>/</a:t>
            </a:r>
            <a:r>
              <a:rPr lang="en-US" altLang="x-none" sz="2000" b="1" dirty="0"/>
              <a:t> </a:t>
            </a:r>
            <a:endParaRPr lang="en-US" altLang="x-none" sz="2000" b="1" dirty="0"/>
          </a:p>
          <a:p>
            <a:pPr marL="355600" lvl="1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b="1" dirty="0"/>
              <a:t>{     LNode *p=L-&gt;next, *q, *ptr; </a:t>
            </a:r>
            <a:endParaRPr lang="en-US" altLang="x-none" b="1" dirty="0"/>
          </a:p>
          <a:p>
            <a:pPr marL="723900" lvl="2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while  ( p!=NULL)   </a:t>
            </a:r>
            <a:r>
              <a:rPr lang="en-US" altLang="x-none" b="1" dirty="0"/>
              <a:t>/*  </a:t>
            </a:r>
            <a:r>
              <a:rPr lang="zh-CN" altLang="en-US" b="1" dirty="0"/>
              <a:t>检查链表中所有结点  *</a:t>
            </a:r>
            <a:r>
              <a:rPr lang="en-US" altLang="x-none" b="1" dirty="0"/>
              <a:t>/</a:t>
            </a:r>
            <a:r>
              <a:rPr lang="en-US" altLang="x-none" sz="2800" b="1" dirty="0"/>
              <a:t> </a:t>
            </a:r>
            <a:endParaRPr lang="en-US" altLang="x-none" sz="2800" b="1" dirty="0"/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{   *q=p, *ptr=p–&gt;next;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400" b="1" dirty="0"/>
              <a:t>/*  </a:t>
            </a:r>
            <a:r>
              <a:rPr lang="zh-CN" altLang="en-US" sz="2400" b="1" dirty="0"/>
              <a:t>检查结点</a:t>
            </a:r>
            <a:r>
              <a:rPr lang="en-US" altLang="x-none" sz="2400" b="1" dirty="0"/>
              <a:t>p</a:t>
            </a:r>
            <a:r>
              <a:rPr lang="zh-CN" altLang="en-US" sz="2400" b="1" dirty="0"/>
              <a:t>的所有后继结点</a:t>
            </a:r>
            <a:r>
              <a:rPr lang="en-US" altLang="x-none" sz="2400" b="1" dirty="0"/>
              <a:t>ptr  */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while (ptr!=NULL)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     {  if (ptr–&gt;data==p-&gt;data)</a:t>
            </a:r>
            <a:r>
              <a:rPr lang="en-US" altLang="x-none" sz="2400" b="1" dirty="0"/>
              <a:t> </a:t>
            </a:r>
            <a:endParaRPr lang="en-US" altLang="x-none" sz="2400" b="1" dirty="0"/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            {  q-&gt;next=ptr-&gt;next;  free(ptr);  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                ptr=q-&gt;next;  }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        else  {  q=ptr;  ptr=ptr–&gt;next;   }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     }</a:t>
            </a:r>
            <a:endParaRPr lang="en-US" altLang="x-none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内容占位符 108545"/>
          <p:cNvSpPr>
            <a:spLocks noGrp="1"/>
          </p:cNvSpPr>
          <p:nvPr>
            <p:ph idx="4294967295"/>
          </p:nvPr>
        </p:nvSpPr>
        <p:spPr>
          <a:xfrm>
            <a:off x="1676400" y="152400"/>
            <a:ext cx="8812213" cy="5724525"/>
          </a:xfrm>
        </p:spPr>
        <p:txBody>
          <a:bodyPr wrap="square" lIns="92075" tIns="46038" rIns="92075" bIns="46038" anchor="t"/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p=p-&gt;next ;</a:t>
            </a:r>
            <a:endParaRPr lang="en-US" altLang="x-none" sz="2800" b="1" dirty="0"/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}</a:t>
            </a:r>
            <a:endParaRPr lang="en-US" altLang="x-none" sz="2800" b="1" dirty="0"/>
          </a:p>
          <a:p>
            <a:pPr marL="355600" lvl="1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b="1" dirty="0"/>
              <a:t>}</a:t>
            </a:r>
            <a:r>
              <a:rPr lang="en-US" altLang="x-none" b="1" dirty="0">
                <a:latin typeface="宋体" panose="02010600030101010101" pitchFamily="2" charset="-122"/>
              </a:rPr>
              <a:t> </a:t>
            </a:r>
            <a:endParaRPr lang="en-US" altLang="x-none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内容占位符 109569"/>
          <p:cNvSpPr>
            <a:spLocks noGrp="1"/>
          </p:cNvSpPr>
          <p:nvPr>
            <p:ph idx="4294967295"/>
          </p:nvPr>
        </p:nvSpPr>
        <p:spPr>
          <a:xfrm>
            <a:off x="1676400" y="152400"/>
            <a:ext cx="8763000" cy="2209800"/>
          </a:xfrm>
        </p:spPr>
        <p:txBody>
          <a:bodyPr wrap="square" lIns="92075" tIns="46038" rIns="92075" bIns="46038" anchor="t"/>
          <a:p>
            <a:pPr marL="0" indent="0">
              <a:lnSpc>
                <a:spcPct val="110000"/>
              </a:lnSpc>
              <a:buNone/>
            </a:pPr>
            <a:r>
              <a:rPr lang="en-US" altLang="x-none" sz="3600" b="1" dirty="0">
                <a:solidFill>
                  <a:schemeClr val="folHlink"/>
                </a:solidFill>
              </a:rPr>
              <a:t>5</a:t>
            </a:r>
            <a:r>
              <a:rPr lang="en-US" altLang="x-none" sz="3600" b="1" dirty="0">
                <a:solidFill>
                  <a:schemeClr val="fol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rPr>
              <a:t>单链表的合并</a:t>
            </a:r>
            <a:endParaRPr lang="zh-CN" altLang="en-US" sz="3600" b="1" dirty="0">
              <a:solidFill>
                <a:schemeClr val="folHlink"/>
              </a:solidFill>
              <a:latin typeface="楷体_GB2312" pitchFamily="1" charset="-122"/>
              <a:ea typeface="楷体_GB2312" pitchFamily="1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  </a:t>
            </a:r>
            <a:r>
              <a:rPr lang="zh-CN" altLang="en-US" sz="2800" b="1" dirty="0">
                <a:latin typeface="宋体" panose="02010600030101010101" pitchFamily="2" charset="-122"/>
              </a:rPr>
              <a:t>设有两个有序的单链表，它们的头指针分别是</a:t>
            </a:r>
            <a:r>
              <a:rPr lang="en-US" altLang="x-none" sz="2800" b="1" dirty="0"/>
              <a:t>La </a:t>
            </a:r>
            <a:r>
              <a:rPr lang="zh-CN" altLang="en-US" sz="2800" b="1" dirty="0"/>
              <a:t>、 </a:t>
            </a:r>
            <a:r>
              <a:rPr lang="en-US" altLang="x-none" sz="2800" b="1" dirty="0"/>
              <a:t>Lb</a:t>
            </a:r>
            <a:r>
              <a:rPr lang="zh-CN" altLang="en-US" sz="2800" b="1" dirty="0">
                <a:latin typeface="宋体" panose="02010600030101010101" pitchFamily="2" charset="-122"/>
              </a:rPr>
              <a:t>，将它们合并为以</a:t>
            </a:r>
            <a:r>
              <a:rPr lang="en-US" altLang="x-none" sz="2800" b="1" dirty="0"/>
              <a:t>Lc</a:t>
            </a:r>
            <a:r>
              <a:rPr lang="zh-CN" altLang="en-US" sz="2800" b="1" dirty="0"/>
              <a:t>为</a:t>
            </a:r>
            <a:r>
              <a:rPr lang="zh-CN" altLang="en-US" sz="2800" b="1" dirty="0">
                <a:latin typeface="宋体" panose="02010600030101010101" pitchFamily="2" charset="-122"/>
              </a:rPr>
              <a:t>头指针的有序链表。合并前的示意图如图</a:t>
            </a:r>
            <a:r>
              <a:rPr lang="en-US" altLang="x-none" sz="2800" b="1" dirty="0"/>
              <a:t>2-4</a:t>
            </a:r>
            <a:r>
              <a:rPr lang="zh-CN" altLang="en-US" sz="2800" b="1" dirty="0">
                <a:latin typeface="宋体" panose="02010600030101010101" pitchFamily="2" charset="-122"/>
              </a:rPr>
              <a:t>所示。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pSp>
        <p:nvGrpSpPr>
          <p:cNvPr id="63490" name="组合 109570"/>
          <p:cNvGrpSpPr/>
          <p:nvPr/>
        </p:nvGrpSpPr>
        <p:grpSpPr>
          <a:xfrm>
            <a:off x="8585200" y="4046538"/>
            <a:ext cx="966788" cy="503237"/>
            <a:chOff x="0" y="0"/>
            <a:chExt cx="609" cy="317"/>
          </a:xfrm>
        </p:grpSpPr>
        <p:sp>
          <p:nvSpPr>
            <p:cNvPr id="63491" name="矩形 109571"/>
            <p:cNvSpPr/>
            <p:nvPr/>
          </p:nvSpPr>
          <p:spPr>
            <a:xfrm>
              <a:off x="0" y="0"/>
              <a:ext cx="609" cy="317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15    ⋀</a:t>
              </a:r>
              <a:endParaRPr lang="en-US" altLang="x-none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3492" name="直接连接符 109572"/>
            <p:cNvSpPr/>
            <p:nvPr/>
          </p:nvSpPr>
          <p:spPr>
            <a:xfrm>
              <a:off x="384" y="0"/>
              <a:ext cx="0" cy="31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3493" name="组合 109573"/>
          <p:cNvGrpSpPr/>
          <p:nvPr/>
        </p:nvGrpSpPr>
        <p:grpSpPr>
          <a:xfrm>
            <a:off x="2133600" y="2492375"/>
            <a:ext cx="7418388" cy="3332163"/>
            <a:chOff x="0" y="0"/>
            <a:chExt cx="4673" cy="2099"/>
          </a:xfrm>
        </p:grpSpPr>
        <p:sp>
          <p:nvSpPr>
            <p:cNvPr id="63494" name="矩形 109574"/>
            <p:cNvSpPr/>
            <p:nvPr/>
          </p:nvSpPr>
          <p:spPr>
            <a:xfrm>
              <a:off x="768" y="1818"/>
              <a:ext cx="3542" cy="28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ctr"/>
            <a:p>
              <a:pPr algn="ctr"/>
              <a:r>
                <a:rPr lang="zh-CN" altLang="en-US" sz="2000" b="1" dirty="0">
                  <a:latin typeface="Arial" panose="020B0604020202020204" pitchFamily="34" charset="0"/>
                  <a:ea typeface="楷体_GB2312" pitchFamily="1" charset="-122"/>
                </a:rPr>
                <a:t>图</a:t>
              </a:r>
              <a:r>
                <a:rPr lang="en-US" altLang="x-none" sz="20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2-4</a:t>
              </a:r>
              <a:r>
                <a:rPr lang="en-US" altLang="x-none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    </a:t>
              </a:r>
              <a:r>
                <a:rPr lang="zh-CN" altLang="en-US" sz="2000" b="1" dirty="0">
                  <a:latin typeface="楷体_GB2312" pitchFamily="1" charset="-122"/>
                  <a:ea typeface="楷体_GB2312" pitchFamily="1" charset="-122"/>
                </a:rPr>
                <a:t>两个有序的单链表</a:t>
              </a:r>
              <a:r>
                <a:rPr lang="en-US" altLang="x-none" sz="20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La </a:t>
              </a:r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r>
                <a:rPr lang="en-US" altLang="x-none" sz="20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Lb</a:t>
              </a:r>
              <a:r>
                <a:rPr lang="zh-CN" altLang="en-US" sz="2000" b="1" dirty="0">
                  <a:latin typeface="楷体_GB2312" pitchFamily="1" charset="-122"/>
                  <a:ea typeface="楷体_GB2312" pitchFamily="1" charset="-122"/>
                </a:rPr>
                <a:t>的初始状态</a:t>
              </a:r>
              <a:endParaRPr lang="zh-CN" altLang="en-US" sz="2000" b="1" dirty="0">
                <a:latin typeface="楷体_GB2312" pitchFamily="1" charset="-122"/>
                <a:ea typeface="楷体_GB2312" pitchFamily="1" charset="-122"/>
              </a:endParaRPr>
            </a:p>
          </p:txBody>
        </p:sp>
        <p:grpSp>
          <p:nvGrpSpPr>
            <p:cNvPr id="63495" name="组合 109575"/>
            <p:cNvGrpSpPr/>
            <p:nvPr/>
          </p:nvGrpSpPr>
          <p:grpSpPr>
            <a:xfrm>
              <a:off x="432" y="731"/>
              <a:ext cx="3642" cy="943"/>
              <a:chOff x="0" y="0"/>
              <a:chExt cx="3642" cy="943"/>
            </a:xfrm>
          </p:grpSpPr>
          <p:grpSp>
            <p:nvGrpSpPr>
              <p:cNvPr id="63496" name="组合 109576"/>
              <p:cNvGrpSpPr/>
              <p:nvPr/>
            </p:nvGrpSpPr>
            <p:grpSpPr>
              <a:xfrm>
                <a:off x="742" y="259"/>
                <a:ext cx="720" cy="317"/>
                <a:chOff x="0" y="0"/>
                <a:chExt cx="720" cy="317"/>
              </a:xfrm>
            </p:grpSpPr>
            <p:sp>
              <p:nvSpPr>
                <p:cNvPr id="63497" name="矩形 109577"/>
                <p:cNvSpPr/>
                <p:nvPr/>
              </p:nvSpPr>
              <p:spPr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-2    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498" name="直接连接符 109578"/>
                <p:cNvSpPr/>
                <p:nvPr/>
              </p:nvSpPr>
              <p:spPr>
                <a:xfrm>
                  <a:off x="430" y="0"/>
                  <a:ext cx="0" cy="317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499" name="直接连接符 109579"/>
                <p:cNvSpPr/>
                <p:nvPr/>
              </p:nvSpPr>
              <p:spPr>
                <a:xfrm>
                  <a:off x="480" y="144"/>
                  <a:ext cx="24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3500" name="组合 109580"/>
              <p:cNvGrpSpPr/>
              <p:nvPr/>
            </p:nvGrpSpPr>
            <p:grpSpPr>
              <a:xfrm>
                <a:off x="1472" y="249"/>
                <a:ext cx="720" cy="317"/>
                <a:chOff x="0" y="0"/>
                <a:chExt cx="720" cy="317"/>
              </a:xfrm>
            </p:grpSpPr>
            <p:sp>
              <p:nvSpPr>
                <p:cNvPr id="63501" name="矩形 109581"/>
                <p:cNvSpPr/>
                <p:nvPr/>
              </p:nvSpPr>
              <p:spPr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4   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02" name="直接连接符 109582"/>
                <p:cNvSpPr/>
                <p:nvPr/>
              </p:nvSpPr>
              <p:spPr>
                <a:xfrm>
                  <a:off x="430" y="0"/>
                  <a:ext cx="0" cy="317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03" name="直接连接符 109583"/>
                <p:cNvSpPr/>
                <p:nvPr/>
              </p:nvSpPr>
              <p:spPr>
                <a:xfrm>
                  <a:off x="480" y="144"/>
                  <a:ext cx="24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3504" name="组合 109584"/>
              <p:cNvGrpSpPr/>
              <p:nvPr/>
            </p:nvGrpSpPr>
            <p:grpSpPr>
              <a:xfrm>
                <a:off x="2202" y="240"/>
                <a:ext cx="720" cy="317"/>
                <a:chOff x="0" y="0"/>
                <a:chExt cx="720" cy="317"/>
              </a:xfrm>
            </p:grpSpPr>
            <p:sp>
              <p:nvSpPr>
                <p:cNvPr id="63505" name="矩形 109585"/>
                <p:cNvSpPr/>
                <p:nvPr/>
              </p:nvSpPr>
              <p:spPr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9    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06" name="直接连接符 109586"/>
                <p:cNvSpPr/>
                <p:nvPr/>
              </p:nvSpPr>
              <p:spPr>
                <a:xfrm>
                  <a:off x="430" y="0"/>
                  <a:ext cx="0" cy="317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07" name="直接连接符 109587"/>
                <p:cNvSpPr/>
                <p:nvPr/>
              </p:nvSpPr>
              <p:spPr>
                <a:xfrm>
                  <a:off x="480" y="144"/>
                  <a:ext cx="24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3508" name="组合 109588"/>
              <p:cNvGrpSpPr/>
              <p:nvPr/>
            </p:nvGrpSpPr>
            <p:grpSpPr>
              <a:xfrm>
                <a:off x="2949" y="171"/>
                <a:ext cx="693" cy="317"/>
                <a:chOff x="0" y="0"/>
                <a:chExt cx="693" cy="317"/>
              </a:xfrm>
            </p:grpSpPr>
            <p:sp>
              <p:nvSpPr>
                <p:cNvPr id="63509" name="矩形 109589"/>
                <p:cNvSpPr/>
                <p:nvPr/>
              </p:nvSpPr>
              <p:spPr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Arial Unicode MS" panose="020B0604020202020204" charset="-122"/>
                    </a:rPr>
                    <a:t>……</a:t>
                  </a:r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  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10" name="直接连接符 109590"/>
                <p:cNvSpPr/>
                <p:nvPr/>
              </p:nvSpPr>
              <p:spPr>
                <a:xfrm>
                  <a:off x="453" y="213"/>
                  <a:ext cx="24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3511" name="组合 109591"/>
              <p:cNvGrpSpPr/>
              <p:nvPr/>
            </p:nvGrpSpPr>
            <p:grpSpPr>
              <a:xfrm>
                <a:off x="0" y="0"/>
                <a:ext cx="720" cy="577"/>
                <a:chOff x="0" y="0"/>
                <a:chExt cx="720" cy="577"/>
              </a:xfrm>
            </p:grpSpPr>
            <p:sp>
              <p:nvSpPr>
                <p:cNvPr id="63512" name="矩形 109592"/>
                <p:cNvSpPr/>
                <p:nvPr/>
              </p:nvSpPr>
              <p:spPr>
                <a:xfrm>
                  <a:off x="38" y="0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Lb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63513" name="组合 109593"/>
                <p:cNvGrpSpPr/>
                <p:nvPr/>
              </p:nvGrpSpPr>
              <p:grpSpPr>
                <a:xfrm>
                  <a:off x="0" y="260"/>
                  <a:ext cx="720" cy="317"/>
                  <a:chOff x="0" y="0"/>
                  <a:chExt cx="720" cy="317"/>
                </a:xfrm>
              </p:grpSpPr>
              <p:sp>
                <p:nvSpPr>
                  <p:cNvPr id="63514" name="矩形 109594"/>
                  <p:cNvSpPr/>
                  <p:nvPr/>
                </p:nvSpPr>
                <p:spPr>
                  <a:xfrm>
                    <a:off x="0" y="0"/>
                    <a:ext cx="544" cy="317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r>
                      <a:rPr lang="zh-CN" altLang="en-US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   </a:t>
                    </a:r>
                    <a:endParaRPr lang="zh-CN" altLang="en-US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3515" name="直接连接符 109595"/>
                  <p:cNvSpPr/>
                  <p:nvPr/>
                </p:nvSpPr>
                <p:spPr>
                  <a:xfrm>
                    <a:off x="430" y="0"/>
                    <a:ext cx="0" cy="317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63516" name="直接连接符 109596"/>
                  <p:cNvSpPr/>
                  <p:nvPr/>
                </p:nvSpPr>
                <p:spPr>
                  <a:xfrm>
                    <a:off x="480" y="144"/>
                    <a:ext cx="240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</p:grpSp>
          <p:grpSp>
            <p:nvGrpSpPr>
              <p:cNvPr id="63517" name="组合 109597"/>
              <p:cNvGrpSpPr/>
              <p:nvPr/>
            </p:nvGrpSpPr>
            <p:grpSpPr>
              <a:xfrm>
                <a:off x="798" y="571"/>
                <a:ext cx="336" cy="372"/>
                <a:chOff x="0" y="0"/>
                <a:chExt cx="336" cy="372"/>
              </a:xfrm>
            </p:grpSpPr>
            <p:sp>
              <p:nvSpPr>
                <p:cNvPr id="63518" name="矩形 109598"/>
                <p:cNvSpPr/>
                <p:nvPr/>
              </p:nvSpPr>
              <p:spPr>
                <a:xfrm>
                  <a:off x="0" y="132"/>
                  <a:ext cx="336" cy="24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pb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19" name="直接连接符 109599"/>
                <p:cNvSpPr/>
                <p:nvPr/>
              </p:nvSpPr>
              <p:spPr>
                <a:xfrm flipV="1">
                  <a:off x="183" y="0"/>
                  <a:ext cx="0" cy="181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</p:grpSp>
        <p:grpSp>
          <p:nvGrpSpPr>
            <p:cNvPr id="63520" name="组合 109600"/>
            <p:cNvGrpSpPr/>
            <p:nvPr/>
          </p:nvGrpSpPr>
          <p:grpSpPr>
            <a:xfrm>
              <a:off x="0" y="0"/>
              <a:ext cx="4673" cy="906"/>
              <a:chOff x="0" y="0"/>
              <a:chExt cx="4673" cy="906"/>
            </a:xfrm>
          </p:grpSpPr>
          <p:grpSp>
            <p:nvGrpSpPr>
              <p:cNvPr id="63521" name="组合 109601"/>
              <p:cNvGrpSpPr/>
              <p:nvPr/>
            </p:nvGrpSpPr>
            <p:grpSpPr>
              <a:xfrm>
                <a:off x="1183" y="415"/>
                <a:ext cx="720" cy="317"/>
                <a:chOff x="0" y="0"/>
                <a:chExt cx="720" cy="317"/>
              </a:xfrm>
            </p:grpSpPr>
            <p:sp>
              <p:nvSpPr>
                <p:cNvPr id="63522" name="矩形 109602"/>
                <p:cNvSpPr/>
                <p:nvPr/>
              </p:nvSpPr>
              <p:spPr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-7    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23" name="直接连接符 109603"/>
                <p:cNvSpPr/>
                <p:nvPr/>
              </p:nvSpPr>
              <p:spPr>
                <a:xfrm>
                  <a:off x="430" y="0"/>
                  <a:ext cx="0" cy="317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24" name="直接连接符 109604"/>
                <p:cNvSpPr/>
                <p:nvPr/>
              </p:nvSpPr>
              <p:spPr>
                <a:xfrm>
                  <a:off x="480" y="144"/>
                  <a:ext cx="24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3525" name="组合 109605"/>
              <p:cNvGrpSpPr/>
              <p:nvPr/>
            </p:nvGrpSpPr>
            <p:grpSpPr>
              <a:xfrm>
                <a:off x="1913" y="405"/>
                <a:ext cx="720" cy="317"/>
                <a:chOff x="0" y="0"/>
                <a:chExt cx="720" cy="317"/>
              </a:xfrm>
            </p:grpSpPr>
            <p:sp>
              <p:nvSpPr>
                <p:cNvPr id="63526" name="矩形 109606"/>
                <p:cNvSpPr/>
                <p:nvPr/>
              </p:nvSpPr>
              <p:spPr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3    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27" name="直接连接符 109607"/>
                <p:cNvSpPr/>
                <p:nvPr/>
              </p:nvSpPr>
              <p:spPr>
                <a:xfrm>
                  <a:off x="430" y="0"/>
                  <a:ext cx="0" cy="317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28" name="直接连接符 109608"/>
                <p:cNvSpPr/>
                <p:nvPr/>
              </p:nvSpPr>
              <p:spPr>
                <a:xfrm>
                  <a:off x="480" y="144"/>
                  <a:ext cx="24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3529" name="组合 109609"/>
              <p:cNvGrpSpPr/>
              <p:nvPr/>
            </p:nvGrpSpPr>
            <p:grpSpPr>
              <a:xfrm>
                <a:off x="2643" y="396"/>
                <a:ext cx="720" cy="317"/>
                <a:chOff x="0" y="0"/>
                <a:chExt cx="720" cy="317"/>
              </a:xfrm>
            </p:grpSpPr>
            <p:sp>
              <p:nvSpPr>
                <p:cNvPr id="63530" name="矩形 109610"/>
                <p:cNvSpPr/>
                <p:nvPr/>
              </p:nvSpPr>
              <p:spPr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12    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31" name="直接连接符 109611"/>
                <p:cNvSpPr/>
                <p:nvPr/>
              </p:nvSpPr>
              <p:spPr>
                <a:xfrm>
                  <a:off x="430" y="0"/>
                  <a:ext cx="0" cy="317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532" name="直接连接符 109612"/>
                <p:cNvSpPr/>
                <p:nvPr/>
              </p:nvSpPr>
              <p:spPr>
                <a:xfrm>
                  <a:off x="480" y="144"/>
                  <a:ext cx="24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3533" name="组合 109613"/>
              <p:cNvGrpSpPr/>
              <p:nvPr/>
            </p:nvGrpSpPr>
            <p:grpSpPr>
              <a:xfrm>
                <a:off x="3390" y="327"/>
                <a:ext cx="693" cy="317"/>
                <a:chOff x="0" y="0"/>
                <a:chExt cx="693" cy="317"/>
              </a:xfrm>
            </p:grpSpPr>
            <p:sp>
              <p:nvSpPr>
                <p:cNvPr id="63534" name="矩形 109614"/>
                <p:cNvSpPr/>
                <p:nvPr/>
              </p:nvSpPr>
              <p:spPr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Arial Unicode MS" panose="020B0604020202020204" charset="-122"/>
                    </a:rPr>
                    <a:t>……</a:t>
                  </a:r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  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35" name="直接连接符 109615"/>
                <p:cNvSpPr/>
                <p:nvPr/>
              </p:nvSpPr>
              <p:spPr>
                <a:xfrm>
                  <a:off x="453" y="213"/>
                  <a:ext cx="24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3536" name="组合 109616"/>
              <p:cNvGrpSpPr/>
              <p:nvPr/>
            </p:nvGrpSpPr>
            <p:grpSpPr>
              <a:xfrm>
                <a:off x="4073" y="404"/>
                <a:ext cx="600" cy="317"/>
                <a:chOff x="0" y="0"/>
                <a:chExt cx="600" cy="317"/>
              </a:xfrm>
            </p:grpSpPr>
            <p:sp>
              <p:nvSpPr>
                <p:cNvPr id="63537" name="矩形 109617"/>
                <p:cNvSpPr/>
                <p:nvPr/>
              </p:nvSpPr>
              <p:spPr>
                <a:xfrm>
                  <a:off x="0" y="0"/>
                  <a:ext cx="600" cy="317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23    ⋀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38" name="直接连接符 109618"/>
                <p:cNvSpPr/>
                <p:nvPr/>
              </p:nvSpPr>
              <p:spPr>
                <a:xfrm>
                  <a:off x="384" y="0"/>
                  <a:ext cx="0" cy="317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63539" name="组合 109619"/>
              <p:cNvGrpSpPr/>
              <p:nvPr/>
            </p:nvGrpSpPr>
            <p:grpSpPr>
              <a:xfrm>
                <a:off x="441" y="156"/>
                <a:ext cx="720" cy="577"/>
                <a:chOff x="0" y="0"/>
                <a:chExt cx="720" cy="577"/>
              </a:xfrm>
            </p:grpSpPr>
            <p:sp>
              <p:nvSpPr>
                <p:cNvPr id="63540" name="矩形 109620"/>
                <p:cNvSpPr/>
                <p:nvPr/>
              </p:nvSpPr>
              <p:spPr>
                <a:xfrm>
                  <a:off x="38" y="0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La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63541" name="组合 109621"/>
                <p:cNvGrpSpPr/>
                <p:nvPr/>
              </p:nvGrpSpPr>
              <p:grpSpPr>
                <a:xfrm>
                  <a:off x="0" y="260"/>
                  <a:ext cx="720" cy="317"/>
                  <a:chOff x="0" y="0"/>
                  <a:chExt cx="720" cy="317"/>
                </a:xfrm>
              </p:grpSpPr>
              <p:sp>
                <p:nvSpPr>
                  <p:cNvPr id="63542" name="矩形 109622"/>
                  <p:cNvSpPr/>
                  <p:nvPr/>
                </p:nvSpPr>
                <p:spPr>
                  <a:xfrm>
                    <a:off x="0" y="0"/>
                    <a:ext cx="544" cy="317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r>
                      <a:rPr lang="zh-CN" altLang="en-US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   </a:t>
                    </a:r>
                    <a:endParaRPr lang="zh-CN" altLang="en-US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3543" name="直接连接符 109623"/>
                  <p:cNvSpPr/>
                  <p:nvPr/>
                </p:nvSpPr>
                <p:spPr>
                  <a:xfrm>
                    <a:off x="430" y="0"/>
                    <a:ext cx="0" cy="317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63544" name="直接连接符 109624"/>
                  <p:cNvSpPr/>
                  <p:nvPr/>
                </p:nvSpPr>
                <p:spPr>
                  <a:xfrm>
                    <a:off x="480" y="144"/>
                    <a:ext cx="240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</p:grpSp>
          <p:grpSp>
            <p:nvGrpSpPr>
              <p:cNvPr id="63545" name="组合 109625"/>
              <p:cNvGrpSpPr/>
              <p:nvPr/>
            </p:nvGrpSpPr>
            <p:grpSpPr>
              <a:xfrm>
                <a:off x="0" y="300"/>
                <a:ext cx="441" cy="240"/>
                <a:chOff x="0" y="0"/>
                <a:chExt cx="441" cy="240"/>
              </a:xfrm>
            </p:grpSpPr>
            <p:sp>
              <p:nvSpPr>
                <p:cNvPr id="63546" name="矩形 109626"/>
                <p:cNvSpPr/>
                <p:nvPr/>
              </p:nvSpPr>
              <p:spPr>
                <a:xfrm>
                  <a:off x="0" y="0"/>
                  <a:ext cx="336" cy="24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Lc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47" name="直接连接符 109627"/>
                <p:cNvSpPr/>
                <p:nvPr/>
              </p:nvSpPr>
              <p:spPr>
                <a:xfrm>
                  <a:off x="78" y="237"/>
                  <a:ext cx="363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3548" name="组合 109628"/>
              <p:cNvGrpSpPr/>
              <p:nvPr/>
            </p:nvGrpSpPr>
            <p:grpSpPr>
              <a:xfrm>
                <a:off x="1242" y="0"/>
                <a:ext cx="336" cy="405"/>
                <a:chOff x="0" y="0"/>
                <a:chExt cx="336" cy="405"/>
              </a:xfrm>
            </p:grpSpPr>
            <p:sp>
              <p:nvSpPr>
                <p:cNvPr id="63549" name="矩形 109629"/>
                <p:cNvSpPr/>
                <p:nvPr/>
              </p:nvSpPr>
              <p:spPr>
                <a:xfrm>
                  <a:off x="0" y="0"/>
                  <a:ext cx="336" cy="272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pa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50" name="直接连接符 109630"/>
                <p:cNvSpPr/>
                <p:nvPr/>
              </p:nvSpPr>
              <p:spPr>
                <a:xfrm>
                  <a:off x="162" y="246"/>
                  <a:ext cx="0" cy="159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3551" name="组合 109631"/>
              <p:cNvGrpSpPr/>
              <p:nvPr/>
            </p:nvGrpSpPr>
            <p:grpSpPr>
              <a:xfrm>
                <a:off x="0" y="666"/>
                <a:ext cx="441" cy="240"/>
                <a:chOff x="0" y="0"/>
                <a:chExt cx="441" cy="240"/>
              </a:xfrm>
            </p:grpSpPr>
            <p:sp>
              <p:nvSpPr>
                <p:cNvPr id="63552" name="矩形 109632"/>
                <p:cNvSpPr/>
                <p:nvPr/>
              </p:nvSpPr>
              <p:spPr>
                <a:xfrm>
                  <a:off x="0" y="0"/>
                  <a:ext cx="336" cy="24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pc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53" name="直接连接符 109633"/>
                <p:cNvSpPr/>
                <p:nvPr/>
              </p:nvSpPr>
              <p:spPr>
                <a:xfrm>
                  <a:off x="78" y="0"/>
                  <a:ext cx="363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</p:grp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内容占位符 110593"/>
          <p:cNvSpPr>
            <a:spLocks noGrp="1"/>
          </p:cNvSpPr>
          <p:nvPr>
            <p:ph idx="4294967295"/>
          </p:nvPr>
        </p:nvSpPr>
        <p:spPr>
          <a:xfrm>
            <a:off x="1676400" y="152400"/>
            <a:ext cx="8763000" cy="612775"/>
          </a:xfrm>
        </p:spPr>
        <p:txBody>
          <a:bodyPr wrap="square" lIns="92075" tIns="46038" rIns="92075" bIns="46038" anchor="t"/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/>
              <a:t>合并了值为</a:t>
            </a:r>
            <a:r>
              <a:rPr lang="en-US" altLang="x-none" sz="2800" b="1" dirty="0"/>
              <a:t>-7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-2</a:t>
            </a:r>
            <a:r>
              <a:rPr lang="zh-CN" altLang="en-US" sz="2800" b="1" dirty="0"/>
              <a:t>的结点后示意图如图</a:t>
            </a:r>
            <a:r>
              <a:rPr lang="en-US" altLang="x-none" sz="2800" b="1" dirty="0"/>
              <a:t>2-5</a:t>
            </a:r>
            <a:r>
              <a:rPr lang="zh-CN" altLang="en-US" sz="2800" b="1" dirty="0"/>
              <a:t>所示。</a:t>
            </a:r>
            <a:endParaRPr lang="zh-CN" altLang="en-US" b="1" dirty="0">
              <a:solidFill>
                <a:schemeClr val="hlink"/>
              </a:solidFill>
              <a:latin typeface="宋体" panose="02010600030101010101" pitchFamily="2" charset="-122"/>
            </a:endParaRPr>
          </a:p>
        </p:txBody>
      </p:sp>
      <p:grpSp>
        <p:nvGrpSpPr>
          <p:cNvPr id="64514" name="组合 110594"/>
          <p:cNvGrpSpPr/>
          <p:nvPr/>
        </p:nvGrpSpPr>
        <p:grpSpPr>
          <a:xfrm>
            <a:off x="2119313" y="862013"/>
            <a:ext cx="7505700" cy="3430587"/>
            <a:chOff x="0" y="0"/>
            <a:chExt cx="4728" cy="2161"/>
          </a:xfrm>
        </p:grpSpPr>
        <p:sp>
          <p:nvSpPr>
            <p:cNvPr id="64515" name="矩形 110595"/>
            <p:cNvSpPr/>
            <p:nvPr/>
          </p:nvSpPr>
          <p:spPr>
            <a:xfrm>
              <a:off x="645" y="1889"/>
              <a:ext cx="3357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ctr"/>
            <a:p>
              <a:pPr algn="ctr"/>
              <a:r>
                <a:rPr lang="zh-CN" altLang="en-US" sz="2000" b="1" dirty="0">
                  <a:latin typeface="Arial" panose="020B0604020202020204" pitchFamily="34" charset="0"/>
                  <a:ea typeface="楷体_GB2312" pitchFamily="1" charset="-122"/>
                </a:rPr>
                <a:t>图</a:t>
              </a:r>
              <a:r>
                <a:rPr lang="en-US" altLang="x-none" sz="20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2-5 </a:t>
              </a:r>
              <a:r>
                <a:rPr lang="en-US" altLang="x-none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    </a:t>
              </a:r>
              <a:r>
                <a:rPr lang="zh-CN" altLang="en-US" sz="2000" b="1" dirty="0">
                  <a:latin typeface="Times New Roman" panose="02020603050405020304" pitchFamily="2" charset="0"/>
                  <a:ea typeface="楷体_GB2312" pitchFamily="1" charset="-122"/>
                </a:rPr>
                <a:t>合并了值为</a:t>
              </a:r>
              <a:r>
                <a:rPr lang="en-US" altLang="x-none" sz="2000" b="1" dirty="0">
                  <a:latin typeface="Times New Roman" panose="02020603050405020304" pitchFamily="2" charset="0"/>
                  <a:ea typeface="楷体_GB2312" pitchFamily="1" charset="-122"/>
                </a:rPr>
                <a:t>-7 </a:t>
              </a:r>
              <a:r>
                <a:rPr lang="zh-CN" altLang="en-US" sz="2000" b="1" dirty="0">
                  <a:latin typeface="Times New Roman" panose="02020603050405020304" pitchFamily="2" charset="0"/>
                  <a:ea typeface="楷体_GB2312" pitchFamily="1" charset="-122"/>
                </a:rPr>
                <a:t>，</a:t>
              </a:r>
              <a:r>
                <a:rPr lang="en-US" altLang="x-none" sz="2000" b="1" dirty="0">
                  <a:latin typeface="Times New Roman" panose="02020603050405020304" pitchFamily="2" charset="0"/>
                  <a:ea typeface="楷体_GB2312" pitchFamily="1" charset="-122"/>
                </a:rPr>
                <a:t>-2</a:t>
              </a:r>
              <a:r>
                <a:rPr lang="zh-CN" altLang="en-US" sz="2000" b="1" dirty="0">
                  <a:latin typeface="Times New Roman" panose="02020603050405020304" pitchFamily="2" charset="0"/>
                  <a:ea typeface="楷体_GB2312" pitchFamily="1" charset="-122"/>
                </a:rPr>
                <a:t>的结点后的状态</a:t>
              </a:r>
              <a:endParaRPr lang="zh-CN" altLang="en-US" sz="2000" b="1" dirty="0">
                <a:latin typeface="Times New Roman" panose="02020603050405020304" pitchFamily="2" charset="0"/>
                <a:ea typeface="楷体_GB2312" pitchFamily="1" charset="-122"/>
              </a:endParaRPr>
            </a:p>
          </p:txBody>
        </p:sp>
        <p:grpSp>
          <p:nvGrpSpPr>
            <p:cNvPr id="64516" name="组合 110596"/>
            <p:cNvGrpSpPr/>
            <p:nvPr/>
          </p:nvGrpSpPr>
          <p:grpSpPr>
            <a:xfrm>
              <a:off x="450" y="759"/>
              <a:ext cx="4278" cy="990"/>
              <a:chOff x="0" y="0"/>
              <a:chExt cx="4278" cy="990"/>
            </a:xfrm>
          </p:grpSpPr>
          <p:grpSp>
            <p:nvGrpSpPr>
              <p:cNvPr id="64517" name="组合 110597"/>
              <p:cNvGrpSpPr/>
              <p:nvPr/>
            </p:nvGrpSpPr>
            <p:grpSpPr>
              <a:xfrm>
                <a:off x="742" y="259"/>
                <a:ext cx="720" cy="317"/>
                <a:chOff x="0" y="0"/>
                <a:chExt cx="720" cy="317"/>
              </a:xfrm>
            </p:grpSpPr>
            <p:sp>
              <p:nvSpPr>
                <p:cNvPr id="64518" name="矩形 110598"/>
                <p:cNvSpPr/>
                <p:nvPr/>
              </p:nvSpPr>
              <p:spPr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-2    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519" name="直接连接符 110599"/>
                <p:cNvSpPr/>
                <p:nvPr/>
              </p:nvSpPr>
              <p:spPr>
                <a:xfrm>
                  <a:off x="430" y="0"/>
                  <a:ext cx="0" cy="317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4520" name="直接连接符 110600"/>
                <p:cNvSpPr/>
                <p:nvPr/>
              </p:nvSpPr>
              <p:spPr>
                <a:xfrm>
                  <a:off x="480" y="144"/>
                  <a:ext cx="24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4521" name="组合 110601"/>
              <p:cNvGrpSpPr/>
              <p:nvPr/>
            </p:nvGrpSpPr>
            <p:grpSpPr>
              <a:xfrm>
                <a:off x="1472" y="249"/>
                <a:ext cx="720" cy="317"/>
                <a:chOff x="0" y="0"/>
                <a:chExt cx="720" cy="317"/>
              </a:xfrm>
            </p:grpSpPr>
            <p:sp>
              <p:nvSpPr>
                <p:cNvPr id="64522" name="矩形 110602"/>
                <p:cNvSpPr/>
                <p:nvPr/>
              </p:nvSpPr>
              <p:spPr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4   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523" name="直接连接符 110603"/>
                <p:cNvSpPr/>
                <p:nvPr/>
              </p:nvSpPr>
              <p:spPr>
                <a:xfrm>
                  <a:off x="430" y="0"/>
                  <a:ext cx="0" cy="317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4524" name="直接连接符 110604"/>
                <p:cNvSpPr/>
                <p:nvPr/>
              </p:nvSpPr>
              <p:spPr>
                <a:xfrm>
                  <a:off x="480" y="144"/>
                  <a:ext cx="24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4525" name="组合 110605"/>
              <p:cNvGrpSpPr/>
              <p:nvPr/>
            </p:nvGrpSpPr>
            <p:grpSpPr>
              <a:xfrm>
                <a:off x="2202" y="240"/>
                <a:ext cx="720" cy="317"/>
                <a:chOff x="0" y="0"/>
                <a:chExt cx="720" cy="317"/>
              </a:xfrm>
            </p:grpSpPr>
            <p:sp>
              <p:nvSpPr>
                <p:cNvPr id="64526" name="矩形 110606"/>
                <p:cNvSpPr/>
                <p:nvPr/>
              </p:nvSpPr>
              <p:spPr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9    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527" name="直接连接符 110607"/>
                <p:cNvSpPr/>
                <p:nvPr/>
              </p:nvSpPr>
              <p:spPr>
                <a:xfrm>
                  <a:off x="430" y="0"/>
                  <a:ext cx="0" cy="317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4528" name="直接连接符 110608"/>
                <p:cNvSpPr/>
                <p:nvPr/>
              </p:nvSpPr>
              <p:spPr>
                <a:xfrm>
                  <a:off x="480" y="144"/>
                  <a:ext cx="24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4529" name="组合 110609"/>
              <p:cNvGrpSpPr/>
              <p:nvPr/>
            </p:nvGrpSpPr>
            <p:grpSpPr>
              <a:xfrm>
                <a:off x="2949" y="171"/>
                <a:ext cx="693" cy="317"/>
                <a:chOff x="0" y="0"/>
                <a:chExt cx="693" cy="317"/>
              </a:xfrm>
            </p:grpSpPr>
            <p:sp>
              <p:nvSpPr>
                <p:cNvPr id="64530" name="矩形 110610"/>
                <p:cNvSpPr/>
                <p:nvPr/>
              </p:nvSpPr>
              <p:spPr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Arial Unicode MS" panose="020B0604020202020204" charset="-122"/>
                    </a:rPr>
                    <a:t>……</a:t>
                  </a:r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  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531" name="直接连接符 110611"/>
                <p:cNvSpPr/>
                <p:nvPr/>
              </p:nvSpPr>
              <p:spPr>
                <a:xfrm>
                  <a:off x="453" y="213"/>
                  <a:ext cx="24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4532" name="组合 110612"/>
              <p:cNvGrpSpPr/>
              <p:nvPr/>
            </p:nvGrpSpPr>
            <p:grpSpPr>
              <a:xfrm>
                <a:off x="3632" y="248"/>
                <a:ext cx="646" cy="317"/>
                <a:chOff x="0" y="0"/>
                <a:chExt cx="646" cy="317"/>
              </a:xfrm>
            </p:grpSpPr>
            <p:sp>
              <p:nvSpPr>
                <p:cNvPr id="64533" name="矩形 110613"/>
                <p:cNvSpPr/>
                <p:nvPr/>
              </p:nvSpPr>
              <p:spPr>
                <a:xfrm>
                  <a:off x="0" y="0"/>
                  <a:ext cx="646" cy="317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zh-CN" altLang="en-US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 </a:t>
                  </a:r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15   ⋀ 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534" name="直接连接符 110614"/>
                <p:cNvSpPr/>
                <p:nvPr/>
              </p:nvSpPr>
              <p:spPr>
                <a:xfrm>
                  <a:off x="384" y="0"/>
                  <a:ext cx="0" cy="317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64535" name="组合 110615"/>
              <p:cNvGrpSpPr/>
              <p:nvPr/>
            </p:nvGrpSpPr>
            <p:grpSpPr>
              <a:xfrm>
                <a:off x="0" y="0"/>
                <a:ext cx="720" cy="577"/>
                <a:chOff x="0" y="0"/>
                <a:chExt cx="720" cy="577"/>
              </a:xfrm>
            </p:grpSpPr>
            <p:sp>
              <p:nvSpPr>
                <p:cNvPr id="64536" name="矩形 110616"/>
                <p:cNvSpPr/>
                <p:nvPr/>
              </p:nvSpPr>
              <p:spPr>
                <a:xfrm>
                  <a:off x="38" y="0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Lb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64537" name="组合 110617"/>
                <p:cNvGrpSpPr/>
                <p:nvPr/>
              </p:nvGrpSpPr>
              <p:grpSpPr>
                <a:xfrm>
                  <a:off x="0" y="260"/>
                  <a:ext cx="720" cy="317"/>
                  <a:chOff x="0" y="0"/>
                  <a:chExt cx="720" cy="317"/>
                </a:xfrm>
              </p:grpSpPr>
              <p:sp>
                <p:nvSpPr>
                  <p:cNvPr id="64538" name="矩形 110618"/>
                  <p:cNvSpPr/>
                  <p:nvPr/>
                </p:nvSpPr>
                <p:spPr>
                  <a:xfrm>
                    <a:off x="0" y="0"/>
                    <a:ext cx="544" cy="317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r>
                      <a:rPr lang="zh-CN" altLang="en-US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   </a:t>
                    </a:r>
                    <a:endParaRPr lang="zh-CN" altLang="en-US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4539" name="直接连接符 110619"/>
                  <p:cNvSpPr/>
                  <p:nvPr/>
                </p:nvSpPr>
                <p:spPr>
                  <a:xfrm>
                    <a:off x="430" y="0"/>
                    <a:ext cx="0" cy="317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64540" name="直接连接符 110620"/>
                  <p:cNvSpPr/>
                  <p:nvPr/>
                </p:nvSpPr>
                <p:spPr>
                  <a:xfrm>
                    <a:off x="480" y="144"/>
                    <a:ext cx="240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</p:grpSp>
          <p:grpSp>
            <p:nvGrpSpPr>
              <p:cNvPr id="64541" name="组合 110621"/>
              <p:cNvGrpSpPr/>
              <p:nvPr/>
            </p:nvGrpSpPr>
            <p:grpSpPr>
              <a:xfrm>
                <a:off x="798" y="571"/>
                <a:ext cx="336" cy="372"/>
                <a:chOff x="0" y="0"/>
                <a:chExt cx="336" cy="372"/>
              </a:xfrm>
            </p:grpSpPr>
            <p:sp>
              <p:nvSpPr>
                <p:cNvPr id="64542" name="矩形 110622"/>
                <p:cNvSpPr/>
                <p:nvPr/>
              </p:nvSpPr>
              <p:spPr>
                <a:xfrm>
                  <a:off x="0" y="132"/>
                  <a:ext cx="336" cy="24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pc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543" name="直接连接符 110623"/>
                <p:cNvSpPr/>
                <p:nvPr/>
              </p:nvSpPr>
              <p:spPr>
                <a:xfrm flipV="1">
                  <a:off x="183" y="0"/>
                  <a:ext cx="0" cy="181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4544" name="组合 110624"/>
              <p:cNvGrpSpPr/>
              <p:nvPr/>
            </p:nvGrpSpPr>
            <p:grpSpPr>
              <a:xfrm>
                <a:off x="1563" y="568"/>
                <a:ext cx="336" cy="422"/>
                <a:chOff x="0" y="0"/>
                <a:chExt cx="336" cy="422"/>
              </a:xfrm>
            </p:grpSpPr>
            <p:sp>
              <p:nvSpPr>
                <p:cNvPr id="64545" name="矩形 110625"/>
                <p:cNvSpPr/>
                <p:nvPr/>
              </p:nvSpPr>
              <p:spPr>
                <a:xfrm>
                  <a:off x="0" y="150"/>
                  <a:ext cx="336" cy="272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pb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546" name="直接连接符 110626"/>
                <p:cNvSpPr/>
                <p:nvPr/>
              </p:nvSpPr>
              <p:spPr>
                <a:xfrm>
                  <a:off x="162" y="0"/>
                  <a:ext cx="0" cy="159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</p:sp>
          </p:grpSp>
        </p:grpSp>
        <p:grpSp>
          <p:nvGrpSpPr>
            <p:cNvPr id="64547" name="组合 110627"/>
            <p:cNvGrpSpPr/>
            <p:nvPr/>
          </p:nvGrpSpPr>
          <p:grpSpPr>
            <a:xfrm>
              <a:off x="1241" y="555"/>
              <a:ext cx="583" cy="462"/>
              <a:chOff x="0" y="0"/>
              <a:chExt cx="583" cy="462"/>
            </a:xfrm>
          </p:grpSpPr>
          <p:sp>
            <p:nvSpPr>
              <p:cNvPr id="64548" name="直接连接符 110628"/>
              <p:cNvSpPr/>
              <p:nvPr/>
            </p:nvSpPr>
            <p:spPr>
              <a:xfrm>
                <a:off x="0" y="270"/>
                <a:ext cx="576" cy="0"/>
              </a:xfrm>
              <a:prstGeom prst="line">
                <a:avLst/>
              </a:prstGeom>
              <a:ln w="127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4549" name="直接连接符 110629"/>
              <p:cNvSpPr/>
              <p:nvPr/>
            </p:nvSpPr>
            <p:spPr>
              <a:xfrm>
                <a:off x="436" y="0"/>
                <a:ext cx="144" cy="0"/>
              </a:xfrm>
              <a:prstGeom prst="line">
                <a:avLst/>
              </a:prstGeom>
              <a:ln w="127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4550" name="直接连接符 110630"/>
              <p:cNvSpPr/>
              <p:nvPr/>
            </p:nvSpPr>
            <p:spPr>
              <a:xfrm>
                <a:off x="583" y="3"/>
                <a:ext cx="0" cy="272"/>
              </a:xfrm>
              <a:prstGeom prst="line">
                <a:avLst/>
              </a:prstGeom>
              <a:ln w="127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4551" name="直接连接符 110631"/>
              <p:cNvSpPr/>
              <p:nvPr/>
            </p:nvSpPr>
            <p:spPr>
              <a:xfrm>
                <a:off x="0" y="270"/>
                <a:ext cx="0" cy="192"/>
              </a:xfrm>
              <a:prstGeom prst="line">
                <a:avLst/>
              </a:prstGeom>
              <a:ln w="127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64552" name="组合 110632"/>
            <p:cNvGrpSpPr/>
            <p:nvPr/>
          </p:nvGrpSpPr>
          <p:grpSpPr>
            <a:xfrm>
              <a:off x="0" y="0"/>
              <a:ext cx="4682" cy="730"/>
              <a:chOff x="0" y="0"/>
              <a:chExt cx="4682" cy="730"/>
            </a:xfrm>
          </p:grpSpPr>
          <p:grpSp>
            <p:nvGrpSpPr>
              <p:cNvPr id="64553" name="组合 110633"/>
              <p:cNvGrpSpPr/>
              <p:nvPr/>
            </p:nvGrpSpPr>
            <p:grpSpPr>
              <a:xfrm>
                <a:off x="0" y="354"/>
                <a:ext cx="441" cy="240"/>
                <a:chOff x="0" y="0"/>
                <a:chExt cx="441" cy="240"/>
              </a:xfrm>
            </p:grpSpPr>
            <p:sp>
              <p:nvSpPr>
                <p:cNvPr id="64554" name="矩形 110634"/>
                <p:cNvSpPr/>
                <p:nvPr/>
              </p:nvSpPr>
              <p:spPr>
                <a:xfrm>
                  <a:off x="0" y="0"/>
                  <a:ext cx="336" cy="24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Lc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555" name="直接连接符 110635"/>
                <p:cNvSpPr/>
                <p:nvPr/>
              </p:nvSpPr>
              <p:spPr>
                <a:xfrm>
                  <a:off x="78" y="237"/>
                  <a:ext cx="363" cy="0"/>
                </a:xfrm>
                <a:prstGeom prst="line">
                  <a:avLst/>
                </a:prstGeom>
                <a:ln w="12700" cap="flat" cmpd="sng">
                  <a:solidFill>
                    <a:schemeClr val="hlink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4556" name="组合 110636"/>
              <p:cNvGrpSpPr/>
              <p:nvPr/>
            </p:nvGrpSpPr>
            <p:grpSpPr>
              <a:xfrm>
                <a:off x="1183" y="412"/>
                <a:ext cx="544" cy="317"/>
                <a:chOff x="0" y="0"/>
                <a:chExt cx="544" cy="317"/>
              </a:xfrm>
            </p:grpSpPr>
            <p:sp>
              <p:nvSpPr>
                <p:cNvPr id="64557" name="矩形 110637"/>
                <p:cNvSpPr/>
                <p:nvPr/>
              </p:nvSpPr>
              <p:spPr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-7    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558" name="直接连接符 110638"/>
                <p:cNvSpPr/>
                <p:nvPr/>
              </p:nvSpPr>
              <p:spPr>
                <a:xfrm>
                  <a:off x="430" y="0"/>
                  <a:ext cx="0" cy="317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64559" name="组合 110639"/>
              <p:cNvGrpSpPr/>
              <p:nvPr/>
            </p:nvGrpSpPr>
            <p:grpSpPr>
              <a:xfrm>
                <a:off x="1913" y="402"/>
                <a:ext cx="720" cy="317"/>
                <a:chOff x="0" y="0"/>
                <a:chExt cx="720" cy="317"/>
              </a:xfrm>
            </p:grpSpPr>
            <p:sp>
              <p:nvSpPr>
                <p:cNvPr id="64560" name="矩形 110640"/>
                <p:cNvSpPr/>
                <p:nvPr/>
              </p:nvSpPr>
              <p:spPr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3    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561" name="直接连接符 110641"/>
                <p:cNvSpPr/>
                <p:nvPr/>
              </p:nvSpPr>
              <p:spPr>
                <a:xfrm>
                  <a:off x="430" y="0"/>
                  <a:ext cx="0" cy="317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4562" name="直接连接符 110642"/>
                <p:cNvSpPr/>
                <p:nvPr/>
              </p:nvSpPr>
              <p:spPr>
                <a:xfrm>
                  <a:off x="480" y="144"/>
                  <a:ext cx="24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4563" name="组合 110643"/>
              <p:cNvGrpSpPr/>
              <p:nvPr/>
            </p:nvGrpSpPr>
            <p:grpSpPr>
              <a:xfrm>
                <a:off x="2643" y="393"/>
                <a:ext cx="720" cy="317"/>
                <a:chOff x="0" y="0"/>
                <a:chExt cx="720" cy="317"/>
              </a:xfrm>
            </p:grpSpPr>
            <p:sp>
              <p:nvSpPr>
                <p:cNvPr id="64564" name="矩形 110644"/>
                <p:cNvSpPr/>
                <p:nvPr/>
              </p:nvSpPr>
              <p:spPr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12    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565" name="直接连接符 110645"/>
                <p:cNvSpPr/>
                <p:nvPr/>
              </p:nvSpPr>
              <p:spPr>
                <a:xfrm>
                  <a:off x="430" y="0"/>
                  <a:ext cx="0" cy="317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4566" name="直接连接符 110646"/>
                <p:cNvSpPr/>
                <p:nvPr/>
              </p:nvSpPr>
              <p:spPr>
                <a:xfrm>
                  <a:off x="480" y="144"/>
                  <a:ext cx="24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4567" name="组合 110647"/>
              <p:cNvGrpSpPr/>
              <p:nvPr/>
            </p:nvGrpSpPr>
            <p:grpSpPr>
              <a:xfrm>
                <a:off x="3390" y="324"/>
                <a:ext cx="693" cy="317"/>
                <a:chOff x="0" y="0"/>
                <a:chExt cx="693" cy="317"/>
              </a:xfrm>
            </p:grpSpPr>
            <p:sp>
              <p:nvSpPr>
                <p:cNvPr id="64568" name="矩形 110648"/>
                <p:cNvSpPr/>
                <p:nvPr/>
              </p:nvSpPr>
              <p:spPr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Arial Unicode MS" panose="020B0604020202020204" charset="-122"/>
                    </a:rPr>
                    <a:t>……</a:t>
                  </a:r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  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569" name="直接连接符 110649"/>
                <p:cNvSpPr/>
                <p:nvPr/>
              </p:nvSpPr>
              <p:spPr>
                <a:xfrm>
                  <a:off x="453" y="213"/>
                  <a:ext cx="24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4570" name="组合 110650"/>
              <p:cNvGrpSpPr/>
              <p:nvPr/>
            </p:nvGrpSpPr>
            <p:grpSpPr>
              <a:xfrm>
                <a:off x="4073" y="401"/>
                <a:ext cx="609" cy="317"/>
                <a:chOff x="0" y="0"/>
                <a:chExt cx="609" cy="317"/>
              </a:xfrm>
            </p:grpSpPr>
            <p:sp>
              <p:nvSpPr>
                <p:cNvPr id="64571" name="矩形 110651"/>
                <p:cNvSpPr/>
                <p:nvPr/>
              </p:nvSpPr>
              <p:spPr>
                <a:xfrm>
                  <a:off x="0" y="0"/>
                  <a:ext cx="609" cy="317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23    ⋀ 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572" name="直接连接符 110652"/>
                <p:cNvSpPr/>
                <p:nvPr/>
              </p:nvSpPr>
              <p:spPr>
                <a:xfrm>
                  <a:off x="384" y="0"/>
                  <a:ext cx="0" cy="317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64573" name="组合 110653"/>
              <p:cNvGrpSpPr/>
              <p:nvPr/>
            </p:nvGrpSpPr>
            <p:grpSpPr>
              <a:xfrm>
                <a:off x="441" y="153"/>
                <a:ext cx="720" cy="577"/>
                <a:chOff x="0" y="0"/>
                <a:chExt cx="720" cy="577"/>
              </a:xfrm>
            </p:grpSpPr>
            <p:sp>
              <p:nvSpPr>
                <p:cNvPr id="64574" name="矩形 110654"/>
                <p:cNvSpPr/>
                <p:nvPr/>
              </p:nvSpPr>
              <p:spPr>
                <a:xfrm>
                  <a:off x="38" y="0"/>
                  <a:ext cx="394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La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575" name="矩形 110655"/>
                <p:cNvSpPr/>
                <p:nvPr/>
              </p:nvSpPr>
              <p:spPr>
                <a:xfrm>
                  <a:off x="0" y="260"/>
                  <a:ext cx="544" cy="317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zh-CN" altLang="en-US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   </a:t>
                  </a:r>
                  <a:endParaRPr lang="zh-CN" altLang="en-US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576" name="直接连接符 110656"/>
                <p:cNvSpPr/>
                <p:nvPr/>
              </p:nvSpPr>
              <p:spPr>
                <a:xfrm>
                  <a:off x="430" y="260"/>
                  <a:ext cx="0" cy="317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4577" name="直接连接符 110657"/>
                <p:cNvSpPr/>
                <p:nvPr/>
              </p:nvSpPr>
              <p:spPr>
                <a:xfrm>
                  <a:off x="480" y="404"/>
                  <a:ext cx="240" cy="0"/>
                </a:xfrm>
                <a:prstGeom prst="line">
                  <a:avLst/>
                </a:prstGeom>
                <a:ln w="12700" cap="flat" cmpd="sng">
                  <a:solidFill>
                    <a:schemeClr val="hlink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4578" name="组合 110658"/>
              <p:cNvGrpSpPr/>
              <p:nvPr/>
            </p:nvGrpSpPr>
            <p:grpSpPr>
              <a:xfrm>
                <a:off x="1968" y="0"/>
                <a:ext cx="336" cy="405"/>
                <a:chOff x="0" y="0"/>
                <a:chExt cx="336" cy="405"/>
              </a:xfrm>
            </p:grpSpPr>
            <p:sp>
              <p:nvSpPr>
                <p:cNvPr id="64579" name="矩形 110659"/>
                <p:cNvSpPr/>
                <p:nvPr/>
              </p:nvSpPr>
              <p:spPr>
                <a:xfrm>
                  <a:off x="0" y="0"/>
                  <a:ext cx="336" cy="272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pa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580" name="直接连接符 110660"/>
                <p:cNvSpPr/>
                <p:nvPr/>
              </p:nvSpPr>
              <p:spPr>
                <a:xfrm>
                  <a:off x="162" y="246"/>
                  <a:ext cx="0" cy="159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</p:grpSp>
      </p:grpSp>
      <p:sp>
        <p:nvSpPr>
          <p:cNvPr id="64581" name="矩形 110661"/>
          <p:cNvSpPr/>
          <p:nvPr/>
        </p:nvSpPr>
        <p:spPr>
          <a:xfrm>
            <a:off x="1662113" y="4508500"/>
            <a:ext cx="8763000" cy="16573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算法说明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算法中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pa 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pb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分别是待考察的两个链表的当前结点，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pc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是合并过程中合并的链表的最后一个结点。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内容占位符 111617"/>
          <p:cNvSpPr>
            <a:spLocks noGrp="1"/>
          </p:cNvSpPr>
          <p:nvPr>
            <p:ph idx="4294967295"/>
          </p:nvPr>
        </p:nvSpPr>
        <p:spPr>
          <a:xfrm>
            <a:off x="1676400" y="152400"/>
            <a:ext cx="8839200" cy="6553200"/>
          </a:xfrm>
        </p:spPr>
        <p:txBody>
          <a:bodyPr wrap="square" lIns="92075" tIns="46038" rIns="92075" bIns="46038" anchor="t"/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算法描述</a:t>
            </a:r>
            <a:endParaRPr lang="zh-CN" altLang="en-US" b="1" dirty="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/>
              <a:t>LNode  *Merge_LinkList(LNode *La</a:t>
            </a:r>
            <a:r>
              <a:rPr lang="zh-CN" altLang="en-US" sz="2800" b="1" dirty="0"/>
              <a:t>， </a:t>
            </a:r>
            <a:r>
              <a:rPr lang="en-US" altLang="x-none" sz="2800" b="1" dirty="0"/>
              <a:t>LNode *Lb)</a:t>
            </a:r>
            <a:endParaRPr lang="en-US" altLang="x-none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400" b="1" dirty="0"/>
              <a:t>      /*  </a:t>
            </a:r>
            <a:r>
              <a:rPr lang="zh-CN" altLang="en-US" sz="2400" b="1" dirty="0"/>
              <a:t>合并以</a:t>
            </a:r>
            <a:r>
              <a:rPr lang="en-US" altLang="x-none" sz="2400" b="1" dirty="0"/>
              <a:t>La, Lb</a:t>
            </a:r>
            <a:r>
              <a:rPr lang="zh-CN" altLang="en-US" sz="2400" b="1" dirty="0"/>
              <a:t>为头结点的两个有序单链表   *</a:t>
            </a:r>
            <a:r>
              <a:rPr lang="en-US" altLang="x-none" sz="2400" b="1" dirty="0"/>
              <a:t>/</a:t>
            </a:r>
            <a:endParaRPr lang="en-US" altLang="x-none" sz="2400" b="1" dirty="0"/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/>
              <a:t>{    LNode *Lc,  *pa ,  *pb ,  *pc, *ptr ;</a:t>
            </a:r>
            <a:endParaRPr lang="en-US" altLang="x-none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Lc=La ;  pc=La  ;    pa=La-&gt;next ;  pb=Lb-&gt;next  ;</a:t>
            </a:r>
            <a:endParaRPr lang="en-US" altLang="x-none" sz="2800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 while (pa!=NULL	&amp;&amp; pb!=NULL)</a:t>
            </a:r>
            <a:endParaRPr lang="en-US" altLang="x-none" sz="2800" b="1" dirty="0"/>
          </a:p>
          <a:p>
            <a:pPr marL="1079500" lvl="3" indent="0">
              <a:lnSpc>
                <a:spcPct val="110000"/>
              </a:lnSpc>
              <a:buNone/>
            </a:pPr>
            <a:r>
              <a:rPr lang="en-US" altLang="x-none" sz="2800" b="1" dirty="0"/>
              <a:t> {  if  (pa-&gt;data&lt;pb-&gt;data)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x-none" sz="2800" b="1" dirty="0"/>
              <a:t>    {   pc-&gt;next=pa ;  pc=pa ;   pa=pa-&gt;next  ;   }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x-none" sz="2400" b="1" dirty="0"/>
              <a:t>/*  </a:t>
            </a:r>
            <a:r>
              <a:rPr lang="zh-CN" altLang="en-US" sz="2400" b="1" dirty="0"/>
              <a:t>将</a:t>
            </a:r>
            <a:r>
              <a:rPr lang="en-US" altLang="x-none" sz="2400" b="1" dirty="0"/>
              <a:t>pa</a:t>
            </a:r>
            <a:r>
              <a:rPr lang="zh-CN" altLang="en-US" sz="2400" b="1" dirty="0"/>
              <a:t>所指的结点合并，</a:t>
            </a:r>
            <a:r>
              <a:rPr lang="en-US" altLang="x-none" sz="2400" b="1" dirty="0"/>
              <a:t>pa</a:t>
            </a:r>
            <a:r>
              <a:rPr lang="zh-CN" altLang="en-US" sz="2400" b="1" dirty="0"/>
              <a:t>指向下一个结点  *</a:t>
            </a:r>
            <a:r>
              <a:rPr lang="en-US" altLang="x-none" sz="2400" b="1" dirty="0"/>
              <a:t>/</a:t>
            </a:r>
            <a:endParaRPr lang="en-US" altLang="x-none" sz="2400" b="1" dirty="0"/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x-none" sz="2800" b="1" dirty="0"/>
              <a:t>if  (pa-&gt;data&gt;pb-&gt;data)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x-none" sz="2800" b="1" dirty="0"/>
              <a:t>    {   pc-&gt;next=pb ;  pc=pb ;   pb=pb-&gt;next  ;   }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x-none" sz="2400" b="1" dirty="0"/>
              <a:t>/*  </a:t>
            </a:r>
            <a:r>
              <a:rPr lang="zh-CN" altLang="en-US" sz="2400" b="1" dirty="0"/>
              <a:t>将</a:t>
            </a:r>
            <a:r>
              <a:rPr lang="en-US" altLang="x-none" sz="2400" b="1" dirty="0"/>
              <a:t>pa</a:t>
            </a:r>
            <a:r>
              <a:rPr lang="zh-CN" altLang="en-US" sz="2400" b="1" dirty="0"/>
              <a:t>所指的结点合并，</a:t>
            </a:r>
            <a:r>
              <a:rPr lang="en-US" altLang="x-none" sz="2400" b="1" dirty="0"/>
              <a:t>pa</a:t>
            </a:r>
            <a:r>
              <a:rPr lang="zh-CN" altLang="en-US" sz="2400" b="1" dirty="0"/>
              <a:t>指向下一个结点  *</a:t>
            </a:r>
            <a:r>
              <a:rPr lang="en-US" altLang="x-none" sz="2400" b="1" dirty="0"/>
              <a:t>/</a:t>
            </a:r>
            <a:endParaRPr lang="en-US" altLang="x-none" sz="2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标题 57345"/>
          <p:cNvSpPr>
            <a:spLocks noGrp="1"/>
          </p:cNvSpPr>
          <p:nvPr>
            <p:ph type="title"/>
          </p:nvPr>
        </p:nvSpPr>
        <p:spPr>
          <a:xfrm>
            <a:off x="1676400" y="2159000"/>
            <a:ext cx="8610600" cy="838200"/>
          </a:xfrm>
        </p:spPr>
        <p:txBody>
          <a:bodyPr lIns="92075" tIns="46038" rIns="92075" bIns="46038" anchor="ctr"/>
          <a:p>
            <a:pPr fontAlgn="base"/>
            <a:r>
              <a:rPr lang="en-US" altLang="x-none" b="1" strike="noStrike" noProof="1" dirty="0">
                <a:latin typeface="Times New Roman" panose="02020603050405020304" pitchFamily="2" charset="0"/>
              </a:rPr>
              <a:t>2.1.3</a:t>
            </a:r>
            <a:r>
              <a:rPr lang="en-US" altLang="x-none" strike="noStrike" noProof="1" dirty="0"/>
              <a:t>  </a:t>
            </a:r>
            <a:r>
              <a:rPr lang="zh-CN" altLang="en-US" b="1" strike="noStrike" noProof="1" dirty="0">
                <a:ea typeface="楷体_GB2312" pitchFamily="1" charset="-122"/>
              </a:rPr>
              <a:t>线性表的抽象数据类型定义</a:t>
            </a:r>
            <a:endParaRPr lang="zh-CN" altLang="en-US" b="1" strike="noStrike" noProof="1" dirty="0">
              <a:ea typeface="楷体_GB2312" pitchFamily="1" charset="-122"/>
            </a:endParaRPr>
          </a:p>
        </p:txBody>
      </p:sp>
      <p:sp>
        <p:nvSpPr>
          <p:cNvPr id="11266" name="矩形 57346"/>
          <p:cNvSpPr/>
          <p:nvPr/>
        </p:nvSpPr>
        <p:spPr>
          <a:xfrm>
            <a:off x="1752600" y="3257550"/>
            <a:ext cx="8736013" cy="336423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>
            <a:spAutoFit/>
          </a:bodyPr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ADT List{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数据对象：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D = { 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i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| 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i</a:t>
            </a:r>
            <a:r>
              <a:rPr lang="en-US" altLang="x-none" sz="2800" b="1" dirty="0">
                <a:latin typeface="Times New Roman" panose="02020603050405020304" pitchFamily="2" charset="0"/>
                <a:ea typeface="Arial Unicode MS" panose="020B0604020202020204" charset="-122"/>
              </a:rPr>
              <a:t>∈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ElemSet,  i=1,2,…,n, n</a:t>
            </a:r>
            <a:r>
              <a:rPr lang="en-US" altLang="x-none" sz="2800" b="1" dirty="0">
                <a:latin typeface="Times New Roman" panose="02020603050405020304" pitchFamily="2" charset="0"/>
                <a:ea typeface="Arial Unicode MS" panose="020B0604020202020204" charset="-122"/>
              </a:rPr>
              <a:t>≧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0 }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数据关系：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R = {&lt;a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i-1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, 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i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&gt; | 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i-1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, 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i</a:t>
            </a:r>
            <a:r>
              <a:rPr lang="en-US" altLang="x-none" sz="2800" b="1" dirty="0">
                <a:latin typeface="Times New Roman" panose="02020603050405020304" pitchFamily="2" charset="0"/>
                <a:ea typeface="Arial Unicode MS" panose="020B0604020202020204" charset="-122"/>
              </a:rPr>
              <a:t>∈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D,  i=2,3,…,n }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基本操作：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InitList( &amp;L )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操作结果：构造一个空的线性表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L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；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7348" name="矩形 57347"/>
          <p:cNvSpPr/>
          <p:nvPr/>
        </p:nvSpPr>
        <p:spPr>
          <a:xfrm>
            <a:off x="1676400" y="152400"/>
            <a:ext cx="8839200" cy="16922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marL="533400" lvl="1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◆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线性表是一种相当灵活的数据结构，其长度可根据需要增长或缩短。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533400" lvl="1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◆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对线性表的数据元素可以访问、插入和删除。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内容占位符 112641"/>
          <p:cNvSpPr>
            <a:spLocks noGrp="1"/>
          </p:cNvSpPr>
          <p:nvPr>
            <p:ph idx="4294967295"/>
          </p:nvPr>
        </p:nvSpPr>
        <p:spPr>
          <a:xfrm>
            <a:off x="1676400" y="152400"/>
            <a:ext cx="8839200" cy="6553200"/>
          </a:xfrm>
        </p:spPr>
        <p:txBody>
          <a:bodyPr wrap="square" lIns="92075" tIns="46038" rIns="92075" bIns="46038" anchor="t"/>
          <a:p>
            <a:pPr marL="1435100" lvl="4" indent="0">
              <a:buNone/>
            </a:pPr>
            <a:r>
              <a:rPr lang="en-US" altLang="x-none" sz="2800" b="1" dirty="0"/>
              <a:t>if  (pa-&gt;data==pb-&gt;data)</a:t>
            </a:r>
            <a:endParaRPr lang="en-US" altLang="x-none" sz="2800" b="1" dirty="0"/>
          </a:p>
          <a:p>
            <a:pPr marL="1435100" lvl="4" indent="0">
              <a:buNone/>
            </a:pPr>
            <a:r>
              <a:rPr lang="en-US" altLang="x-none" sz="2800" b="1" dirty="0"/>
              <a:t>    {   pc-&gt;next=pa ;  pc=pa ;   pa=pa-&gt;next  ; </a:t>
            </a:r>
            <a:endParaRPr lang="en-US" altLang="x-none" sz="2800" b="1" dirty="0"/>
          </a:p>
          <a:p>
            <a:pPr marL="1435100" lvl="4" indent="0">
              <a:buNone/>
            </a:pPr>
            <a:r>
              <a:rPr lang="en-US" altLang="x-none" sz="2800" b="1" dirty="0"/>
              <a:t>         ptr=pb ; pb=pb-&gt;next ; free(ptr) ;   }</a:t>
            </a:r>
            <a:endParaRPr lang="en-US" altLang="x-none" sz="2800" b="1" dirty="0"/>
          </a:p>
          <a:p>
            <a:pPr marL="1435100" lvl="4" indent="0">
              <a:buNone/>
            </a:pPr>
            <a:r>
              <a:rPr lang="en-US" altLang="x-none" sz="2400" b="1" dirty="0"/>
              <a:t>/*  </a:t>
            </a:r>
            <a:r>
              <a:rPr lang="zh-CN" altLang="en-US" sz="2400" b="1" dirty="0"/>
              <a:t>将</a:t>
            </a:r>
            <a:r>
              <a:rPr lang="en-US" altLang="x-none" sz="2400" b="1" dirty="0"/>
              <a:t>pa</a:t>
            </a:r>
            <a:r>
              <a:rPr lang="zh-CN" altLang="en-US" sz="2400" b="1" dirty="0"/>
              <a:t>所指的结点合并，</a:t>
            </a:r>
            <a:r>
              <a:rPr lang="en-US" altLang="x-none" sz="2400" b="1" dirty="0"/>
              <a:t>pb</a:t>
            </a:r>
            <a:r>
              <a:rPr lang="zh-CN" altLang="en-US" sz="2400" b="1" dirty="0"/>
              <a:t>所指结点删除  *</a:t>
            </a:r>
            <a:r>
              <a:rPr lang="en-US" altLang="x-none" sz="2400" b="1" dirty="0"/>
              <a:t>/</a:t>
            </a:r>
            <a:endParaRPr lang="en-US" altLang="x-none" sz="2800" b="1" dirty="0"/>
          </a:p>
          <a:p>
            <a:pPr marL="1079500" lvl="3" indent="0">
              <a:buNone/>
            </a:pPr>
            <a:r>
              <a:rPr lang="en-US" altLang="x-none" sz="2800" b="1" dirty="0"/>
              <a:t>}</a:t>
            </a:r>
            <a:endParaRPr lang="en-US" altLang="x-none" sz="2800" b="1" dirty="0"/>
          </a:p>
          <a:p>
            <a:pPr marL="723900" lvl="2" indent="0">
              <a:buNone/>
            </a:pPr>
            <a:r>
              <a:rPr lang="en-US" altLang="x-none" sz="2800" b="1" dirty="0"/>
              <a:t> if  (pa!=NULL)  pc-&gt;next=pa ;</a:t>
            </a:r>
            <a:endParaRPr lang="en-US" altLang="x-none" sz="2800" b="1" dirty="0"/>
          </a:p>
          <a:p>
            <a:pPr marL="723900" lvl="2" indent="0">
              <a:buNone/>
            </a:pPr>
            <a:r>
              <a:rPr lang="en-US" altLang="x-none" sz="2800" b="1" dirty="0"/>
              <a:t>else   pc-&gt;next=pb ;</a:t>
            </a:r>
            <a:r>
              <a:rPr lang="en-US" altLang="x-none" b="1" dirty="0"/>
              <a:t>     /*</a:t>
            </a:r>
            <a:r>
              <a:rPr lang="zh-CN" altLang="en-US" b="1" dirty="0"/>
              <a:t>将剩余的结点链上*</a:t>
            </a:r>
            <a:r>
              <a:rPr lang="en-US" altLang="x-none" b="1" dirty="0"/>
              <a:t>/</a:t>
            </a:r>
            <a:endParaRPr lang="en-US" altLang="x-none" b="1" dirty="0"/>
          </a:p>
          <a:p>
            <a:pPr marL="723900" lvl="2" indent="0">
              <a:buNone/>
            </a:pPr>
            <a:r>
              <a:rPr lang="en-US" altLang="x-none" sz="2800" b="1" dirty="0"/>
              <a:t>free(Lb) ;</a:t>
            </a:r>
            <a:endParaRPr lang="en-US" altLang="x-none" sz="2800" b="1" dirty="0"/>
          </a:p>
          <a:p>
            <a:pPr marL="723900" lvl="2" indent="0">
              <a:buNone/>
            </a:pPr>
            <a:r>
              <a:rPr lang="en-US" altLang="x-none" sz="2800" b="1" dirty="0"/>
              <a:t>return(Lc) ;</a:t>
            </a:r>
            <a:endParaRPr lang="en-US" altLang="x-none" sz="2800" b="1" dirty="0"/>
          </a:p>
          <a:p>
            <a:pPr marL="355600" lvl="1" indent="0">
              <a:buNone/>
            </a:pPr>
            <a:r>
              <a:rPr lang="en-US" altLang="x-none" b="1" dirty="0"/>
              <a:t>}</a:t>
            </a:r>
            <a:endParaRPr lang="en-US" altLang="x-none" b="1" dirty="0"/>
          </a:p>
          <a:p>
            <a:pPr marL="0" indent="0"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算法分析</a:t>
            </a:r>
            <a:endParaRPr lang="zh-CN" altLang="en-US" b="1" dirty="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800" b="1" dirty="0"/>
              <a:t>        若</a:t>
            </a:r>
            <a:r>
              <a:rPr lang="en-US" altLang="x-none" sz="2800" b="1" dirty="0"/>
              <a:t>La 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Lb</a:t>
            </a:r>
            <a:r>
              <a:rPr lang="zh-CN" altLang="en-US" sz="2800" b="1" dirty="0"/>
              <a:t>两个链表的长度分别是</a:t>
            </a:r>
            <a:r>
              <a:rPr lang="en-US" altLang="x-none" sz="2800" b="1" dirty="0"/>
              <a:t>m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n</a:t>
            </a:r>
            <a:r>
              <a:rPr lang="zh-CN" altLang="en-US" sz="2800" b="1" dirty="0"/>
              <a:t>，则链表合并的时间复杂度为</a:t>
            </a:r>
            <a:r>
              <a:rPr lang="en-US" altLang="x-none" sz="2800" b="1" dirty="0"/>
              <a:t>O(m+n) </a:t>
            </a:r>
            <a:r>
              <a:rPr lang="zh-CN" altLang="en-US" sz="2800" b="1" dirty="0"/>
              <a:t>。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6" name="标题 113665"/>
          <p:cNvSpPr>
            <a:spLocks noGrp="1"/>
          </p:cNvSpPr>
          <p:nvPr>
            <p:ph type="title"/>
          </p:nvPr>
        </p:nvSpPr>
        <p:spPr>
          <a:xfrm>
            <a:off x="2209800" y="152400"/>
            <a:ext cx="4724400" cy="838200"/>
          </a:xfrm>
        </p:spPr>
        <p:txBody>
          <a:bodyPr lIns="92075" tIns="46038" rIns="92075" bIns="46038" anchor="ctr"/>
          <a:p>
            <a:pPr fontAlgn="base"/>
            <a:r>
              <a:rPr lang="en-US" altLang="x-none" b="1" strike="noStrike" noProof="1" dirty="0">
                <a:effectLst/>
                <a:latin typeface="Times New Roman" panose="02020603050405020304" pitchFamily="2" charset="0"/>
              </a:rPr>
              <a:t>2.3.3</a:t>
            </a:r>
            <a:r>
              <a:rPr lang="en-US" altLang="x-none" strike="noStrike" noProof="1" dirty="0">
                <a:latin typeface="宋体" panose="02010600030101010101" pitchFamily="2" charset="-122"/>
              </a:rPr>
              <a:t>  </a:t>
            </a:r>
            <a:r>
              <a:rPr lang="zh-CN" altLang="en-US" b="1" strike="noStrike" noProof="1" dirty="0">
                <a:effectLst/>
                <a:latin typeface="楷体_GB2312" pitchFamily="1" charset="-122"/>
                <a:ea typeface="楷体_GB2312" pitchFamily="1" charset="-122"/>
              </a:rPr>
              <a:t>循环链表</a:t>
            </a:r>
            <a:endParaRPr lang="zh-CN" altLang="en-US" b="1" strike="noStrike" noProof="1" dirty="0">
              <a:effectLst/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67586" name="内容占位符 113666"/>
          <p:cNvSpPr>
            <a:spLocks noGrp="1"/>
          </p:cNvSpPr>
          <p:nvPr>
            <p:ph idx="4294967295"/>
          </p:nvPr>
        </p:nvSpPr>
        <p:spPr>
          <a:xfrm>
            <a:off x="1752600" y="1143000"/>
            <a:ext cx="8763000" cy="3124200"/>
          </a:xfrm>
        </p:spPr>
        <p:txBody>
          <a:bodyPr wrap="square" lIns="92075" tIns="46038" rIns="92075" bIns="46038" anchor="t"/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solidFill>
                  <a:schemeClr val="hlink"/>
                </a:solidFill>
              </a:rPr>
              <a:t>        </a:t>
            </a:r>
            <a:r>
              <a:rPr lang="zh-CN" altLang="en-US" b="1" dirty="0">
                <a:solidFill>
                  <a:schemeClr val="folHlink"/>
                </a:solidFill>
              </a:rPr>
              <a:t>循环链表</a:t>
            </a:r>
            <a:r>
              <a:rPr lang="en-US" altLang="x-none" sz="2800" b="1" dirty="0"/>
              <a:t>(</a:t>
            </a:r>
            <a:r>
              <a:rPr lang="en-US" altLang="x-none" sz="2800" b="1" dirty="0">
                <a:solidFill>
                  <a:schemeClr val="accent1"/>
                </a:solidFill>
              </a:rPr>
              <a:t>Circular Linked List</a:t>
            </a:r>
            <a:r>
              <a:rPr lang="en-US" altLang="x-none" sz="2800" b="1" dirty="0"/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：</a:t>
            </a:r>
            <a:r>
              <a:rPr lang="zh-CN" altLang="en-US" sz="2800" b="1" dirty="0"/>
              <a:t>是一种头尾相接的链表。其特点是最后一个结点的指针域指向链表的头结点，整个</a:t>
            </a:r>
            <a:r>
              <a:rPr lang="zh-CN" altLang="en-US" sz="2800" b="1" dirty="0">
                <a:solidFill>
                  <a:schemeClr val="folHlink"/>
                </a:solidFill>
              </a:rPr>
              <a:t>链表的指针域链接成一个环</a:t>
            </a:r>
            <a:r>
              <a:rPr lang="zh-CN" altLang="en-US" sz="2800" b="1" dirty="0"/>
              <a:t>。</a:t>
            </a:r>
            <a:endParaRPr lang="zh-CN" altLang="en-US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/>
              <a:t>        从循环链表的任意一个结点出发都可以找到链表中的其它结点，使得表处理更加方便灵活。</a:t>
            </a:r>
            <a:endParaRPr lang="zh-CN" altLang="en-US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ea typeface="楷体_GB2312" pitchFamily="1" charset="-122"/>
              </a:rPr>
              <a:t>        </a:t>
            </a:r>
            <a:r>
              <a:rPr lang="zh-CN" altLang="en-US" sz="2800" b="1" dirty="0">
                <a:latin typeface="宋体" panose="02010600030101010101" pitchFamily="2" charset="-122"/>
              </a:rPr>
              <a:t>图</a:t>
            </a:r>
            <a:r>
              <a:rPr lang="en-US" altLang="x-none" sz="2800" b="1" dirty="0"/>
              <a:t>2-6</a:t>
            </a:r>
            <a:r>
              <a:rPr lang="zh-CN" altLang="en-US" sz="2800" b="1" dirty="0">
                <a:latin typeface="宋体" panose="02010600030101010101" pitchFamily="2" charset="-122"/>
              </a:rPr>
              <a:t>是带头结点的单循环链表的示意图。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67587" name="矩形 113667"/>
          <p:cNvSpPr/>
          <p:nvPr/>
        </p:nvSpPr>
        <p:spPr>
          <a:xfrm>
            <a:off x="2514600" y="5614988"/>
            <a:ext cx="827088" cy="431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空表</a:t>
            </a:r>
            <a:endParaRPr lang="zh-CN" altLang="en-US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67588" name="组合 113668"/>
          <p:cNvGrpSpPr/>
          <p:nvPr/>
        </p:nvGrpSpPr>
        <p:grpSpPr>
          <a:xfrm>
            <a:off x="2220913" y="4370388"/>
            <a:ext cx="7823200" cy="2154237"/>
            <a:chOff x="0" y="0"/>
            <a:chExt cx="4928" cy="1357"/>
          </a:xfrm>
        </p:grpSpPr>
        <p:sp>
          <p:nvSpPr>
            <p:cNvPr id="67589" name="矩形 113669"/>
            <p:cNvSpPr/>
            <p:nvPr/>
          </p:nvSpPr>
          <p:spPr>
            <a:xfrm>
              <a:off x="809" y="1089"/>
              <a:ext cx="2176" cy="26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ctr"/>
            <a:p>
              <a:pPr algn="ctr"/>
              <a:r>
                <a:rPr lang="zh-CN" altLang="en-US" sz="2000" b="1" dirty="0">
                  <a:latin typeface="楷体_GB2312" pitchFamily="1" charset="-122"/>
                  <a:ea typeface="楷体_GB2312" pitchFamily="1" charset="-122"/>
                </a:rPr>
                <a:t>图</a:t>
              </a:r>
              <a:r>
                <a:rPr lang="en-US" altLang="x-none" sz="2000" b="1" dirty="0">
                  <a:latin typeface="Times New Roman" panose="02020603050405020304" pitchFamily="2" charset="0"/>
                  <a:ea typeface="楷体_GB2312" pitchFamily="1" charset="-122"/>
                </a:rPr>
                <a:t>2-6    </a:t>
              </a:r>
              <a:r>
                <a:rPr lang="zh-CN" altLang="en-US" sz="2000" b="1" dirty="0">
                  <a:latin typeface="楷体_GB2312" pitchFamily="1" charset="-122"/>
                  <a:ea typeface="楷体_GB2312" pitchFamily="1" charset="-122"/>
                </a:rPr>
                <a:t>单循环链表示意图</a:t>
              </a:r>
              <a:endParaRPr lang="zh-CN" altLang="en-US" sz="2000" b="1" dirty="0">
                <a:latin typeface="楷体_GB2312" pitchFamily="1" charset="-122"/>
                <a:ea typeface="楷体_GB2312" pitchFamily="1" charset="-122"/>
              </a:endParaRPr>
            </a:p>
          </p:txBody>
        </p:sp>
        <p:grpSp>
          <p:nvGrpSpPr>
            <p:cNvPr id="67590" name="组合 113670"/>
            <p:cNvGrpSpPr/>
            <p:nvPr/>
          </p:nvGrpSpPr>
          <p:grpSpPr>
            <a:xfrm>
              <a:off x="1328" y="16"/>
              <a:ext cx="3600" cy="1040"/>
              <a:chOff x="0" y="0"/>
              <a:chExt cx="3600" cy="1040"/>
            </a:xfrm>
          </p:grpSpPr>
          <p:sp>
            <p:nvSpPr>
              <p:cNvPr id="67591" name="矩形 113671"/>
              <p:cNvSpPr/>
              <p:nvPr/>
            </p:nvSpPr>
            <p:spPr>
              <a:xfrm>
                <a:off x="1545" y="768"/>
                <a:ext cx="612" cy="27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zh-CN" altLang="en-US" sz="24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非空表</a:t>
                </a:r>
                <a:endParaRPr lang="zh-CN" altLang="en-US" sz="2400" b="1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7592" name="组合 113672"/>
              <p:cNvGrpSpPr/>
              <p:nvPr/>
            </p:nvGrpSpPr>
            <p:grpSpPr>
              <a:xfrm>
                <a:off x="0" y="0"/>
                <a:ext cx="3600" cy="712"/>
                <a:chOff x="0" y="0"/>
                <a:chExt cx="3600" cy="712"/>
              </a:xfrm>
            </p:grpSpPr>
            <p:grpSp>
              <p:nvGrpSpPr>
                <p:cNvPr id="67593" name="组合 113673"/>
                <p:cNvGrpSpPr/>
                <p:nvPr/>
              </p:nvGrpSpPr>
              <p:grpSpPr>
                <a:xfrm>
                  <a:off x="742" y="259"/>
                  <a:ext cx="720" cy="317"/>
                  <a:chOff x="0" y="0"/>
                  <a:chExt cx="720" cy="317"/>
                </a:xfrm>
              </p:grpSpPr>
              <p:sp>
                <p:nvSpPr>
                  <p:cNvPr id="67594" name="矩形 113674"/>
                  <p:cNvSpPr/>
                  <p:nvPr/>
                </p:nvSpPr>
                <p:spPr>
                  <a:xfrm>
                    <a:off x="0" y="0"/>
                    <a:ext cx="544" cy="317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a</a:t>
                    </a:r>
                    <a:r>
                      <a:rPr lang="en-US" altLang="x-none" sz="2400" baseline="-25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1</a:t>
                    </a:r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    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7595" name="直接连接符 113675"/>
                  <p:cNvSpPr/>
                  <p:nvPr/>
                </p:nvSpPr>
                <p:spPr>
                  <a:xfrm>
                    <a:off x="430" y="0"/>
                    <a:ext cx="0" cy="317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67596" name="直接连接符 113676"/>
                  <p:cNvSpPr/>
                  <p:nvPr/>
                </p:nvSpPr>
                <p:spPr>
                  <a:xfrm>
                    <a:off x="480" y="144"/>
                    <a:ext cx="240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67597" name="组合 113677"/>
                <p:cNvGrpSpPr/>
                <p:nvPr/>
              </p:nvGrpSpPr>
              <p:grpSpPr>
                <a:xfrm>
                  <a:off x="1472" y="249"/>
                  <a:ext cx="720" cy="317"/>
                  <a:chOff x="0" y="0"/>
                  <a:chExt cx="720" cy="317"/>
                </a:xfrm>
              </p:grpSpPr>
              <p:sp>
                <p:nvSpPr>
                  <p:cNvPr id="67598" name="矩形 113678"/>
                  <p:cNvSpPr/>
                  <p:nvPr/>
                </p:nvSpPr>
                <p:spPr>
                  <a:xfrm>
                    <a:off x="0" y="0"/>
                    <a:ext cx="544" cy="317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a</a:t>
                    </a:r>
                    <a:r>
                      <a:rPr lang="en-US" altLang="x-none" sz="2400" baseline="-25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2</a:t>
                    </a:r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   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7599" name="直接连接符 113679"/>
                  <p:cNvSpPr/>
                  <p:nvPr/>
                </p:nvSpPr>
                <p:spPr>
                  <a:xfrm>
                    <a:off x="430" y="0"/>
                    <a:ext cx="0" cy="317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67600" name="直接连接符 113680"/>
                  <p:cNvSpPr/>
                  <p:nvPr/>
                </p:nvSpPr>
                <p:spPr>
                  <a:xfrm>
                    <a:off x="480" y="144"/>
                    <a:ext cx="240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67601" name="组合 113681"/>
                <p:cNvGrpSpPr/>
                <p:nvPr/>
              </p:nvGrpSpPr>
              <p:grpSpPr>
                <a:xfrm>
                  <a:off x="2202" y="192"/>
                  <a:ext cx="720" cy="272"/>
                  <a:chOff x="0" y="0"/>
                  <a:chExt cx="720" cy="272"/>
                </a:xfrm>
              </p:grpSpPr>
              <p:sp>
                <p:nvSpPr>
                  <p:cNvPr id="67602" name="矩形 113682"/>
                  <p:cNvSpPr/>
                  <p:nvPr/>
                </p:nvSpPr>
                <p:spPr>
                  <a:xfrm>
                    <a:off x="0" y="0"/>
                    <a:ext cx="544" cy="27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400" dirty="0">
                        <a:latin typeface="Times New Roman" panose="02020603050405020304" pitchFamily="2" charset="0"/>
                        <a:ea typeface="Times New Roman" panose="02020603050405020304" pitchFamily="2" charset="0"/>
                      </a:rPr>
                      <a:t>……</a:t>
                    </a:r>
                    <a:endParaRPr lang="en-US" altLang="x-none" sz="2400" dirty="0">
                      <a:latin typeface="Times New Roman" panose="02020603050405020304" pitchFamily="2" charset="0"/>
                      <a:ea typeface="Times New Roman" panose="02020603050405020304" pitchFamily="2" charset="0"/>
                    </a:endParaRPr>
                  </a:p>
                </p:txBody>
              </p:sp>
              <p:sp>
                <p:nvSpPr>
                  <p:cNvPr id="67603" name="直接连接符 113683"/>
                  <p:cNvSpPr/>
                  <p:nvPr/>
                </p:nvSpPr>
                <p:spPr>
                  <a:xfrm>
                    <a:off x="480" y="192"/>
                    <a:ext cx="240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67604" name="组合 113684"/>
                <p:cNvGrpSpPr/>
                <p:nvPr/>
              </p:nvGrpSpPr>
              <p:grpSpPr>
                <a:xfrm>
                  <a:off x="2922" y="240"/>
                  <a:ext cx="544" cy="319"/>
                  <a:chOff x="0" y="0"/>
                  <a:chExt cx="544" cy="319"/>
                </a:xfrm>
              </p:grpSpPr>
              <p:sp>
                <p:nvSpPr>
                  <p:cNvPr id="67605" name="矩形 113685"/>
                  <p:cNvSpPr/>
                  <p:nvPr/>
                </p:nvSpPr>
                <p:spPr>
                  <a:xfrm>
                    <a:off x="0" y="0"/>
                    <a:ext cx="544" cy="317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a</a:t>
                    </a:r>
                    <a:r>
                      <a:rPr lang="en-US" altLang="x-none" sz="2400" baseline="-25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n</a:t>
                    </a:r>
                    <a:endParaRPr lang="en-US" altLang="x-none" sz="2400" baseline="-25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7606" name="直接连接符 113686"/>
                  <p:cNvSpPr/>
                  <p:nvPr/>
                </p:nvSpPr>
                <p:spPr>
                  <a:xfrm>
                    <a:off x="430" y="2"/>
                    <a:ext cx="0" cy="317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67607" name="组合 113687"/>
                <p:cNvGrpSpPr/>
                <p:nvPr/>
              </p:nvGrpSpPr>
              <p:grpSpPr>
                <a:xfrm>
                  <a:off x="0" y="0"/>
                  <a:ext cx="720" cy="577"/>
                  <a:chOff x="0" y="0"/>
                  <a:chExt cx="720" cy="577"/>
                </a:xfrm>
              </p:grpSpPr>
              <p:sp>
                <p:nvSpPr>
                  <p:cNvPr id="67608" name="矩形 113688"/>
                  <p:cNvSpPr/>
                  <p:nvPr/>
                </p:nvSpPr>
                <p:spPr>
                  <a:xfrm>
                    <a:off x="38" y="0"/>
                    <a:ext cx="528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head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67609" name="组合 113689"/>
                  <p:cNvGrpSpPr/>
                  <p:nvPr/>
                </p:nvGrpSpPr>
                <p:grpSpPr>
                  <a:xfrm>
                    <a:off x="0" y="260"/>
                    <a:ext cx="720" cy="317"/>
                    <a:chOff x="0" y="0"/>
                    <a:chExt cx="720" cy="317"/>
                  </a:xfrm>
                </p:grpSpPr>
                <p:sp>
                  <p:nvSpPr>
                    <p:cNvPr id="67610" name="矩形 113690"/>
                    <p:cNvSpPr/>
                    <p:nvPr/>
                  </p:nvSpPr>
                  <p:spPr>
                    <a:xfrm>
                      <a:off x="0" y="0"/>
                      <a:ext cx="544" cy="317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pPr algn="ctr"/>
                      <a:r>
                        <a:rPr lang="zh-CN" altLang="en-US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   </a:t>
                      </a:r>
                      <a:endParaRPr lang="zh-CN" altLang="en-US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7611" name="直接连接符 113691"/>
                    <p:cNvSpPr/>
                    <p:nvPr/>
                  </p:nvSpPr>
                  <p:spPr>
                    <a:xfrm>
                      <a:off x="430" y="0"/>
                      <a:ext cx="0" cy="317"/>
                    </a:xfrm>
                    <a:prstGeom prst="line">
                      <a:avLst/>
                    </a:prstGeom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67612" name="直接连接符 113692"/>
                    <p:cNvSpPr/>
                    <p:nvPr/>
                  </p:nvSpPr>
                  <p:spPr>
                    <a:xfrm>
                      <a:off x="480" y="144"/>
                      <a:ext cx="240" cy="0"/>
                    </a:xfrm>
                    <a:prstGeom prst="line">
                      <a:avLst/>
                    </a:prstGeom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</p:spPr>
                </p:sp>
              </p:grpSp>
            </p:grpSp>
            <p:grpSp>
              <p:nvGrpSpPr>
                <p:cNvPr id="67613" name="组合 113693"/>
                <p:cNvGrpSpPr/>
                <p:nvPr/>
              </p:nvGrpSpPr>
              <p:grpSpPr>
                <a:xfrm>
                  <a:off x="281" y="393"/>
                  <a:ext cx="3319" cy="319"/>
                  <a:chOff x="0" y="0"/>
                  <a:chExt cx="3319" cy="319"/>
                </a:xfrm>
              </p:grpSpPr>
              <p:sp>
                <p:nvSpPr>
                  <p:cNvPr id="67614" name="直接连接符 113694"/>
                  <p:cNvSpPr/>
                  <p:nvPr/>
                </p:nvSpPr>
                <p:spPr>
                  <a:xfrm>
                    <a:off x="3127" y="0"/>
                    <a:ext cx="192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67615" name="直接连接符 113695"/>
                  <p:cNvSpPr/>
                  <p:nvPr/>
                </p:nvSpPr>
                <p:spPr>
                  <a:xfrm>
                    <a:off x="3319" y="0"/>
                    <a:ext cx="0" cy="317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67616" name="直接连接符 113696"/>
                  <p:cNvSpPr/>
                  <p:nvPr/>
                </p:nvSpPr>
                <p:spPr>
                  <a:xfrm>
                    <a:off x="0" y="318"/>
                    <a:ext cx="3312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67617" name="直接连接符 113697"/>
                  <p:cNvSpPr/>
                  <p:nvPr/>
                </p:nvSpPr>
                <p:spPr>
                  <a:xfrm flipV="1">
                    <a:off x="7" y="175"/>
                    <a:ext cx="0" cy="144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</p:grpSp>
        </p:grpSp>
        <p:grpSp>
          <p:nvGrpSpPr>
            <p:cNvPr id="67618" name="组合 113698"/>
            <p:cNvGrpSpPr/>
            <p:nvPr/>
          </p:nvGrpSpPr>
          <p:grpSpPr>
            <a:xfrm>
              <a:off x="0" y="0"/>
              <a:ext cx="913" cy="731"/>
              <a:chOff x="0" y="0"/>
              <a:chExt cx="913" cy="731"/>
            </a:xfrm>
          </p:grpSpPr>
          <p:sp>
            <p:nvSpPr>
              <p:cNvPr id="67619" name="矩形 113699"/>
              <p:cNvSpPr/>
              <p:nvPr/>
            </p:nvSpPr>
            <p:spPr>
              <a:xfrm>
                <a:off x="223" y="0"/>
                <a:ext cx="52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head</a:t>
                </a:r>
                <a:endPara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7620" name="组合 113700"/>
              <p:cNvGrpSpPr/>
              <p:nvPr/>
            </p:nvGrpSpPr>
            <p:grpSpPr>
              <a:xfrm>
                <a:off x="185" y="260"/>
                <a:ext cx="728" cy="317"/>
                <a:chOff x="0" y="0"/>
                <a:chExt cx="728" cy="317"/>
              </a:xfrm>
            </p:grpSpPr>
            <p:sp>
              <p:nvSpPr>
                <p:cNvPr id="67621" name="矩形 113701"/>
                <p:cNvSpPr/>
                <p:nvPr/>
              </p:nvSpPr>
              <p:spPr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zh-CN" altLang="en-US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   </a:t>
                  </a:r>
                  <a:endParaRPr lang="zh-CN" altLang="en-US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622" name="直接连接符 113702"/>
                <p:cNvSpPr/>
                <p:nvPr/>
              </p:nvSpPr>
              <p:spPr>
                <a:xfrm>
                  <a:off x="430" y="0"/>
                  <a:ext cx="0" cy="317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7623" name="直接连接符 113703"/>
                <p:cNvSpPr/>
                <p:nvPr/>
              </p:nvSpPr>
              <p:spPr>
                <a:xfrm>
                  <a:off x="488" y="144"/>
                  <a:ext cx="24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7624" name="组合 113704"/>
              <p:cNvGrpSpPr/>
              <p:nvPr/>
            </p:nvGrpSpPr>
            <p:grpSpPr>
              <a:xfrm>
                <a:off x="0" y="412"/>
                <a:ext cx="909" cy="319"/>
                <a:chOff x="0" y="0"/>
                <a:chExt cx="909" cy="319"/>
              </a:xfrm>
            </p:grpSpPr>
            <p:sp>
              <p:nvSpPr>
                <p:cNvPr id="67625" name="直接连接符 113705"/>
                <p:cNvSpPr/>
                <p:nvPr/>
              </p:nvSpPr>
              <p:spPr>
                <a:xfrm>
                  <a:off x="909" y="2"/>
                  <a:ext cx="0" cy="317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7626" name="直接连接符 113706"/>
                <p:cNvSpPr/>
                <p:nvPr/>
              </p:nvSpPr>
              <p:spPr>
                <a:xfrm>
                  <a:off x="0" y="316"/>
                  <a:ext cx="907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7627" name="直接连接符 113707"/>
                <p:cNvSpPr/>
                <p:nvPr/>
              </p:nvSpPr>
              <p:spPr>
                <a:xfrm>
                  <a:off x="0" y="0"/>
                  <a:ext cx="0" cy="317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</p:grpSp>
      <p:sp>
        <p:nvSpPr>
          <p:cNvPr id="67628" name="直接连接符 113708"/>
          <p:cNvSpPr/>
          <p:nvPr/>
        </p:nvSpPr>
        <p:spPr>
          <a:xfrm>
            <a:off x="2209800" y="5027613"/>
            <a:ext cx="304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ransition spd="slow">
    <p:blinds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矩形 115713"/>
          <p:cNvSpPr/>
          <p:nvPr/>
        </p:nvSpPr>
        <p:spPr>
          <a:xfrm>
            <a:off x="2209800" y="5173663"/>
            <a:ext cx="8458200" cy="4603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>
            <a:spAutoFit/>
          </a:bodyPr>
          <a:p>
            <a:pPr>
              <a:spcBef>
                <a:spcPct val="50000"/>
              </a:spcBef>
            </a:pPr>
            <a:endParaRPr lang="zh-CN" altLang="en-US" sz="2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9634" name="矩形 115714"/>
          <p:cNvSpPr/>
          <p:nvPr/>
        </p:nvSpPr>
        <p:spPr>
          <a:xfrm>
            <a:off x="1752600" y="152400"/>
            <a:ext cx="8763000" cy="325945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>
            <a:spAutoFit/>
          </a:bodyPr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3200" b="1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循环链表的操作</a:t>
            </a:r>
            <a:endParaRPr lang="zh-CN" altLang="en-US" sz="3200" b="1" dirty="0">
              <a:solidFill>
                <a:schemeClr val="fol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对于单循环链表，除链表的合并外，其它的操作和单线性链表基本上一致，仅仅需要在单线性链表操作算法基础上作以下简单修改：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lvl="1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⑴ 判断是否是空链表：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head-&gt;next==head</a:t>
            </a:r>
            <a:r>
              <a:rPr lang="en-US" altLang="x-none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;</a:t>
            </a:r>
            <a:endParaRPr lang="en-US" altLang="x-none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lvl="1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⑵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判断是否是表尾结点：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p-&gt;next==head</a:t>
            </a:r>
            <a:r>
              <a:rPr lang="en-US" altLang="x-none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;</a:t>
            </a:r>
            <a:endParaRPr lang="en-US" altLang="x-none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标题 116737"/>
          <p:cNvSpPr>
            <a:spLocks noGrp="1"/>
          </p:cNvSpPr>
          <p:nvPr>
            <p:ph type="title"/>
          </p:nvPr>
        </p:nvSpPr>
        <p:spPr>
          <a:xfrm>
            <a:off x="2786063" y="152400"/>
            <a:ext cx="5254625" cy="838200"/>
          </a:xfrm>
        </p:spPr>
        <p:txBody>
          <a:bodyPr lIns="92075" tIns="46038" rIns="92075" bIns="46038" anchor="ctr"/>
          <a:p>
            <a:pPr fontAlgn="base"/>
            <a:r>
              <a:rPr lang="en-US" altLang="x-none" sz="5400" b="1" strike="noStrike" noProof="1" dirty="0">
                <a:effectLst/>
                <a:latin typeface="Times New Roman" panose="02020603050405020304" pitchFamily="2" charset="0"/>
                <a:cs typeface="Arial" panose="020B0604020202020204" pitchFamily="34" charset="0"/>
              </a:rPr>
              <a:t>2.4</a:t>
            </a:r>
            <a:r>
              <a:rPr lang="en-US" altLang="x-none" sz="5400" strike="noStrike" noProof="1" dirty="0">
                <a:cs typeface="Arial" panose="020B0604020202020204" pitchFamily="34" charset="0"/>
              </a:rPr>
              <a:t>  </a:t>
            </a:r>
            <a:r>
              <a:rPr lang="zh-CN" altLang="en-US" sz="5400" b="1" strike="noStrike" noProof="1" dirty="0">
                <a:effectLst/>
                <a:ea typeface="楷体_GB2312" pitchFamily="1" charset="-122"/>
              </a:rPr>
              <a:t>双向链表</a:t>
            </a:r>
            <a:endParaRPr lang="zh-CN" altLang="en-US" sz="5400" b="1" strike="noStrike" noProof="1" dirty="0">
              <a:effectLst/>
              <a:ea typeface="楷体_GB2312" pitchFamily="1" charset="-122"/>
            </a:endParaRPr>
          </a:p>
        </p:txBody>
      </p:sp>
      <p:sp>
        <p:nvSpPr>
          <p:cNvPr id="70658" name="内容占位符 116738"/>
          <p:cNvSpPr>
            <a:spLocks noGrp="1"/>
          </p:cNvSpPr>
          <p:nvPr>
            <p:ph idx="4294967295"/>
          </p:nvPr>
        </p:nvSpPr>
        <p:spPr>
          <a:xfrm>
            <a:off x="1676400" y="1143000"/>
            <a:ext cx="8812213" cy="5165725"/>
          </a:xfrm>
        </p:spPr>
        <p:txBody>
          <a:bodyPr wrap="square" lIns="92075" tIns="46038" rIns="92075" bIns="46038" anchor="t"/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       </a:t>
            </a:r>
            <a:r>
              <a:rPr lang="zh-CN" altLang="en-US" b="1" dirty="0">
                <a:solidFill>
                  <a:schemeClr val="folHlink"/>
                </a:solidFill>
              </a:rPr>
              <a:t>双向链表</a:t>
            </a:r>
            <a:r>
              <a:rPr lang="en-US" altLang="x-none" sz="2800" b="1" dirty="0"/>
              <a:t>(</a:t>
            </a:r>
            <a:r>
              <a:rPr lang="en-US" altLang="x-none" sz="2800" b="1" dirty="0">
                <a:solidFill>
                  <a:schemeClr val="accent1"/>
                </a:solidFill>
              </a:rPr>
              <a:t>Double Linked List</a:t>
            </a:r>
            <a:r>
              <a:rPr lang="en-US" altLang="x-none" sz="2800" b="1" dirty="0"/>
              <a:t>) </a:t>
            </a:r>
            <a:r>
              <a:rPr lang="en-US" altLang="x-none" sz="2800" b="1" dirty="0">
                <a:latin typeface="宋体" panose="02010600030101010101" pitchFamily="2" charset="-122"/>
              </a:rPr>
              <a:t>:</a:t>
            </a:r>
            <a:r>
              <a:rPr lang="zh-CN" altLang="en-US" sz="2800" b="1" dirty="0">
                <a:latin typeface="宋体" panose="02010600030101010101" pitchFamily="2" charset="-122"/>
              </a:rPr>
              <a:t>指的是构成链表的每个结点中设立两个指针域：一个指向其直接前趋的指针域</a:t>
            </a:r>
            <a:r>
              <a:rPr lang="en-US" altLang="x-none" sz="2800" b="1" dirty="0"/>
              <a:t>prior</a:t>
            </a:r>
            <a:r>
              <a:rPr lang="zh-CN" altLang="en-US" sz="2800" b="1" dirty="0">
                <a:latin typeface="宋体" panose="02010600030101010101" pitchFamily="2" charset="-122"/>
              </a:rPr>
              <a:t>，一个指向其直接后继的指针域</a:t>
            </a:r>
            <a:r>
              <a:rPr lang="en-US" altLang="x-none" sz="2800" b="1" dirty="0"/>
              <a:t>next</a:t>
            </a:r>
            <a:r>
              <a:rPr lang="zh-CN" altLang="en-US" sz="2800" b="1" dirty="0">
                <a:latin typeface="宋体" panose="02010600030101010101" pitchFamily="2" charset="-122"/>
              </a:rPr>
              <a:t>。这样形成的链表中有两个方向不同的链，故称为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双向链表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和单链表类似，双向链表一般增加头指针也能使双链表上的某些运算变得方便。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将头结点和尾结点链接起来也能构成循环链表，并称之为双向循环链表。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双向链表是为了克服单链表的单向性的缺陷而引入的。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blinds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内容占位符 118785"/>
          <p:cNvSpPr>
            <a:spLocks noGrp="1"/>
          </p:cNvSpPr>
          <p:nvPr>
            <p:ph idx="4294967295"/>
          </p:nvPr>
        </p:nvSpPr>
        <p:spPr>
          <a:xfrm>
            <a:off x="1752600" y="152400"/>
            <a:ext cx="8763000" cy="3781425"/>
          </a:xfrm>
        </p:spPr>
        <p:txBody>
          <a:bodyPr wrap="square" lIns="92075" tIns="46038" rIns="92075" bIns="46038" anchor="t"/>
          <a:p>
            <a:pPr marL="0" indent="0">
              <a:lnSpc>
                <a:spcPct val="110000"/>
              </a:lnSpc>
              <a:buNone/>
            </a:pPr>
            <a:r>
              <a:rPr lang="en-US" altLang="x-none" sz="3600" b="1" dirty="0">
                <a:solidFill>
                  <a:schemeClr val="folHlink"/>
                </a:solidFill>
              </a:rPr>
              <a:t>1   </a:t>
            </a:r>
            <a:r>
              <a:rPr lang="zh-CN" altLang="en-US" sz="3600" b="1" dirty="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rPr>
              <a:t>双向链表的结点及其类型定义</a:t>
            </a:r>
            <a:endParaRPr lang="zh-CN" altLang="en-US" sz="3600" b="1" dirty="0">
              <a:solidFill>
                <a:schemeClr val="folHlink"/>
              </a:solidFill>
              <a:latin typeface="楷体_GB2312" pitchFamily="1" charset="-122"/>
              <a:ea typeface="楷体_GB2312" pitchFamily="1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     </a:t>
            </a:r>
            <a:r>
              <a:rPr lang="zh-CN" altLang="en-US" sz="2800" b="1" dirty="0">
                <a:latin typeface="宋体" panose="02010600030101010101" pitchFamily="2" charset="-122"/>
              </a:rPr>
              <a:t>双向链表的结点的类型定义如下。其结点形式如图</a:t>
            </a:r>
            <a:r>
              <a:rPr lang="en-US" altLang="x-none" sz="2800" b="1" dirty="0"/>
              <a:t>2-7</a:t>
            </a:r>
            <a:r>
              <a:rPr lang="zh-CN" altLang="en-US" sz="2800" b="1" dirty="0"/>
              <a:t>所示</a:t>
            </a:r>
            <a:r>
              <a:rPr lang="zh-CN" altLang="en-US" sz="2800" b="1" dirty="0">
                <a:latin typeface="宋体" panose="02010600030101010101" pitchFamily="2" charset="-122"/>
              </a:rPr>
              <a:t>，带头结点的双向链表的形式如图</a:t>
            </a:r>
            <a:r>
              <a:rPr lang="en-US" altLang="x-none" sz="2800" b="1" dirty="0"/>
              <a:t>2-8</a:t>
            </a:r>
            <a:r>
              <a:rPr lang="zh-CN" altLang="en-US" sz="2800" b="1" dirty="0"/>
              <a:t>所示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x-none" sz="2800" b="1" dirty="0"/>
              <a:t>typedef struct Dulnode</a:t>
            </a:r>
            <a:endParaRPr lang="en-US" altLang="x-none" sz="2800" b="1" dirty="0"/>
          </a:p>
          <a:p>
            <a:pPr marL="533400" lvl="1" indent="0">
              <a:buNone/>
            </a:pPr>
            <a:r>
              <a:rPr lang="en-US" altLang="x-none" b="1" dirty="0"/>
              <a:t>{     ElemType  data ;</a:t>
            </a:r>
            <a:endParaRPr lang="en-US" altLang="x-none" b="1" dirty="0"/>
          </a:p>
          <a:p>
            <a:pPr marL="1079500" lvl="2" indent="0">
              <a:buNone/>
            </a:pPr>
            <a:r>
              <a:rPr lang="en-US" altLang="x-none" sz="2800" b="1" dirty="0"/>
              <a:t>struct Dulnode  *prior , *next ;</a:t>
            </a:r>
            <a:endParaRPr lang="en-US" altLang="x-none" sz="2800" b="1" dirty="0"/>
          </a:p>
          <a:p>
            <a:pPr marL="533400" lvl="1" indent="0">
              <a:buNone/>
            </a:pPr>
            <a:r>
              <a:rPr lang="en-US" altLang="x-none" b="1" dirty="0"/>
              <a:t>}DulNode ;</a:t>
            </a:r>
            <a:endParaRPr lang="en-US" altLang="x-none" b="1" dirty="0">
              <a:latin typeface="宋体" panose="02010600030101010101" pitchFamily="2" charset="-122"/>
            </a:endParaRPr>
          </a:p>
        </p:txBody>
      </p:sp>
      <p:grpSp>
        <p:nvGrpSpPr>
          <p:cNvPr id="72706" name="组合 118786"/>
          <p:cNvGrpSpPr/>
          <p:nvPr/>
        </p:nvGrpSpPr>
        <p:grpSpPr>
          <a:xfrm>
            <a:off x="2133600" y="4068763"/>
            <a:ext cx="8077200" cy="2579687"/>
            <a:chOff x="0" y="0"/>
            <a:chExt cx="5088" cy="1625"/>
          </a:xfrm>
        </p:grpSpPr>
        <p:grpSp>
          <p:nvGrpSpPr>
            <p:cNvPr id="72707" name="组合 118787"/>
            <p:cNvGrpSpPr/>
            <p:nvPr/>
          </p:nvGrpSpPr>
          <p:grpSpPr>
            <a:xfrm>
              <a:off x="1861" y="0"/>
              <a:ext cx="1950" cy="595"/>
              <a:chOff x="0" y="0"/>
              <a:chExt cx="1950" cy="595"/>
            </a:xfrm>
          </p:grpSpPr>
          <p:grpSp>
            <p:nvGrpSpPr>
              <p:cNvPr id="72708" name="组合 118788"/>
              <p:cNvGrpSpPr/>
              <p:nvPr/>
            </p:nvGrpSpPr>
            <p:grpSpPr>
              <a:xfrm>
                <a:off x="364" y="0"/>
                <a:ext cx="1356" cy="272"/>
                <a:chOff x="0" y="0"/>
                <a:chExt cx="1356" cy="272"/>
              </a:xfrm>
            </p:grpSpPr>
            <p:sp>
              <p:nvSpPr>
                <p:cNvPr id="72709" name="矩形 118789"/>
                <p:cNvSpPr/>
                <p:nvPr/>
              </p:nvSpPr>
              <p:spPr>
                <a:xfrm>
                  <a:off x="453" y="0"/>
                  <a:ext cx="453" cy="272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data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710" name="矩形 118790"/>
                <p:cNvSpPr/>
                <p:nvPr/>
              </p:nvSpPr>
              <p:spPr>
                <a:xfrm>
                  <a:off x="903" y="0"/>
                  <a:ext cx="453" cy="272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next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711" name="矩形 118791"/>
                <p:cNvSpPr/>
                <p:nvPr/>
              </p:nvSpPr>
              <p:spPr>
                <a:xfrm>
                  <a:off x="0" y="0"/>
                  <a:ext cx="453" cy="272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prior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72712" name="矩形 118792"/>
              <p:cNvSpPr/>
              <p:nvPr/>
            </p:nvSpPr>
            <p:spPr>
              <a:xfrm>
                <a:off x="0" y="385"/>
                <a:ext cx="1950" cy="2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2075" tIns="46038" rIns="92075" bIns="46038" anchor="ctr"/>
              <a:p>
                <a:pPr algn="ctr"/>
                <a:r>
                  <a:rPr lang="zh-CN" altLang="en-US" sz="2000" b="1" dirty="0">
                    <a:latin typeface="楷体_GB2312" pitchFamily="1" charset="-122"/>
                    <a:ea typeface="楷体_GB2312" pitchFamily="1" charset="-122"/>
                  </a:rPr>
                  <a:t>图</a:t>
                </a:r>
                <a:r>
                  <a:rPr lang="en-US" altLang="x-none" sz="2000" b="1" dirty="0">
                    <a:latin typeface="Times New Roman" panose="02020603050405020304" pitchFamily="2" charset="0"/>
                    <a:ea typeface="楷体_GB2312" pitchFamily="1" charset="-122"/>
                  </a:rPr>
                  <a:t>2-7    </a:t>
                </a:r>
                <a:r>
                  <a:rPr lang="zh-CN" altLang="en-US" sz="2000" b="1" dirty="0">
                    <a:latin typeface="楷体_GB2312" pitchFamily="1" charset="-122"/>
                    <a:ea typeface="楷体_GB2312" pitchFamily="1" charset="-122"/>
                  </a:rPr>
                  <a:t>双向链表结点形式</a:t>
                </a:r>
                <a:endParaRPr lang="zh-CN" altLang="en-US" sz="2000" b="1" dirty="0">
                  <a:latin typeface="楷体_GB2312" pitchFamily="1" charset="-122"/>
                  <a:ea typeface="楷体_GB2312" pitchFamily="1" charset="-122"/>
                </a:endParaRPr>
              </a:p>
            </p:txBody>
          </p:sp>
        </p:grpSp>
        <p:grpSp>
          <p:nvGrpSpPr>
            <p:cNvPr id="72713" name="组合 118793"/>
            <p:cNvGrpSpPr/>
            <p:nvPr/>
          </p:nvGrpSpPr>
          <p:grpSpPr>
            <a:xfrm>
              <a:off x="0" y="504"/>
              <a:ext cx="5088" cy="1121"/>
              <a:chOff x="0" y="0"/>
              <a:chExt cx="5088" cy="1121"/>
            </a:xfrm>
          </p:grpSpPr>
          <p:grpSp>
            <p:nvGrpSpPr>
              <p:cNvPr id="72714" name="组合 118794"/>
              <p:cNvGrpSpPr/>
              <p:nvPr/>
            </p:nvGrpSpPr>
            <p:grpSpPr>
              <a:xfrm>
                <a:off x="0" y="0"/>
                <a:ext cx="5088" cy="851"/>
                <a:chOff x="0" y="0"/>
                <a:chExt cx="5088" cy="851"/>
              </a:xfrm>
            </p:grpSpPr>
            <p:sp>
              <p:nvSpPr>
                <p:cNvPr id="72715" name="矩形 118795"/>
                <p:cNvSpPr/>
                <p:nvPr/>
              </p:nvSpPr>
              <p:spPr>
                <a:xfrm>
                  <a:off x="3792" y="240"/>
                  <a:ext cx="408" cy="2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Times New Roman" panose="02020603050405020304" pitchFamily="2" charset="0"/>
                    </a:rPr>
                    <a:t>……</a:t>
                  </a:r>
                  <a:endParaRPr lang="en-US" altLang="x-none" sz="2400" dirty="0">
                    <a:latin typeface="Times New Roman" panose="02020603050405020304" pitchFamily="2" charset="0"/>
                    <a:ea typeface="Times New Roman" panose="02020603050405020304" pitchFamily="2" charset="0"/>
                  </a:endParaRPr>
                </a:p>
              </p:txBody>
            </p:sp>
            <p:grpSp>
              <p:nvGrpSpPr>
                <p:cNvPr id="72716" name="组合 118796"/>
                <p:cNvGrpSpPr/>
                <p:nvPr/>
              </p:nvGrpSpPr>
              <p:grpSpPr>
                <a:xfrm>
                  <a:off x="0" y="0"/>
                  <a:ext cx="5088" cy="851"/>
                  <a:chOff x="0" y="0"/>
                  <a:chExt cx="5088" cy="851"/>
                </a:xfrm>
              </p:grpSpPr>
              <p:grpSp>
                <p:nvGrpSpPr>
                  <p:cNvPr id="72717" name="组合 118797"/>
                  <p:cNvGrpSpPr/>
                  <p:nvPr/>
                </p:nvGrpSpPr>
                <p:grpSpPr>
                  <a:xfrm>
                    <a:off x="1170" y="48"/>
                    <a:ext cx="3918" cy="803"/>
                    <a:chOff x="0" y="0"/>
                    <a:chExt cx="3918" cy="803"/>
                  </a:xfrm>
                </p:grpSpPr>
                <p:sp>
                  <p:nvSpPr>
                    <p:cNvPr id="72718" name="矩形 118798"/>
                    <p:cNvSpPr/>
                    <p:nvPr/>
                  </p:nvSpPr>
                  <p:spPr>
                    <a:xfrm>
                      <a:off x="1645" y="576"/>
                      <a:ext cx="1043" cy="227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ctr"/>
                    <a:p>
                      <a:pPr algn="ctr"/>
                      <a:r>
                        <a:rPr lang="zh-CN" altLang="en-US" sz="2000" b="1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非空双向链表</a:t>
                      </a:r>
                      <a:endParaRPr lang="zh-CN" altLang="en-US" sz="2000" b="1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grpSp>
                  <p:nvGrpSpPr>
                    <p:cNvPr id="72719" name="组合 118799"/>
                    <p:cNvGrpSpPr/>
                    <p:nvPr/>
                  </p:nvGrpSpPr>
                  <p:grpSpPr>
                    <a:xfrm>
                      <a:off x="0" y="0"/>
                      <a:ext cx="3918" cy="458"/>
                      <a:chOff x="0" y="0"/>
                      <a:chExt cx="3918" cy="458"/>
                    </a:xfrm>
                  </p:grpSpPr>
                  <p:grpSp>
                    <p:nvGrpSpPr>
                      <p:cNvPr id="72720" name="组合 118800"/>
                      <p:cNvGrpSpPr/>
                      <p:nvPr/>
                    </p:nvGrpSpPr>
                    <p:grpSpPr>
                      <a:xfrm>
                        <a:off x="0" y="0"/>
                        <a:ext cx="708" cy="458"/>
                        <a:chOff x="0" y="0"/>
                        <a:chExt cx="708" cy="458"/>
                      </a:xfrm>
                    </p:grpSpPr>
                    <p:sp>
                      <p:nvSpPr>
                        <p:cNvPr id="72721" name="矩形 118801"/>
                        <p:cNvSpPr/>
                        <p:nvPr/>
                      </p:nvSpPr>
                      <p:spPr>
                        <a:xfrm>
                          <a:off x="192" y="0"/>
                          <a:ext cx="408" cy="22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  <p:txBody>
                        <a:bodyPr wrap="none" anchor="ctr"/>
                        <a:p>
                          <a:pPr algn="ctr"/>
                          <a:r>
                            <a:rPr lang="en-US" altLang="x-none" sz="2400" dirty="0">
                              <a:latin typeface="Times New Roman" panose="02020603050405020304" pitchFamily="2" charset="0"/>
                              <a:ea typeface="宋体" panose="02010600030101010101" pitchFamily="2" charset="-122"/>
                            </a:rPr>
                            <a:t>head</a:t>
                          </a:r>
                          <a:endParaRPr lang="en-US" altLang="x-none" sz="2400" dirty="0">
                            <a:latin typeface="Times New Roman" panose="02020603050405020304" pitchFamily="2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72722" name="矩形 118802"/>
                        <p:cNvSpPr/>
                        <p:nvPr/>
                      </p:nvSpPr>
                      <p:spPr>
                        <a:xfrm>
                          <a:off x="159" y="231"/>
                          <a:ext cx="385" cy="227"/>
                        </a:xfrm>
                        <a:prstGeom prst="rect">
                          <a:avLst/>
                        </a:prstGeom>
                        <a:noFill/>
                        <a:ln w="12700" cap="flat" cmpd="sng">
                          <a:solidFill>
                            <a:schemeClr val="tx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  <p:txBody>
                        <a:bodyPr wrap="none" anchor="ctr"/>
                        <a:p>
                          <a:pPr algn="ctr"/>
                          <a:endParaRPr lang="zh-CN" altLang="en-US" sz="2400" dirty="0">
                            <a:latin typeface="Times New Roman" panose="02020603050405020304" pitchFamily="2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72723" name="矩形 118803"/>
                        <p:cNvSpPr/>
                        <p:nvPr/>
                      </p:nvSpPr>
                      <p:spPr>
                        <a:xfrm>
                          <a:off x="0" y="231"/>
                          <a:ext cx="159" cy="227"/>
                        </a:xfrm>
                        <a:prstGeom prst="rect">
                          <a:avLst/>
                        </a:prstGeom>
                        <a:noFill/>
                        <a:ln w="12700" cap="flat" cmpd="sng">
                          <a:solidFill>
                            <a:schemeClr val="tx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  <p:txBody>
                        <a:bodyPr wrap="none" anchor="ctr"/>
                        <a:p>
                          <a:pPr algn="ctr"/>
                          <a:r>
                            <a:rPr lang="zh-CN" altLang="en-US" sz="2400" dirty="0">
                              <a:latin typeface="Times New Roman" panose="02020603050405020304" pitchFamily="2" charset="0"/>
                              <a:ea typeface="宋体" panose="02010600030101010101" pitchFamily="2" charset="-122"/>
                            </a:rPr>
                            <a:t>⋀</a:t>
                          </a:r>
                          <a:endParaRPr lang="zh-CN" altLang="en-US" sz="2400" dirty="0">
                            <a:latin typeface="Times New Roman" panose="02020603050405020304" pitchFamily="2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72724" name="矩形 118804"/>
                        <p:cNvSpPr/>
                        <p:nvPr/>
                      </p:nvSpPr>
                      <p:spPr>
                        <a:xfrm>
                          <a:off x="549" y="231"/>
                          <a:ext cx="159" cy="227"/>
                        </a:xfrm>
                        <a:prstGeom prst="rect">
                          <a:avLst/>
                        </a:prstGeom>
                        <a:noFill/>
                        <a:ln w="12700" cap="flat" cmpd="sng">
                          <a:solidFill>
                            <a:schemeClr val="tx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  <p:txBody>
                        <a:bodyPr anchor="t"/>
                        <a:p>
                          <a:endParaRPr lang="zh-CN" altLang="en-US" sz="2400">
                            <a:latin typeface="Times New Roman" panose="02020603050405020304" pitchFamily="2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72725" name="组合 118805"/>
                      <p:cNvGrpSpPr/>
                      <p:nvPr/>
                    </p:nvGrpSpPr>
                    <p:grpSpPr>
                      <a:xfrm>
                        <a:off x="1731" y="231"/>
                        <a:ext cx="708" cy="227"/>
                        <a:chOff x="0" y="0"/>
                        <a:chExt cx="708" cy="227"/>
                      </a:xfrm>
                    </p:grpSpPr>
                    <p:sp>
                      <p:nvSpPr>
                        <p:cNvPr id="72726" name="矩形 118806"/>
                        <p:cNvSpPr/>
                        <p:nvPr/>
                      </p:nvSpPr>
                      <p:spPr>
                        <a:xfrm>
                          <a:off x="159" y="0"/>
                          <a:ext cx="385" cy="227"/>
                        </a:xfrm>
                        <a:prstGeom prst="rect">
                          <a:avLst/>
                        </a:prstGeom>
                        <a:noFill/>
                        <a:ln w="12700" cap="flat" cmpd="sng">
                          <a:solidFill>
                            <a:schemeClr val="tx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  <p:txBody>
                        <a:bodyPr wrap="none" anchor="ctr"/>
                        <a:p>
                          <a:pPr algn="ctr"/>
                          <a:r>
                            <a:rPr lang="en-US" altLang="x-none" sz="2400" dirty="0">
                              <a:latin typeface="Times New Roman" panose="02020603050405020304" pitchFamily="2" charset="0"/>
                              <a:ea typeface="宋体" panose="02010600030101010101" pitchFamily="2" charset="-122"/>
                            </a:rPr>
                            <a:t>a</a:t>
                          </a:r>
                          <a:r>
                            <a:rPr lang="en-US" altLang="x-none" sz="2400" baseline="-25000" dirty="0">
                              <a:latin typeface="Times New Roman" panose="02020603050405020304" pitchFamily="2" charset="0"/>
                              <a:ea typeface="宋体" panose="02010600030101010101" pitchFamily="2" charset="-122"/>
                            </a:rPr>
                            <a:t>2</a:t>
                          </a:r>
                          <a:endParaRPr lang="en-US" altLang="x-none" sz="2400" baseline="-25000" dirty="0">
                            <a:latin typeface="Times New Roman" panose="02020603050405020304" pitchFamily="2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72727" name="矩形 118807"/>
                        <p:cNvSpPr/>
                        <p:nvPr/>
                      </p:nvSpPr>
                      <p:spPr>
                        <a:xfrm>
                          <a:off x="0" y="0"/>
                          <a:ext cx="159" cy="227"/>
                        </a:xfrm>
                        <a:prstGeom prst="rect">
                          <a:avLst/>
                        </a:prstGeom>
                        <a:noFill/>
                        <a:ln w="12700" cap="flat" cmpd="sng">
                          <a:solidFill>
                            <a:schemeClr val="tx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  <p:txBody>
                        <a:bodyPr anchor="t"/>
                        <a:p>
                          <a:endParaRPr lang="zh-CN" altLang="en-US" sz="2400">
                            <a:latin typeface="Times New Roman" panose="02020603050405020304" pitchFamily="2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72728" name="矩形 118808"/>
                        <p:cNvSpPr/>
                        <p:nvPr/>
                      </p:nvSpPr>
                      <p:spPr>
                        <a:xfrm>
                          <a:off x="549" y="0"/>
                          <a:ext cx="159" cy="227"/>
                        </a:xfrm>
                        <a:prstGeom prst="rect">
                          <a:avLst/>
                        </a:prstGeom>
                        <a:noFill/>
                        <a:ln w="12700" cap="flat" cmpd="sng">
                          <a:solidFill>
                            <a:schemeClr val="tx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  <p:txBody>
                        <a:bodyPr anchor="t"/>
                        <a:p>
                          <a:endParaRPr lang="zh-CN" altLang="en-US" sz="2400">
                            <a:latin typeface="Times New Roman" panose="02020603050405020304" pitchFamily="2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72729" name="组合 118809"/>
                      <p:cNvGrpSpPr/>
                      <p:nvPr/>
                    </p:nvGrpSpPr>
                    <p:grpSpPr>
                      <a:xfrm>
                        <a:off x="861" y="231"/>
                        <a:ext cx="708" cy="227"/>
                        <a:chOff x="0" y="0"/>
                        <a:chExt cx="708" cy="227"/>
                      </a:xfrm>
                    </p:grpSpPr>
                    <p:sp>
                      <p:nvSpPr>
                        <p:cNvPr id="72730" name="矩形 118810"/>
                        <p:cNvSpPr/>
                        <p:nvPr/>
                      </p:nvSpPr>
                      <p:spPr>
                        <a:xfrm>
                          <a:off x="159" y="0"/>
                          <a:ext cx="385" cy="227"/>
                        </a:xfrm>
                        <a:prstGeom prst="rect">
                          <a:avLst/>
                        </a:prstGeom>
                        <a:noFill/>
                        <a:ln w="12700" cap="flat" cmpd="sng">
                          <a:solidFill>
                            <a:schemeClr val="tx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  <p:txBody>
                        <a:bodyPr wrap="none" anchor="ctr"/>
                        <a:p>
                          <a:pPr algn="ctr"/>
                          <a:r>
                            <a:rPr lang="en-US" altLang="x-none" sz="2400" dirty="0">
                              <a:latin typeface="Times New Roman" panose="02020603050405020304" pitchFamily="2" charset="0"/>
                              <a:ea typeface="宋体" panose="02010600030101010101" pitchFamily="2" charset="-122"/>
                            </a:rPr>
                            <a:t>a</a:t>
                          </a:r>
                          <a:r>
                            <a:rPr lang="en-US" altLang="x-none" sz="2400" baseline="-25000" dirty="0">
                              <a:latin typeface="Times New Roman" panose="02020603050405020304" pitchFamily="2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lang="en-US" altLang="x-none" sz="2400" baseline="-25000" dirty="0">
                            <a:latin typeface="Times New Roman" panose="02020603050405020304" pitchFamily="2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72731" name="矩形 118811"/>
                        <p:cNvSpPr/>
                        <p:nvPr/>
                      </p:nvSpPr>
                      <p:spPr>
                        <a:xfrm>
                          <a:off x="0" y="0"/>
                          <a:ext cx="159" cy="227"/>
                        </a:xfrm>
                        <a:prstGeom prst="rect">
                          <a:avLst/>
                        </a:prstGeom>
                        <a:noFill/>
                        <a:ln w="12700" cap="flat" cmpd="sng">
                          <a:solidFill>
                            <a:schemeClr val="tx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  <p:txBody>
                        <a:bodyPr anchor="t"/>
                        <a:p>
                          <a:endParaRPr lang="zh-CN" altLang="en-US" sz="2400">
                            <a:latin typeface="Times New Roman" panose="02020603050405020304" pitchFamily="2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72732" name="矩形 118812"/>
                        <p:cNvSpPr/>
                        <p:nvPr/>
                      </p:nvSpPr>
                      <p:spPr>
                        <a:xfrm>
                          <a:off x="549" y="0"/>
                          <a:ext cx="159" cy="227"/>
                        </a:xfrm>
                        <a:prstGeom prst="rect">
                          <a:avLst/>
                        </a:prstGeom>
                        <a:noFill/>
                        <a:ln w="12700" cap="flat" cmpd="sng">
                          <a:solidFill>
                            <a:schemeClr val="tx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  <p:txBody>
                        <a:bodyPr anchor="t"/>
                        <a:p>
                          <a:endParaRPr lang="zh-CN" altLang="en-US" sz="2400">
                            <a:latin typeface="Times New Roman" panose="02020603050405020304" pitchFamily="2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72733" name="组合 118813"/>
                      <p:cNvGrpSpPr/>
                      <p:nvPr/>
                    </p:nvGrpSpPr>
                    <p:grpSpPr>
                      <a:xfrm>
                        <a:off x="3219" y="228"/>
                        <a:ext cx="699" cy="227"/>
                        <a:chOff x="0" y="0"/>
                        <a:chExt cx="699" cy="227"/>
                      </a:xfrm>
                    </p:grpSpPr>
                    <p:sp>
                      <p:nvSpPr>
                        <p:cNvPr id="72734" name="矩形 118814"/>
                        <p:cNvSpPr/>
                        <p:nvPr/>
                      </p:nvSpPr>
                      <p:spPr>
                        <a:xfrm>
                          <a:off x="159" y="0"/>
                          <a:ext cx="385" cy="227"/>
                        </a:xfrm>
                        <a:prstGeom prst="rect">
                          <a:avLst/>
                        </a:prstGeom>
                        <a:noFill/>
                        <a:ln w="12700" cap="flat" cmpd="sng">
                          <a:solidFill>
                            <a:schemeClr val="tx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  <p:txBody>
                        <a:bodyPr wrap="none" anchor="ctr"/>
                        <a:p>
                          <a:pPr algn="ctr"/>
                          <a:r>
                            <a:rPr lang="en-US" altLang="x-none" sz="2400" dirty="0">
                              <a:latin typeface="Times New Roman" panose="02020603050405020304" pitchFamily="2" charset="0"/>
                              <a:ea typeface="宋体" panose="02010600030101010101" pitchFamily="2" charset="-122"/>
                            </a:rPr>
                            <a:t>a</a:t>
                          </a:r>
                          <a:r>
                            <a:rPr lang="en-US" altLang="x-none" sz="2400" baseline="-25000" dirty="0">
                              <a:latin typeface="Times New Roman" panose="02020603050405020304" pitchFamily="2" charset="0"/>
                              <a:ea typeface="宋体" panose="02010600030101010101" pitchFamily="2" charset="-122"/>
                            </a:rPr>
                            <a:t>n</a:t>
                          </a:r>
                          <a:endParaRPr lang="en-US" altLang="x-none" sz="2400" baseline="-25000" dirty="0">
                            <a:latin typeface="Times New Roman" panose="02020603050405020304" pitchFamily="2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72735" name="矩形 118815"/>
                        <p:cNvSpPr/>
                        <p:nvPr/>
                      </p:nvSpPr>
                      <p:spPr>
                        <a:xfrm>
                          <a:off x="0" y="0"/>
                          <a:ext cx="159" cy="227"/>
                        </a:xfrm>
                        <a:prstGeom prst="rect">
                          <a:avLst/>
                        </a:prstGeom>
                        <a:noFill/>
                        <a:ln w="12700" cap="flat" cmpd="sng">
                          <a:solidFill>
                            <a:schemeClr val="tx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  <p:txBody>
                        <a:bodyPr anchor="t"/>
                        <a:p>
                          <a:endParaRPr lang="zh-CN" altLang="en-US" sz="2400">
                            <a:latin typeface="Times New Roman" panose="02020603050405020304" pitchFamily="2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72736" name="矩形 118816"/>
                        <p:cNvSpPr/>
                        <p:nvPr/>
                      </p:nvSpPr>
                      <p:spPr>
                        <a:xfrm>
                          <a:off x="540" y="0"/>
                          <a:ext cx="159" cy="227"/>
                        </a:xfrm>
                        <a:prstGeom prst="rect">
                          <a:avLst/>
                        </a:prstGeom>
                        <a:noFill/>
                        <a:ln w="12700" cap="flat" cmpd="sng">
                          <a:solidFill>
                            <a:schemeClr val="tx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  <p:txBody>
                        <a:bodyPr wrap="none" anchor="ctr"/>
                        <a:p>
                          <a:pPr algn="ctr"/>
                          <a:r>
                            <a:rPr lang="zh-CN" altLang="en-US" sz="2400" dirty="0">
                              <a:latin typeface="Times New Roman" panose="02020603050405020304" pitchFamily="2" charset="0"/>
                              <a:ea typeface="宋体" panose="02010600030101010101" pitchFamily="2" charset="-122"/>
                            </a:rPr>
                            <a:t>⋀</a:t>
                          </a:r>
                          <a:endParaRPr lang="zh-CN" altLang="en-US" sz="2400" dirty="0">
                            <a:latin typeface="Times New Roman" panose="02020603050405020304" pitchFamily="2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</p:grpSp>
                  <p:sp>
                    <p:nvSpPr>
                      <p:cNvPr id="72737" name="直接连接符 118817"/>
                      <p:cNvSpPr/>
                      <p:nvPr/>
                    </p:nvSpPr>
                    <p:spPr>
                      <a:xfrm>
                        <a:off x="654" y="309"/>
                        <a:ext cx="204" cy="0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med" len="med"/>
                      </a:ln>
                    </p:spPr>
                  </p:sp>
                  <p:sp>
                    <p:nvSpPr>
                      <p:cNvPr id="72738" name="直接连接符 118818"/>
                      <p:cNvSpPr/>
                      <p:nvPr/>
                    </p:nvSpPr>
                    <p:spPr>
                      <a:xfrm>
                        <a:off x="1518" y="306"/>
                        <a:ext cx="204" cy="0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med" len="med"/>
                      </a:ln>
                    </p:spPr>
                  </p:sp>
                  <p:sp>
                    <p:nvSpPr>
                      <p:cNvPr id="72739" name="直接连接符 118819"/>
                      <p:cNvSpPr/>
                      <p:nvPr/>
                    </p:nvSpPr>
                    <p:spPr>
                      <a:xfrm>
                        <a:off x="2391" y="282"/>
                        <a:ext cx="204" cy="0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med" len="med"/>
                      </a:ln>
                    </p:spPr>
                  </p:sp>
                  <p:sp>
                    <p:nvSpPr>
                      <p:cNvPr id="72740" name="直接连接符 118820"/>
                      <p:cNvSpPr/>
                      <p:nvPr/>
                    </p:nvSpPr>
                    <p:spPr>
                      <a:xfrm>
                        <a:off x="3006" y="306"/>
                        <a:ext cx="204" cy="0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med" len="med"/>
                      </a:ln>
                    </p:spPr>
                  </p:sp>
                  <p:sp>
                    <p:nvSpPr>
                      <p:cNvPr id="72741" name="直接连接符 118821"/>
                      <p:cNvSpPr/>
                      <p:nvPr/>
                    </p:nvSpPr>
                    <p:spPr>
                      <a:xfrm flipH="1">
                        <a:off x="1584" y="393"/>
                        <a:ext cx="204" cy="0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med" len="med"/>
                      </a:ln>
                    </p:spPr>
                  </p:sp>
                  <p:sp>
                    <p:nvSpPr>
                      <p:cNvPr id="72742" name="直接连接符 118822"/>
                      <p:cNvSpPr/>
                      <p:nvPr/>
                    </p:nvSpPr>
                    <p:spPr>
                      <a:xfrm flipH="1">
                        <a:off x="2457" y="411"/>
                        <a:ext cx="204" cy="0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med" len="med"/>
                      </a:ln>
                    </p:spPr>
                  </p:sp>
                  <p:sp>
                    <p:nvSpPr>
                      <p:cNvPr id="72743" name="直接连接符 118823"/>
                      <p:cNvSpPr/>
                      <p:nvPr/>
                    </p:nvSpPr>
                    <p:spPr>
                      <a:xfrm flipH="1">
                        <a:off x="720" y="393"/>
                        <a:ext cx="204" cy="0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med" len="med"/>
                      </a:ln>
                    </p:spPr>
                  </p:sp>
                  <p:sp>
                    <p:nvSpPr>
                      <p:cNvPr id="72744" name="直接连接符 118824"/>
                      <p:cNvSpPr/>
                      <p:nvPr/>
                    </p:nvSpPr>
                    <p:spPr>
                      <a:xfrm flipH="1">
                        <a:off x="3081" y="384"/>
                        <a:ext cx="204" cy="0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med" len="med"/>
                      </a:ln>
                    </p:spPr>
                  </p:sp>
                </p:grpSp>
              </p:grpSp>
              <p:grpSp>
                <p:nvGrpSpPr>
                  <p:cNvPr id="72745" name="组合 118825"/>
                  <p:cNvGrpSpPr/>
                  <p:nvPr/>
                </p:nvGrpSpPr>
                <p:grpSpPr>
                  <a:xfrm>
                    <a:off x="0" y="0"/>
                    <a:ext cx="912" cy="808"/>
                    <a:chOff x="0" y="0"/>
                    <a:chExt cx="912" cy="808"/>
                  </a:xfrm>
                </p:grpSpPr>
                <p:sp>
                  <p:nvSpPr>
                    <p:cNvPr id="72746" name="矩形 118826"/>
                    <p:cNvSpPr/>
                    <p:nvPr/>
                  </p:nvSpPr>
                  <p:spPr>
                    <a:xfrm>
                      <a:off x="5" y="581"/>
                      <a:ext cx="907" cy="227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ctr"/>
                    <a:p>
                      <a:pPr algn="ctr"/>
                      <a:r>
                        <a:rPr lang="zh-CN" altLang="en-US" sz="2000" b="1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空双向链表</a:t>
                      </a:r>
                      <a:endParaRPr lang="zh-CN" altLang="en-US" sz="2000" b="1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grpSp>
                  <p:nvGrpSpPr>
                    <p:cNvPr id="72747" name="组合 118827"/>
                    <p:cNvGrpSpPr/>
                    <p:nvPr/>
                  </p:nvGrpSpPr>
                  <p:grpSpPr>
                    <a:xfrm>
                      <a:off x="0" y="0"/>
                      <a:ext cx="773" cy="485"/>
                      <a:chOff x="0" y="0"/>
                      <a:chExt cx="773" cy="485"/>
                    </a:xfrm>
                  </p:grpSpPr>
                  <p:sp>
                    <p:nvSpPr>
                      <p:cNvPr id="72748" name="矩形 118828"/>
                      <p:cNvSpPr/>
                      <p:nvPr/>
                    </p:nvSpPr>
                    <p:spPr>
                      <a:xfrm>
                        <a:off x="188" y="0"/>
                        <a:ext cx="431" cy="22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none" anchor="ctr"/>
                      <a:p>
                        <a:pPr algn="ctr"/>
                        <a:r>
                          <a:rPr lang="en-US" altLang="x-none" sz="2400" dirty="0">
                            <a:latin typeface="Times New Roman" panose="02020603050405020304" pitchFamily="2" charset="0"/>
                            <a:ea typeface="宋体" panose="02010600030101010101" pitchFamily="2" charset="-122"/>
                          </a:rPr>
                          <a:t>head</a:t>
                        </a:r>
                        <a:endPara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72749" name="矩形 118829"/>
                      <p:cNvSpPr/>
                      <p:nvPr/>
                    </p:nvSpPr>
                    <p:spPr>
                      <a:xfrm>
                        <a:off x="0" y="258"/>
                        <a:ext cx="227" cy="227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/>
                      <a:p>
                        <a:pPr algn="ctr"/>
                        <a:r>
                          <a:rPr lang="zh-CN" altLang="en-US" sz="2400" dirty="0">
                            <a:latin typeface="Times New Roman" panose="02020603050405020304" pitchFamily="2" charset="0"/>
                            <a:ea typeface="宋体" panose="02010600030101010101" pitchFamily="2" charset="-122"/>
                          </a:rPr>
                          <a:t>⋀</a:t>
                        </a:r>
                        <a:endParaRPr lang="zh-CN" altLang="en-US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72750" name="矩形 118830"/>
                      <p:cNvSpPr/>
                      <p:nvPr/>
                    </p:nvSpPr>
                    <p:spPr>
                      <a:xfrm>
                        <a:off x="225" y="258"/>
                        <a:ext cx="317" cy="227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anchor="t"/>
                      <a:p>
                        <a:endParaRPr lang="zh-CN" altLang="en-US" sz="2400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72751" name="矩形 118831"/>
                      <p:cNvSpPr/>
                      <p:nvPr/>
                    </p:nvSpPr>
                    <p:spPr>
                      <a:xfrm>
                        <a:off x="546" y="257"/>
                        <a:ext cx="227" cy="227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/>
                      <a:p>
                        <a:pPr algn="ctr"/>
                        <a:r>
                          <a:rPr lang="zh-CN" altLang="en-US" sz="2400" dirty="0">
                            <a:latin typeface="Times New Roman" panose="02020603050405020304" pitchFamily="2" charset="0"/>
                            <a:ea typeface="宋体" panose="02010600030101010101" pitchFamily="2" charset="-122"/>
                          </a:rPr>
                          <a:t>⋀</a:t>
                        </a:r>
                        <a:endParaRPr lang="zh-CN" altLang="en-US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</p:grpSp>
            </p:grpSp>
          </p:grpSp>
          <p:sp>
            <p:nvSpPr>
              <p:cNvPr id="72752" name="矩形 118832"/>
              <p:cNvSpPr/>
              <p:nvPr/>
            </p:nvSpPr>
            <p:spPr>
              <a:xfrm>
                <a:off x="954" y="872"/>
                <a:ext cx="2932" cy="24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2075" tIns="46038" rIns="92075" bIns="46038" anchor="ctr"/>
              <a:p>
                <a:pPr algn="ctr"/>
                <a:r>
                  <a:rPr lang="zh-CN" altLang="en-US" sz="2000" b="1" dirty="0">
                    <a:latin typeface="楷体_GB2312" pitchFamily="1" charset="-122"/>
                    <a:ea typeface="楷体_GB2312" pitchFamily="1" charset="-122"/>
                  </a:rPr>
                  <a:t>图</a:t>
                </a:r>
                <a:r>
                  <a:rPr lang="en-US" altLang="x-none" sz="2000" b="1" dirty="0">
                    <a:latin typeface="Times New Roman" panose="02020603050405020304" pitchFamily="2" charset="0"/>
                    <a:ea typeface="楷体_GB2312" pitchFamily="1" charset="-122"/>
                  </a:rPr>
                  <a:t>2-8    </a:t>
                </a:r>
                <a:r>
                  <a:rPr lang="zh-CN" altLang="en-US" sz="2000" b="1" dirty="0">
                    <a:latin typeface="楷体_GB2312" pitchFamily="1" charset="-122"/>
                    <a:ea typeface="楷体_GB2312" pitchFamily="1" charset="-122"/>
                  </a:rPr>
                  <a:t>带头结点的双向链表形式</a:t>
                </a:r>
                <a:endParaRPr lang="zh-CN" altLang="en-US" sz="2000" b="1" dirty="0">
                  <a:latin typeface="楷体_GB2312" pitchFamily="1" charset="-122"/>
                  <a:ea typeface="楷体_GB2312" pitchFamily="1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内容占位符 119809"/>
          <p:cNvSpPr>
            <a:spLocks noGrp="1"/>
          </p:cNvSpPr>
          <p:nvPr>
            <p:ph idx="4294967295"/>
          </p:nvPr>
        </p:nvSpPr>
        <p:spPr>
          <a:xfrm>
            <a:off x="1676400" y="76200"/>
            <a:ext cx="8915400" cy="4865688"/>
          </a:xfrm>
        </p:spPr>
        <p:txBody>
          <a:bodyPr wrap="square" lIns="92075" tIns="46038" rIns="92075" bIns="46038" anchor="t"/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/>
              <a:t>        双向链表结构具有对称性，设</a:t>
            </a:r>
            <a:r>
              <a:rPr lang="en-US" altLang="x-none" sz="2800" b="1" dirty="0"/>
              <a:t>p</a:t>
            </a:r>
            <a:r>
              <a:rPr lang="zh-CN" altLang="en-US" sz="2800" b="1" dirty="0"/>
              <a:t>指向双向链表中的某一结点，则其对称性可用下式描述：</a:t>
            </a:r>
            <a:endParaRPr lang="zh-CN" altLang="en-US" sz="2800" b="1" dirty="0"/>
          </a:p>
          <a:p>
            <a:pPr marL="723900" lvl="1" indent="0">
              <a:lnSpc>
                <a:spcPct val="110000"/>
              </a:lnSpc>
              <a:buNone/>
            </a:pPr>
            <a:r>
              <a:rPr lang="en-US" altLang="x-none" b="1" dirty="0"/>
              <a:t>(p-&gt;prior)-&gt;next=p=(p-&gt;next)-&gt;prior ;</a:t>
            </a:r>
            <a:endParaRPr lang="en-US" altLang="x-none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/>
              <a:t>        </a:t>
            </a:r>
            <a:r>
              <a:rPr lang="zh-CN" altLang="en-US" sz="2800" b="1" dirty="0"/>
              <a:t>结点</a:t>
            </a:r>
            <a:r>
              <a:rPr lang="en-US" altLang="x-none" sz="2800" b="1" dirty="0"/>
              <a:t>p</a:t>
            </a:r>
            <a:r>
              <a:rPr lang="zh-CN" altLang="en-US" sz="2800" b="1" dirty="0"/>
              <a:t>的存储位置存放在其</a:t>
            </a:r>
            <a:r>
              <a:rPr lang="zh-CN" altLang="en-US" sz="2800" b="1" dirty="0">
                <a:solidFill>
                  <a:schemeClr val="folHlink"/>
                </a:solidFill>
              </a:rPr>
              <a:t>直接前趋结点</a:t>
            </a:r>
            <a:r>
              <a:rPr lang="en-US" altLang="x-none" sz="2800" b="1" dirty="0"/>
              <a:t>p-&gt;prior</a:t>
            </a:r>
            <a:r>
              <a:rPr lang="zh-CN" altLang="en-US" sz="2800" b="1" dirty="0"/>
              <a:t>的</a:t>
            </a:r>
            <a:r>
              <a:rPr lang="zh-CN" altLang="en-US" sz="2800" b="1" dirty="0">
                <a:solidFill>
                  <a:schemeClr val="accent1"/>
                </a:solidFill>
              </a:rPr>
              <a:t>直接后继指针域</a:t>
            </a:r>
            <a:r>
              <a:rPr lang="zh-CN" altLang="en-US" sz="2800" b="1" dirty="0"/>
              <a:t>中，同时也存放在</a:t>
            </a:r>
            <a:r>
              <a:rPr lang="zh-CN" altLang="en-US" sz="2800" b="1" dirty="0">
                <a:solidFill>
                  <a:schemeClr val="folHlink"/>
                </a:solidFill>
              </a:rPr>
              <a:t>其直接后继结点</a:t>
            </a:r>
            <a:r>
              <a:rPr lang="en-US" altLang="x-none" sz="2800" b="1" dirty="0"/>
              <a:t>p-&gt;next</a:t>
            </a:r>
            <a:r>
              <a:rPr lang="zh-CN" altLang="en-US" sz="2800" b="1" dirty="0"/>
              <a:t>的</a:t>
            </a:r>
            <a:r>
              <a:rPr lang="zh-CN" altLang="en-US" sz="2800" b="1" dirty="0">
                <a:solidFill>
                  <a:schemeClr val="accent1"/>
                </a:solidFill>
              </a:rPr>
              <a:t>直接前趋指针域</a:t>
            </a:r>
            <a:r>
              <a:rPr lang="zh-CN" altLang="en-US" sz="2800" b="1" dirty="0"/>
              <a:t>中。</a:t>
            </a:r>
            <a:endParaRPr lang="zh-CN" altLang="en-US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3600" b="1" dirty="0">
                <a:solidFill>
                  <a:schemeClr val="folHlink"/>
                </a:solidFill>
              </a:rPr>
              <a:t>2  </a:t>
            </a:r>
            <a:r>
              <a:rPr lang="zh-CN" altLang="en-US" sz="3600" b="1" dirty="0">
                <a:solidFill>
                  <a:schemeClr val="folHlink"/>
                </a:solidFill>
                <a:ea typeface="楷体_GB2312" pitchFamily="1" charset="-122"/>
              </a:rPr>
              <a:t>双向链表的基本操作</a:t>
            </a:r>
            <a:endParaRPr lang="zh-CN" altLang="en-US" sz="3600" b="1" dirty="0">
              <a:solidFill>
                <a:schemeClr val="folHlink"/>
              </a:solidFill>
              <a:ea typeface="楷体_GB2312" pitchFamily="1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b="1" dirty="0"/>
              <a:t>(1)</a:t>
            </a:r>
            <a:r>
              <a:rPr lang="en-US" altLang="x-none" b="1" dirty="0">
                <a:solidFill>
                  <a:schemeClr val="hlink"/>
                </a:solidFill>
              </a:rPr>
              <a:t>  </a:t>
            </a:r>
            <a:r>
              <a:rPr lang="zh-CN" altLang="en-US" b="1" dirty="0">
                <a:solidFill>
                  <a:schemeClr val="folHlink"/>
                </a:solidFill>
              </a:rPr>
              <a:t>双向链表的插入</a:t>
            </a:r>
            <a:r>
              <a:rPr lang="zh-CN" altLang="en-US" dirty="0"/>
              <a:t>  </a:t>
            </a:r>
            <a:r>
              <a:rPr lang="zh-CN" altLang="en-US" sz="2800" b="1" dirty="0"/>
              <a:t>将值为</a:t>
            </a:r>
            <a:r>
              <a:rPr lang="en-US" altLang="x-none" sz="2800" b="1" dirty="0"/>
              <a:t>e</a:t>
            </a:r>
            <a:r>
              <a:rPr lang="zh-CN" altLang="en-US" sz="2800" b="1" dirty="0"/>
              <a:t>的结点插入双向链表中。插入前后链表的变化如图</a:t>
            </a:r>
            <a:r>
              <a:rPr lang="en-US" altLang="x-none" sz="2800" b="1" dirty="0"/>
              <a:t>2-9</a:t>
            </a:r>
            <a:r>
              <a:rPr lang="zh-CN" altLang="en-US" sz="2800" b="1" dirty="0"/>
              <a:t>所示。</a:t>
            </a:r>
            <a:endParaRPr lang="zh-CN" altLang="en-US" sz="2800" b="1" dirty="0"/>
          </a:p>
        </p:txBody>
      </p:sp>
      <p:grpSp>
        <p:nvGrpSpPr>
          <p:cNvPr id="73730" name="组合 119810"/>
          <p:cNvGrpSpPr/>
          <p:nvPr/>
        </p:nvGrpSpPr>
        <p:grpSpPr>
          <a:xfrm>
            <a:off x="1752600" y="4868863"/>
            <a:ext cx="8637588" cy="1795462"/>
            <a:chOff x="0" y="0"/>
            <a:chExt cx="5441" cy="1131"/>
          </a:xfrm>
        </p:grpSpPr>
        <p:grpSp>
          <p:nvGrpSpPr>
            <p:cNvPr id="73731" name="组合 119811"/>
            <p:cNvGrpSpPr/>
            <p:nvPr/>
          </p:nvGrpSpPr>
          <p:grpSpPr>
            <a:xfrm>
              <a:off x="0" y="0"/>
              <a:ext cx="5441" cy="1101"/>
              <a:chOff x="0" y="0"/>
              <a:chExt cx="5472" cy="1101"/>
            </a:xfrm>
          </p:grpSpPr>
          <p:grpSp>
            <p:nvGrpSpPr>
              <p:cNvPr id="73732" name="组合 119812"/>
              <p:cNvGrpSpPr/>
              <p:nvPr/>
            </p:nvGrpSpPr>
            <p:grpSpPr>
              <a:xfrm>
                <a:off x="0" y="0"/>
                <a:ext cx="2688" cy="1095"/>
                <a:chOff x="0" y="0"/>
                <a:chExt cx="2688" cy="1095"/>
              </a:xfrm>
            </p:grpSpPr>
            <p:grpSp>
              <p:nvGrpSpPr>
                <p:cNvPr id="73733" name="组合 119813"/>
                <p:cNvGrpSpPr/>
                <p:nvPr/>
              </p:nvGrpSpPr>
              <p:grpSpPr>
                <a:xfrm>
                  <a:off x="1112" y="665"/>
                  <a:ext cx="567" cy="430"/>
                  <a:chOff x="0" y="0"/>
                  <a:chExt cx="567" cy="430"/>
                </a:xfrm>
              </p:grpSpPr>
              <p:sp>
                <p:nvSpPr>
                  <p:cNvPr id="73734" name="矩形 119814"/>
                  <p:cNvSpPr/>
                  <p:nvPr/>
                </p:nvSpPr>
                <p:spPr>
                  <a:xfrm>
                    <a:off x="162" y="0"/>
                    <a:ext cx="227" cy="18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S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73735" name="组合 119815"/>
                  <p:cNvGrpSpPr/>
                  <p:nvPr/>
                </p:nvGrpSpPr>
                <p:grpSpPr>
                  <a:xfrm>
                    <a:off x="0" y="196"/>
                    <a:ext cx="567" cy="234"/>
                    <a:chOff x="0" y="0"/>
                    <a:chExt cx="567" cy="234"/>
                  </a:xfrm>
                </p:grpSpPr>
                <p:sp>
                  <p:nvSpPr>
                    <p:cNvPr id="73736" name="矩形 119816"/>
                    <p:cNvSpPr/>
                    <p:nvPr/>
                  </p:nvSpPr>
                  <p:spPr>
                    <a:xfrm>
                      <a:off x="136" y="7"/>
                      <a:ext cx="295" cy="227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pPr algn="ctr"/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e</a:t>
                      </a:r>
                      <a:endParaRPr lang="en-US" altLang="x-none" sz="2400" baseline="-250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73737" name="矩形 119817"/>
                    <p:cNvSpPr/>
                    <p:nvPr/>
                  </p:nvSpPr>
                  <p:spPr>
                    <a:xfrm>
                      <a:off x="431" y="4"/>
                      <a:ext cx="136" cy="227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 sz="240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73738" name="矩形 119818"/>
                    <p:cNvSpPr/>
                    <p:nvPr/>
                  </p:nvSpPr>
                  <p:spPr>
                    <a:xfrm>
                      <a:off x="0" y="0"/>
                      <a:ext cx="136" cy="227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 sz="240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73739" name="组合 119819"/>
                <p:cNvGrpSpPr/>
                <p:nvPr/>
              </p:nvGrpSpPr>
              <p:grpSpPr>
                <a:xfrm>
                  <a:off x="0" y="0"/>
                  <a:ext cx="2688" cy="609"/>
                  <a:chOff x="0" y="0"/>
                  <a:chExt cx="2688" cy="609"/>
                </a:xfrm>
              </p:grpSpPr>
              <p:grpSp>
                <p:nvGrpSpPr>
                  <p:cNvPr id="73740" name="组合 119820"/>
                  <p:cNvGrpSpPr/>
                  <p:nvPr/>
                </p:nvGrpSpPr>
                <p:grpSpPr>
                  <a:xfrm>
                    <a:off x="912" y="0"/>
                    <a:ext cx="227" cy="376"/>
                    <a:chOff x="0" y="0"/>
                    <a:chExt cx="227" cy="376"/>
                  </a:xfrm>
                </p:grpSpPr>
                <p:sp>
                  <p:nvSpPr>
                    <p:cNvPr id="73741" name="矩形 119821"/>
                    <p:cNvSpPr/>
                    <p:nvPr/>
                  </p:nvSpPr>
                  <p:spPr>
                    <a:xfrm>
                      <a:off x="0" y="0"/>
                      <a:ext cx="227" cy="227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ctr"/>
                    <a:p>
                      <a:pPr algn="ctr"/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p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73742" name="直接连接符 119822"/>
                    <p:cNvSpPr/>
                    <p:nvPr/>
                  </p:nvSpPr>
                  <p:spPr>
                    <a:xfrm>
                      <a:off x="96" y="240"/>
                      <a:ext cx="0" cy="136"/>
                    </a:xfrm>
                    <a:prstGeom prst="line">
                      <a:avLst/>
                    </a:prstGeom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</p:spPr>
                </p:sp>
              </p:grpSp>
              <p:sp>
                <p:nvSpPr>
                  <p:cNvPr id="73743" name="直接连接符 119823"/>
                  <p:cNvSpPr/>
                  <p:nvPr/>
                </p:nvSpPr>
                <p:spPr>
                  <a:xfrm>
                    <a:off x="1209" y="460"/>
                    <a:ext cx="240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73744" name="直接连接符 119824"/>
                  <p:cNvSpPr/>
                  <p:nvPr/>
                </p:nvSpPr>
                <p:spPr>
                  <a:xfrm flipH="1">
                    <a:off x="1275" y="556"/>
                    <a:ext cx="240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73745" name="直接连接符 119825"/>
                  <p:cNvSpPr/>
                  <p:nvPr/>
                </p:nvSpPr>
                <p:spPr>
                  <a:xfrm>
                    <a:off x="1959" y="481"/>
                    <a:ext cx="240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73746" name="直接连接符 119826"/>
                  <p:cNvSpPr/>
                  <p:nvPr/>
                </p:nvSpPr>
                <p:spPr>
                  <a:xfrm>
                    <a:off x="459" y="463"/>
                    <a:ext cx="240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73747" name="直接连接符 119827"/>
                  <p:cNvSpPr/>
                  <p:nvPr/>
                </p:nvSpPr>
                <p:spPr>
                  <a:xfrm flipH="1">
                    <a:off x="2016" y="559"/>
                    <a:ext cx="240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73748" name="直接连接符 119828"/>
                  <p:cNvSpPr/>
                  <p:nvPr/>
                </p:nvSpPr>
                <p:spPr>
                  <a:xfrm flipH="1">
                    <a:off x="516" y="538"/>
                    <a:ext cx="240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73749" name="矩形 119829"/>
                  <p:cNvSpPr/>
                  <p:nvPr/>
                </p:nvSpPr>
                <p:spPr>
                  <a:xfrm>
                    <a:off x="2235" y="337"/>
                    <a:ext cx="453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400" dirty="0">
                        <a:latin typeface="Times New Roman" panose="02020603050405020304" pitchFamily="2" charset="0"/>
                        <a:ea typeface="Times New Roman" panose="02020603050405020304" pitchFamily="2" charset="0"/>
                      </a:rPr>
                      <a:t>……</a:t>
                    </a:r>
                    <a:endParaRPr lang="en-US" altLang="x-none" sz="2400" dirty="0">
                      <a:latin typeface="Times New Roman" panose="02020603050405020304" pitchFamily="2" charset="0"/>
                      <a:ea typeface="Times New Roman" panose="02020603050405020304" pitchFamily="2" charset="0"/>
                    </a:endParaRPr>
                  </a:p>
                </p:txBody>
              </p:sp>
              <p:sp>
                <p:nvSpPr>
                  <p:cNvPr id="73750" name="矩形 119830"/>
                  <p:cNvSpPr/>
                  <p:nvPr/>
                </p:nvSpPr>
                <p:spPr>
                  <a:xfrm>
                    <a:off x="0" y="337"/>
                    <a:ext cx="453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400" dirty="0">
                        <a:latin typeface="Times New Roman" panose="02020603050405020304" pitchFamily="2" charset="0"/>
                        <a:ea typeface="Times New Roman" panose="02020603050405020304" pitchFamily="2" charset="0"/>
                      </a:rPr>
                      <a:t>……</a:t>
                    </a:r>
                    <a:endParaRPr lang="en-US" altLang="x-none" sz="2400" dirty="0">
                      <a:latin typeface="Times New Roman" panose="02020603050405020304" pitchFamily="2" charset="0"/>
                      <a:ea typeface="Times New Roman" panose="02020603050405020304" pitchFamily="2" charset="0"/>
                    </a:endParaRPr>
                  </a:p>
                </p:txBody>
              </p:sp>
              <p:grpSp>
                <p:nvGrpSpPr>
                  <p:cNvPr id="73751" name="组合 119831"/>
                  <p:cNvGrpSpPr/>
                  <p:nvPr/>
                </p:nvGrpSpPr>
                <p:grpSpPr>
                  <a:xfrm>
                    <a:off x="716" y="377"/>
                    <a:ext cx="559" cy="232"/>
                    <a:chOff x="0" y="0"/>
                    <a:chExt cx="559" cy="232"/>
                  </a:xfrm>
                </p:grpSpPr>
                <p:sp>
                  <p:nvSpPr>
                    <p:cNvPr id="73752" name="矩形 119832"/>
                    <p:cNvSpPr/>
                    <p:nvPr/>
                  </p:nvSpPr>
                  <p:spPr>
                    <a:xfrm>
                      <a:off x="135" y="5"/>
                      <a:ext cx="295" cy="227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pPr algn="ctr"/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altLang="x-none" sz="2400" baseline="-25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i</a:t>
                      </a:r>
                      <a:endParaRPr lang="en-US" altLang="x-none" sz="2400" baseline="-250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73753" name="矩形 119833"/>
                    <p:cNvSpPr/>
                    <p:nvPr/>
                  </p:nvSpPr>
                  <p:spPr>
                    <a:xfrm>
                      <a:off x="423" y="0"/>
                      <a:ext cx="136" cy="227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 sz="240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73754" name="矩形 119834"/>
                    <p:cNvSpPr/>
                    <p:nvPr/>
                  </p:nvSpPr>
                  <p:spPr>
                    <a:xfrm>
                      <a:off x="0" y="5"/>
                      <a:ext cx="136" cy="227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 sz="240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73755" name="组合 119835"/>
                  <p:cNvGrpSpPr/>
                  <p:nvPr/>
                </p:nvGrpSpPr>
                <p:grpSpPr>
                  <a:xfrm>
                    <a:off x="1449" y="377"/>
                    <a:ext cx="568" cy="232"/>
                    <a:chOff x="0" y="0"/>
                    <a:chExt cx="568" cy="232"/>
                  </a:xfrm>
                </p:grpSpPr>
                <p:sp>
                  <p:nvSpPr>
                    <p:cNvPr id="73756" name="矩形 119836"/>
                    <p:cNvSpPr/>
                    <p:nvPr/>
                  </p:nvSpPr>
                  <p:spPr>
                    <a:xfrm>
                      <a:off x="135" y="5"/>
                      <a:ext cx="295" cy="227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pPr algn="ctr"/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altLang="x-none" sz="2400" baseline="-25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i+1</a:t>
                      </a:r>
                      <a:endParaRPr lang="en-US" altLang="x-none" sz="2400" baseline="-250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73757" name="矩形 119837"/>
                    <p:cNvSpPr/>
                    <p:nvPr/>
                  </p:nvSpPr>
                  <p:spPr>
                    <a:xfrm>
                      <a:off x="432" y="0"/>
                      <a:ext cx="136" cy="227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 sz="240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73758" name="矩形 119838"/>
                    <p:cNvSpPr/>
                    <p:nvPr/>
                  </p:nvSpPr>
                  <p:spPr>
                    <a:xfrm>
                      <a:off x="0" y="5"/>
                      <a:ext cx="136" cy="227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 sz="240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73759" name="组合 119839"/>
              <p:cNvGrpSpPr/>
              <p:nvPr/>
            </p:nvGrpSpPr>
            <p:grpSpPr>
              <a:xfrm>
                <a:off x="2784" y="0"/>
                <a:ext cx="2688" cy="1101"/>
                <a:chOff x="0" y="0"/>
                <a:chExt cx="2688" cy="1101"/>
              </a:xfrm>
            </p:grpSpPr>
            <p:grpSp>
              <p:nvGrpSpPr>
                <p:cNvPr id="73760" name="组合 119840"/>
                <p:cNvGrpSpPr/>
                <p:nvPr/>
              </p:nvGrpSpPr>
              <p:grpSpPr>
                <a:xfrm>
                  <a:off x="1104" y="665"/>
                  <a:ext cx="559" cy="436"/>
                  <a:chOff x="0" y="0"/>
                  <a:chExt cx="559" cy="436"/>
                </a:xfrm>
              </p:grpSpPr>
              <p:sp>
                <p:nvSpPr>
                  <p:cNvPr id="73761" name="矩形 119841"/>
                  <p:cNvSpPr/>
                  <p:nvPr/>
                </p:nvSpPr>
                <p:spPr>
                  <a:xfrm>
                    <a:off x="170" y="0"/>
                    <a:ext cx="227" cy="18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S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3762" name="矩形 119842"/>
                  <p:cNvSpPr/>
                  <p:nvPr/>
                </p:nvSpPr>
                <p:spPr>
                  <a:xfrm>
                    <a:off x="135" y="205"/>
                    <a:ext cx="295" cy="227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e</a:t>
                    </a:r>
                    <a:endParaRPr lang="en-US" altLang="x-none" sz="2400" baseline="-25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3763" name="矩形 119843"/>
                  <p:cNvSpPr/>
                  <p:nvPr/>
                </p:nvSpPr>
                <p:spPr>
                  <a:xfrm>
                    <a:off x="423" y="209"/>
                    <a:ext cx="136" cy="227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endParaRPr lang="zh-CN" altLang="en-US" sz="240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3764" name="矩形 119844"/>
                  <p:cNvSpPr/>
                  <p:nvPr/>
                </p:nvSpPr>
                <p:spPr>
                  <a:xfrm>
                    <a:off x="0" y="205"/>
                    <a:ext cx="136" cy="227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endParaRPr lang="zh-CN" altLang="en-US" sz="240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73765" name="组合 119845"/>
                <p:cNvGrpSpPr/>
                <p:nvPr/>
              </p:nvGrpSpPr>
              <p:grpSpPr>
                <a:xfrm>
                  <a:off x="912" y="0"/>
                  <a:ext cx="227" cy="376"/>
                  <a:chOff x="0" y="0"/>
                  <a:chExt cx="227" cy="376"/>
                </a:xfrm>
              </p:grpSpPr>
              <p:sp>
                <p:nvSpPr>
                  <p:cNvPr id="73766" name="矩形 119846"/>
                  <p:cNvSpPr/>
                  <p:nvPr/>
                </p:nvSpPr>
                <p:spPr>
                  <a:xfrm>
                    <a:off x="0" y="0"/>
                    <a:ext cx="227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p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3767" name="直接连接符 119847"/>
                  <p:cNvSpPr/>
                  <p:nvPr/>
                </p:nvSpPr>
                <p:spPr>
                  <a:xfrm>
                    <a:off x="96" y="240"/>
                    <a:ext cx="0" cy="136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sp>
              <p:nvSpPr>
                <p:cNvPr id="73768" name="直接连接符 119848"/>
                <p:cNvSpPr/>
                <p:nvPr/>
              </p:nvSpPr>
              <p:spPr>
                <a:xfrm>
                  <a:off x="1959" y="481"/>
                  <a:ext cx="24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73769" name="直接连接符 119849"/>
                <p:cNvSpPr/>
                <p:nvPr/>
              </p:nvSpPr>
              <p:spPr>
                <a:xfrm>
                  <a:off x="459" y="463"/>
                  <a:ext cx="24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73770" name="直接连接符 119850"/>
                <p:cNvSpPr/>
                <p:nvPr/>
              </p:nvSpPr>
              <p:spPr>
                <a:xfrm flipH="1">
                  <a:off x="2016" y="559"/>
                  <a:ext cx="24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73771" name="直接连接符 119851"/>
                <p:cNvSpPr/>
                <p:nvPr/>
              </p:nvSpPr>
              <p:spPr>
                <a:xfrm flipH="1">
                  <a:off x="516" y="538"/>
                  <a:ext cx="24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73772" name="矩形 119852"/>
                <p:cNvSpPr/>
                <p:nvPr/>
              </p:nvSpPr>
              <p:spPr>
                <a:xfrm>
                  <a:off x="2235" y="337"/>
                  <a:ext cx="453" cy="2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Times New Roman" panose="02020603050405020304" pitchFamily="2" charset="0"/>
                    </a:rPr>
                    <a:t>……</a:t>
                  </a:r>
                  <a:endParaRPr lang="en-US" altLang="x-none" sz="2400" dirty="0">
                    <a:latin typeface="Times New Roman" panose="02020603050405020304" pitchFamily="2" charset="0"/>
                    <a:ea typeface="Times New Roman" panose="02020603050405020304" pitchFamily="2" charset="0"/>
                  </a:endParaRPr>
                </a:p>
              </p:txBody>
            </p:sp>
            <p:sp>
              <p:nvSpPr>
                <p:cNvPr id="73773" name="矩形 119853"/>
                <p:cNvSpPr/>
                <p:nvPr/>
              </p:nvSpPr>
              <p:spPr>
                <a:xfrm>
                  <a:off x="0" y="337"/>
                  <a:ext cx="453" cy="2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Times New Roman" panose="02020603050405020304" pitchFamily="2" charset="0"/>
                    </a:rPr>
                    <a:t>……</a:t>
                  </a:r>
                  <a:endParaRPr lang="en-US" altLang="x-none" sz="2400" dirty="0">
                    <a:latin typeface="Times New Roman" panose="02020603050405020304" pitchFamily="2" charset="0"/>
                    <a:ea typeface="Times New Roman" panose="02020603050405020304" pitchFamily="2" charset="0"/>
                  </a:endParaRPr>
                </a:p>
              </p:txBody>
            </p:sp>
            <p:grpSp>
              <p:nvGrpSpPr>
                <p:cNvPr id="73774" name="组合 119854"/>
                <p:cNvGrpSpPr/>
                <p:nvPr/>
              </p:nvGrpSpPr>
              <p:grpSpPr>
                <a:xfrm>
                  <a:off x="716" y="377"/>
                  <a:ext cx="559" cy="232"/>
                  <a:chOff x="0" y="0"/>
                  <a:chExt cx="559" cy="232"/>
                </a:xfrm>
              </p:grpSpPr>
              <p:sp>
                <p:nvSpPr>
                  <p:cNvPr id="73775" name="矩形 119855"/>
                  <p:cNvSpPr/>
                  <p:nvPr/>
                </p:nvSpPr>
                <p:spPr>
                  <a:xfrm>
                    <a:off x="135" y="5"/>
                    <a:ext cx="295" cy="227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a</a:t>
                    </a:r>
                    <a:r>
                      <a:rPr lang="en-US" altLang="x-none" sz="2400" baseline="-25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i</a:t>
                    </a:r>
                    <a:endParaRPr lang="en-US" altLang="x-none" sz="2400" baseline="-25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3776" name="矩形 119856"/>
                  <p:cNvSpPr/>
                  <p:nvPr/>
                </p:nvSpPr>
                <p:spPr>
                  <a:xfrm>
                    <a:off x="423" y="0"/>
                    <a:ext cx="136" cy="227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endParaRPr lang="zh-CN" altLang="en-US" sz="240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3777" name="矩形 119857"/>
                  <p:cNvSpPr/>
                  <p:nvPr/>
                </p:nvSpPr>
                <p:spPr>
                  <a:xfrm>
                    <a:off x="0" y="5"/>
                    <a:ext cx="136" cy="227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endParaRPr lang="zh-CN" altLang="en-US" sz="240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73778" name="组合 119858"/>
                <p:cNvGrpSpPr/>
                <p:nvPr/>
              </p:nvGrpSpPr>
              <p:grpSpPr>
                <a:xfrm>
                  <a:off x="1449" y="377"/>
                  <a:ext cx="568" cy="232"/>
                  <a:chOff x="0" y="0"/>
                  <a:chExt cx="568" cy="232"/>
                </a:xfrm>
              </p:grpSpPr>
              <p:sp>
                <p:nvSpPr>
                  <p:cNvPr id="73779" name="矩形 119859"/>
                  <p:cNvSpPr/>
                  <p:nvPr/>
                </p:nvSpPr>
                <p:spPr>
                  <a:xfrm>
                    <a:off x="135" y="5"/>
                    <a:ext cx="295" cy="227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a</a:t>
                    </a:r>
                    <a:r>
                      <a:rPr lang="en-US" altLang="x-none" sz="2400" baseline="-25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i+1</a:t>
                    </a:r>
                    <a:endParaRPr lang="en-US" altLang="x-none" sz="2400" baseline="-25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3780" name="矩形 119860"/>
                  <p:cNvSpPr/>
                  <p:nvPr/>
                </p:nvSpPr>
                <p:spPr>
                  <a:xfrm>
                    <a:off x="432" y="0"/>
                    <a:ext cx="136" cy="227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endParaRPr lang="zh-CN" altLang="en-US" sz="240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3781" name="矩形 119861"/>
                  <p:cNvSpPr/>
                  <p:nvPr/>
                </p:nvSpPr>
                <p:spPr>
                  <a:xfrm>
                    <a:off x="0" y="5"/>
                    <a:ext cx="136" cy="227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endParaRPr lang="zh-CN" altLang="en-US" sz="240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73782" name="直接连接符 119862"/>
                <p:cNvSpPr/>
                <p:nvPr/>
              </p:nvSpPr>
              <p:spPr>
                <a:xfrm flipV="1">
                  <a:off x="1623" y="617"/>
                  <a:ext cx="0" cy="317"/>
                </a:xfrm>
                <a:prstGeom prst="line">
                  <a:avLst/>
                </a:prstGeom>
                <a:ln w="28575" cap="flat" cmpd="sng">
                  <a:solidFill>
                    <a:schemeClr val="hlink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73783" name="直接连接符 119863"/>
                <p:cNvSpPr/>
                <p:nvPr/>
              </p:nvSpPr>
              <p:spPr>
                <a:xfrm>
                  <a:off x="1536" y="569"/>
                  <a:ext cx="0" cy="288"/>
                </a:xfrm>
                <a:prstGeom prst="line">
                  <a:avLst/>
                </a:prstGeom>
                <a:ln w="28575" cap="flat" cmpd="sng">
                  <a:solidFill>
                    <a:schemeClr val="hlink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73784" name="直接连接符 119864"/>
                <p:cNvSpPr/>
                <p:nvPr/>
              </p:nvSpPr>
              <p:spPr>
                <a:xfrm>
                  <a:off x="1227" y="521"/>
                  <a:ext cx="0" cy="336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73785" name="直接连接符 119865"/>
                <p:cNvSpPr/>
                <p:nvPr/>
              </p:nvSpPr>
              <p:spPr>
                <a:xfrm flipV="1">
                  <a:off x="1152" y="617"/>
                  <a:ext cx="0" cy="336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</p:grpSp>
        <p:sp>
          <p:nvSpPr>
            <p:cNvPr id="73786" name="矩形 119866"/>
            <p:cNvSpPr/>
            <p:nvPr/>
          </p:nvSpPr>
          <p:spPr>
            <a:xfrm>
              <a:off x="1875" y="953"/>
              <a:ext cx="1814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ctr"/>
            <a:p>
              <a:pPr algn="ctr"/>
              <a:r>
                <a:rPr lang="zh-CN" altLang="en-US" sz="2000" b="1" dirty="0">
                  <a:latin typeface="楷体_GB2312" pitchFamily="1" charset="-122"/>
                  <a:ea typeface="楷体_GB2312" pitchFamily="1" charset="-122"/>
                </a:rPr>
                <a:t>图</a:t>
              </a:r>
              <a:r>
                <a:rPr lang="en-US" altLang="x-none" sz="2000" b="1" dirty="0">
                  <a:latin typeface="Times New Roman" panose="02020603050405020304" pitchFamily="2" charset="0"/>
                  <a:ea typeface="楷体_GB2312" pitchFamily="1" charset="-122"/>
                </a:rPr>
                <a:t>2-9    </a:t>
              </a:r>
              <a:r>
                <a:rPr lang="zh-CN" altLang="en-US" sz="2000" b="1" dirty="0">
                  <a:latin typeface="楷体_GB2312" pitchFamily="1" charset="-122"/>
                  <a:ea typeface="楷体_GB2312" pitchFamily="1" charset="-122"/>
                </a:rPr>
                <a:t>双向链表的插入</a:t>
              </a:r>
              <a:endParaRPr lang="zh-CN" altLang="en-US" sz="2000" b="1" dirty="0">
                <a:latin typeface="楷体_GB2312" pitchFamily="1" charset="-122"/>
                <a:ea typeface="楷体_GB2312" pitchFamily="1" charset="-122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内容占位符 120833"/>
          <p:cNvSpPr>
            <a:spLocks noGrp="1"/>
          </p:cNvSpPr>
          <p:nvPr>
            <p:ph idx="4294967295"/>
          </p:nvPr>
        </p:nvSpPr>
        <p:spPr>
          <a:xfrm>
            <a:off x="1676400" y="152400"/>
            <a:ext cx="8812213" cy="6445250"/>
          </a:xfrm>
        </p:spPr>
        <p:txBody>
          <a:bodyPr wrap="square" lIns="92075" tIns="46038" rIns="92075" bIns="46038" anchor="t"/>
          <a:p>
            <a:pPr marL="354330" lvl="1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①</a:t>
            </a:r>
            <a:r>
              <a:rPr lang="zh-CN" altLang="en-US" b="1" dirty="0">
                <a:ea typeface="Arial Unicode MS" panose="020B0604020202020204" charset="-122"/>
              </a:rPr>
              <a:t>  </a:t>
            </a:r>
            <a:r>
              <a:rPr lang="zh-CN" altLang="en-US" b="1" dirty="0"/>
              <a:t>插入时仅仅指出直接前驱结点</a:t>
            </a:r>
            <a:r>
              <a:rPr lang="zh-CN" altLang="en-US" b="1" dirty="0">
                <a:latin typeface="宋体" panose="02010600030101010101" pitchFamily="2" charset="-122"/>
              </a:rPr>
              <a:t>，钩链时必须注意先后次序是</a:t>
            </a:r>
            <a:r>
              <a:rPr lang="zh-CN" altLang="en-US" b="1" dirty="0"/>
              <a:t>： </a:t>
            </a:r>
            <a:r>
              <a:rPr lang="zh-CN" altLang="en-US" b="1" dirty="0">
                <a:solidFill>
                  <a:schemeClr val="folHlink"/>
                </a:solidFill>
              </a:rPr>
              <a:t>“先右后左”</a:t>
            </a:r>
            <a:r>
              <a:rPr lang="zh-CN" altLang="en-US" b="1" dirty="0">
                <a:solidFill>
                  <a:schemeClr val="hlink"/>
                </a:solidFill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。部分语句组如下：</a:t>
            </a:r>
            <a:endParaRPr lang="zh-CN" altLang="en-US" b="1" dirty="0">
              <a:solidFill>
                <a:schemeClr val="hlink"/>
              </a:solidFill>
            </a:endParaRP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>
                <a:ea typeface="楷体_GB2312" pitchFamily="1" charset="-122"/>
              </a:rPr>
              <a:t>S=(</a:t>
            </a:r>
            <a:r>
              <a:rPr lang="en-US" altLang="x-none" sz="2800" b="1" dirty="0"/>
              <a:t>DulNode</a:t>
            </a:r>
            <a:r>
              <a:rPr lang="en-US" altLang="x-none" sz="2800" b="1" dirty="0">
                <a:ea typeface="楷体_GB2312" pitchFamily="1" charset="-122"/>
              </a:rPr>
              <a:t> *)malloc(sizeof(</a:t>
            </a:r>
            <a:r>
              <a:rPr lang="en-US" altLang="x-none" sz="2800" b="1" dirty="0"/>
              <a:t>DulNode</a:t>
            </a:r>
            <a:r>
              <a:rPr lang="en-US" altLang="x-none" sz="2800" b="1" dirty="0">
                <a:ea typeface="楷体_GB2312" pitchFamily="1" charset="-122"/>
              </a:rPr>
              <a:t>)); </a:t>
            </a:r>
            <a:endParaRPr lang="en-US" altLang="x-none" sz="2800" b="1" dirty="0">
              <a:ea typeface="楷体_GB2312" pitchFamily="1" charset="-122"/>
            </a:endParaRP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>
                <a:ea typeface="楷体_GB2312" pitchFamily="1" charset="-122"/>
              </a:rPr>
              <a:t>S-&gt;data=e;</a:t>
            </a:r>
            <a:endParaRPr lang="en-US" altLang="x-none" sz="2800" b="1" dirty="0">
              <a:ea typeface="楷体_GB2312" pitchFamily="1" charset="-122"/>
            </a:endParaRP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>
                <a:ea typeface="楷体_GB2312" pitchFamily="1" charset="-122"/>
              </a:rPr>
              <a:t>S-&gt;next=p-&gt;next;   p-&gt;next-&gt;prior=S;</a:t>
            </a:r>
            <a:endParaRPr lang="en-US" altLang="x-none" sz="2800" b="1" dirty="0">
              <a:ea typeface="楷体_GB2312" pitchFamily="1" charset="-122"/>
            </a:endParaRP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>
                <a:ea typeface="楷体_GB2312" pitchFamily="1" charset="-122"/>
              </a:rPr>
              <a:t>p-&gt;next=S;  S-&gt;prior=p;    </a:t>
            </a:r>
            <a:r>
              <a:rPr lang="en-US" altLang="x-none" b="1" dirty="0">
                <a:ea typeface="楷体_GB2312" pitchFamily="1" charset="-122"/>
              </a:rPr>
              <a:t>/*  </a:t>
            </a:r>
            <a:r>
              <a:rPr lang="zh-CN" altLang="en-US" b="1" dirty="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rPr>
              <a:t>钩链次序非常重要</a:t>
            </a:r>
            <a:r>
              <a:rPr lang="zh-CN" altLang="en-US" b="1" dirty="0"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ea typeface="楷体_GB2312" pitchFamily="1" charset="-122"/>
              </a:rPr>
              <a:t>*</a:t>
            </a:r>
            <a:r>
              <a:rPr lang="en-US" altLang="x-none" b="1" dirty="0">
                <a:ea typeface="楷体_GB2312" pitchFamily="1" charset="-122"/>
              </a:rPr>
              <a:t>/</a:t>
            </a:r>
            <a:endParaRPr lang="en-US" altLang="x-none" b="1" dirty="0">
              <a:ea typeface="楷体_GB2312" pitchFamily="1" charset="-122"/>
            </a:endParaRPr>
          </a:p>
          <a:p>
            <a:pPr marL="354330" lvl="1" indent="0">
              <a:lnSpc>
                <a:spcPct val="110000"/>
              </a:lnSpc>
              <a:buNone/>
            </a:pPr>
            <a:r>
              <a:rPr lang="en-US" altLang="x-none" b="1" dirty="0">
                <a:solidFill>
                  <a:schemeClr val="folHlink"/>
                </a:solidFill>
              </a:rPr>
              <a:t>②</a:t>
            </a:r>
            <a:r>
              <a:rPr lang="en-US" altLang="x-none" b="1" dirty="0"/>
              <a:t>   </a:t>
            </a:r>
            <a:r>
              <a:rPr lang="zh-CN" altLang="en-US" b="1" dirty="0"/>
              <a:t>插入时同时指出直接前驱结点</a:t>
            </a:r>
            <a:r>
              <a:rPr lang="en-US" altLang="x-none" b="1" dirty="0"/>
              <a:t>p</a:t>
            </a:r>
            <a:r>
              <a:rPr lang="zh-CN" altLang="en-US" b="1" dirty="0"/>
              <a:t>和直接后继结点</a:t>
            </a:r>
            <a:r>
              <a:rPr lang="en-US" altLang="x-none" b="1" dirty="0"/>
              <a:t>q</a:t>
            </a:r>
            <a:r>
              <a:rPr lang="zh-CN" altLang="en-US" b="1" dirty="0">
                <a:latin typeface="宋体" panose="02010600030101010101" pitchFamily="2" charset="-122"/>
              </a:rPr>
              <a:t>，钩链时无须注意先后次序。部分语句组如下：</a:t>
            </a:r>
            <a:endParaRPr lang="zh-CN" altLang="en-US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>
                <a:ea typeface="楷体_GB2312" pitchFamily="1" charset="-122"/>
              </a:rPr>
              <a:t>S=(</a:t>
            </a:r>
            <a:r>
              <a:rPr lang="en-US" altLang="x-none" sz="2800" b="1" dirty="0"/>
              <a:t>DulNode</a:t>
            </a:r>
            <a:r>
              <a:rPr lang="en-US" altLang="x-none" sz="2800" b="1" dirty="0">
                <a:ea typeface="楷体_GB2312" pitchFamily="1" charset="-122"/>
              </a:rPr>
              <a:t> *)malloc(sizeof(</a:t>
            </a:r>
            <a:r>
              <a:rPr lang="en-US" altLang="x-none" sz="2800" b="1" dirty="0"/>
              <a:t>DulNode</a:t>
            </a:r>
            <a:r>
              <a:rPr lang="en-US" altLang="x-none" sz="2800" b="1" dirty="0">
                <a:ea typeface="楷体_GB2312" pitchFamily="1" charset="-122"/>
              </a:rPr>
              <a:t>));</a:t>
            </a:r>
            <a:endParaRPr lang="en-US" altLang="x-none" sz="2800" b="1" dirty="0">
              <a:ea typeface="楷体_GB2312" pitchFamily="1" charset="-122"/>
            </a:endParaRP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>
                <a:ea typeface="楷体_GB2312" pitchFamily="1" charset="-122"/>
              </a:rPr>
              <a:t>S-&gt;data=e;</a:t>
            </a:r>
            <a:endParaRPr lang="en-US" altLang="x-none" sz="2800" b="1" dirty="0">
              <a:ea typeface="楷体_GB2312" pitchFamily="1" charset="-122"/>
            </a:endParaRP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>
                <a:ea typeface="楷体_GB2312" pitchFamily="1" charset="-122"/>
              </a:rPr>
              <a:t>p-&gt;next=S;       S-&gt;next=q;</a:t>
            </a:r>
            <a:endParaRPr lang="en-US" altLang="x-none" sz="2800" b="1" dirty="0">
              <a:ea typeface="楷体_GB2312" pitchFamily="1" charset="-122"/>
            </a:endParaRP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>
                <a:ea typeface="楷体_GB2312" pitchFamily="1" charset="-122"/>
              </a:rPr>
              <a:t>S-&gt;prior=p;         q-&gt;prior=S;</a:t>
            </a:r>
            <a:r>
              <a:rPr lang="en-US" altLang="x-none" sz="2000" b="1" dirty="0">
                <a:ea typeface="楷体_GB2312" pitchFamily="1" charset="-122"/>
              </a:rPr>
              <a:t> </a:t>
            </a:r>
            <a:endParaRPr lang="en-US" altLang="x-none" sz="2000" b="1" dirty="0"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内容占位符 121857"/>
          <p:cNvSpPr>
            <a:spLocks noGrp="1"/>
          </p:cNvSpPr>
          <p:nvPr>
            <p:ph idx="4294967295"/>
          </p:nvPr>
        </p:nvSpPr>
        <p:spPr>
          <a:xfrm>
            <a:off x="1676400" y="152400"/>
            <a:ext cx="8839200" cy="6013450"/>
          </a:xfrm>
        </p:spPr>
        <p:txBody>
          <a:bodyPr wrap="square" lIns="92075" tIns="46038" rIns="92075" bIns="46038" anchor="t"/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 </a:t>
            </a:r>
            <a:r>
              <a:rPr lang="en-US" altLang="x-none" b="1" dirty="0"/>
              <a:t>(2)</a:t>
            </a:r>
            <a:r>
              <a:rPr lang="en-US" altLang="x-none" b="1" dirty="0">
                <a:solidFill>
                  <a:schemeClr val="hlink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双向链表的结点删除</a:t>
            </a:r>
            <a:r>
              <a:rPr lang="zh-CN" altLang="en-US" dirty="0">
                <a:latin typeface="宋体" panose="02010600030101010101" pitchFamily="2" charset="-122"/>
              </a:rPr>
              <a:t>  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设要删除</a:t>
            </a:r>
            <a:r>
              <a:rPr lang="zh-CN" altLang="en-US" sz="2800" b="1" dirty="0"/>
              <a:t>的结点为</a:t>
            </a:r>
            <a:r>
              <a:rPr lang="en-US" altLang="x-none" sz="2800" b="1" dirty="0"/>
              <a:t>p </a:t>
            </a:r>
            <a:r>
              <a:rPr lang="zh-CN" altLang="en-US" sz="2800" b="1" dirty="0">
                <a:latin typeface="宋体" panose="02010600030101010101" pitchFamily="2" charset="-122"/>
              </a:rPr>
              <a:t>，删除时可以不引入新的辅助指针变量，可以直接先断链，再释放结点。部分语句组如下：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533400" lvl="1" indent="0">
              <a:lnSpc>
                <a:spcPct val="110000"/>
              </a:lnSpc>
              <a:buNone/>
            </a:pPr>
            <a:r>
              <a:rPr lang="en-US" altLang="x-none" b="1" dirty="0"/>
              <a:t>p-&gt;prior-&gt;next=p-&gt;next;</a:t>
            </a:r>
            <a:endParaRPr lang="en-US" altLang="x-none" b="1" dirty="0"/>
          </a:p>
          <a:p>
            <a:pPr marL="533400" lvl="1" indent="0">
              <a:lnSpc>
                <a:spcPct val="110000"/>
              </a:lnSpc>
              <a:buNone/>
            </a:pPr>
            <a:r>
              <a:rPr lang="en-US" altLang="x-none" b="1" dirty="0"/>
              <a:t>p-&gt;next-&gt;prior=p-&gt;prior;</a:t>
            </a:r>
            <a:endParaRPr lang="en-US" altLang="x-none" b="1" dirty="0"/>
          </a:p>
          <a:p>
            <a:pPr marL="533400" lvl="1" indent="0">
              <a:lnSpc>
                <a:spcPct val="110000"/>
              </a:lnSpc>
              <a:buNone/>
            </a:pPr>
            <a:r>
              <a:rPr lang="en-US" altLang="x-none" b="1" dirty="0"/>
              <a:t>free(p);</a:t>
            </a:r>
            <a:endParaRPr lang="en-US" altLang="x-none" b="1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3600" b="1" dirty="0">
                <a:solidFill>
                  <a:schemeClr val="tx2"/>
                </a:solidFill>
                <a:latin typeface="宋体" panose="02010600030101010101" pitchFamily="2" charset="-122"/>
              </a:rPr>
              <a:t>注意：</a:t>
            </a:r>
            <a:endParaRPr lang="zh-CN" altLang="en-US" sz="3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</a:rPr>
              <a:t>与单链表的插入和删除操作不同的是，在双向链表中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插入</a:t>
            </a:r>
            <a:r>
              <a:rPr lang="zh-CN" altLang="en-US" sz="2800" b="1" dirty="0">
                <a:latin typeface="宋体" panose="02010600030101010101" pitchFamily="2" charset="-122"/>
              </a:rPr>
              <a:t>和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删除</a:t>
            </a:r>
            <a:r>
              <a:rPr lang="zh-CN" altLang="en-US" sz="2800" b="1" dirty="0">
                <a:latin typeface="宋体" panose="02010600030101010101" pitchFamily="2" charset="-122"/>
              </a:rPr>
              <a:t>必须同时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修改两个方向上的指针域的指向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2" name="标题 12288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9144000" cy="838200"/>
          </a:xfrm>
        </p:spPr>
        <p:txBody>
          <a:bodyPr vert="horz" wrap="square" lIns="92075" tIns="46038" rIns="92075" bIns="46038" anchor="ctr"/>
          <a:p>
            <a:pPr fontAlgn="base"/>
            <a:r>
              <a:rPr lang="en-US" altLang="x-none" sz="5400" b="1" strike="noStrike" noProof="1" dirty="0">
                <a:latin typeface="Times New Roman" panose="02020603050405020304" pitchFamily="2" charset="0"/>
              </a:rPr>
              <a:t>2.5</a:t>
            </a:r>
            <a:r>
              <a:rPr lang="en-US" altLang="x-none" sz="5400" strike="noStrike" noProof="1" dirty="0"/>
              <a:t> </a:t>
            </a:r>
            <a:r>
              <a:rPr lang="zh-CN" altLang="en-US" sz="5400" b="1" strike="noStrike" noProof="1" dirty="0">
                <a:ea typeface="楷体_GB2312" pitchFamily="1" charset="-122"/>
              </a:rPr>
              <a:t>一元多项式的表示和相加</a:t>
            </a:r>
            <a:endParaRPr lang="zh-CN" altLang="en-US" sz="5400" b="1" strike="noStrike" noProof="1" dirty="0">
              <a:ea typeface="楷体_GB2312" pitchFamily="1" charset="-122"/>
            </a:endParaRPr>
          </a:p>
        </p:txBody>
      </p:sp>
      <p:sp>
        <p:nvSpPr>
          <p:cNvPr id="76802" name="文本占位符 122882"/>
          <p:cNvSpPr>
            <a:spLocks noGrp="1"/>
          </p:cNvSpPr>
          <p:nvPr>
            <p:ph idx="1"/>
          </p:nvPr>
        </p:nvSpPr>
        <p:spPr>
          <a:xfrm>
            <a:off x="1676400" y="1143000"/>
            <a:ext cx="8915400" cy="2790825"/>
          </a:xfrm>
        </p:spPr>
        <p:txBody>
          <a:bodyPr wrap="square" lIns="92075" tIns="46038" rIns="92075" bIns="46038" anchor="t"/>
          <a:p>
            <a:pPr marL="0" indent="0">
              <a:lnSpc>
                <a:spcPct val="110000"/>
              </a:lnSpc>
              <a:buNone/>
            </a:pPr>
            <a:r>
              <a:rPr lang="en-US" altLang="x-none" sz="3600" b="1" dirty="0">
                <a:solidFill>
                  <a:schemeClr val="folHlink"/>
                </a:solidFill>
              </a:rPr>
              <a:t>1   </a:t>
            </a:r>
            <a:r>
              <a:rPr lang="zh-CN" altLang="en-US" sz="3600" b="1" dirty="0">
                <a:solidFill>
                  <a:schemeClr val="folHlink"/>
                </a:solidFill>
                <a:ea typeface="楷体_GB2312" pitchFamily="1" charset="-122"/>
              </a:rPr>
              <a:t>一元多项式的表示</a:t>
            </a:r>
            <a:endParaRPr lang="zh-CN" altLang="en-US" sz="3600" b="1" dirty="0">
              <a:solidFill>
                <a:schemeClr val="folHlink"/>
              </a:solidFill>
              <a:ea typeface="楷体_GB2312" pitchFamily="1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      </a:t>
            </a:r>
            <a:r>
              <a:rPr lang="zh-CN" altLang="en-US" sz="2800" b="1" dirty="0"/>
              <a:t>一元多项式  </a:t>
            </a:r>
            <a:r>
              <a:rPr lang="en-US" altLang="x-none" sz="2800" b="1" dirty="0"/>
              <a:t>p(x)=p</a:t>
            </a:r>
            <a:r>
              <a:rPr lang="en-US" altLang="x-none" sz="2800" b="1" baseline="-25000" dirty="0"/>
              <a:t>0</a:t>
            </a:r>
            <a:r>
              <a:rPr lang="en-US" altLang="x-none" sz="2800" b="1" dirty="0"/>
              <a:t>+p</a:t>
            </a:r>
            <a:r>
              <a:rPr lang="en-US" altLang="x-none" sz="2800" b="1" baseline="-25000" dirty="0"/>
              <a:t>1</a:t>
            </a:r>
            <a:r>
              <a:rPr lang="en-US" altLang="x-none" sz="2800" b="1" dirty="0"/>
              <a:t>x+p</a:t>
            </a:r>
            <a:r>
              <a:rPr lang="en-US" altLang="x-none" sz="2800" b="1" baseline="-25000" dirty="0"/>
              <a:t>2</a:t>
            </a:r>
            <a:r>
              <a:rPr lang="en-US" altLang="x-none" sz="2800" b="1" dirty="0"/>
              <a:t>x</a:t>
            </a:r>
            <a:r>
              <a:rPr lang="en-US" altLang="x-none" sz="2800" b="1" baseline="30000" dirty="0"/>
              <a:t>2</a:t>
            </a:r>
            <a:r>
              <a:rPr lang="en-US" altLang="x-none" sz="2800" b="1" dirty="0"/>
              <a:t>+ </a:t>
            </a:r>
            <a:r>
              <a:rPr lang="en-US" altLang="x-none" sz="2800" b="1" dirty="0">
                <a:cs typeface="Times New Roman" panose="02020603050405020304" pitchFamily="2" charset="0"/>
              </a:rPr>
              <a:t>…</a:t>
            </a:r>
            <a:r>
              <a:rPr lang="en-US" altLang="x-none" sz="2800" b="1" dirty="0">
                <a:ea typeface="Arial Unicode MS" panose="020B0604020202020204" charset="-122"/>
              </a:rPr>
              <a:t> </a:t>
            </a:r>
            <a:r>
              <a:rPr lang="en-US" altLang="x-none" sz="2800" b="1" dirty="0"/>
              <a:t>+p</a:t>
            </a:r>
            <a:r>
              <a:rPr lang="en-US" altLang="x-none" sz="2800" b="1" baseline="-25000" dirty="0"/>
              <a:t>n</a:t>
            </a:r>
            <a:r>
              <a:rPr lang="en-US" altLang="x-none" sz="2800" b="1" dirty="0"/>
              <a:t>x</a:t>
            </a:r>
            <a:r>
              <a:rPr lang="en-US" altLang="x-none" sz="2800" b="1" baseline="30000" dirty="0"/>
              <a:t>n </a:t>
            </a:r>
            <a:r>
              <a:rPr lang="zh-CN" altLang="en-US" sz="2800" b="1" dirty="0">
                <a:latin typeface="宋体" panose="02010600030101010101" pitchFamily="2" charset="-122"/>
              </a:rPr>
              <a:t>，由</a:t>
            </a:r>
            <a:r>
              <a:rPr lang="en-US" altLang="x-none" sz="2800" b="1" dirty="0"/>
              <a:t>n+1</a:t>
            </a:r>
            <a:r>
              <a:rPr lang="zh-CN" altLang="en-US" sz="2800" b="1" dirty="0"/>
              <a:t>个系数唯一确定</a:t>
            </a:r>
            <a:r>
              <a:rPr lang="zh-CN" altLang="en-US" sz="2800" b="1" dirty="0">
                <a:latin typeface="宋体" panose="02010600030101010101" pitchFamily="2" charset="-122"/>
              </a:rPr>
              <a:t>。则在计算机中可</a:t>
            </a:r>
            <a:r>
              <a:rPr lang="zh-CN" altLang="en-US" sz="2800" b="1" dirty="0"/>
              <a:t>用线性表</a:t>
            </a:r>
            <a:r>
              <a:rPr lang="en-US" altLang="x-none" sz="2800" b="1" dirty="0"/>
              <a:t>(p</a:t>
            </a:r>
            <a:r>
              <a:rPr lang="en-US" altLang="x-none" sz="2800" b="1" baseline="-25000" dirty="0"/>
              <a:t>0</a:t>
            </a:r>
            <a:r>
              <a:rPr lang="en-US" altLang="x-none" sz="2800" b="1" baseline="30000" dirty="0"/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en-US" altLang="x-none" sz="2800" b="1" dirty="0"/>
              <a:t>p</a:t>
            </a:r>
            <a:r>
              <a:rPr lang="en-US" altLang="x-none" sz="2800" b="1" baseline="-25000" dirty="0"/>
              <a:t>1</a:t>
            </a:r>
            <a:r>
              <a:rPr lang="en-US" altLang="x-none" sz="2800" b="1" baseline="30000" dirty="0"/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en-US" altLang="x-none" sz="2800" b="1" dirty="0"/>
              <a:t>p</a:t>
            </a:r>
            <a:r>
              <a:rPr lang="en-US" altLang="x-none" sz="2800" b="1" baseline="-25000" dirty="0"/>
              <a:t>2</a:t>
            </a:r>
            <a:r>
              <a:rPr lang="en-US" altLang="x-none" sz="2800" b="1" baseline="30000" dirty="0"/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en-US" altLang="x-none" sz="2800" b="1" dirty="0">
                <a:cs typeface="Times New Roman" panose="02020603050405020304" pitchFamily="2" charset="0"/>
              </a:rPr>
              <a:t>…</a:t>
            </a:r>
            <a:r>
              <a:rPr lang="en-US" altLang="x-none" sz="2800" b="1" baseline="30000" dirty="0"/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en-US" altLang="x-none" sz="2800" b="1" dirty="0"/>
              <a:t>p</a:t>
            </a:r>
            <a:r>
              <a:rPr lang="en-US" altLang="x-none" sz="2800" b="1" baseline="-25000" dirty="0"/>
              <a:t>n</a:t>
            </a:r>
            <a:r>
              <a:rPr lang="en-US" altLang="x-none" sz="2800" b="1" baseline="30000" dirty="0"/>
              <a:t> </a:t>
            </a:r>
            <a:r>
              <a:rPr lang="en-US" altLang="x-none" sz="2800" b="1" dirty="0"/>
              <a:t>)</a:t>
            </a:r>
            <a:r>
              <a:rPr lang="zh-CN" altLang="en-US" sz="2800" b="1" dirty="0"/>
              <a:t>表示</a:t>
            </a:r>
            <a:r>
              <a:rPr lang="zh-CN" altLang="en-US" sz="2800" b="1" dirty="0">
                <a:latin typeface="宋体" panose="02010600030101010101" pitchFamily="2" charset="-122"/>
              </a:rPr>
              <a:t>。既然是</a:t>
            </a:r>
            <a:r>
              <a:rPr lang="zh-CN" altLang="en-US" sz="2800" b="1" dirty="0"/>
              <a:t>线性表</a:t>
            </a:r>
            <a:r>
              <a:rPr lang="zh-CN" altLang="en-US" sz="2800" b="1" dirty="0">
                <a:latin typeface="宋体" panose="02010600030101010101" pitchFamily="2" charset="-122"/>
              </a:rPr>
              <a:t>，就可以用顺序表和链表来实现。两种不同实现方式的元素类型定义如下：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76803" name="矩形 122883"/>
          <p:cNvSpPr/>
          <p:nvPr/>
        </p:nvSpPr>
        <p:spPr>
          <a:xfrm>
            <a:off x="1676400" y="4076700"/>
            <a:ext cx="4275138" cy="2438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(1)    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顺序存储表示的类型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typedef struct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55600" lvl="1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{  float  coef;   </a:t>
            </a:r>
            <a:r>
              <a:rPr lang="en-US" altLang="x-none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/*</a:t>
            </a:r>
            <a:r>
              <a:rPr lang="zh-CN" altLang="en-US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系数部分*</a:t>
            </a:r>
            <a:r>
              <a:rPr lang="en-US" altLang="x-none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/</a:t>
            </a:r>
            <a:endParaRPr lang="en-US" altLang="x-none" sz="20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723900" lvl="2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int    expn;   </a:t>
            </a:r>
            <a:r>
              <a:rPr lang="en-US" altLang="x-none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/*</a:t>
            </a:r>
            <a:r>
              <a:rPr lang="zh-CN" altLang="en-US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指数部分*</a:t>
            </a:r>
            <a:r>
              <a:rPr lang="en-US" altLang="x-none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/</a:t>
            </a:r>
            <a:endParaRPr lang="en-US" altLang="x-none" sz="20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55600" lvl="1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} ElemType ;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6804" name="矩形 122884"/>
          <p:cNvSpPr/>
          <p:nvPr/>
        </p:nvSpPr>
        <p:spPr>
          <a:xfrm>
            <a:off x="6096000" y="4005263"/>
            <a:ext cx="4414838" cy="2743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(2)    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链式存储表示的类型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typedef struct ploy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55600" lvl="1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{   float coef ;    </a:t>
            </a:r>
            <a:r>
              <a:rPr lang="en-US" altLang="x-none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/*</a:t>
            </a:r>
            <a:r>
              <a:rPr lang="zh-CN" altLang="en-US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系数部分*</a:t>
            </a:r>
            <a:r>
              <a:rPr lang="en-US" altLang="x-none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/</a:t>
            </a:r>
            <a:endParaRPr lang="en-US" altLang="x-none" sz="20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723900" lvl="2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int   expn ;   </a:t>
            </a:r>
            <a:r>
              <a:rPr lang="en-US" altLang="x-none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/*</a:t>
            </a:r>
            <a:r>
              <a:rPr lang="zh-CN" altLang="en-US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指数部分*</a:t>
            </a:r>
            <a:r>
              <a:rPr lang="en-US" altLang="x-none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/</a:t>
            </a:r>
            <a:endParaRPr lang="en-US" altLang="x-none" sz="20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723900" lvl="2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struct ploy  *next ;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55600" lvl="1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} Ploy ;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内容占位符 123905"/>
          <p:cNvSpPr>
            <a:spLocks noGrp="1"/>
          </p:cNvSpPr>
          <p:nvPr>
            <p:ph idx="4294967295"/>
          </p:nvPr>
        </p:nvSpPr>
        <p:spPr>
          <a:xfrm>
            <a:off x="1676400" y="152400"/>
            <a:ext cx="8915400" cy="4140200"/>
          </a:xfrm>
        </p:spPr>
        <p:txBody>
          <a:bodyPr wrap="square" lIns="92075" tIns="46038" rIns="92075" bIns="46038" anchor="t"/>
          <a:p>
            <a:pPr marL="0" indent="0">
              <a:lnSpc>
                <a:spcPct val="110000"/>
              </a:lnSpc>
              <a:buNone/>
            </a:pPr>
            <a:r>
              <a:rPr lang="en-US" altLang="x-none" sz="3600" b="1" dirty="0">
                <a:solidFill>
                  <a:schemeClr val="folHlink"/>
                </a:solidFill>
              </a:rPr>
              <a:t>2   </a:t>
            </a:r>
            <a:r>
              <a:rPr lang="zh-CN" altLang="en-US" sz="3600" b="1" dirty="0">
                <a:solidFill>
                  <a:schemeClr val="folHlink"/>
                </a:solidFill>
                <a:ea typeface="楷体_GB2312" pitchFamily="1" charset="-122"/>
              </a:rPr>
              <a:t>一元多项式的相加</a:t>
            </a:r>
            <a:endParaRPr lang="zh-CN" altLang="en-US" sz="3600" b="1" dirty="0">
              <a:solidFill>
                <a:schemeClr val="folHlink"/>
              </a:solidFill>
              <a:ea typeface="楷体_GB2312" pitchFamily="1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       </a:t>
            </a:r>
            <a:r>
              <a:rPr lang="zh-CN" altLang="en-US" sz="2800" b="1" dirty="0"/>
              <a:t>不失一般性，设有两个一元多项式</a:t>
            </a:r>
            <a:r>
              <a:rPr lang="zh-CN" altLang="en-US" sz="2800" b="1" dirty="0">
                <a:latin typeface="宋体" panose="02010600030101010101" pitchFamily="2" charset="-122"/>
              </a:rPr>
              <a:t>：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533400" lvl="1" indent="0">
              <a:lnSpc>
                <a:spcPct val="110000"/>
              </a:lnSpc>
              <a:buNone/>
            </a:pPr>
            <a:r>
              <a:rPr lang="en-US" altLang="x-none" b="1" dirty="0"/>
              <a:t>P(x)=p</a:t>
            </a:r>
            <a:r>
              <a:rPr lang="en-US" altLang="x-none" b="1" baseline="-25000" dirty="0"/>
              <a:t>0</a:t>
            </a:r>
            <a:r>
              <a:rPr lang="en-US" altLang="x-none" b="1" dirty="0"/>
              <a:t>+p</a:t>
            </a:r>
            <a:r>
              <a:rPr lang="en-US" altLang="x-none" b="1" baseline="-25000" dirty="0"/>
              <a:t>1</a:t>
            </a:r>
            <a:r>
              <a:rPr lang="en-US" altLang="x-none" b="1" dirty="0"/>
              <a:t>x+p</a:t>
            </a:r>
            <a:r>
              <a:rPr lang="en-US" altLang="x-none" b="1" baseline="-25000" dirty="0"/>
              <a:t>2</a:t>
            </a:r>
            <a:r>
              <a:rPr lang="en-US" altLang="x-none" b="1" dirty="0"/>
              <a:t>x</a:t>
            </a:r>
            <a:r>
              <a:rPr lang="en-US" altLang="x-none" b="1" baseline="30000" dirty="0"/>
              <a:t>2</a:t>
            </a:r>
            <a:r>
              <a:rPr lang="en-US" altLang="x-none" b="1" dirty="0"/>
              <a:t>+ </a:t>
            </a:r>
            <a:r>
              <a:rPr lang="en-US" altLang="x-none" b="1" dirty="0">
                <a:cs typeface="Times New Roman" panose="02020603050405020304" pitchFamily="2" charset="0"/>
              </a:rPr>
              <a:t>…</a:t>
            </a:r>
            <a:r>
              <a:rPr lang="en-US" altLang="x-none" b="1" dirty="0">
                <a:ea typeface="Arial Unicode MS" panose="020B0604020202020204" charset="-122"/>
              </a:rPr>
              <a:t> </a:t>
            </a:r>
            <a:r>
              <a:rPr lang="en-US" altLang="x-none" b="1" dirty="0"/>
              <a:t>+p</a:t>
            </a:r>
            <a:r>
              <a:rPr lang="en-US" altLang="x-none" b="1" baseline="-25000" dirty="0"/>
              <a:t>n</a:t>
            </a:r>
            <a:r>
              <a:rPr lang="en-US" altLang="x-none" b="1" dirty="0"/>
              <a:t>x</a:t>
            </a:r>
            <a:r>
              <a:rPr lang="en-US" altLang="x-none" b="1" baseline="30000" dirty="0"/>
              <a:t>n 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marL="533400" lvl="1" indent="0">
              <a:lnSpc>
                <a:spcPct val="110000"/>
              </a:lnSpc>
              <a:buNone/>
            </a:pPr>
            <a:r>
              <a:rPr lang="en-US" altLang="x-none" b="1" dirty="0"/>
              <a:t>Q(x)=q</a:t>
            </a:r>
            <a:r>
              <a:rPr lang="en-US" altLang="x-none" b="1" baseline="-25000" dirty="0"/>
              <a:t>0</a:t>
            </a:r>
            <a:r>
              <a:rPr lang="en-US" altLang="x-none" b="1" dirty="0"/>
              <a:t>+q</a:t>
            </a:r>
            <a:r>
              <a:rPr lang="en-US" altLang="x-none" b="1" baseline="-25000" dirty="0"/>
              <a:t>1</a:t>
            </a:r>
            <a:r>
              <a:rPr lang="en-US" altLang="x-none" b="1" dirty="0"/>
              <a:t>x+q</a:t>
            </a:r>
            <a:r>
              <a:rPr lang="en-US" altLang="x-none" b="1" baseline="-25000" dirty="0"/>
              <a:t>2</a:t>
            </a:r>
            <a:r>
              <a:rPr lang="en-US" altLang="x-none" b="1" dirty="0"/>
              <a:t>x</a:t>
            </a:r>
            <a:r>
              <a:rPr lang="en-US" altLang="x-none" b="1" baseline="30000" dirty="0"/>
              <a:t>2</a:t>
            </a:r>
            <a:r>
              <a:rPr lang="en-US" altLang="x-none" b="1" dirty="0"/>
              <a:t>+ </a:t>
            </a:r>
            <a:r>
              <a:rPr lang="en-US" altLang="x-none" b="1" dirty="0">
                <a:cs typeface="Times New Roman" panose="02020603050405020304" pitchFamily="2" charset="0"/>
              </a:rPr>
              <a:t>…</a:t>
            </a:r>
            <a:r>
              <a:rPr lang="en-US" altLang="x-none" b="1" dirty="0">
                <a:ea typeface="Arial Unicode MS" panose="020B0604020202020204" charset="-122"/>
              </a:rPr>
              <a:t> </a:t>
            </a:r>
            <a:r>
              <a:rPr lang="en-US" altLang="x-none" b="1" dirty="0"/>
              <a:t>+q</a:t>
            </a:r>
            <a:r>
              <a:rPr lang="en-US" altLang="x-none" b="1" baseline="-25000" dirty="0"/>
              <a:t>m</a:t>
            </a:r>
            <a:r>
              <a:rPr lang="en-US" altLang="x-none" b="1" dirty="0"/>
              <a:t>x</a:t>
            </a:r>
            <a:r>
              <a:rPr lang="en-US" altLang="x-none" b="1" baseline="30000" dirty="0"/>
              <a:t>m    </a:t>
            </a:r>
            <a:r>
              <a:rPr lang="en-US" altLang="x-none" b="1" dirty="0"/>
              <a:t>(m&lt;n)</a:t>
            </a:r>
            <a:endParaRPr lang="en-US" altLang="x-none" b="1" dirty="0"/>
          </a:p>
          <a:p>
            <a:pPr marL="533400" lvl="1" indent="0">
              <a:lnSpc>
                <a:spcPct val="110000"/>
              </a:lnSpc>
              <a:buNone/>
            </a:pPr>
            <a:r>
              <a:rPr lang="en-US" altLang="x-none" b="1" dirty="0"/>
              <a:t>R(x)=P(x)+ Q(x)</a:t>
            </a:r>
            <a:endParaRPr lang="en-US" altLang="x-none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/>
              <a:t>      R(x)</a:t>
            </a:r>
            <a:r>
              <a:rPr lang="zh-CN" altLang="en-US" sz="2800" b="1" dirty="0"/>
              <a:t>由线性表</a:t>
            </a:r>
            <a:r>
              <a:rPr lang="en-US" altLang="x-none" sz="2800" b="1" dirty="0"/>
              <a:t>R((p</a:t>
            </a:r>
            <a:r>
              <a:rPr lang="en-US" altLang="x-none" sz="2800" b="1" baseline="-25000" dirty="0"/>
              <a:t>0</a:t>
            </a:r>
            <a:r>
              <a:rPr lang="en-US" altLang="x-none" sz="2800" b="1" dirty="0"/>
              <a:t>+q</a:t>
            </a:r>
            <a:r>
              <a:rPr lang="en-US" altLang="x-none" sz="2800" b="1" baseline="-25000" dirty="0"/>
              <a:t>0</a:t>
            </a:r>
            <a:r>
              <a:rPr lang="en-US" altLang="x-none" sz="2800" b="1" dirty="0"/>
              <a:t>) 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(p</a:t>
            </a:r>
            <a:r>
              <a:rPr lang="en-US" altLang="x-none" sz="2800" b="1" baseline="-25000" dirty="0"/>
              <a:t>1</a:t>
            </a:r>
            <a:r>
              <a:rPr lang="en-US" altLang="x-none" sz="2800" b="1" dirty="0"/>
              <a:t>+q</a:t>
            </a:r>
            <a:r>
              <a:rPr lang="en-US" altLang="x-none" sz="2800" b="1" baseline="-25000" dirty="0"/>
              <a:t>1</a:t>
            </a:r>
            <a:r>
              <a:rPr lang="en-US" altLang="x-none" sz="2800" b="1" dirty="0"/>
              <a:t>) 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(p</a:t>
            </a:r>
            <a:r>
              <a:rPr lang="en-US" altLang="x-none" sz="2800" b="1" baseline="-25000" dirty="0"/>
              <a:t>2</a:t>
            </a:r>
            <a:r>
              <a:rPr lang="en-US" altLang="x-none" sz="2800" b="1" dirty="0"/>
              <a:t>+q</a:t>
            </a:r>
            <a:r>
              <a:rPr lang="en-US" altLang="x-none" sz="2800" b="1" baseline="-25000" dirty="0"/>
              <a:t>2</a:t>
            </a:r>
            <a:r>
              <a:rPr lang="en-US" altLang="x-none" sz="2800" b="1" dirty="0"/>
              <a:t>) </a:t>
            </a:r>
            <a:r>
              <a:rPr lang="zh-CN" altLang="en-US" sz="2800" b="1" dirty="0"/>
              <a:t>， </a:t>
            </a:r>
            <a:r>
              <a:rPr lang="en-US" altLang="x-none" sz="2800" b="1" dirty="0">
                <a:cs typeface="Times New Roman" panose="02020603050405020304" pitchFamily="2" charset="0"/>
              </a:rPr>
              <a:t>…</a:t>
            </a:r>
            <a:r>
              <a:rPr lang="en-US" altLang="x-none" sz="2800" b="1" dirty="0">
                <a:ea typeface="Arial Unicode MS" panose="020B0604020202020204" charset="-122"/>
              </a:rPr>
              <a:t> </a:t>
            </a:r>
            <a:r>
              <a:rPr lang="zh-CN" altLang="en-US" sz="2800" b="1" dirty="0"/>
              <a:t>，</a:t>
            </a:r>
            <a:r>
              <a:rPr lang="en-US" altLang="x-none" sz="2800" b="1" dirty="0">
                <a:ea typeface="Arial Unicode MS" panose="020B0604020202020204" charset="-122"/>
              </a:rPr>
              <a:t>(</a:t>
            </a:r>
            <a:r>
              <a:rPr lang="en-US" altLang="x-none" sz="2800" b="1" dirty="0"/>
              <a:t>p</a:t>
            </a:r>
            <a:r>
              <a:rPr lang="en-US" altLang="x-none" sz="2800" b="1" baseline="-25000" dirty="0"/>
              <a:t>m</a:t>
            </a:r>
            <a:r>
              <a:rPr lang="en-US" altLang="x-none" sz="2800" b="1" dirty="0"/>
              <a:t>+q</a:t>
            </a:r>
            <a:r>
              <a:rPr lang="en-US" altLang="x-none" sz="2800" b="1" baseline="-25000" dirty="0"/>
              <a:t>m</a:t>
            </a:r>
            <a:r>
              <a:rPr lang="en-US" altLang="x-none" sz="2800" b="1" dirty="0">
                <a:ea typeface="Arial Unicode MS" panose="020B0604020202020204" charset="-122"/>
              </a:rPr>
              <a:t>) </a:t>
            </a:r>
            <a:r>
              <a:rPr lang="zh-CN" altLang="en-US" sz="2800" b="1" dirty="0"/>
              <a:t>， </a:t>
            </a:r>
            <a:r>
              <a:rPr lang="en-US" altLang="x-none" sz="2800" b="1" dirty="0">
                <a:cs typeface="Times New Roman" panose="02020603050405020304" pitchFamily="2" charset="0"/>
              </a:rPr>
              <a:t>…</a:t>
            </a:r>
            <a:r>
              <a:rPr lang="en-US" altLang="x-none" sz="2800" b="1" dirty="0">
                <a:ea typeface="Arial Unicode MS" panose="020B0604020202020204" charset="-122"/>
              </a:rPr>
              <a:t> </a:t>
            </a:r>
            <a:r>
              <a:rPr lang="zh-CN" altLang="en-US" sz="2800" b="1" dirty="0"/>
              <a:t>，</a:t>
            </a:r>
            <a:r>
              <a:rPr lang="zh-CN" altLang="en-US" sz="2800" b="1" dirty="0">
                <a:ea typeface="Arial Unicode MS" panose="020B0604020202020204" charset="-122"/>
              </a:rPr>
              <a:t> </a:t>
            </a:r>
            <a:r>
              <a:rPr lang="en-US" altLang="x-none" sz="2800" b="1" dirty="0"/>
              <a:t>p</a:t>
            </a:r>
            <a:r>
              <a:rPr lang="en-US" altLang="x-none" sz="2800" b="1" baseline="-25000" dirty="0"/>
              <a:t>n</a:t>
            </a:r>
            <a:r>
              <a:rPr lang="en-US" altLang="x-none" sz="2800" b="1" dirty="0"/>
              <a:t>)</a:t>
            </a:r>
            <a:r>
              <a:rPr lang="zh-CN" altLang="en-US" sz="2800" b="1" dirty="0"/>
              <a:t>唯一表示。</a:t>
            </a:r>
            <a:endParaRPr lang="zh-CN" altLang="en-US" sz="2400" b="1" dirty="0">
              <a:ea typeface="Arial Unicode MS" panose="020B0604020202020204" charset="-122"/>
            </a:endParaRPr>
          </a:p>
        </p:txBody>
      </p:sp>
    </p:spTree>
  </p:cSld>
  <p:clrMapOvr>
    <a:masterClrMapping/>
  </p:clrMapOvr>
  <p:transition spd="slow">
    <p:blind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矩形 58369"/>
          <p:cNvSpPr/>
          <p:nvPr/>
        </p:nvSpPr>
        <p:spPr>
          <a:xfrm>
            <a:off x="1703388" y="185738"/>
            <a:ext cx="8839200" cy="672401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>
            <a:spAutoFit/>
          </a:bodyPr>
          <a:p>
            <a:pPr lvl="1" indent="0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ListLength( L )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初始条件：线性表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L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已存在；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操作结果：若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L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为空表，则返回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TRUE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，否则返回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FALSE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；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….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GetElem( L, i, &amp;e )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初始条件：线性表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L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已存在，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en-US" altLang="x-none" sz="2800" b="1" dirty="0">
                <a:latin typeface="Times New Roman" panose="02020603050405020304" pitchFamily="2" charset="0"/>
                <a:ea typeface="Arial Unicode MS" panose="020B0604020202020204" charset="-122"/>
              </a:rPr>
              <a:t>≦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i</a:t>
            </a:r>
            <a:r>
              <a:rPr lang="en-US" altLang="x-none" sz="2800" b="1" dirty="0">
                <a:latin typeface="Times New Roman" panose="02020603050405020304" pitchFamily="2" charset="0"/>
                <a:ea typeface="Arial Unicode MS" panose="020B0604020202020204" charset="-122"/>
              </a:rPr>
              <a:t>≦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ListLength(L)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；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操作结果：用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e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返回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L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中第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i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个数据元素的值；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ListInsert ( L, i, &amp;e )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初始条件：线性表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L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已存在，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en-US" altLang="x-none" sz="2800" b="1" dirty="0">
                <a:latin typeface="Times New Roman" panose="02020603050405020304" pitchFamily="2" charset="0"/>
                <a:ea typeface="Arial Unicode MS" panose="020B0604020202020204" charset="-122"/>
              </a:rPr>
              <a:t>≦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i</a:t>
            </a:r>
            <a:r>
              <a:rPr lang="en-US" altLang="x-none" sz="2800" b="1" dirty="0">
                <a:latin typeface="Times New Roman" panose="02020603050405020304" pitchFamily="2" charset="0"/>
                <a:ea typeface="Arial Unicode MS" panose="020B0604020202020204" charset="-122"/>
              </a:rPr>
              <a:t>≦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ListLength(L) 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；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操作结果：在线性表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L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中的第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i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个位置插入元素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e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；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…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} ADT List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blinds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内容占位符 124929"/>
          <p:cNvSpPr>
            <a:spLocks noGrp="1"/>
          </p:cNvSpPr>
          <p:nvPr>
            <p:ph idx="4294967295"/>
          </p:nvPr>
        </p:nvSpPr>
        <p:spPr>
          <a:xfrm>
            <a:off x="1676400" y="188913"/>
            <a:ext cx="8740775" cy="6669087"/>
          </a:xfrm>
        </p:spPr>
        <p:txBody>
          <a:bodyPr wrap="square" lIns="92075" tIns="46038" rIns="92075" bIns="46038" anchor="t"/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⑴</a:t>
            </a:r>
            <a:r>
              <a:rPr lang="zh-CN" altLang="en-US" b="1" dirty="0">
                <a:solidFill>
                  <a:schemeClr val="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顺序存储表示的相加</a:t>
            </a:r>
            <a:endParaRPr lang="zh-CN" altLang="en-US" b="1" dirty="0">
              <a:solidFill>
                <a:schemeClr val="folHlink"/>
              </a:solidFill>
              <a:ea typeface="Arial Unicode MS" panose="020B060402020202020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ea typeface="Arial Unicode MS" panose="020B0604020202020204" charset="-122"/>
              </a:rPr>
              <a:t>线性表的定义</a:t>
            </a:r>
            <a:endParaRPr lang="zh-CN" altLang="en-US" b="1" dirty="0">
              <a:ea typeface="Arial Unicode MS" panose="020B060402020202020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>
                <a:ea typeface="Arial Unicode MS" panose="020B0604020202020204" charset="-122"/>
              </a:rPr>
              <a:t>typedef  struct </a:t>
            </a:r>
            <a:endParaRPr lang="en-US" altLang="x-none" sz="2800" b="1" dirty="0">
              <a:ea typeface="Arial Unicode MS" panose="020B0604020202020204" charset="-122"/>
            </a:endParaRP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>
                <a:ea typeface="Arial Unicode MS" panose="020B0604020202020204" charset="-122"/>
              </a:rPr>
              <a:t>{   ElemType  a[</a:t>
            </a:r>
            <a:r>
              <a:rPr lang="en-US" altLang="x-none" b="1" dirty="0"/>
              <a:t>MAX_SIZE</a:t>
            </a:r>
            <a:r>
              <a:rPr lang="en-US" altLang="x-none" b="1" dirty="0">
                <a:ea typeface="Arial Unicode MS" panose="020B0604020202020204" charset="-122"/>
              </a:rPr>
              <a:t>] ; </a:t>
            </a:r>
            <a:endParaRPr lang="en-US" altLang="x-none" b="1" dirty="0">
              <a:ea typeface="Arial Unicode MS" panose="020B0604020202020204" charset="-122"/>
            </a:endParaRP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>
                <a:ea typeface="Arial Unicode MS" panose="020B0604020202020204" charset="-122"/>
              </a:rPr>
              <a:t>int    length ;</a:t>
            </a:r>
            <a:endParaRPr lang="en-US" altLang="x-none" sz="2800" b="1" dirty="0">
              <a:ea typeface="Arial Unicode MS" panose="020B0604020202020204" charset="-122"/>
            </a:endParaRP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>
                <a:ea typeface="Arial Unicode MS" panose="020B0604020202020204" charset="-122"/>
              </a:rPr>
              <a:t>}Sqlist  ;</a:t>
            </a:r>
            <a:endParaRPr lang="en-US" altLang="x-none" b="1" dirty="0">
              <a:ea typeface="Arial Unicode MS" panose="020B060402020202020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/>
              <a:t>        </a:t>
            </a:r>
            <a:r>
              <a:rPr lang="zh-CN" altLang="en-US" sz="2800" b="1" dirty="0"/>
              <a:t>用顺序表示的相加非常简单</a:t>
            </a:r>
            <a:r>
              <a:rPr lang="zh-CN" altLang="en-US" sz="2800" b="1" dirty="0">
                <a:latin typeface="宋体" panose="02010600030101010101" pitchFamily="2" charset="-122"/>
              </a:rPr>
              <a:t>。访问第</a:t>
            </a:r>
            <a:r>
              <a:rPr lang="en-US" altLang="x-none" sz="2800" b="1" dirty="0"/>
              <a:t>5</a:t>
            </a:r>
            <a:r>
              <a:rPr lang="zh-CN" altLang="en-US" sz="2800" b="1" dirty="0">
                <a:latin typeface="宋体" panose="02010600030101010101" pitchFamily="2" charset="-122"/>
              </a:rPr>
              <a:t>项可直接访问：</a:t>
            </a:r>
            <a:r>
              <a:rPr lang="en-US" altLang="x-none" sz="2800" b="1" dirty="0">
                <a:ea typeface="Arial Unicode MS" panose="020B0604020202020204" charset="-122"/>
              </a:rPr>
              <a:t>L.a[4].coef 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zh-CN" altLang="en-US" sz="2800" b="1" dirty="0">
                <a:ea typeface="Arial Unicode MS" panose="020B0604020202020204" charset="-122"/>
              </a:rPr>
              <a:t> </a:t>
            </a:r>
            <a:r>
              <a:rPr lang="en-US" altLang="x-none" sz="2800" b="1" dirty="0">
                <a:ea typeface="Arial Unicode MS" panose="020B0604020202020204" charset="-122"/>
              </a:rPr>
              <a:t>L.a[4].expn</a:t>
            </a:r>
            <a:endParaRPr lang="en-US" altLang="x-none" sz="2800" b="1" dirty="0">
              <a:ea typeface="Arial Unicode MS" panose="020B060402020202020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dirty="0"/>
              <a:t>(2)</a:t>
            </a:r>
            <a:r>
              <a:rPr lang="en-US" altLang="x-none" b="1" dirty="0">
                <a:solidFill>
                  <a:schemeClr val="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链式存储表示的相加</a:t>
            </a:r>
            <a:endParaRPr lang="zh-CN" altLang="en-US" b="1" dirty="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      </a:t>
            </a:r>
            <a:r>
              <a:rPr lang="zh-CN" altLang="en-US" sz="2800" b="1" dirty="0"/>
              <a:t>当采用链式存储表示时</a:t>
            </a:r>
            <a:r>
              <a:rPr lang="zh-CN" altLang="en-US" sz="2800" b="1" dirty="0">
                <a:latin typeface="宋体" panose="02010600030101010101" pitchFamily="2" charset="-122"/>
              </a:rPr>
              <a:t>，根据结点类型定义，凡是系数为</a:t>
            </a:r>
            <a:r>
              <a:rPr lang="en-US" altLang="x-none" sz="2800" b="1" dirty="0"/>
              <a:t>0</a:t>
            </a:r>
            <a:r>
              <a:rPr lang="zh-CN" altLang="en-US" sz="2800" b="1" dirty="0"/>
              <a:t>的项不在链表中出现</a:t>
            </a:r>
            <a:r>
              <a:rPr lang="zh-CN" altLang="en-US" sz="2800" b="1" dirty="0">
                <a:latin typeface="宋体" panose="02010600030101010101" pitchFamily="2" charset="-122"/>
              </a:rPr>
              <a:t>，从而可以大大减少链表的长度。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blinds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内容占位符 125953"/>
          <p:cNvSpPr>
            <a:spLocks noGrp="1"/>
          </p:cNvSpPr>
          <p:nvPr>
            <p:ph idx="4294967295"/>
          </p:nvPr>
        </p:nvSpPr>
        <p:spPr>
          <a:xfrm>
            <a:off x="1752600" y="152400"/>
            <a:ext cx="8686800" cy="4429125"/>
          </a:xfrm>
        </p:spPr>
        <p:txBody>
          <a:bodyPr wrap="square" lIns="92075" tIns="46038" rIns="92075" bIns="46038" anchor="t"/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一元多项式相加的实质</a:t>
            </a:r>
            <a:r>
              <a:rPr lang="zh-CN" altLang="en-US" b="1" dirty="0"/>
              <a:t>是</a:t>
            </a:r>
            <a:r>
              <a:rPr lang="zh-CN" altLang="en-US" b="1" dirty="0">
                <a:latin typeface="宋体" panose="02010600030101010101" pitchFamily="2" charset="-122"/>
              </a:rPr>
              <a:t>：</a:t>
            </a:r>
            <a:r>
              <a:rPr lang="zh-CN" altLang="en-US" b="1" dirty="0"/>
              <a:t> </a:t>
            </a:r>
            <a:endParaRPr lang="zh-CN" altLang="en-US" b="1" dirty="0"/>
          </a:p>
          <a:p>
            <a:pPr marL="355600" lvl="1" indent="0">
              <a:lnSpc>
                <a:spcPct val="11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指数不同： 是链表的合并。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marL="355600" lvl="1" indent="0">
              <a:lnSpc>
                <a:spcPct val="11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</a:t>
            </a:r>
            <a:r>
              <a:rPr lang="zh-CN" altLang="en-US" b="1" dirty="0"/>
              <a:t>指数相同： 系数相加，和为</a:t>
            </a:r>
            <a:r>
              <a:rPr lang="en-US" altLang="x-none" b="1" dirty="0"/>
              <a:t>0</a:t>
            </a:r>
            <a:r>
              <a:rPr lang="zh-CN" altLang="en-US" b="1" dirty="0"/>
              <a:t>，去掉结点，和不为</a:t>
            </a:r>
            <a:r>
              <a:rPr lang="en-US" altLang="x-none" b="1" dirty="0"/>
              <a:t>0</a:t>
            </a:r>
            <a:r>
              <a:rPr lang="zh-CN" altLang="en-US" b="1" dirty="0"/>
              <a:t>，</a:t>
            </a:r>
            <a:r>
              <a:rPr lang="zh-CN" altLang="en-US" b="1" dirty="0">
                <a:latin typeface="宋体" panose="02010600030101010101" pitchFamily="2" charset="-122"/>
              </a:rPr>
              <a:t>修改结点的系数域。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ClrTx/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算法之一：</a:t>
            </a:r>
            <a:endParaRPr lang="zh-CN" altLang="en-US" b="1" dirty="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Clr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就在原来两个多项式链表的基础上进行相加，相加后原来两个多项式链表就不在存在。当然再要对原来两个多项式进行其它操作就不允许了。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blinds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内容占位符 126977"/>
          <p:cNvSpPr>
            <a:spLocks noGrp="1"/>
          </p:cNvSpPr>
          <p:nvPr>
            <p:ph idx="4294967295"/>
          </p:nvPr>
        </p:nvSpPr>
        <p:spPr>
          <a:xfrm>
            <a:off x="1752600" y="152400"/>
            <a:ext cx="8686800" cy="6589713"/>
          </a:xfrm>
        </p:spPr>
        <p:txBody>
          <a:bodyPr wrap="square" lIns="92075" tIns="46038" rIns="92075" bIns="46038" anchor="t"/>
          <a:p>
            <a:pPr marL="0" indent="0">
              <a:lnSpc>
                <a:spcPct val="110000"/>
              </a:lnSpc>
              <a:buClrTx/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算法描述</a:t>
            </a:r>
            <a:endParaRPr lang="zh-CN" altLang="en-US" b="1" dirty="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ClrTx/>
              <a:buNone/>
            </a:pPr>
            <a:r>
              <a:rPr lang="en-US" altLang="x-none" sz="2800" b="1" dirty="0"/>
              <a:t>Ploy  *add_ploy(ploy  *La</a:t>
            </a:r>
            <a:r>
              <a:rPr lang="zh-CN" altLang="en-US" sz="2800" b="1" dirty="0"/>
              <a:t>， </a:t>
            </a:r>
            <a:r>
              <a:rPr lang="en-US" altLang="x-none" sz="2800" b="1" dirty="0"/>
              <a:t>ploy  *Lb)</a:t>
            </a:r>
            <a:endParaRPr lang="en-US" altLang="x-none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/>
              <a:t>   </a:t>
            </a:r>
            <a:r>
              <a:rPr lang="en-US" altLang="x-none" sz="2400" b="1" dirty="0"/>
              <a:t>/*  </a:t>
            </a:r>
            <a:r>
              <a:rPr lang="zh-CN" altLang="en-US" sz="2400" b="1" dirty="0"/>
              <a:t>将以</a:t>
            </a:r>
            <a:r>
              <a:rPr lang="en-US" altLang="x-none" sz="2400" b="1" dirty="0"/>
              <a:t>La 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x-none" sz="2400" b="1" dirty="0"/>
              <a:t>Lb</a:t>
            </a:r>
            <a:r>
              <a:rPr lang="zh-CN" altLang="en-US" sz="2400" b="1" dirty="0"/>
              <a:t>为头指针表示的一元多项式相加  *</a:t>
            </a:r>
            <a:r>
              <a:rPr lang="en-US" altLang="x-none" sz="2400" b="1" dirty="0"/>
              <a:t>/</a:t>
            </a:r>
            <a:endParaRPr lang="en-US" altLang="x-none" sz="2400" b="1" dirty="0"/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/>
              <a:t>{   ploy  *Lc , *pc , *pa , *pb ,*ptr ;   float  x ;</a:t>
            </a:r>
            <a:endParaRPr lang="en-US" altLang="x-none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Lc=pc=La ; pa=La-&gt;next ; pb=Lb-&gt;next ;</a:t>
            </a:r>
            <a:endParaRPr lang="en-US" altLang="x-none" sz="2800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while (pa!=NULL&amp;&amp;pb!=NULL)</a:t>
            </a:r>
            <a:endParaRPr lang="en-US" altLang="x-none" sz="2800" b="1" dirty="0"/>
          </a:p>
          <a:p>
            <a:pPr marL="1079500" lvl="3" indent="0">
              <a:lnSpc>
                <a:spcPct val="110000"/>
              </a:lnSpc>
              <a:buNone/>
            </a:pPr>
            <a:r>
              <a:rPr lang="en-US" altLang="x-none" sz="2800" b="1" dirty="0"/>
              <a:t>{  if  (pa-&gt;expn&lt;pb-&gt;expn)</a:t>
            </a:r>
            <a:endParaRPr lang="en-US" altLang="x-none" sz="2800" b="1" dirty="0"/>
          </a:p>
          <a:p>
            <a:pPr marL="1346200" lvl="4" indent="0">
              <a:lnSpc>
                <a:spcPct val="110000"/>
              </a:lnSpc>
              <a:buNone/>
            </a:pPr>
            <a:r>
              <a:rPr lang="en-US" altLang="x-none" sz="2800" b="1" dirty="0"/>
              <a:t>   {  pc-&gt;next=pa ; pc=pa ; pa=pa-&gt;next ;    }</a:t>
            </a:r>
            <a:endParaRPr lang="en-US" altLang="x-none" sz="2800" b="1" dirty="0"/>
          </a:p>
          <a:p>
            <a:pPr marL="1346200" lvl="4" indent="0">
              <a:lnSpc>
                <a:spcPct val="110000"/>
              </a:lnSpc>
              <a:buNone/>
            </a:pPr>
            <a:r>
              <a:rPr lang="en-US" altLang="x-none" sz="2400" b="1" dirty="0"/>
              <a:t>       /*  </a:t>
            </a:r>
            <a:r>
              <a:rPr lang="zh-CN" altLang="en-US" sz="2400" b="1" dirty="0"/>
              <a:t>将</a:t>
            </a:r>
            <a:r>
              <a:rPr lang="en-US" altLang="x-none" sz="2400" b="1" dirty="0"/>
              <a:t>pa</a:t>
            </a:r>
            <a:r>
              <a:rPr lang="zh-CN" altLang="en-US" sz="2400" b="1" dirty="0"/>
              <a:t>所指的结点合并，</a:t>
            </a:r>
            <a:r>
              <a:rPr lang="en-US" altLang="x-none" sz="2400" b="1" dirty="0"/>
              <a:t>pa</a:t>
            </a:r>
            <a:r>
              <a:rPr lang="zh-CN" altLang="en-US" sz="2400" b="1" dirty="0"/>
              <a:t>指向下一个结点  *</a:t>
            </a:r>
            <a:r>
              <a:rPr lang="en-US" altLang="x-none" sz="2400" b="1" dirty="0"/>
              <a:t>/</a:t>
            </a:r>
            <a:endParaRPr lang="en-US" altLang="x-none" sz="2400" b="1" dirty="0"/>
          </a:p>
          <a:p>
            <a:pPr marL="1346200" lvl="4" indent="0">
              <a:lnSpc>
                <a:spcPct val="110000"/>
              </a:lnSpc>
              <a:buNone/>
            </a:pPr>
            <a:r>
              <a:rPr lang="en-US" altLang="x-none" sz="2800" b="1" dirty="0"/>
              <a:t>if  (pa-&gt;expn&gt;pb-&gt;expn)</a:t>
            </a:r>
            <a:endParaRPr lang="en-US" altLang="x-none" sz="2800" b="1" dirty="0"/>
          </a:p>
          <a:p>
            <a:pPr marL="1346200" lvl="4" indent="0">
              <a:lnSpc>
                <a:spcPct val="110000"/>
              </a:lnSpc>
              <a:buNone/>
            </a:pPr>
            <a:r>
              <a:rPr lang="en-US" altLang="x-none" sz="2800" b="1" dirty="0"/>
              <a:t>   {  pc-&gt;next=pb ; pc=pb ;  pb=pb-&gt;next ;    }</a:t>
            </a:r>
            <a:endParaRPr lang="en-US" altLang="x-none" sz="2800" b="1" dirty="0"/>
          </a:p>
          <a:p>
            <a:pPr marL="1346200" lvl="4" indent="0">
              <a:lnSpc>
                <a:spcPct val="110000"/>
              </a:lnSpc>
              <a:buNone/>
            </a:pPr>
            <a:r>
              <a:rPr lang="en-US" altLang="x-none" sz="2400" b="1" dirty="0"/>
              <a:t>        /*  </a:t>
            </a:r>
            <a:r>
              <a:rPr lang="zh-CN" altLang="en-US" sz="2400" b="1" dirty="0"/>
              <a:t>将</a:t>
            </a:r>
            <a:r>
              <a:rPr lang="en-US" altLang="x-none" sz="2400" b="1" dirty="0"/>
              <a:t>pb</a:t>
            </a:r>
            <a:r>
              <a:rPr lang="zh-CN" altLang="en-US" sz="2400" b="1" dirty="0"/>
              <a:t>所指的结点合并，</a:t>
            </a:r>
            <a:r>
              <a:rPr lang="en-US" altLang="x-none" sz="2400" b="1" dirty="0"/>
              <a:t>pb</a:t>
            </a:r>
            <a:r>
              <a:rPr lang="zh-CN" altLang="en-US" sz="2400" b="1" dirty="0"/>
              <a:t>指向下一个结点  *</a:t>
            </a:r>
            <a:r>
              <a:rPr lang="en-US" altLang="x-none" sz="2400" b="1" dirty="0"/>
              <a:t>/</a:t>
            </a:r>
            <a:endParaRPr lang="en-US" altLang="x-none" sz="2400" b="1" dirty="0"/>
          </a:p>
        </p:txBody>
      </p:sp>
    </p:spTree>
  </p:cSld>
  <p:clrMapOvr>
    <a:masterClrMapping/>
  </p:clrMapOvr>
  <p:transition spd="slow">
    <p:blinds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内容占位符 128001"/>
          <p:cNvSpPr>
            <a:spLocks noGrp="1"/>
          </p:cNvSpPr>
          <p:nvPr>
            <p:ph idx="4294967295"/>
          </p:nvPr>
        </p:nvSpPr>
        <p:spPr>
          <a:xfrm>
            <a:off x="1752600" y="152400"/>
            <a:ext cx="8686800" cy="6516688"/>
          </a:xfrm>
        </p:spPr>
        <p:txBody>
          <a:bodyPr wrap="square" lIns="92075" tIns="46038" rIns="92075" bIns="46038" anchor="t"/>
          <a:p>
            <a:pPr marL="1435100" lvl="4" indent="0">
              <a:lnSpc>
                <a:spcPct val="110000"/>
              </a:lnSpc>
              <a:buNone/>
            </a:pPr>
            <a:r>
              <a:rPr lang="en-US" altLang="x-none" sz="2800" b="1" dirty="0"/>
              <a:t>else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x-none" sz="2800" b="1" dirty="0"/>
              <a:t>    {  x=pa-&gt;coef+pb-&gt;coef ;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x-none" sz="2800" b="1" dirty="0"/>
              <a:t>        if  (abs(x)&lt;=1.0e-6)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x-none" sz="2800" b="1" dirty="0"/>
              <a:t>             </a:t>
            </a:r>
            <a:r>
              <a:rPr lang="en-US" altLang="x-none" sz="2400" b="1" dirty="0"/>
              <a:t>/*  </a:t>
            </a:r>
            <a:r>
              <a:rPr lang="zh-CN" altLang="en-US" sz="2400" b="1" dirty="0"/>
              <a:t>如果系数和为</a:t>
            </a:r>
            <a:r>
              <a:rPr lang="en-US" altLang="x-none" sz="2400" b="1" dirty="0"/>
              <a:t>0</a:t>
            </a:r>
            <a:r>
              <a:rPr lang="zh-CN" altLang="en-US" sz="2400" b="1" dirty="0"/>
              <a:t>，删除两个结点  *</a:t>
            </a:r>
            <a:r>
              <a:rPr lang="en-US" altLang="x-none" sz="2400" b="1" dirty="0"/>
              <a:t>/</a:t>
            </a:r>
            <a:endParaRPr lang="en-US" altLang="x-none" sz="2400" b="1" dirty="0"/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x-none" sz="2800" b="1" dirty="0"/>
              <a:t>            {  ptr=pa ; pa=pa-&gt;next ;  free(ptr) ;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x-none" sz="2800" b="1" dirty="0"/>
              <a:t>                ptr=pb ; pb=pb-&gt;next ;  free(ptr) ;  }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x-none" sz="2800" b="1" dirty="0"/>
              <a:t>        else </a:t>
            </a:r>
            <a:r>
              <a:rPr lang="en-US" altLang="x-none" sz="2400" b="1" dirty="0"/>
              <a:t>     /*  </a:t>
            </a:r>
            <a:r>
              <a:rPr lang="zh-CN" altLang="en-US" sz="2400" b="1" dirty="0"/>
              <a:t>如果系数和不为</a:t>
            </a:r>
            <a:r>
              <a:rPr lang="en-US" altLang="x-none" sz="2400" b="1" dirty="0"/>
              <a:t>0</a:t>
            </a:r>
            <a:r>
              <a:rPr lang="zh-CN" altLang="en-US" sz="2400" b="1" dirty="0"/>
              <a:t>，修改其中一个结点的系数域，删除另一个结点  *</a:t>
            </a:r>
            <a:r>
              <a:rPr lang="en-US" altLang="x-none" sz="2400" b="1" dirty="0"/>
              <a:t>/</a:t>
            </a:r>
            <a:r>
              <a:rPr lang="en-US" altLang="x-none" sz="2800" b="1" dirty="0"/>
              <a:t> 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x-none" sz="2800" b="1" dirty="0"/>
              <a:t>             {   pc-&gt;next=pa ; pa-&gt;coef=x ;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x-none" sz="2800" b="1" dirty="0"/>
              <a:t>                 pc=pa ; pa=pa-&gt;next ;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x-none" sz="2800" b="1" dirty="0"/>
              <a:t>                 ptr=pb ; pb=pb-&gt;next ; free(pb) ;   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x-none" sz="2800" b="1" dirty="0"/>
              <a:t>             }</a:t>
            </a:r>
            <a:endParaRPr lang="en-US" altLang="x-none" sz="2800" b="1" dirty="0"/>
          </a:p>
        </p:txBody>
      </p:sp>
    </p:spTree>
  </p:cSld>
  <p:clrMapOvr>
    <a:masterClrMapping/>
  </p:clrMapOvr>
  <p:transition spd="slow">
    <p:blinds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内容占位符 129025"/>
          <p:cNvSpPr>
            <a:spLocks noGrp="1"/>
          </p:cNvSpPr>
          <p:nvPr>
            <p:ph idx="4294967295"/>
          </p:nvPr>
        </p:nvSpPr>
        <p:spPr>
          <a:xfrm>
            <a:off x="1752600" y="152400"/>
            <a:ext cx="8686800" cy="6516688"/>
          </a:xfrm>
        </p:spPr>
        <p:txBody>
          <a:bodyPr wrap="square" lIns="92075" tIns="46038" rIns="92075" bIns="46038" anchor="t"/>
          <a:p>
            <a:pPr marL="1435100" lvl="4" indent="0">
              <a:lnSpc>
                <a:spcPct val="110000"/>
              </a:lnSpc>
              <a:buNone/>
            </a:pPr>
            <a:r>
              <a:rPr lang="en-US" altLang="x-none" sz="2800" b="1" dirty="0"/>
              <a:t>}</a:t>
            </a:r>
            <a:endParaRPr lang="en-US" altLang="x-none" sz="2800" b="1" dirty="0"/>
          </a:p>
          <a:p>
            <a:pPr marL="1079500" lvl="3" indent="0">
              <a:lnSpc>
                <a:spcPct val="110000"/>
              </a:lnSpc>
              <a:buNone/>
            </a:pPr>
            <a:r>
              <a:rPr lang="en-US" altLang="x-none" sz="2800" b="1" dirty="0"/>
              <a:t>}     </a:t>
            </a:r>
            <a:r>
              <a:rPr lang="en-US" altLang="x-none" sz="2400" b="1" dirty="0"/>
              <a:t>/* end of while */ </a:t>
            </a:r>
            <a:endParaRPr lang="en-US" altLang="x-none" sz="2400" b="1" dirty="0"/>
          </a:p>
          <a:p>
            <a:pPr marL="723900" lvl="2" indent="0">
              <a:buNone/>
            </a:pPr>
            <a:r>
              <a:rPr lang="en-US" altLang="x-none" sz="2800" b="1" dirty="0"/>
              <a:t>if  (pa==NULL)  pc-&gt;next=pb ;</a:t>
            </a:r>
            <a:endParaRPr lang="en-US" altLang="x-none" sz="2800" b="1" dirty="0"/>
          </a:p>
          <a:p>
            <a:pPr marL="723900" lvl="2" indent="0">
              <a:buNone/>
            </a:pPr>
            <a:r>
              <a:rPr lang="en-US" altLang="x-none" sz="2800" b="1" dirty="0"/>
              <a:t>else  pc-&gt;next=pa ;</a:t>
            </a:r>
            <a:endParaRPr lang="en-US" altLang="x-none" sz="2800" b="1" dirty="0"/>
          </a:p>
          <a:p>
            <a:pPr marL="723900" lvl="2" indent="0">
              <a:buNone/>
            </a:pPr>
            <a:r>
              <a:rPr lang="en-US" altLang="x-none" sz="2800" b="1" dirty="0"/>
              <a:t>return (Lc) ;  </a:t>
            </a:r>
            <a:endParaRPr lang="en-US" altLang="x-none" sz="2800" b="1" dirty="0"/>
          </a:p>
          <a:p>
            <a:pPr marL="355600" lvl="1" indent="0">
              <a:buNone/>
            </a:pPr>
            <a:r>
              <a:rPr lang="en-US" altLang="x-none" b="1" dirty="0"/>
              <a:t>}</a:t>
            </a:r>
            <a:endParaRPr lang="en-US" altLang="x-none" sz="3200" b="1" dirty="0"/>
          </a:p>
        </p:txBody>
      </p:sp>
    </p:spTree>
  </p:cSld>
  <p:clrMapOvr>
    <a:masterClrMapping/>
  </p:clrMapOvr>
  <p:transition spd="slow">
    <p:blinds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内容占位符 130049"/>
          <p:cNvSpPr>
            <a:spLocks noGrp="1"/>
          </p:cNvSpPr>
          <p:nvPr>
            <p:ph idx="4294967295"/>
          </p:nvPr>
        </p:nvSpPr>
        <p:spPr>
          <a:xfrm>
            <a:off x="1752600" y="152400"/>
            <a:ext cx="8686800" cy="4429125"/>
          </a:xfrm>
        </p:spPr>
        <p:txBody>
          <a:bodyPr wrap="square" lIns="92075" tIns="46038" rIns="92075" bIns="46038" anchor="t"/>
          <a:p>
            <a:pPr marL="0" indent="0">
              <a:lnSpc>
                <a:spcPct val="110000"/>
              </a:lnSpc>
              <a:buClrTx/>
              <a:buNone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算法之二：</a:t>
            </a:r>
            <a:endParaRPr lang="zh-CN" altLang="en-US" b="1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Clr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对两个多项式链表进行相加，生成一个新的相加后的结果多项式链表，原来两个多项式链表依然存在，不发生任何改变，如果要再对原来两个多项式进行其它操作也不影响。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blinds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内容占位符 131073"/>
          <p:cNvSpPr>
            <a:spLocks noGrp="1"/>
          </p:cNvSpPr>
          <p:nvPr>
            <p:ph idx="4294967295"/>
          </p:nvPr>
        </p:nvSpPr>
        <p:spPr>
          <a:xfrm>
            <a:off x="1752600" y="152400"/>
            <a:ext cx="8686800" cy="6589713"/>
          </a:xfrm>
        </p:spPr>
        <p:txBody>
          <a:bodyPr wrap="square" lIns="92075" tIns="46038" rIns="92075" bIns="46038" anchor="t"/>
          <a:p>
            <a:pPr marL="0" indent="0">
              <a:lnSpc>
                <a:spcPct val="110000"/>
              </a:lnSpc>
              <a:buClrTx/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算法描述</a:t>
            </a:r>
            <a:endParaRPr lang="zh-CN" altLang="en-US" b="1" dirty="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ClrTx/>
              <a:buNone/>
            </a:pPr>
            <a:r>
              <a:rPr lang="en-US" altLang="x-none" sz="2800" b="1" dirty="0"/>
              <a:t>Ploy  *add_ploy(ploy  *La</a:t>
            </a:r>
            <a:r>
              <a:rPr lang="zh-CN" altLang="en-US" sz="2800" b="1" dirty="0"/>
              <a:t>， </a:t>
            </a:r>
            <a:r>
              <a:rPr lang="en-US" altLang="x-none" sz="2800" b="1" dirty="0"/>
              <a:t>ploy  *Lb)</a:t>
            </a:r>
            <a:endParaRPr lang="en-US" altLang="x-none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/>
              <a:t>   </a:t>
            </a:r>
            <a:r>
              <a:rPr lang="en-US" altLang="x-none" sz="2400" b="1" dirty="0"/>
              <a:t>/*  </a:t>
            </a:r>
            <a:r>
              <a:rPr lang="zh-CN" altLang="en-US" sz="2400" b="1" dirty="0"/>
              <a:t>将以</a:t>
            </a:r>
            <a:r>
              <a:rPr lang="en-US" altLang="x-none" sz="2400" b="1" dirty="0"/>
              <a:t>La 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x-none" sz="2400" b="1" dirty="0"/>
              <a:t>Lb</a:t>
            </a:r>
            <a:r>
              <a:rPr lang="zh-CN" altLang="en-US" sz="2400" b="1" dirty="0"/>
              <a:t>为头指针表示的一元多项式相加，生成一个新的结果多项式  *</a:t>
            </a:r>
            <a:r>
              <a:rPr lang="en-US" altLang="x-none" sz="2400" b="1" dirty="0"/>
              <a:t>/</a:t>
            </a:r>
            <a:endParaRPr lang="en-US" altLang="x-none" sz="2400" b="1" dirty="0"/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/>
              <a:t>{   ploy  *Lc , *pc , *pa , *pb , *p ;   float  x ;</a:t>
            </a:r>
            <a:endParaRPr lang="en-US" altLang="x-none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Lc=pc=</a:t>
            </a:r>
            <a:r>
              <a:rPr lang="en-US" altLang="x-none" sz="2800" b="1" dirty="0">
                <a:ea typeface="楷体_GB2312" pitchFamily="1" charset="-122"/>
              </a:rPr>
              <a:t>(</a:t>
            </a:r>
            <a:r>
              <a:rPr lang="en-US" altLang="x-none" sz="2800" b="1" dirty="0"/>
              <a:t>ploy</a:t>
            </a:r>
            <a:r>
              <a:rPr lang="en-US" altLang="x-none" sz="2800" b="1" dirty="0">
                <a:ea typeface="楷体_GB2312" pitchFamily="1" charset="-122"/>
              </a:rPr>
              <a:t> *)malloc(sizeof(</a:t>
            </a:r>
            <a:r>
              <a:rPr lang="en-US" altLang="x-none" sz="2800" b="1" dirty="0"/>
              <a:t>ploy</a:t>
            </a:r>
            <a:r>
              <a:rPr lang="en-US" altLang="x-none" sz="2800" b="1" dirty="0">
                <a:ea typeface="楷体_GB2312" pitchFamily="1" charset="-122"/>
              </a:rPr>
              <a:t>))</a:t>
            </a:r>
            <a:r>
              <a:rPr lang="en-US" altLang="x-none" sz="2800" b="1" dirty="0"/>
              <a:t> ; </a:t>
            </a:r>
            <a:endParaRPr lang="en-US" altLang="x-none" sz="2800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pa=La-&gt;next ; pb=Lb-&gt;next ;</a:t>
            </a:r>
            <a:endParaRPr lang="en-US" altLang="x-none" sz="2800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while (pa!=NULL&amp;&amp;pb!=NULL)</a:t>
            </a:r>
            <a:endParaRPr lang="en-US" altLang="x-none" sz="2800" b="1" dirty="0"/>
          </a:p>
          <a:p>
            <a:pPr marL="1079500" lvl="3" indent="0">
              <a:lnSpc>
                <a:spcPct val="110000"/>
              </a:lnSpc>
              <a:buNone/>
            </a:pPr>
            <a:r>
              <a:rPr lang="en-US" altLang="x-none" sz="2800" b="1" dirty="0"/>
              <a:t>{  if  (pa-&gt;expn&lt;pb-&gt;expn)</a:t>
            </a:r>
            <a:endParaRPr lang="en-US" altLang="x-none" sz="2800" b="1" dirty="0"/>
          </a:p>
          <a:p>
            <a:pPr marL="1346200" lvl="4" indent="0">
              <a:lnSpc>
                <a:spcPct val="110000"/>
              </a:lnSpc>
              <a:buNone/>
            </a:pPr>
            <a:r>
              <a:rPr lang="en-US" altLang="x-none" sz="2800" b="1" dirty="0"/>
              <a:t>   {  p=</a:t>
            </a:r>
            <a:r>
              <a:rPr lang="en-US" altLang="x-none" sz="2800" b="1" dirty="0">
                <a:ea typeface="楷体_GB2312" pitchFamily="1" charset="-122"/>
              </a:rPr>
              <a:t>(</a:t>
            </a:r>
            <a:r>
              <a:rPr lang="en-US" altLang="x-none" sz="2800" b="1" dirty="0"/>
              <a:t>ploy</a:t>
            </a:r>
            <a:r>
              <a:rPr lang="en-US" altLang="x-none" sz="2800" b="1" dirty="0">
                <a:ea typeface="楷体_GB2312" pitchFamily="1" charset="-122"/>
              </a:rPr>
              <a:t> *)malloc(sizeof(</a:t>
            </a:r>
            <a:r>
              <a:rPr lang="en-US" altLang="x-none" sz="2800" b="1" dirty="0"/>
              <a:t>ploy</a:t>
            </a:r>
            <a:r>
              <a:rPr lang="en-US" altLang="x-none" sz="2800" b="1" dirty="0">
                <a:ea typeface="楷体_GB2312" pitchFamily="1" charset="-122"/>
              </a:rPr>
              <a:t>))</a:t>
            </a:r>
            <a:r>
              <a:rPr lang="en-US" altLang="x-none" sz="2800" b="1" dirty="0"/>
              <a:t> ;</a:t>
            </a:r>
            <a:endParaRPr lang="en-US" altLang="x-none" sz="2800" b="1" dirty="0"/>
          </a:p>
          <a:p>
            <a:pPr marL="1346200" lvl="4" indent="0">
              <a:lnSpc>
                <a:spcPct val="110000"/>
              </a:lnSpc>
              <a:buNone/>
            </a:pPr>
            <a:r>
              <a:rPr lang="en-US" altLang="x-none" sz="2800" b="1" dirty="0"/>
              <a:t>       p-&gt;coef=pa-&gt;coef ; p-&gt;expn=pa-&gt;expn ;</a:t>
            </a:r>
            <a:endParaRPr lang="en-US" altLang="x-none" sz="2800" b="1" dirty="0"/>
          </a:p>
          <a:p>
            <a:pPr marL="1346200" lvl="4" indent="0">
              <a:lnSpc>
                <a:spcPct val="110000"/>
              </a:lnSpc>
              <a:buNone/>
            </a:pPr>
            <a:r>
              <a:rPr lang="en-US" altLang="x-none" sz="2800" b="1" dirty="0"/>
              <a:t>       p-&gt;next=NULL ; </a:t>
            </a:r>
            <a:endParaRPr lang="en-US" altLang="x-none" sz="2400" b="1" dirty="0"/>
          </a:p>
        </p:txBody>
      </p:sp>
    </p:spTree>
  </p:cSld>
  <p:clrMapOvr>
    <a:masterClrMapping/>
  </p:clrMapOvr>
  <p:transition spd="slow">
    <p:blinds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内容占位符 132097"/>
          <p:cNvSpPr>
            <a:spLocks noGrp="1"/>
          </p:cNvSpPr>
          <p:nvPr>
            <p:ph idx="4294967295"/>
          </p:nvPr>
        </p:nvSpPr>
        <p:spPr>
          <a:xfrm>
            <a:off x="1752600" y="152400"/>
            <a:ext cx="8686800" cy="6589713"/>
          </a:xfrm>
        </p:spPr>
        <p:txBody>
          <a:bodyPr wrap="square" lIns="92075" tIns="46038" rIns="92075" bIns="46038" anchor="t"/>
          <a:p>
            <a:pPr marL="1346200" lvl="4" indent="0">
              <a:lnSpc>
                <a:spcPct val="110000"/>
              </a:lnSpc>
              <a:buNone/>
            </a:pPr>
            <a:r>
              <a:rPr lang="zh-CN" altLang="en-US" sz="2400" b="1" dirty="0"/>
              <a:t>            </a:t>
            </a:r>
            <a:r>
              <a:rPr lang="en-US" altLang="x-none" sz="2400" b="1" dirty="0"/>
              <a:t>/*  </a:t>
            </a:r>
            <a:r>
              <a:rPr lang="zh-CN" altLang="en-US" sz="2400" b="1" dirty="0"/>
              <a:t>生成一个新的结果结点并赋值  *</a:t>
            </a:r>
            <a:r>
              <a:rPr lang="en-US" altLang="x-none" sz="2400" b="1" dirty="0"/>
              <a:t>/</a:t>
            </a:r>
            <a:endParaRPr lang="en-US" altLang="x-none" sz="2400" b="1" dirty="0"/>
          </a:p>
          <a:p>
            <a:pPr marL="1346200" lvl="4" indent="0">
              <a:lnSpc>
                <a:spcPct val="110000"/>
              </a:lnSpc>
              <a:buNone/>
            </a:pPr>
            <a:r>
              <a:rPr lang="en-US" altLang="x-none" sz="2800" b="1" dirty="0"/>
              <a:t>       pc-&gt;next=p ; pc=p ; pa=pa-&gt;next ;</a:t>
            </a:r>
            <a:endParaRPr lang="en-US" altLang="x-none" sz="2800" b="1" dirty="0"/>
          </a:p>
          <a:p>
            <a:pPr marL="1346200" lvl="4" indent="0">
              <a:lnSpc>
                <a:spcPct val="110000"/>
              </a:lnSpc>
              <a:buNone/>
            </a:pPr>
            <a:r>
              <a:rPr lang="en-US" altLang="x-none" sz="2800" b="1" dirty="0"/>
              <a:t>    }</a:t>
            </a:r>
            <a:endParaRPr lang="en-US" altLang="x-none" sz="2800" b="1" dirty="0"/>
          </a:p>
          <a:p>
            <a:pPr marL="1346200" lvl="4" indent="0">
              <a:lnSpc>
                <a:spcPct val="110000"/>
              </a:lnSpc>
              <a:buNone/>
            </a:pPr>
            <a:r>
              <a:rPr lang="en-US" altLang="x-none" sz="2400" b="1" dirty="0"/>
              <a:t>       /*  </a:t>
            </a:r>
            <a:r>
              <a:rPr lang="zh-CN" altLang="en-US" sz="2400" b="1" dirty="0"/>
              <a:t>生成的结点插入到结果链表的最后，</a:t>
            </a:r>
            <a:r>
              <a:rPr lang="en-US" altLang="x-none" sz="2400" b="1" dirty="0"/>
              <a:t>pa</a:t>
            </a:r>
            <a:r>
              <a:rPr lang="zh-CN" altLang="en-US" sz="2400" b="1" dirty="0"/>
              <a:t>指向下一个结点  *</a:t>
            </a:r>
            <a:r>
              <a:rPr lang="en-US" altLang="x-none" sz="2400" b="1" dirty="0"/>
              <a:t>/</a:t>
            </a:r>
            <a:endParaRPr lang="en-US" altLang="x-none" sz="2400" b="1" dirty="0"/>
          </a:p>
          <a:p>
            <a:pPr marL="1346200" lvl="4" indent="0">
              <a:lnSpc>
                <a:spcPct val="110000"/>
              </a:lnSpc>
              <a:buNone/>
            </a:pPr>
            <a:r>
              <a:rPr lang="en-US" altLang="x-none" sz="2800" b="1" dirty="0"/>
              <a:t>if  (pa-&gt;expn&gt;pb-&gt;expn)</a:t>
            </a:r>
            <a:endParaRPr lang="en-US" altLang="x-none" sz="2800" b="1" dirty="0"/>
          </a:p>
          <a:p>
            <a:pPr marL="1346200" lvl="4" indent="0">
              <a:lnSpc>
                <a:spcPct val="110000"/>
              </a:lnSpc>
              <a:buNone/>
            </a:pPr>
            <a:r>
              <a:rPr lang="en-US" altLang="x-none" sz="2800" b="1" dirty="0"/>
              <a:t>   {  p=</a:t>
            </a:r>
            <a:r>
              <a:rPr lang="en-US" altLang="x-none" sz="2800" b="1" dirty="0">
                <a:ea typeface="楷体_GB2312" pitchFamily="1" charset="-122"/>
              </a:rPr>
              <a:t>(</a:t>
            </a:r>
            <a:r>
              <a:rPr lang="en-US" altLang="x-none" sz="2800" b="1" dirty="0"/>
              <a:t>ploy</a:t>
            </a:r>
            <a:r>
              <a:rPr lang="en-US" altLang="x-none" sz="2800" b="1" dirty="0">
                <a:ea typeface="楷体_GB2312" pitchFamily="1" charset="-122"/>
              </a:rPr>
              <a:t> *)malloc(sizeof(</a:t>
            </a:r>
            <a:r>
              <a:rPr lang="en-US" altLang="x-none" sz="2800" b="1" dirty="0"/>
              <a:t>ploy</a:t>
            </a:r>
            <a:r>
              <a:rPr lang="en-US" altLang="x-none" sz="2800" b="1" dirty="0">
                <a:ea typeface="楷体_GB2312" pitchFamily="1" charset="-122"/>
              </a:rPr>
              <a:t>))</a:t>
            </a:r>
            <a:r>
              <a:rPr lang="en-US" altLang="x-none" sz="2800" b="1" dirty="0"/>
              <a:t> ;</a:t>
            </a:r>
            <a:endParaRPr lang="en-US" altLang="x-none" sz="2800" b="1" dirty="0"/>
          </a:p>
          <a:p>
            <a:pPr marL="1346200" lvl="4" indent="0">
              <a:lnSpc>
                <a:spcPct val="110000"/>
              </a:lnSpc>
              <a:buNone/>
            </a:pPr>
            <a:r>
              <a:rPr lang="en-US" altLang="x-none" sz="2800" b="1" dirty="0"/>
              <a:t>       p-&gt;coef=pb-&gt;coef ; p-&gt;expn=pb-&gt;expn ;</a:t>
            </a:r>
            <a:endParaRPr lang="en-US" altLang="x-none" sz="2800" b="1" dirty="0"/>
          </a:p>
          <a:p>
            <a:pPr marL="1346200" lvl="4" indent="0">
              <a:lnSpc>
                <a:spcPct val="110000"/>
              </a:lnSpc>
              <a:buNone/>
            </a:pPr>
            <a:r>
              <a:rPr lang="en-US" altLang="x-none" sz="2800" b="1" dirty="0"/>
              <a:t>       p-&gt;next=NULL ; </a:t>
            </a:r>
            <a:endParaRPr lang="en-US" altLang="x-none" sz="2800" b="1" dirty="0"/>
          </a:p>
          <a:p>
            <a:pPr marL="1346200" lvl="4" indent="0">
              <a:lnSpc>
                <a:spcPct val="110000"/>
              </a:lnSpc>
              <a:buNone/>
            </a:pPr>
            <a:r>
              <a:rPr lang="en-US" altLang="x-none" sz="2400" b="1" dirty="0"/>
              <a:t>             /*  </a:t>
            </a:r>
            <a:r>
              <a:rPr lang="zh-CN" altLang="en-US" sz="2400" b="1" dirty="0"/>
              <a:t>生成一个新的结果结点并赋值  *</a:t>
            </a:r>
            <a:r>
              <a:rPr lang="en-US" altLang="x-none" sz="2400" b="1" dirty="0"/>
              <a:t>/</a:t>
            </a:r>
            <a:endParaRPr lang="en-US" altLang="x-none" sz="2400" b="1" dirty="0"/>
          </a:p>
          <a:p>
            <a:pPr marL="1346200" lvl="4" indent="0">
              <a:lnSpc>
                <a:spcPct val="110000"/>
              </a:lnSpc>
              <a:buNone/>
            </a:pPr>
            <a:r>
              <a:rPr lang="en-US" altLang="x-none" sz="2800" b="1" dirty="0"/>
              <a:t>        pc-&gt;next=p ; pc=p ; pb=pb-&gt;next ;    </a:t>
            </a:r>
            <a:endParaRPr lang="en-US" altLang="x-none" sz="2800" b="1" dirty="0"/>
          </a:p>
          <a:p>
            <a:pPr marL="1346200" lvl="4" indent="0">
              <a:lnSpc>
                <a:spcPct val="110000"/>
              </a:lnSpc>
              <a:buNone/>
            </a:pPr>
            <a:r>
              <a:rPr lang="en-US" altLang="x-none" sz="2800" b="1" dirty="0"/>
              <a:t>     }</a:t>
            </a:r>
            <a:r>
              <a:rPr lang="en-US" altLang="x-none" sz="2400" b="1" dirty="0"/>
              <a:t>     /*  </a:t>
            </a:r>
            <a:r>
              <a:rPr lang="zh-CN" altLang="en-US" sz="2400" b="1" dirty="0"/>
              <a:t>生成的结点插入到结果链表的最后，</a:t>
            </a:r>
            <a:r>
              <a:rPr lang="en-US" altLang="x-none" sz="2400" b="1" dirty="0"/>
              <a:t>pb</a:t>
            </a:r>
            <a:r>
              <a:rPr lang="zh-CN" altLang="en-US" sz="2400" b="1" dirty="0"/>
              <a:t>指向下一个结点  *</a:t>
            </a:r>
            <a:r>
              <a:rPr lang="en-US" altLang="x-none" sz="2400" b="1" dirty="0"/>
              <a:t>/</a:t>
            </a:r>
            <a:endParaRPr lang="en-US" altLang="x-none" sz="2800" b="1" dirty="0"/>
          </a:p>
        </p:txBody>
      </p:sp>
    </p:spTree>
  </p:cSld>
  <p:clrMapOvr>
    <a:masterClrMapping/>
  </p:clrMapOvr>
  <p:transition spd="slow">
    <p:blinds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内容占位符 133121"/>
          <p:cNvSpPr>
            <a:spLocks noGrp="1"/>
          </p:cNvSpPr>
          <p:nvPr>
            <p:ph idx="4294967295"/>
          </p:nvPr>
        </p:nvSpPr>
        <p:spPr>
          <a:xfrm>
            <a:off x="1752600" y="152400"/>
            <a:ext cx="8686800" cy="6705600"/>
          </a:xfrm>
        </p:spPr>
        <p:txBody>
          <a:bodyPr wrap="square" lIns="92075" tIns="46038" rIns="92075" bIns="46038" anchor="t"/>
          <a:p>
            <a:pPr marL="1435100" lvl="4" indent="0">
              <a:spcBef>
                <a:spcPct val="0"/>
              </a:spcBef>
              <a:buClrTx/>
              <a:buNone/>
            </a:pPr>
            <a:r>
              <a:rPr lang="en-US" altLang="x-none" sz="2800" b="1" dirty="0"/>
              <a:t>if  (pa-&gt;expn==pb-&gt;expn) </a:t>
            </a:r>
            <a:endParaRPr lang="en-US" altLang="x-none" sz="2800" b="1" dirty="0"/>
          </a:p>
          <a:p>
            <a:pPr marL="1435100" lvl="4" indent="0">
              <a:spcBef>
                <a:spcPct val="0"/>
              </a:spcBef>
              <a:buClrTx/>
              <a:buNone/>
            </a:pPr>
            <a:r>
              <a:rPr lang="en-US" altLang="x-none" sz="2800" b="1" dirty="0"/>
              <a:t>    {  x=pa-&gt;coef+pb-&gt;coef ;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x-none" sz="2800" b="1" dirty="0"/>
              <a:t>        if  (abs(x)&lt;=1.0e-6)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x-none" sz="2800" b="1" dirty="0"/>
              <a:t>             </a:t>
            </a:r>
            <a:r>
              <a:rPr lang="en-US" altLang="x-none" sz="2400" b="1" dirty="0"/>
              <a:t>/*  </a:t>
            </a:r>
            <a:r>
              <a:rPr lang="zh-CN" altLang="en-US" sz="2400" b="1" dirty="0"/>
              <a:t>系数和为</a:t>
            </a:r>
            <a:r>
              <a:rPr lang="en-US" altLang="x-none" sz="2400" b="1" dirty="0"/>
              <a:t>0</a:t>
            </a:r>
            <a:r>
              <a:rPr lang="zh-CN" altLang="en-US" sz="2400" b="1" dirty="0"/>
              <a:t>，</a:t>
            </a:r>
            <a:r>
              <a:rPr lang="en-US" altLang="x-none" sz="2400" b="1" dirty="0"/>
              <a:t>pa, pb</a:t>
            </a:r>
            <a:r>
              <a:rPr lang="zh-CN" altLang="en-US" sz="2400" b="1" dirty="0"/>
              <a:t>分别直接后继结点  *</a:t>
            </a:r>
            <a:r>
              <a:rPr lang="en-US" altLang="x-none" sz="2400" b="1" dirty="0"/>
              <a:t>/</a:t>
            </a:r>
            <a:endParaRPr lang="en-US" altLang="x-none" sz="2400" b="1" dirty="0"/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x-none" sz="2800" b="1" dirty="0"/>
              <a:t>            {  pa=pa-&gt;next ; pb=pb-&gt;next ;   }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x-none" sz="2800" b="1" dirty="0"/>
              <a:t>        else    </a:t>
            </a:r>
            <a:r>
              <a:rPr lang="en-US" altLang="x-none" sz="2400" b="1" dirty="0"/>
              <a:t>/*  </a:t>
            </a:r>
            <a:r>
              <a:rPr lang="zh-CN" altLang="en-US" sz="2400" b="1" dirty="0"/>
              <a:t>若系数和不为</a:t>
            </a:r>
            <a:r>
              <a:rPr lang="en-US" altLang="x-none" sz="2400" b="1" dirty="0"/>
              <a:t>0</a:t>
            </a:r>
            <a:r>
              <a:rPr lang="zh-CN" altLang="en-US" sz="2400" b="1" dirty="0"/>
              <a:t>，生成的结点插入到结果链表的最后， </a:t>
            </a:r>
            <a:r>
              <a:rPr lang="en-US" altLang="x-none" sz="2400" b="1" dirty="0"/>
              <a:t>pa, pb</a:t>
            </a:r>
            <a:r>
              <a:rPr lang="zh-CN" altLang="en-US" sz="2400" b="1" dirty="0"/>
              <a:t>分别直接后继结点  *</a:t>
            </a:r>
            <a:r>
              <a:rPr lang="en-US" altLang="x-none" sz="2400" b="1" dirty="0"/>
              <a:t>/</a:t>
            </a:r>
            <a:endParaRPr lang="en-US" altLang="x-none" sz="2400" b="1" dirty="0"/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x-none" sz="2800" b="1" dirty="0"/>
              <a:t>             {  p=</a:t>
            </a:r>
            <a:r>
              <a:rPr lang="en-US" altLang="x-none" sz="2800" b="1" dirty="0">
                <a:ea typeface="楷体_GB2312" pitchFamily="1" charset="-122"/>
              </a:rPr>
              <a:t>(</a:t>
            </a:r>
            <a:r>
              <a:rPr lang="en-US" altLang="x-none" sz="2800" b="1" dirty="0"/>
              <a:t>ploy</a:t>
            </a:r>
            <a:r>
              <a:rPr lang="en-US" altLang="x-none" sz="2800" b="1" dirty="0">
                <a:ea typeface="楷体_GB2312" pitchFamily="1" charset="-122"/>
              </a:rPr>
              <a:t> *)malloc(sizeof(</a:t>
            </a:r>
            <a:r>
              <a:rPr lang="en-US" altLang="x-none" sz="2800" b="1" dirty="0"/>
              <a:t>ploy</a:t>
            </a:r>
            <a:r>
              <a:rPr lang="en-US" altLang="x-none" sz="2800" b="1" dirty="0">
                <a:ea typeface="楷体_GB2312" pitchFamily="1" charset="-122"/>
              </a:rPr>
              <a:t>))</a:t>
            </a:r>
            <a:r>
              <a:rPr lang="en-US" altLang="x-none" sz="2800" b="1" dirty="0"/>
              <a:t> ;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x-none" sz="2800" b="1" dirty="0"/>
              <a:t>                 p-&gt;coef=x ; p-&gt;expn=pb-&gt;expn ;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x-none" sz="2800" b="1" dirty="0"/>
              <a:t>                 p-&gt;next=NULL ; 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x-none" sz="2400" b="1" dirty="0"/>
              <a:t>                         /*  </a:t>
            </a:r>
            <a:r>
              <a:rPr lang="zh-CN" altLang="en-US" sz="2400" b="1" dirty="0"/>
              <a:t>生成一个新的结果结点并赋值  *</a:t>
            </a:r>
            <a:r>
              <a:rPr lang="en-US" altLang="x-none" sz="2400" b="1" dirty="0"/>
              <a:t>/</a:t>
            </a:r>
            <a:endParaRPr lang="en-US" altLang="x-none" sz="2400" b="1" dirty="0"/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x-none" sz="2800" b="1" dirty="0"/>
              <a:t>                 pc-&gt;next=p ; pc=p ; 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x-none" sz="2800" b="1" dirty="0"/>
              <a:t>                 pa=pa-&gt;next ; pb=pb-&gt;next ;  </a:t>
            </a:r>
            <a:endParaRPr lang="en-US" altLang="x-none" sz="2800" b="1" dirty="0"/>
          </a:p>
        </p:txBody>
      </p:sp>
    </p:spTree>
  </p:cSld>
  <p:clrMapOvr>
    <a:masterClrMapping/>
  </p:clrMapOvr>
  <p:transition spd="slow">
    <p:blinds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内容占位符 134145"/>
          <p:cNvSpPr>
            <a:spLocks noGrp="1"/>
          </p:cNvSpPr>
          <p:nvPr>
            <p:ph idx="4294967295"/>
          </p:nvPr>
        </p:nvSpPr>
        <p:spPr>
          <a:xfrm>
            <a:off x="1752600" y="152400"/>
            <a:ext cx="8686800" cy="6516688"/>
          </a:xfrm>
        </p:spPr>
        <p:txBody>
          <a:bodyPr wrap="square" lIns="92075" tIns="46038" rIns="92075" bIns="46038" anchor="t"/>
          <a:p>
            <a:pPr marL="1435100" lvl="4" indent="0">
              <a:spcBef>
                <a:spcPct val="0"/>
              </a:spcBef>
              <a:buClrTx/>
              <a:buNone/>
            </a:pPr>
            <a:r>
              <a:rPr lang="zh-CN" altLang="en-US" sz="2800" b="1" dirty="0"/>
              <a:t>            </a:t>
            </a:r>
            <a:r>
              <a:rPr lang="en-US" altLang="x-none" sz="2800" b="1" dirty="0"/>
              <a:t>} 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x-none" sz="2800" b="1" dirty="0"/>
              <a:t>     }</a:t>
            </a:r>
            <a:endParaRPr lang="en-US" altLang="x-none" sz="2800" b="1" dirty="0"/>
          </a:p>
          <a:p>
            <a:pPr marL="1079500" lvl="3" indent="0">
              <a:lnSpc>
                <a:spcPct val="110000"/>
              </a:lnSpc>
              <a:buNone/>
            </a:pPr>
            <a:r>
              <a:rPr lang="en-US" altLang="x-none" sz="2800" b="1" dirty="0"/>
              <a:t>}     </a:t>
            </a:r>
            <a:r>
              <a:rPr lang="en-US" altLang="x-none" sz="2400" b="1" dirty="0"/>
              <a:t>/* end of while */ </a:t>
            </a:r>
            <a:endParaRPr lang="en-US" altLang="x-none" sz="2400" b="1" dirty="0"/>
          </a:p>
          <a:p>
            <a:pPr marL="723900" lvl="2" indent="0">
              <a:buNone/>
            </a:pPr>
            <a:r>
              <a:rPr lang="en-US" altLang="x-none" sz="2800" b="1" dirty="0"/>
              <a:t>if  (pb!=NULL)  </a:t>
            </a:r>
            <a:endParaRPr lang="en-US" altLang="x-none" sz="2800" b="1" dirty="0"/>
          </a:p>
          <a:p>
            <a:pPr marL="1079500" lvl="3" indent="0">
              <a:buNone/>
            </a:pPr>
            <a:r>
              <a:rPr lang="en-US" altLang="x-none" sz="2800" b="1" dirty="0"/>
              <a:t>while(pb!=NULL)</a:t>
            </a:r>
            <a:endParaRPr lang="en-US" altLang="x-none" sz="2800" b="1" dirty="0"/>
          </a:p>
          <a:p>
            <a:pPr marL="1435100" lvl="4" indent="0">
              <a:buNone/>
            </a:pPr>
            <a:r>
              <a:rPr lang="en-US" altLang="x-none" sz="2800" b="1" dirty="0"/>
              <a:t>{   p=</a:t>
            </a:r>
            <a:r>
              <a:rPr lang="en-US" altLang="x-none" sz="2800" b="1" dirty="0">
                <a:ea typeface="楷体_GB2312" pitchFamily="1" charset="-122"/>
              </a:rPr>
              <a:t>(</a:t>
            </a:r>
            <a:r>
              <a:rPr lang="en-US" altLang="x-none" sz="2800" b="1" dirty="0"/>
              <a:t>ploy</a:t>
            </a:r>
            <a:r>
              <a:rPr lang="en-US" altLang="x-none" sz="2800" b="1" dirty="0">
                <a:ea typeface="楷体_GB2312" pitchFamily="1" charset="-122"/>
              </a:rPr>
              <a:t> *)malloc(sizeof(</a:t>
            </a:r>
            <a:r>
              <a:rPr lang="en-US" altLang="x-none" sz="2800" b="1" dirty="0"/>
              <a:t>ploy</a:t>
            </a:r>
            <a:r>
              <a:rPr lang="en-US" altLang="x-none" sz="2800" b="1" dirty="0">
                <a:ea typeface="楷体_GB2312" pitchFamily="1" charset="-122"/>
              </a:rPr>
              <a:t>))</a:t>
            </a:r>
            <a:r>
              <a:rPr lang="en-US" altLang="x-none" sz="2800" b="1" dirty="0"/>
              <a:t> ;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x-none" sz="2800" b="1" dirty="0"/>
              <a:t>     p-&gt;coef=pb-&gt;coef ; p-&gt;expn=pb-&gt;expn ;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x-none" sz="2800" b="1" dirty="0"/>
              <a:t>     p-&gt;next=NULL ; 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x-none" sz="2400" b="1" dirty="0"/>
              <a:t>             /*  </a:t>
            </a:r>
            <a:r>
              <a:rPr lang="zh-CN" altLang="en-US" sz="2400" b="1" dirty="0"/>
              <a:t>生成一个新的结果结点并赋值  *</a:t>
            </a:r>
            <a:r>
              <a:rPr lang="en-US" altLang="x-none" sz="2400" b="1" dirty="0"/>
              <a:t>/</a:t>
            </a:r>
            <a:endParaRPr lang="en-US" altLang="x-none" sz="2400" b="1" dirty="0"/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x-none" sz="2800" b="1" dirty="0"/>
              <a:t>        pc-&gt;next=p ; pc=p ; pb=pb-&gt;next ;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x-none" sz="2800" b="1" dirty="0"/>
              <a:t>} </a:t>
            </a:r>
            <a:endParaRPr lang="en-US" altLang="x-none" sz="2800" b="1" dirty="0"/>
          </a:p>
        </p:txBody>
      </p:sp>
    </p:spTree>
  </p:cSld>
  <p:clrMapOvr>
    <a:masterClrMapping/>
  </p:clrMapOvr>
  <p:transition spd="slow">
    <p:blind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标题 59393"/>
          <p:cNvSpPr>
            <a:spLocks noGrp="1"/>
          </p:cNvSpPr>
          <p:nvPr>
            <p:ph type="title"/>
          </p:nvPr>
        </p:nvSpPr>
        <p:spPr>
          <a:xfrm>
            <a:off x="2209800" y="76200"/>
            <a:ext cx="7620000" cy="838200"/>
          </a:xfrm>
        </p:spPr>
        <p:txBody>
          <a:bodyPr lIns="92075" tIns="46038" rIns="92075" bIns="46038" anchor="ctr"/>
          <a:p>
            <a:pPr fontAlgn="base"/>
            <a:r>
              <a:rPr lang="en-US" altLang="x-none" sz="5400" b="1" strike="noStrike" noProof="1" dirty="0">
                <a:effectLst/>
                <a:latin typeface="Times New Roman" panose="02020603050405020304" pitchFamily="2" charset="0"/>
                <a:cs typeface="Arial" panose="020B0604020202020204" pitchFamily="34" charset="0"/>
              </a:rPr>
              <a:t>2.2</a:t>
            </a:r>
            <a:r>
              <a:rPr lang="en-US" altLang="x-none" sz="5400" strike="noStrike" noProof="1" dirty="0">
                <a:cs typeface="Arial" panose="020B0604020202020204" pitchFamily="34" charset="0"/>
              </a:rPr>
              <a:t>  </a:t>
            </a:r>
            <a:r>
              <a:rPr lang="zh-CN" altLang="en-US" sz="5400" b="1" strike="noStrike" noProof="1" dirty="0">
                <a:effectLst/>
                <a:ea typeface="楷体_GB2312" pitchFamily="1" charset="-122"/>
              </a:rPr>
              <a:t>线性表的顺序存储</a:t>
            </a:r>
            <a:endParaRPr lang="zh-CN" altLang="en-US" sz="5400" b="1" strike="noStrike" noProof="1" dirty="0">
              <a:effectLst/>
              <a:ea typeface="楷体_GB2312" pitchFamily="1" charset="-122"/>
            </a:endParaRPr>
          </a:p>
        </p:txBody>
      </p:sp>
      <p:sp>
        <p:nvSpPr>
          <p:cNvPr id="13314" name="矩形 59394"/>
          <p:cNvSpPr/>
          <p:nvPr/>
        </p:nvSpPr>
        <p:spPr>
          <a:xfrm>
            <a:off x="1676400" y="1981200"/>
            <a:ext cx="8812213" cy="4724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顺序存储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：把线性表的结点</a:t>
            </a:r>
            <a:r>
              <a:rPr lang="zh-CN" altLang="en-US" sz="2800" b="1" dirty="0">
                <a:solidFill>
                  <a:srgbClr val="DE580E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按逻辑顺序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依次存放在一组地址连续的存储单元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里。用这种方法存储的线性表简称顺序表。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顺序存储</a:t>
            </a:r>
            <a:r>
              <a:rPr lang="zh-CN" altLang="en-US" sz="3200" b="1" dirty="0">
                <a:latin typeface="Times New Roman" panose="02020603050405020304" pitchFamily="2" charset="0"/>
                <a:ea typeface="宋体" panose="02010600030101010101" pitchFamily="2" charset="-122"/>
              </a:rPr>
              <a:t>的线性表的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特点</a:t>
            </a:r>
            <a:r>
              <a:rPr lang="zh-CN" altLang="en-US" sz="32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：</a:t>
            </a:r>
            <a:endParaRPr lang="zh-CN" altLang="en-US" sz="32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533400" lvl="1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◆ 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线性表的逻辑顺序与物理顺序一致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;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533400" lvl="1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◆ 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数据元素之间的关系是以元素在计算机内“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物理位置相邻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”来体现。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设有非空的线性表：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(a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…a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n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) 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。顺序存储如图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2-1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所示。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9396" name="矩形 59395"/>
          <p:cNvSpPr/>
          <p:nvPr/>
        </p:nvSpPr>
        <p:spPr>
          <a:xfrm>
            <a:off x="2133600" y="1066800"/>
            <a:ext cx="7239000" cy="685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fontAlgn="base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4400" b="1" strike="noStrike" noProof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2.2.1</a:t>
            </a:r>
            <a:r>
              <a:rPr lang="en-US" altLang="x-none" sz="4400" strike="noStrike" noProof="1" dirty="0"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</a:t>
            </a:r>
            <a:r>
              <a:rPr lang="zh-CN" altLang="en-US" sz="4400" b="1" strike="noStrike" noProof="1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  <a:cs typeface="+mn-cs"/>
              </a:rPr>
              <a:t>线性表的顺序存储结构</a:t>
            </a:r>
            <a:endParaRPr lang="zh-CN" altLang="en-US" sz="4400" b="1" strike="noStrike" noProof="1" dirty="0">
              <a:solidFill>
                <a:schemeClr val="tx2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blinds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内容占位符 135169"/>
          <p:cNvSpPr>
            <a:spLocks noGrp="1"/>
          </p:cNvSpPr>
          <p:nvPr>
            <p:ph idx="4294967295"/>
          </p:nvPr>
        </p:nvSpPr>
        <p:spPr>
          <a:xfrm>
            <a:off x="1752600" y="152400"/>
            <a:ext cx="8686800" cy="6516688"/>
          </a:xfrm>
        </p:spPr>
        <p:txBody>
          <a:bodyPr wrap="square" lIns="92075" tIns="46038" rIns="92075" bIns="46038" anchor="t"/>
          <a:p>
            <a:pPr marL="723900" lvl="2" indent="0">
              <a:spcBef>
                <a:spcPct val="0"/>
              </a:spcBef>
              <a:buClrTx/>
              <a:buNone/>
            </a:pPr>
            <a:r>
              <a:rPr lang="en-US" altLang="x-none" sz="2800" b="1" dirty="0"/>
              <a:t>if  (pa!=NULL)  </a:t>
            </a:r>
            <a:endParaRPr lang="en-US" altLang="x-none" sz="2800" b="1" dirty="0"/>
          </a:p>
          <a:p>
            <a:pPr marL="1079500" lvl="3" indent="0">
              <a:buNone/>
            </a:pPr>
            <a:r>
              <a:rPr lang="en-US" altLang="x-none" sz="2800" b="1" dirty="0"/>
              <a:t>while(pa!=NULL)</a:t>
            </a:r>
            <a:endParaRPr lang="en-US" altLang="x-none" sz="2800" b="1" dirty="0"/>
          </a:p>
          <a:p>
            <a:pPr marL="1435100" lvl="4" indent="0">
              <a:buNone/>
            </a:pPr>
            <a:r>
              <a:rPr lang="en-US" altLang="x-none" sz="2800" b="1" dirty="0"/>
              <a:t>{   p=</a:t>
            </a:r>
            <a:r>
              <a:rPr lang="en-US" altLang="x-none" sz="2800" b="1" dirty="0">
                <a:ea typeface="楷体_GB2312" pitchFamily="1" charset="-122"/>
              </a:rPr>
              <a:t>(</a:t>
            </a:r>
            <a:r>
              <a:rPr lang="en-US" altLang="x-none" sz="2800" b="1" dirty="0"/>
              <a:t>ploy</a:t>
            </a:r>
            <a:r>
              <a:rPr lang="en-US" altLang="x-none" sz="2800" b="1" dirty="0">
                <a:ea typeface="楷体_GB2312" pitchFamily="1" charset="-122"/>
              </a:rPr>
              <a:t> *)malloc(sizeof(</a:t>
            </a:r>
            <a:r>
              <a:rPr lang="en-US" altLang="x-none" sz="2800" b="1" dirty="0"/>
              <a:t>ploy</a:t>
            </a:r>
            <a:r>
              <a:rPr lang="en-US" altLang="x-none" sz="2800" b="1" dirty="0">
                <a:ea typeface="楷体_GB2312" pitchFamily="1" charset="-122"/>
              </a:rPr>
              <a:t>))</a:t>
            </a:r>
            <a:r>
              <a:rPr lang="en-US" altLang="x-none" sz="2800" b="1" dirty="0"/>
              <a:t> ;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x-none" sz="2800" b="1" dirty="0"/>
              <a:t>     p-&gt;coef=pb-&gt;coef ; p-&gt;expn=pa-&gt;expn ;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x-none" sz="2800" b="1" dirty="0"/>
              <a:t>     p-&gt;next=NULL ; 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x-none" sz="2400" b="1" dirty="0"/>
              <a:t>             /*  </a:t>
            </a:r>
            <a:r>
              <a:rPr lang="zh-CN" altLang="en-US" sz="2400" b="1" dirty="0"/>
              <a:t>生成一个新的结果结点并赋值  *</a:t>
            </a:r>
            <a:r>
              <a:rPr lang="en-US" altLang="x-none" sz="2400" b="1" dirty="0"/>
              <a:t>/</a:t>
            </a:r>
            <a:endParaRPr lang="en-US" altLang="x-none" sz="2400" b="1" dirty="0"/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x-none" sz="2800" b="1" dirty="0"/>
              <a:t>        pc-&gt;next=p ; pc=p ; pa=pa-&gt;next ;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x-none" sz="2800" b="1" dirty="0"/>
              <a:t>} </a:t>
            </a:r>
            <a:endParaRPr lang="en-US" altLang="x-none" sz="2800" b="1" dirty="0"/>
          </a:p>
          <a:p>
            <a:pPr marL="723900" lvl="2" indent="0">
              <a:buNone/>
            </a:pPr>
            <a:r>
              <a:rPr lang="en-US" altLang="x-none" sz="2800" b="1" dirty="0"/>
              <a:t>return (Lc) ;  </a:t>
            </a:r>
            <a:endParaRPr lang="en-US" altLang="x-none" sz="2800" b="1" dirty="0"/>
          </a:p>
          <a:p>
            <a:pPr marL="355600" lvl="1" indent="0">
              <a:buNone/>
            </a:pPr>
            <a:r>
              <a:rPr lang="en-US" altLang="x-none" b="1" dirty="0"/>
              <a:t>}</a:t>
            </a:r>
            <a:endParaRPr lang="en-US" altLang="x-none" b="1" dirty="0"/>
          </a:p>
        </p:txBody>
      </p:sp>
    </p:spTree>
  </p:cSld>
  <p:clrMapOvr>
    <a:masterClrMapping/>
  </p:clrMapOvr>
  <p:transition spd="slow">
    <p:blinds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4" name="标题 136193"/>
          <p:cNvSpPr>
            <a:spLocks noGrp="1"/>
          </p:cNvSpPr>
          <p:nvPr>
            <p:ph type="title"/>
          </p:nvPr>
        </p:nvSpPr>
        <p:spPr>
          <a:xfrm>
            <a:off x="3657600" y="152400"/>
            <a:ext cx="3806825" cy="838200"/>
          </a:xfrm>
        </p:spPr>
        <p:txBody>
          <a:bodyPr vert="horz" wrap="square" lIns="92075" tIns="46038" rIns="92075" bIns="46038" anchor="ctr"/>
          <a:p>
            <a:pPr fontAlgn="base"/>
            <a:r>
              <a:rPr lang="zh-CN" altLang="en-US" sz="5400" b="1" strike="noStrike" noProof="1">
                <a:ea typeface="楷体_GB2312" pitchFamily="1" charset="-122"/>
              </a:rPr>
              <a:t>习 题 二</a:t>
            </a:r>
            <a:endParaRPr lang="zh-CN" altLang="en-US" sz="5400" b="1" strike="noStrike" noProof="1">
              <a:ea typeface="楷体_GB2312" pitchFamily="1" charset="-122"/>
            </a:endParaRPr>
          </a:p>
        </p:txBody>
      </p:sp>
      <p:sp>
        <p:nvSpPr>
          <p:cNvPr id="90114" name="文本占位符 136194"/>
          <p:cNvSpPr>
            <a:spLocks noGrp="1"/>
          </p:cNvSpPr>
          <p:nvPr>
            <p:ph idx="1"/>
          </p:nvPr>
        </p:nvSpPr>
        <p:spPr>
          <a:xfrm>
            <a:off x="1676400" y="1292225"/>
            <a:ext cx="8812213" cy="5089525"/>
          </a:xfrm>
        </p:spPr>
        <p:txBody>
          <a:bodyPr wrap="square" lIns="92075" tIns="46038" rIns="92075" bIns="46038" anchor="t"/>
          <a:p>
            <a:pPr marL="0" indent="355600">
              <a:lnSpc>
                <a:spcPct val="110000"/>
              </a:lnSpc>
              <a:buNone/>
            </a:pPr>
            <a:r>
              <a:rPr lang="en-US" altLang="x-none" sz="2800" b="1" dirty="0"/>
              <a:t>1   </a:t>
            </a:r>
            <a:r>
              <a:rPr lang="zh-CN" altLang="en-US" sz="2800" b="1" dirty="0"/>
              <a:t>简述下列术语：线性表，顺序表，链表。</a:t>
            </a:r>
            <a:endParaRPr lang="zh-CN" altLang="en-US" sz="2800" b="1" dirty="0"/>
          </a:p>
          <a:p>
            <a:pPr marL="0" indent="355600">
              <a:lnSpc>
                <a:spcPct val="110000"/>
              </a:lnSpc>
              <a:buNone/>
            </a:pPr>
            <a:r>
              <a:rPr lang="en-US" altLang="x-none" sz="2800" b="1" dirty="0"/>
              <a:t>2   </a:t>
            </a:r>
            <a:r>
              <a:rPr lang="zh-CN" altLang="en-US" sz="2800" b="1" dirty="0"/>
              <a:t>何时选用顺序表，何时选用链表作为线性表的存储结构合适</a:t>
            </a:r>
            <a:r>
              <a:rPr lang="en-US" altLang="x-none" sz="2800" b="1" dirty="0"/>
              <a:t>?</a:t>
            </a:r>
            <a:r>
              <a:rPr lang="zh-CN" altLang="en-US" sz="2800" b="1" dirty="0"/>
              <a:t>各自的主要优缺点是什么</a:t>
            </a:r>
            <a:r>
              <a:rPr lang="en-US" altLang="x-none" sz="2800" b="1" dirty="0"/>
              <a:t>?</a:t>
            </a:r>
            <a:endParaRPr lang="en-US" altLang="x-none" sz="2800" b="1" dirty="0"/>
          </a:p>
          <a:p>
            <a:pPr marL="0" indent="355600">
              <a:lnSpc>
                <a:spcPct val="110000"/>
              </a:lnSpc>
              <a:buNone/>
            </a:pPr>
            <a:r>
              <a:rPr lang="en-US" altLang="x-none" sz="2800" b="1" dirty="0"/>
              <a:t>3   </a:t>
            </a:r>
            <a:r>
              <a:rPr lang="zh-CN" altLang="en-US" sz="2800" b="1" dirty="0"/>
              <a:t>在顺序表中插入和删除一个结点平均需要移动多少个结点</a:t>
            </a:r>
            <a:r>
              <a:rPr lang="en-US" altLang="x-none" sz="2800" b="1" dirty="0"/>
              <a:t>?</a:t>
            </a:r>
            <a:r>
              <a:rPr lang="zh-CN" altLang="en-US" sz="2800" b="1" dirty="0"/>
              <a:t>具体的移动次数取决于哪两个因素</a:t>
            </a:r>
            <a:r>
              <a:rPr lang="en-US" altLang="x-none" sz="2800" b="1" dirty="0"/>
              <a:t>?</a:t>
            </a:r>
            <a:endParaRPr lang="en-US" altLang="x-none" sz="2800" b="1" dirty="0"/>
          </a:p>
          <a:p>
            <a:pPr marL="0" indent="355600">
              <a:lnSpc>
                <a:spcPct val="110000"/>
              </a:lnSpc>
              <a:buNone/>
            </a:pPr>
            <a:r>
              <a:rPr lang="en-US" altLang="x-none" sz="2800" b="1" dirty="0"/>
              <a:t>4   </a:t>
            </a:r>
            <a:r>
              <a:rPr lang="zh-CN" altLang="en-US" sz="2800" b="1" dirty="0"/>
              <a:t>链表所表示的元素是否有序</a:t>
            </a:r>
            <a:r>
              <a:rPr lang="en-US" altLang="x-none" sz="2800" b="1" dirty="0"/>
              <a:t>?</a:t>
            </a:r>
            <a:r>
              <a:rPr lang="zh-CN" altLang="en-US" sz="2800" b="1" dirty="0"/>
              <a:t>如有序，则有序性体现于何处</a:t>
            </a:r>
            <a:r>
              <a:rPr lang="en-US" altLang="x-none" sz="2800" b="1" dirty="0"/>
              <a:t>?</a:t>
            </a:r>
            <a:r>
              <a:rPr lang="zh-CN" altLang="en-US" sz="2800" b="1" dirty="0"/>
              <a:t>链表所表示的元素是否一定要在物理上是相邻的</a:t>
            </a:r>
            <a:r>
              <a:rPr lang="en-US" altLang="x-none" sz="2800" b="1" dirty="0"/>
              <a:t>?</a:t>
            </a:r>
            <a:r>
              <a:rPr lang="zh-CN" altLang="en-US" sz="2800" b="1" dirty="0"/>
              <a:t>有序表的有序性又如何理解</a:t>
            </a:r>
            <a:r>
              <a:rPr lang="en-US" altLang="x-none" sz="2800" b="1" dirty="0"/>
              <a:t>?</a:t>
            </a:r>
            <a:endParaRPr lang="en-US" altLang="x-none" sz="2800" b="1" dirty="0"/>
          </a:p>
          <a:p>
            <a:pPr marL="0" indent="355600">
              <a:lnSpc>
                <a:spcPct val="110000"/>
              </a:lnSpc>
              <a:buNone/>
            </a:pPr>
            <a:r>
              <a:rPr lang="en-US" altLang="x-none" sz="2800" b="1" dirty="0"/>
              <a:t>5   </a:t>
            </a:r>
            <a:r>
              <a:rPr lang="zh-CN" altLang="en-US" sz="2800" b="1" dirty="0"/>
              <a:t>设顺序表</a:t>
            </a:r>
            <a:r>
              <a:rPr lang="en-US" altLang="x-none" sz="2800" b="1" dirty="0"/>
              <a:t>L</a:t>
            </a:r>
            <a:r>
              <a:rPr lang="zh-CN" altLang="en-US" sz="2800" b="1" dirty="0"/>
              <a:t>是递增有序表，试写一算法，将</a:t>
            </a:r>
            <a:r>
              <a:rPr lang="en-US" altLang="x-none" sz="2800" b="1" dirty="0"/>
              <a:t>x</a:t>
            </a:r>
            <a:r>
              <a:rPr lang="zh-CN" altLang="en-US" sz="2800" b="1" dirty="0"/>
              <a:t>插入到</a:t>
            </a:r>
            <a:r>
              <a:rPr lang="en-US" altLang="x-none" sz="2800" b="1" dirty="0"/>
              <a:t>L</a:t>
            </a:r>
            <a:r>
              <a:rPr lang="zh-CN" altLang="en-US" sz="2800" b="1" dirty="0"/>
              <a:t>中并使</a:t>
            </a:r>
            <a:r>
              <a:rPr lang="en-US" altLang="x-none" sz="2800" b="1" dirty="0"/>
              <a:t>L</a:t>
            </a:r>
            <a:r>
              <a:rPr lang="zh-CN" altLang="en-US" sz="2800" b="1" dirty="0"/>
              <a:t>仍是递增有序表。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文本占位符 137217"/>
          <p:cNvSpPr>
            <a:spLocks noGrp="1"/>
          </p:cNvSpPr>
          <p:nvPr>
            <p:ph idx="1"/>
          </p:nvPr>
        </p:nvSpPr>
        <p:spPr>
          <a:xfrm>
            <a:off x="1676400" y="188913"/>
            <a:ext cx="8812213" cy="4608512"/>
          </a:xfrm>
        </p:spPr>
        <p:txBody>
          <a:bodyPr wrap="square" lIns="92075" tIns="46038" rIns="92075" bIns="46038" anchor="t"/>
          <a:p>
            <a:pPr marL="0" indent="355600">
              <a:lnSpc>
                <a:spcPct val="110000"/>
              </a:lnSpc>
              <a:buNone/>
            </a:pPr>
            <a:r>
              <a:rPr lang="en-US" altLang="x-none" sz="2800" b="1" dirty="0"/>
              <a:t>6   </a:t>
            </a:r>
            <a:r>
              <a:rPr lang="zh-CN" altLang="en-US" sz="2800" b="1" dirty="0"/>
              <a:t>写一求单链表的结点数目</a:t>
            </a:r>
            <a:r>
              <a:rPr lang="en-US" altLang="x-none" sz="2800" b="1" dirty="0"/>
              <a:t>ListLength(L)</a:t>
            </a:r>
            <a:r>
              <a:rPr lang="zh-CN" altLang="en-US" sz="2800" b="1" dirty="0"/>
              <a:t>的算法。</a:t>
            </a:r>
            <a:endParaRPr lang="zh-CN" altLang="en-US" sz="2800" b="1" dirty="0"/>
          </a:p>
          <a:p>
            <a:pPr marL="0" indent="355600">
              <a:lnSpc>
                <a:spcPct val="110000"/>
              </a:lnSpc>
              <a:buNone/>
            </a:pPr>
            <a:r>
              <a:rPr lang="en-US" altLang="x-none" sz="2800" b="1" dirty="0"/>
              <a:t>7  </a:t>
            </a:r>
            <a:r>
              <a:rPr lang="zh-CN" altLang="en-US" sz="2800" b="1" dirty="0"/>
              <a:t>写一算法将单链表中值重复的结点删除</a:t>
            </a:r>
            <a:r>
              <a:rPr lang="zh-CN" altLang="en-US" sz="2800" b="1" dirty="0">
                <a:latin typeface="宋体" panose="02010600030101010101" pitchFamily="2" charset="-122"/>
              </a:rPr>
              <a:t>，使所得的结果链表中所有结点的值均不相同。</a:t>
            </a:r>
            <a:r>
              <a:rPr lang="zh-CN" altLang="en-US" sz="2800" b="1" dirty="0"/>
              <a:t> </a:t>
            </a:r>
            <a:endParaRPr lang="zh-CN" altLang="en-US" sz="2800" b="1" dirty="0"/>
          </a:p>
          <a:p>
            <a:pPr marL="0" indent="355600">
              <a:lnSpc>
                <a:spcPct val="110000"/>
              </a:lnSpc>
              <a:buNone/>
            </a:pPr>
            <a:r>
              <a:rPr lang="en-US" altLang="x-none" sz="2800" b="1" dirty="0"/>
              <a:t>8   </a:t>
            </a:r>
            <a:r>
              <a:rPr lang="zh-CN" altLang="en-US" sz="2800" b="1" dirty="0"/>
              <a:t>写一算法从一给定的向量</a:t>
            </a:r>
            <a:r>
              <a:rPr lang="en-US" altLang="x-none" sz="2800" b="1" dirty="0"/>
              <a:t>A</a:t>
            </a:r>
            <a:r>
              <a:rPr lang="zh-CN" altLang="en-US" sz="2800" b="1" dirty="0"/>
              <a:t>删除值在</a:t>
            </a:r>
            <a:r>
              <a:rPr lang="en-US" altLang="x-none" sz="2800" b="1" dirty="0"/>
              <a:t>x</a:t>
            </a:r>
            <a:r>
              <a:rPr lang="zh-CN" altLang="en-US" sz="2800" b="1" dirty="0"/>
              <a:t>到</a:t>
            </a:r>
            <a:r>
              <a:rPr lang="en-US" altLang="x-none" sz="2800" b="1" dirty="0"/>
              <a:t>y(x</a:t>
            </a:r>
            <a:r>
              <a:rPr lang="en-US" altLang="x-none" sz="2800" b="1" dirty="0">
                <a:latin typeface="宋体" panose="02010600030101010101" pitchFamily="2" charset="-122"/>
              </a:rPr>
              <a:t>≤</a:t>
            </a:r>
            <a:r>
              <a:rPr lang="en-US" altLang="x-none" sz="2800" b="1" dirty="0"/>
              <a:t>y)</a:t>
            </a:r>
            <a:r>
              <a:rPr lang="zh-CN" altLang="en-US" sz="2800" b="1" dirty="0"/>
              <a:t>之间的所有元素</a:t>
            </a:r>
            <a:r>
              <a:rPr lang="en-US" altLang="x-none" sz="2800" b="1" dirty="0"/>
              <a:t>(</a:t>
            </a:r>
            <a:r>
              <a:rPr lang="zh-CN" altLang="en-US" sz="2800" b="1" dirty="0"/>
              <a:t>注意：</a:t>
            </a:r>
            <a:r>
              <a:rPr lang="en-US" altLang="x-none" sz="2800" b="1" dirty="0"/>
              <a:t>x</a:t>
            </a:r>
            <a:r>
              <a:rPr lang="zh-CN" altLang="en-US" sz="2800" b="1" dirty="0"/>
              <a:t>和</a:t>
            </a:r>
            <a:r>
              <a:rPr lang="en-US" altLang="x-none" sz="2800" b="1" dirty="0"/>
              <a:t>y</a:t>
            </a:r>
            <a:r>
              <a:rPr lang="zh-CN" altLang="en-US" sz="2800" b="1" dirty="0"/>
              <a:t>是给定的参数，可以和表中的元素相同，也可以不同</a:t>
            </a:r>
            <a:r>
              <a:rPr lang="en-US" altLang="x-none" sz="2800" b="1" dirty="0"/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r>
              <a:rPr lang="zh-CN" altLang="en-US" sz="2800" b="1" dirty="0"/>
              <a:t> </a:t>
            </a:r>
            <a:endParaRPr lang="zh-CN" altLang="en-US" sz="2800" b="1" dirty="0"/>
          </a:p>
          <a:p>
            <a:pPr marL="0" indent="355600">
              <a:lnSpc>
                <a:spcPct val="110000"/>
              </a:lnSpc>
              <a:buNone/>
            </a:pPr>
            <a:r>
              <a:rPr lang="en-US" altLang="x-none" sz="2800" b="1" dirty="0"/>
              <a:t>9  </a:t>
            </a:r>
            <a:r>
              <a:rPr lang="zh-CN" altLang="en-US" sz="2800" b="1" dirty="0">
                <a:latin typeface="宋体" panose="02010600030101010101" pitchFamily="2" charset="-122"/>
              </a:rPr>
              <a:t>设</a:t>
            </a:r>
            <a:r>
              <a:rPr lang="en-US" altLang="x-none" sz="2800" b="1" dirty="0"/>
              <a:t>A</a:t>
            </a:r>
            <a:r>
              <a:rPr lang="zh-CN" altLang="en-US" sz="2800" b="1" dirty="0"/>
              <a:t>和</a:t>
            </a:r>
            <a:r>
              <a:rPr lang="en-US" altLang="x-none" sz="2800" b="1" dirty="0"/>
              <a:t>B</a:t>
            </a:r>
            <a:r>
              <a:rPr lang="zh-CN" altLang="en-US" sz="2800" b="1" dirty="0"/>
              <a:t>是两个按元素值递增有序的单链表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zh-CN" altLang="en-US" sz="2800" b="1" dirty="0"/>
              <a:t>写一算法将</a:t>
            </a:r>
            <a:r>
              <a:rPr lang="en-US" altLang="x-none" sz="2800" b="1" dirty="0"/>
              <a:t>A</a:t>
            </a:r>
            <a:r>
              <a:rPr lang="zh-CN" altLang="en-US" sz="2800" b="1" dirty="0"/>
              <a:t>和</a:t>
            </a:r>
            <a:r>
              <a:rPr lang="en-US" altLang="x-none" sz="2800" b="1" dirty="0"/>
              <a:t>B</a:t>
            </a:r>
            <a:r>
              <a:rPr lang="zh-CN" altLang="en-US" sz="2800" b="1" dirty="0"/>
              <a:t>归并为按按元素值递减有序的单链表</a:t>
            </a:r>
            <a:r>
              <a:rPr lang="en-US" altLang="x-none" sz="2800" b="1" dirty="0"/>
              <a:t>C</a:t>
            </a:r>
            <a:r>
              <a:rPr lang="zh-CN" altLang="en-US" sz="2800" b="1" dirty="0">
                <a:latin typeface="宋体" panose="02010600030101010101" pitchFamily="2" charset="-122"/>
              </a:rPr>
              <a:t>，试分析算法的时间复杂度。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内容占位符 61441"/>
          <p:cNvSpPr>
            <a:spLocks noGrp="1"/>
          </p:cNvSpPr>
          <p:nvPr>
            <p:ph idx="4294967295"/>
          </p:nvPr>
        </p:nvSpPr>
        <p:spPr>
          <a:xfrm>
            <a:off x="1676400" y="2514600"/>
            <a:ext cx="8839200" cy="4154488"/>
          </a:xfrm>
        </p:spPr>
        <p:txBody>
          <a:bodyPr wrap="square" lIns="92075" tIns="46038" rIns="92075" bIns="46038" anchor="t"/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solidFill>
                  <a:schemeClr val="hlink"/>
                </a:solidFill>
              </a:rPr>
              <a:t>        </a:t>
            </a:r>
            <a:r>
              <a:rPr lang="zh-CN" altLang="en-US" sz="2800" b="1" dirty="0">
                <a:solidFill>
                  <a:schemeClr val="folHlink"/>
                </a:solidFill>
              </a:rPr>
              <a:t>在具体的机器环境下</a:t>
            </a:r>
            <a:r>
              <a:rPr lang="zh-CN" altLang="en-US" sz="2800" b="1" dirty="0"/>
              <a:t>：设线性表的每个元素需占用</a:t>
            </a:r>
            <a:r>
              <a:rPr lang="en-US" altLang="x-none" sz="2800" b="1" i="1" dirty="0"/>
              <a:t>l</a:t>
            </a:r>
            <a:r>
              <a:rPr lang="zh-CN" altLang="en-US" sz="2800" b="1" dirty="0"/>
              <a:t>个存储单元，以所占的第一个单元的存储地址作为数据元素的存储位置。则线性表中第</a:t>
            </a:r>
            <a:r>
              <a:rPr lang="en-US" altLang="x-none" sz="2800" b="1" dirty="0"/>
              <a:t>i+1</a:t>
            </a:r>
            <a:r>
              <a:rPr lang="zh-CN" altLang="en-US" sz="2800" b="1" dirty="0"/>
              <a:t>个数据元素的存储位置</a:t>
            </a:r>
            <a:r>
              <a:rPr lang="en-US" altLang="x-none" sz="2800" b="1" dirty="0"/>
              <a:t>LOC(a</a:t>
            </a:r>
            <a:r>
              <a:rPr lang="en-US" altLang="x-none" sz="2800" b="1" baseline="-24000" dirty="0"/>
              <a:t>i+1</a:t>
            </a:r>
            <a:r>
              <a:rPr lang="en-US" altLang="x-none" sz="2800" b="1" dirty="0"/>
              <a:t>)</a:t>
            </a:r>
            <a:r>
              <a:rPr lang="zh-CN" altLang="en-US" sz="2800" b="1" dirty="0"/>
              <a:t>和第</a:t>
            </a:r>
            <a:r>
              <a:rPr lang="en-US" altLang="x-none" sz="2800" b="1" dirty="0"/>
              <a:t>i</a:t>
            </a:r>
            <a:r>
              <a:rPr lang="zh-CN" altLang="en-US" sz="2800" b="1" dirty="0"/>
              <a:t>个数据元素的存储位置</a:t>
            </a:r>
            <a:r>
              <a:rPr lang="en-US" altLang="x-none" sz="2800" b="1" dirty="0"/>
              <a:t>LOC(a</a:t>
            </a:r>
            <a:r>
              <a:rPr lang="en-US" altLang="x-none" sz="2800" b="1" baseline="-25000" dirty="0"/>
              <a:t>i</a:t>
            </a:r>
            <a:r>
              <a:rPr lang="en-US" altLang="x-none" sz="2800" b="1" dirty="0"/>
              <a:t>)</a:t>
            </a:r>
            <a:r>
              <a:rPr lang="zh-CN" altLang="en-US" sz="2800" b="1" dirty="0"/>
              <a:t>之间满足下列关系：</a:t>
            </a:r>
            <a:endParaRPr lang="zh-CN" altLang="en-US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/>
              <a:t>              </a:t>
            </a:r>
            <a:r>
              <a:rPr lang="en-US" altLang="x-none" sz="2800" b="1" dirty="0"/>
              <a:t>LOC(a</a:t>
            </a:r>
            <a:r>
              <a:rPr lang="en-US" altLang="x-none" sz="2800" b="1" baseline="-25000" dirty="0"/>
              <a:t>i+1</a:t>
            </a:r>
            <a:r>
              <a:rPr lang="en-US" altLang="x-none" sz="2800" b="1" dirty="0"/>
              <a:t>)=LOC(a</a:t>
            </a:r>
            <a:r>
              <a:rPr lang="en-US" altLang="x-none" sz="2800" b="1" baseline="-25000" dirty="0"/>
              <a:t>i</a:t>
            </a:r>
            <a:r>
              <a:rPr lang="en-US" altLang="x-none" sz="2800" b="1" dirty="0"/>
              <a:t>)+</a:t>
            </a:r>
            <a:r>
              <a:rPr lang="en-US" altLang="x-none" sz="2800" b="1" i="1" dirty="0"/>
              <a:t>l</a:t>
            </a:r>
            <a:endParaRPr lang="en-US" altLang="x-none" sz="2800" b="1" i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/>
              <a:t>    </a:t>
            </a:r>
            <a:r>
              <a:rPr lang="zh-CN" altLang="en-US" sz="2800" b="1" dirty="0"/>
              <a:t>线性表的第</a:t>
            </a:r>
            <a:r>
              <a:rPr lang="en-US" altLang="x-none" sz="2800" b="1" dirty="0"/>
              <a:t>i</a:t>
            </a:r>
            <a:r>
              <a:rPr lang="zh-CN" altLang="en-US" sz="2800" b="1" dirty="0"/>
              <a:t>个数据元素</a:t>
            </a:r>
            <a:r>
              <a:rPr lang="en-US" altLang="x-none" sz="2800" b="1" dirty="0"/>
              <a:t>a</a:t>
            </a:r>
            <a:r>
              <a:rPr lang="en-US" altLang="x-none" sz="2800" b="1" baseline="-25000" dirty="0"/>
              <a:t>i</a:t>
            </a:r>
            <a:r>
              <a:rPr lang="zh-CN" altLang="en-US" sz="2800" b="1" dirty="0"/>
              <a:t>的存储位置为：</a:t>
            </a:r>
            <a:endParaRPr lang="zh-CN" altLang="en-US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/>
              <a:t>              </a:t>
            </a:r>
            <a:r>
              <a:rPr lang="en-US" altLang="x-none" sz="2800" b="1" dirty="0"/>
              <a:t>LOC(a</a:t>
            </a:r>
            <a:r>
              <a:rPr lang="en-US" altLang="x-none" sz="2800" b="1" baseline="-25000" dirty="0"/>
              <a:t>i</a:t>
            </a:r>
            <a:r>
              <a:rPr lang="en-US" altLang="x-none" sz="2800" b="1" dirty="0"/>
              <a:t>)=LOC(a</a:t>
            </a:r>
            <a:r>
              <a:rPr lang="en-US" altLang="x-none" sz="2800" b="1" baseline="-25000" dirty="0"/>
              <a:t>1</a:t>
            </a:r>
            <a:r>
              <a:rPr lang="en-US" altLang="x-none" sz="2800" b="1" dirty="0"/>
              <a:t>)+(i-1)*</a:t>
            </a:r>
            <a:r>
              <a:rPr lang="en-US" altLang="x-none" sz="2800" b="1" i="1" dirty="0"/>
              <a:t>l</a:t>
            </a:r>
            <a:r>
              <a:rPr lang="en-US" altLang="x-none" sz="2400" b="1" dirty="0"/>
              <a:t>     </a:t>
            </a:r>
            <a:endParaRPr lang="en-US" altLang="x-none" sz="2400" b="1" dirty="0"/>
          </a:p>
        </p:txBody>
      </p:sp>
      <p:grpSp>
        <p:nvGrpSpPr>
          <p:cNvPr id="15362" name="组合 61442"/>
          <p:cNvGrpSpPr/>
          <p:nvPr/>
        </p:nvGrpSpPr>
        <p:grpSpPr>
          <a:xfrm>
            <a:off x="4295775" y="323850"/>
            <a:ext cx="4256088" cy="2025650"/>
            <a:chOff x="0" y="0"/>
            <a:chExt cx="2681" cy="1276"/>
          </a:xfrm>
        </p:grpSpPr>
        <p:grpSp>
          <p:nvGrpSpPr>
            <p:cNvPr id="15363" name="组合 61443"/>
            <p:cNvGrpSpPr/>
            <p:nvPr/>
          </p:nvGrpSpPr>
          <p:grpSpPr>
            <a:xfrm>
              <a:off x="78" y="0"/>
              <a:ext cx="2448" cy="852"/>
              <a:chOff x="0" y="0"/>
              <a:chExt cx="2448" cy="852"/>
            </a:xfrm>
          </p:grpSpPr>
          <p:grpSp>
            <p:nvGrpSpPr>
              <p:cNvPr id="15364" name="组合 61444"/>
              <p:cNvGrpSpPr/>
              <p:nvPr/>
            </p:nvGrpSpPr>
            <p:grpSpPr>
              <a:xfrm>
                <a:off x="0" y="420"/>
                <a:ext cx="2448" cy="432"/>
                <a:chOff x="0" y="0"/>
                <a:chExt cx="2448" cy="432"/>
              </a:xfrm>
            </p:grpSpPr>
            <p:sp>
              <p:nvSpPr>
                <p:cNvPr id="15365" name="直接连接符 61445"/>
                <p:cNvSpPr/>
                <p:nvPr/>
              </p:nvSpPr>
              <p:spPr>
                <a:xfrm>
                  <a:off x="2160" y="0"/>
                  <a:ext cx="0" cy="432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366" name="直接连接符 61446"/>
                <p:cNvSpPr/>
                <p:nvPr/>
              </p:nvSpPr>
              <p:spPr>
                <a:xfrm>
                  <a:off x="336" y="0"/>
                  <a:ext cx="0" cy="432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367" name="直接连接符 61447"/>
                <p:cNvSpPr/>
                <p:nvPr/>
              </p:nvSpPr>
              <p:spPr>
                <a:xfrm>
                  <a:off x="651" y="0"/>
                  <a:ext cx="0" cy="432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368" name="直接连接符 61448"/>
                <p:cNvSpPr/>
                <p:nvPr/>
              </p:nvSpPr>
              <p:spPr>
                <a:xfrm>
                  <a:off x="966" y="0"/>
                  <a:ext cx="0" cy="432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369" name="直接连接符 61449"/>
                <p:cNvSpPr/>
                <p:nvPr/>
              </p:nvSpPr>
              <p:spPr>
                <a:xfrm>
                  <a:off x="1233" y="0"/>
                  <a:ext cx="0" cy="432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370" name="直接连接符 61450"/>
                <p:cNvSpPr/>
                <p:nvPr/>
              </p:nvSpPr>
              <p:spPr>
                <a:xfrm>
                  <a:off x="1536" y="0"/>
                  <a:ext cx="0" cy="432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371" name="直接连接符 61451"/>
                <p:cNvSpPr/>
                <p:nvPr/>
              </p:nvSpPr>
              <p:spPr>
                <a:xfrm>
                  <a:off x="1845" y="0"/>
                  <a:ext cx="0" cy="432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372" name="矩形 61452"/>
                <p:cNvSpPr/>
                <p:nvPr/>
              </p:nvSpPr>
              <p:spPr>
                <a:xfrm>
                  <a:off x="0" y="0"/>
                  <a:ext cx="2448" cy="432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r>
                    <a:rPr lang="zh-CN" altLang="en-US" sz="2800" baseline="-250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 </a:t>
                  </a:r>
                  <a:r>
                    <a:rPr lang="en-US" altLang="x-none" sz="28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…  a</a:t>
                  </a:r>
                  <a:r>
                    <a:rPr lang="en-US" altLang="x-none" sz="2800" baseline="-250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   </a:t>
                  </a:r>
                  <a:r>
                    <a:rPr lang="en-US" altLang="x-none" sz="28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x-none" sz="2800" baseline="-250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2   </a:t>
                  </a:r>
                  <a:r>
                    <a:rPr lang="en-US" altLang="x-none" sz="28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… a</a:t>
                  </a:r>
                  <a:r>
                    <a:rPr lang="en-US" altLang="x-none" sz="2800" baseline="-250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i </a:t>
                  </a:r>
                  <a:r>
                    <a:rPr lang="en-US" altLang="x-none" sz="28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 …   a</a:t>
                  </a:r>
                  <a:r>
                    <a:rPr lang="en-US" altLang="x-none" sz="2800" baseline="-250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n   </a:t>
                  </a:r>
                  <a:r>
                    <a:rPr lang="en-US" altLang="x-none" sz="28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…</a:t>
                  </a:r>
                  <a:endParaRPr lang="en-US" altLang="x-none" sz="28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5373" name="矩形 61453"/>
              <p:cNvSpPr/>
              <p:nvPr/>
            </p:nvSpPr>
            <p:spPr>
              <a:xfrm>
                <a:off x="192" y="0"/>
                <a:ext cx="589" cy="24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Loc(a</a:t>
                </a:r>
                <a:r>
                  <a:rPr lang="en-US" altLang="x-none" sz="2400" baseline="-250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1</a:t>
                </a:r>
                <a:r>
                  <a: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)</a:t>
                </a:r>
                <a:endPara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74" name="直接连接符 61454"/>
              <p:cNvSpPr/>
              <p:nvPr/>
            </p:nvSpPr>
            <p:spPr>
              <a:xfrm>
                <a:off x="480" y="276"/>
                <a:ext cx="0" cy="14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5375" name="矩形 61455"/>
              <p:cNvSpPr/>
              <p:nvPr/>
            </p:nvSpPr>
            <p:spPr>
              <a:xfrm>
                <a:off x="912" y="0"/>
                <a:ext cx="1165" cy="24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Loc(a</a:t>
                </a:r>
                <a:r>
                  <a:rPr lang="en-US" altLang="x-none" sz="2400" baseline="-250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i</a:t>
                </a:r>
                <a:r>
                  <a: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)+(i-1)* </a:t>
                </a:r>
                <a:r>
                  <a:rPr lang="en-US" altLang="x-none" sz="2400" i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l</a:t>
                </a:r>
                <a:r>
                  <a: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 </a:t>
                </a:r>
                <a:endPara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76" name="直接连接符 61456"/>
              <p:cNvSpPr/>
              <p:nvPr/>
            </p:nvSpPr>
            <p:spPr>
              <a:xfrm>
                <a:off x="1371" y="276"/>
                <a:ext cx="0" cy="14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61458" name="矩形 61457"/>
            <p:cNvSpPr/>
            <p:nvPr/>
          </p:nvSpPr>
          <p:spPr>
            <a:xfrm>
              <a:off x="0" y="996"/>
              <a:ext cx="2681" cy="28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ctr"/>
            <a:p>
              <a:pPr algn="ctr" fontAlgn="base"/>
              <a:r>
                <a:rPr lang="zh-CN" altLang="en-US" sz="2000" b="1" strike="noStrike" noProof="1" dirty="0"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图</a:t>
              </a:r>
              <a:r>
                <a:rPr lang="en-US" altLang="x-none" sz="2000" b="1" strike="noStrike" noProof="1" dirty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2-1</a:t>
              </a:r>
              <a:r>
                <a:rPr lang="en-US" altLang="x-none" sz="2000" b="1" strike="noStrike" noProof="1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lang="zh-CN" altLang="en-US" sz="2000" b="1" strike="noStrike" noProof="1" dirty="0"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rPr>
                <a:t>线性表的顺序存储表示</a:t>
              </a:r>
              <a:endParaRPr lang="zh-CN" altLang="en-US" sz="2000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内容占位符 62465"/>
          <p:cNvSpPr>
            <a:spLocks noGrp="1"/>
          </p:cNvSpPr>
          <p:nvPr>
            <p:ph idx="4294967295"/>
          </p:nvPr>
        </p:nvSpPr>
        <p:spPr>
          <a:xfrm>
            <a:off x="1703388" y="188913"/>
            <a:ext cx="8839200" cy="6480175"/>
          </a:xfrm>
        </p:spPr>
        <p:txBody>
          <a:bodyPr wrap="square" lIns="92075" tIns="46038" rIns="92075" bIns="46038" anchor="t"/>
          <a:p>
            <a:pPr marL="0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在高级语言</a:t>
            </a:r>
            <a:r>
              <a:rPr lang="en-US" altLang="x-none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如</a:t>
            </a:r>
            <a:r>
              <a:rPr lang="en-US" altLang="x-none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语言</a:t>
            </a:r>
            <a:r>
              <a:rPr lang="en-US" altLang="x-none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环境下</a:t>
            </a:r>
            <a:r>
              <a:rPr lang="zh-CN" altLang="en-US" sz="2800" b="1" dirty="0"/>
              <a:t>：数组具有随机存取的特性</a:t>
            </a:r>
            <a:r>
              <a:rPr lang="zh-CN" altLang="en-US" sz="2800" b="1" dirty="0">
                <a:latin typeface="宋体" panose="02010600030101010101" pitchFamily="2" charset="-122"/>
              </a:rPr>
              <a:t>，因此，借助数组来描述顺序表。除了用数组来存储线性表的元素之外，顺序表还应该有表示线性表的长度属性，所以用结构类型来定义顺序表类型。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#define  OK   1</a:t>
            </a:r>
            <a:endParaRPr lang="en-US" altLang="x-none" sz="2800" b="1" dirty="0"/>
          </a:p>
          <a:p>
            <a:pPr marL="0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#define  ERROR   -1</a:t>
            </a:r>
            <a:endParaRPr lang="en-US" altLang="x-none" sz="2800" b="1" dirty="0"/>
          </a:p>
          <a:p>
            <a:pPr marL="0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#define  MAX_SIZE  100</a:t>
            </a:r>
            <a:endParaRPr lang="en-US" altLang="x-none" sz="2800" b="1" dirty="0"/>
          </a:p>
          <a:p>
            <a:pPr marL="0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typedef  int  Status ;</a:t>
            </a:r>
            <a:endParaRPr lang="en-US" altLang="x-none" sz="2800" b="1" dirty="0"/>
          </a:p>
          <a:p>
            <a:pPr marL="0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typedef  int  ElemType ; </a:t>
            </a:r>
            <a:endParaRPr lang="en-US" altLang="x-none" sz="2800" b="1" dirty="0"/>
          </a:p>
          <a:p>
            <a:pPr marL="0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typedef  struct  sqlist</a:t>
            </a:r>
            <a:endParaRPr lang="en-US" altLang="x-none" sz="2800" b="1" dirty="0"/>
          </a:p>
          <a:p>
            <a:pPr marL="355600" lvl="1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b="1" dirty="0"/>
              <a:t>{   ElemType  Elem_array[MAX_SIZE] ;</a:t>
            </a:r>
            <a:endParaRPr lang="en-US" altLang="x-none" b="1" dirty="0"/>
          </a:p>
          <a:p>
            <a:pPr marL="723900" lvl="2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int    length ;</a:t>
            </a:r>
            <a:endParaRPr lang="en-US" altLang="x-none" sz="2800" b="1" dirty="0"/>
          </a:p>
          <a:p>
            <a:pPr marL="355600" lvl="1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b="1" dirty="0"/>
              <a:t>} SqList ;</a:t>
            </a:r>
            <a:endParaRPr lang="en-US" altLang="x-none" b="1" dirty="0"/>
          </a:p>
        </p:txBody>
      </p:sp>
    </p:spTree>
  </p:cSld>
  <p:clrMapOvr>
    <a:masterClrMapping/>
  </p:clrMapOvr>
  <p:transition spd="slow">
    <p:blinds/>
  </p:transition>
</p:sld>
</file>

<file path=ppt/theme/theme1.xml><?xml version="1.0" encoding="utf-8"?>
<a:theme xmlns:a="http://schemas.openxmlformats.org/drawingml/2006/main" name="2_Soaring">
  <a:themeElements>
    <a:clrScheme name="">
      <a:dk1>
        <a:srgbClr val="FFFFFF"/>
      </a:dk1>
      <a:lt1>
        <a:srgbClr val="0000FF"/>
      </a:lt1>
      <a:dk2>
        <a:srgbClr val="FFCC66"/>
      </a:dk2>
      <a:lt2>
        <a:srgbClr val="000000"/>
      </a:lt2>
      <a:accent1>
        <a:srgbClr val="00FFFF"/>
      </a:accent1>
      <a:accent2>
        <a:srgbClr val="3366FF"/>
      </a:accent2>
      <a:accent3>
        <a:srgbClr val="AAAAFF"/>
      </a:accent3>
      <a:accent4>
        <a:srgbClr val="DCDCDC"/>
      </a:accent4>
      <a:accent5>
        <a:srgbClr val="AAFFFF"/>
      </a:accent5>
      <a:accent6>
        <a:srgbClr val="2D5BE5"/>
      </a:accent6>
      <a:hlink>
        <a:srgbClr val="FF0033"/>
      </a:hlink>
      <a:folHlink>
        <a:srgbClr val="FFFF00"/>
      </a:folHlink>
    </a:clrScheme>
    <a:fontScheme name="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CC66"/>
        </a:dk2>
        <a:lt2>
          <a:srgbClr val="000000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CDCDC"/>
        </a:accent4>
        <a:accent5>
          <a:srgbClr val="AAFFFF"/>
        </a:accent5>
        <a:accent6>
          <a:srgbClr val="2D5BE5"/>
        </a:accent6>
        <a:hlink>
          <a:srgbClr val="FF0033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9CAFF"/>
        </a:accent5>
        <a:accent6>
          <a:srgbClr val="5BB7E5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D2D2D2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CC66"/>
        </a:dk2>
        <a:lt2>
          <a:srgbClr val="000000"/>
        </a:lt2>
        <a:accent1>
          <a:srgbClr val="0099CC"/>
        </a:accent1>
        <a:accent2>
          <a:srgbClr val="009999"/>
        </a:accent2>
        <a:accent3>
          <a:srgbClr val="AAC1C1"/>
        </a:accent3>
        <a:accent4>
          <a:srgbClr val="DCDCDC"/>
        </a:accent4>
        <a:accent5>
          <a:srgbClr val="AACAE2"/>
        </a:accent5>
        <a:accent6>
          <a:srgbClr val="008989"/>
        </a:accent6>
        <a:hlink>
          <a:srgbClr val="6600CC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993300"/>
        </a:lt1>
        <a:dk2>
          <a:srgbClr val="FFCC66"/>
        </a:dk2>
        <a:lt2>
          <a:srgbClr val="000000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CDCDC"/>
        </a:accent4>
        <a:accent5>
          <a:srgbClr val="FFB9AD"/>
        </a:accent5>
        <a:accent6>
          <a:srgbClr val="B75B00"/>
        </a:accent6>
        <a:hlink>
          <a:srgbClr val="CC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17255</Words>
  <Application>WPS 演示</Application>
  <PresentationFormat>宽屏</PresentationFormat>
  <Paragraphs>1125</Paragraphs>
  <Slides>72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4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Times New Roman</vt:lpstr>
      <vt:lpstr>楷体_GB2312</vt:lpstr>
      <vt:lpstr>黑体</vt:lpstr>
      <vt:lpstr>新宋体</vt:lpstr>
      <vt:lpstr>2_Soaring</vt:lpstr>
      <vt:lpstr>第2章  线性表</vt:lpstr>
      <vt:lpstr>2.1  线性表的逻辑结构</vt:lpstr>
      <vt:lpstr>2.1.2   线性表的逻辑结构</vt:lpstr>
      <vt:lpstr>PowerPoint 演示文稿</vt:lpstr>
      <vt:lpstr>2.1.3  线性表的抽象数据类型定义</vt:lpstr>
      <vt:lpstr>PowerPoint 演示文稿</vt:lpstr>
      <vt:lpstr>2.2  线性表的顺序存储</vt:lpstr>
      <vt:lpstr>PowerPoint 演示文稿</vt:lpstr>
      <vt:lpstr>PowerPoint 演示文稿</vt:lpstr>
      <vt:lpstr>2.2.2   顺序表的基本操作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  线性表的链式存储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2.3.2  单线性链式的基本操作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2.3.3  循环链表</vt:lpstr>
      <vt:lpstr>PowerPoint 演示文稿</vt:lpstr>
      <vt:lpstr>2.4  双向链表</vt:lpstr>
      <vt:lpstr>PowerPoint 演示文稿</vt:lpstr>
      <vt:lpstr>PowerPoint 演示文稿</vt:lpstr>
      <vt:lpstr>PowerPoint 演示文稿</vt:lpstr>
      <vt:lpstr>PowerPoint 演示文稿</vt:lpstr>
      <vt:lpstr>2.5 一元多项式的表示和相加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习 题 二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gege</dc:creator>
  <cp:lastModifiedBy>Da明Xing</cp:lastModifiedBy>
  <cp:revision>1</cp:revision>
  <dcterms:created xsi:type="dcterms:W3CDTF">2017-12-06T04:48:39Z</dcterms:created>
  <dcterms:modified xsi:type="dcterms:W3CDTF">2017-12-06T04:51:03Z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