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58" r:id="rId4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0" Type="http://schemas.openxmlformats.org/officeDocument/2006/relationships/tableStyles" Target="tableStyles.xml"/><Relationship Id="rId6" Type="http://schemas.openxmlformats.org/officeDocument/2006/relationships/slide" Target="slides/slide3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4210" name="幻灯片图像占位符 140289"/>
          <p:cNvSpPr>
            <a:spLocks noGrp="1" noTextEdit="1"/>
          </p:cNvSpPr>
          <p:nvPr>
            <p:ph type="sldImg"/>
          </p:nvPr>
        </p:nvSpPr>
        <p:spPr/>
      </p:sp>
      <p:sp>
        <p:nvSpPr>
          <p:cNvPr id="94211" name="文本占位符 140290"/>
          <p:cNvSpPr>
            <a:spLocks noGrp="1"/>
          </p:cNvSpPr>
          <p:nvPr>
            <p:ph type="body"/>
          </p:nvPr>
        </p:nvSpPr>
        <p:spPr/>
        <p:txBody>
          <a:bodyPr anchor="ctr"/>
          <a:p>
            <a:pPr lvl="0" inden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</a:rPr>
              <a:t>  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5714" name="幻灯片图像占位符 161793"/>
          <p:cNvSpPr>
            <a:spLocks noGrp="1" noTextEdit="1"/>
          </p:cNvSpPr>
          <p:nvPr>
            <p:ph type="sldImg"/>
          </p:nvPr>
        </p:nvSpPr>
        <p:spPr/>
      </p:sp>
      <p:sp>
        <p:nvSpPr>
          <p:cNvPr id="115715" name="文本占位符 161794"/>
          <p:cNvSpPr>
            <a:spLocks noGrp="1"/>
          </p:cNvSpPr>
          <p:nvPr>
            <p:ph type="body"/>
          </p:nvPr>
        </p:nvSpPr>
        <p:spPr/>
        <p:txBody>
          <a:bodyPr anchor="ctr"/>
          <a:p>
            <a:pPr lvl="0" inden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</a:rPr>
              <a:t>  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7762" name="幻灯片图像占位符 163841"/>
          <p:cNvSpPr>
            <a:spLocks noGrp="1" noTextEdit="1"/>
          </p:cNvSpPr>
          <p:nvPr>
            <p:ph type="sldImg"/>
          </p:nvPr>
        </p:nvSpPr>
        <p:spPr/>
      </p:sp>
      <p:sp>
        <p:nvSpPr>
          <p:cNvPr id="117763" name="文本占位符 163842"/>
          <p:cNvSpPr>
            <a:spLocks noGrp="1"/>
          </p:cNvSpPr>
          <p:nvPr>
            <p:ph type="body"/>
          </p:nvPr>
        </p:nvSpPr>
        <p:spPr/>
        <p:txBody>
          <a:bodyPr anchor="ctr"/>
          <a:p>
            <a:pPr lvl="0" inden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</a:rPr>
              <a:t>  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0834" name="幻灯片图像占位符 166913"/>
          <p:cNvSpPr>
            <a:spLocks noGrp="1" noTextEdit="1"/>
          </p:cNvSpPr>
          <p:nvPr>
            <p:ph type="sldImg"/>
          </p:nvPr>
        </p:nvSpPr>
        <p:spPr/>
      </p:sp>
      <p:sp>
        <p:nvSpPr>
          <p:cNvPr id="120835" name="文本占位符 166914"/>
          <p:cNvSpPr>
            <a:spLocks noGrp="1"/>
          </p:cNvSpPr>
          <p:nvPr>
            <p:ph type="body"/>
          </p:nvPr>
        </p:nvSpPr>
        <p:spPr/>
        <p:txBody>
          <a:bodyPr anchor="ctr"/>
          <a:p>
            <a:pPr lvl="0" inden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</a:rPr>
              <a:t>  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5954" name="幻灯片图像占位符 172033"/>
          <p:cNvSpPr>
            <a:spLocks noGrp="1" noTextEdit="1"/>
          </p:cNvSpPr>
          <p:nvPr>
            <p:ph type="sldImg"/>
          </p:nvPr>
        </p:nvSpPr>
        <p:spPr/>
      </p:sp>
      <p:sp>
        <p:nvSpPr>
          <p:cNvPr id="125955" name="文本占位符 172034"/>
          <p:cNvSpPr>
            <a:spLocks noGrp="1"/>
          </p:cNvSpPr>
          <p:nvPr>
            <p:ph type="body"/>
          </p:nvPr>
        </p:nvSpPr>
        <p:spPr/>
        <p:txBody>
          <a:bodyPr anchor="ctr"/>
          <a:p>
            <a:pPr lvl="0" inden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</a:rPr>
              <a:t>  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rgbClr val="336600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4098" name="组合 6145"/>
          <p:cNvGrpSpPr/>
          <p:nvPr/>
        </p:nvGrpSpPr>
        <p:grpSpPr>
          <a:xfrm>
            <a:off x="-1377949" y="1552575"/>
            <a:ext cx="13569949" cy="5305425"/>
            <a:chOff x="0" y="0"/>
            <a:chExt cx="6412" cy="3342"/>
          </a:xfrm>
        </p:grpSpPr>
        <p:sp>
          <p:nvSpPr>
            <p:cNvPr id="4099" name="未知"/>
            <p:cNvSpPr/>
            <p:nvPr/>
          </p:nvSpPr>
          <p:spPr>
            <a:xfrm>
              <a:off x="2713" y="729"/>
              <a:ext cx="3699" cy="2613"/>
            </a:xfrm>
            <a:custGeom>
              <a:avLst/>
              <a:gdLst/>
              <a:ahLst/>
              <a:cxnLst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rgbClr val="182F76"/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 sz="2400"/>
            </a:p>
          </p:txBody>
        </p:sp>
        <p:sp>
          <p:nvSpPr>
            <p:cNvPr id="4100" name="任意多边形 6147"/>
            <p:cNvSpPr/>
            <p:nvPr/>
          </p:nvSpPr>
          <p:spPr>
            <a:xfrm>
              <a:off x="0" y="0"/>
              <a:ext cx="4237" cy="3342"/>
            </a:xfrm>
            <a:custGeom>
              <a:avLst/>
              <a:gdLst/>
              <a:ahLst/>
              <a:cxnLst>
                <a:cxn ang="270">
                  <a:pos x="3977" y="0"/>
                </a:cxn>
                <a:cxn ang="0">
                  <a:pos x="21600" y="21231"/>
                </a:cxn>
                <a:cxn ang="180">
                  <a:pos x="0" y="21231"/>
                </a:cxn>
              </a:cxnLst>
              <a:pathLst>
                <a:path w="21600" h="21231" fill="none">
                  <a:moveTo>
                    <a:pt x="3977" y="0"/>
                  </a:moveTo>
                  <a:cubicBezTo>
                    <a:pt x="14012" y="1869"/>
                    <a:pt x="21600" y="10664"/>
                    <a:pt x="21600" y="21231"/>
                  </a:cubicBezTo>
                </a:path>
                <a:path w="21600" h="21231" stroke="0">
                  <a:moveTo>
                    <a:pt x="3977" y="0"/>
                  </a:moveTo>
                  <a:cubicBezTo>
                    <a:pt x="14012" y="1869"/>
                    <a:pt x="21600" y="10664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2400"/>
            </a:p>
          </p:txBody>
        </p:sp>
      </p:grpSp>
      <p:sp>
        <p:nvSpPr>
          <p:cNvPr id="6149" name="标题 6148"/>
          <p:cNvSpPr>
            <a:spLocks noGrp="1"/>
          </p:cNvSpPr>
          <p:nvPr>
            <p:ph type="ctrTitle" sz="quarter"/>
          </p:nvPr>
        </p:nvSpPr>
        <p:spPr>
          <a:xfrm>
            <a:off x="1725084" y="762000"/>
            <a:ext cx="103632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lstStyle>
            <a:lvl1pPr lvl="0">
              <a:defRPr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6150" name="副标题 6149"/>
          <p:cNvSpPr>
            <a:spLocks noGrp="1"/>
          </p:cNvSpPr>
          <p:nvPr>
            <p:ph type="subTitle" sz="quarter" idx="1"/>
          </p:nvPr>
        </p:nvSpPr>
        <p:spPr>
          <a:xfrm>
            <a:off x="914400" y="3429000"/>
            <a:ext cx="8534400" cy="1752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6151" name="日期占位符 6150"/>
          <p:cNvSpPr>
            <a:spLocks noGrp="1"/>
          </p:cNvSpPr>
          <p:nvPr>
            <p:ph type="dt" sz="quarter" idx="2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>
              <a:defRPr sz="1400"/>
            </a:lvl1pPr>
          </a:lstStyle>
          <a:p>
            <a:pPr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6152" name="页脚占位符 6151"/>
          <p:cNvSpPr>
            <a:spLocks noGrp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ctr">
              <a:defRPr sz="1400"/>
            </a:lvl1pPr>
          </a:lstStyle>
          <a:p>
            <a:pPr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6153" name="灯片编号占位符 6152"/>
          <p:cNvSpPr>
            <a:spLocks noGrp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r">
              <a:defRPr sz="1400"/>
            </a:lvl1pPr>
          </a:lstStyle>
          <a:p>
            <a:pPr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622209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77968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632" y="1981200"/>
            <a:ext cx="5077968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00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5121"/>
          <p:cNvGrpSpPr/>
          <p:nvPr/>
        </p:nvGrpSpPr>
        <p:grpSpPr>
          <a:xfrm>
            <a:off x="0" y="1588"/>
            <a:ext cx="12177184" cy="6845300"/>
            <a:chOff x="0" y="0"/>
            <a:chExt cx="5753" cy="4312"/>
          </a:xfrm>
        </p:grpSpPr>
        <p:sp>
          <p:nvSpPr>
            <p:cNvPr id="2051" name="未知"/>
            <p:cNvSpPr/>
            <p:nvPr/>
          </p:nvSpPr>
          <p:spPr>
            <a:xfrm>
              <a:off x="3394" y="998"/>
              <a:ext cx="2359" cy="3314"/>
            </a:xfrm>
            <a:custGeom>
              <a:avLst/>
              <a:gdLst/>
              <a:ahLst/>
              <a:cxnLst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rgbClr val="182F76"/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 sz="2400"/>
            </a:p>
          </p:txBody>
        </p:sp>
        <p:sp>
          <p:nvSpPr>
            <p:cNvPr id="2052" name="任意多边形 5123"/>
            <p:cNvSpPr/>
            <p:nvPr/>
          </p:nvSpPr>
          <p:spPr>
            <a:xfrm>
              <a:off x="0" y="0"/>
              <a:ext cx="5298" cy="4312"/>
            </a:xfrm>
            <a:custGeom>
              <a:avLst/>
              <a:gdLst/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pathLst>
                <a:path w="21600" h="21600" fill="none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  <a:path w="21600" h="21600" stroke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2400"/>
            </a:p>
          </p:txBody>
        </p:sp>
      </p:grpSp>
      <p:sp>
        <p:nvSpPr>
          <p:cNvPr id="5125" name="标题 5124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5126" name="日期占位符 5125"/>
          <p:cNvSpPr>
            <a:spLocks noGrp="1"/>
          </p:cNvSpPr>
          <p:nvPr>
            <p:ph type="dt" sz="half" idx="2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>
              <a:defRPr sz="1400"/>
            </a:lvl1pPr>
          </a:lstStyle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5127" name="页脚占位符 5126"/>
          <p:cNvSpPr>
            <a:spLocks noGrp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ctr">
              <a:defRPr sz="1400"/>
            </a:lvl1pPr>
          </a:lstStyle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5128" name="灯片编号占位符 5127"/>
          <p:cNvSpPr>
            <a:spLocks noGrp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2" charset="0"/>
            </a:endParaRPr>
          </a:p>
        </p:txBody>
      </p:sp>
      <p:sp>
        <p:nvSpPr>
          <p:cNvPr id="2057" name="文本占位符 5128"/>
          <p:cNvSpPr>
            <a:spLocks noGrp="1"/>
          </p:cNvSpPr>
          <p:nvPr>
            <p:ph type="body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effectLst>
            <a:outerShdw blurRad="38100" dist="38100" dir="2700000">
              <a:srgbClr val="00000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anose="05000000000000000000" pitchFamily="2" charset="2"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l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2" name="标题 13824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7315200" cy="1044575"/>
          </a:xfrm>
        </p:spPr>
        <p:txBody>
          <a:bodyPr lIns="92075" tIns="46038" rIns="92075" bIns="46038" anchor="ctr"/>
          <a:p>
            <a:pPr fontAlgn="base"/>
            <a:r>
              <a:rPr lang="zh-CN" altLang="en-US" sz="6000" b="1" strike="noStrike" noProof="1" dirty="0">
                <a:latin typeface="楷体_GB2312" pitchFamily="1" charset="-122"/>
                <a:ea typeface="楷体_GB2312" pitchFamily="1" charset="-122"/>
              </a:rPr>
              <a:t>第</a:t>
            </a:r>
            <a:r>
              <a:rPr lang="en-US" altLang="x-none" sz="6000" b="1" strike="noStrike" noProof="1" dirty="0">
                <a:latin typeface="Times New Roman" panose="02020603050405020304" pitchFamily="2" charset="0"/>
                <a:ea typeface="楷体_GB2312" pitchFamily="1" charset="-122"/>
              </a:rPr>
              <a:t>3</a:t>
            </a:r>
            <a:r>
              <a:rPr lang="zh-CN" altLang="en-US" sz="6000" b="1" strike="noStrike" noProof="1" dirty="0">
                <a:latin typeface="楷体_GB2312" pitchFamily="1" charset="-122"/>
                <a:ea typeface="楷体_GB2312" pitchFamily="1" charset="-122"/>
              </a:rPr>
              <a:t>章</a:t>
            </a:r>
            <a:r>
              <a:rPr lang="zh-CN" altLang="en-US" sz="6000" b="1" strike="noStrike" noProof="1" dirty="0">
                <a:latin typeface="宋体" panose="02010600030101010101" pitchFamily="2" charset="-122"/>
              </a:rPr>
              <a:t> </a:t>
            </a:r>
            <a:r>
              <a:rPr lang="zh-CN" altLang="en-US" sz="6000" b="1" strike="noStrike" noProof="1" dirty="0">
                <a:latin typeface="楷体_GB2312" pitchFamily="1" charset="-122"/>
                <a:ea typeface="楷体_GB2312" pitchFamily="1" charset="-122"/>
              </a:rPr>
              <a:t>栈和队列</a:t>
            </a:r>
            <a:endParaRPr lang="zh-CN" altLang="en-US" sz="6000" b="1" strike="noStrike" noProof="1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92162" name="矩形 138242"/>
          <p:cNvSpPr/>
          <p:nvPr/>
        </p:nvSpPr>
        <p:spPr>
          <a:xfrm>
            <a:off x="1676400" y="1157288"/>
            <a:ext cx="8812213" cy="55848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_GB2312" pitchFamily="1" charset="-122"/>
                <a:ea typeface="宋体" panose="02010600030101010101" pitchFamily="2" charset="-122"/>
              </a:rPr>
              <a:t>    栈和队列是两种应用非常广泛的数据结构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，它们都来自线性表数据结构，</a:t>
            </a:r>
            <a:r>
              <a:rPr lang="zh-CN" altLang="en-US" sz="2800" b="1" dirty="0">
                <a:latin typeface="楷体_GB2312" pitchFamily="1" charset="-122"/>
                <a:ea typeface="宋体" panose="02010600030101010101" pitchFamily="2" charset="-122"/>
              </a:rPr>
              <a:t>都是“</a:t>
            </a:r>
            <a:r>
              <a:rPr lang="zh-CN" altLang="en-US" sz="2800" b="1" dirty="0">
                <a:solidFill>
                  <a:schemeClr val="folHlink"/>
                </a:solidFill>
                <a:latin typeface="楷体_GB2312" pitchFamily="1" charset="-122"/>
                <a:ea typeface="宋体" panose="02010600030101010101" pitchFamily="2" charset="-122"/>
              </a:rPr>
              <a:t>操作受限</a:t>
            </a:r>
            <a:r>
              <a:rPr lang="zh-CN" altLang="en-US" sz="2800" b="1" dirty="0">
                <a:latin typeface="楷体_GB2312" pitchFamily="1" charset="-122"/>
                <a:ea typeface="宋体" panose="02010600030101010101" pitchFamily="2" charset="-122"/>
              </a:rPr>
              <a:t>”的线性表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_GB2312" pitchFamily="1" charset="-122"/>
                <a:ea typeface="宋体" panose="02010600030101010101" pitchFamily="2" charset="-122"/>
              </a:rPr>
              <a:t>栈在计算机的实现有多种方式：</a:t>
            </a:r>
            <a:endParaRPr lang="zh-CN" altLang="en-US" sz="2800" b="1" dirty="0">
              <a:latin typeface="楷体_GB2312" pitchFamily="1" charset="-122"/>
              <a:ea typeface="宋体" panose="02010600030101010101" pitchFamily="2" charset="-122"/>
            </a:endParaRPr>
          </a:p>
          <a:p>
            <a:pPr marL="355600" lvl="1" indent="0" algn="l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800" b="1" u="none" baseline="0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◆ 硬堆栈</a:t>
            </a:r>
            <a:r>
              <a:rPr lang="zh-CN" altLang="en-US" sz="2800" b="1" u="none" baseline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：利用</a:t>
            </a:r>
            <a:r>
              <a:rPr lang="en-US" altLang="x-none" sz="2800" b="1" u="none" baseline="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CPU</a:t>
            </a:r>
            <a:r>
              <a:rPr lang="zh-CN" altLang="en-US" sz="2800" b="1" u="none" baseline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中的某些寄存器组或类似的硬件或使用内存的特殊区域来实现。这类堆栈容量有限，但速度很快；</a:t>
            </a:r>
            <a:endParaRPr lang="zh-CN" altLang="en-US" sz="2800" b="1" u="none" baseline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5600" lvl="1" indent="0" algn="l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800" b="1" u="none" baseline="0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◆ 软堆栈</a:t>
            </a:r>
            <a:r>
              <a:rPr lang="zh-CN" altLang="en-US" sz="2800" b="1" u="none" baseline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：这类堆栈主要在内存中实现。堆栈容量可以达到很大。在实现方式上，又有</a:t>
            </a:r>
            <a:r>
              <a:rPr lang="zh-CN" altLang="en-US" sz="2800" b="1" u="none" baseline="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动态方式</a:t>
            </a:r>
            <a:r>
              <a:rPr lang="zh-CN" altLang="en-US" sz="2800" b="1" u="none" baseline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2800" b="1" u="none" baseline="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静态方式</a:t>
            </a:r>
            <a:r>
              <a:rPr lang="zh-CN" altLang="en-US" sz="2800" b="1" u="none" baseline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两种。</a:t>
            </a:r>
            <a:endParaRPr lang="zh-CN" altLang="en-US" sz="2800" b="1" u="none" baseline="0" dirty="0">
              <a:solidFill>
                <a:schemeClr val="tx1"/>
              </a:solidFill>
              <a:latin typeface="楷体_GB2312" pitchFamily="1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_GB2312" pitchFamily="1" charset="-122"/>
                <a:ea typeface="宋体" panose="02010600030101010101" pitchFamily="2" charset="-122"/>
              </a:rPr>
              <a:t>    本章将讨论栈和队列的基本概念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latin typeface="楷体_GB2312" pitchFamily="1" charset="-122"/>
                <a:ea typeface="宋体" panose="02010600030101010101" pitchFamily="2" charset="-122"/>
              </a:rPr>
              <a:t>存储结构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latin typeface="楷体_GB2312" pitchFamily="1" charset="-122"/>
                <a:ea typeface="宋体" panose="02010600030101010101" pitchFamily="2" charset="-122"/>
              </a:rPr>
              <a:t>基本操作以及这些操作的具体实现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内容占位符 148481"/>
          <p:cNvSpPr>
            <a:spLocks noGrp="1"/>
          </p:cNvSpPr>
          <p:nvPr>
            <p:ph idx="4294967295"/>
          </p:nvPr>
        </p:nvSpPr>
        <p:spPr>
          <a:xfrm>
            <a:off x="1676400" y="147638"/>
            <a:ext cx="8812213" cy="4433887"/>
          </a:xfrm>
        </p:spPr>
        <p:txBody>
          <a:bodyPr anchor="t"/>
          <a:p>
            <a:pPr marL="0" indent="0">
              <a:lnSpc>
                <a:spcPct val="110000"/>
              </a:lnSpc>
              <a:buNone/>
            </a:pPr>
            <a:r>
              <a:rPr lang="en-US" altLang="x-none" b="1" dirty="0"/>
              <a:t>4</a:t>
            </a:r>
            <a:r>
              <a:rPr lang="en-US" altLang="x-none" dirty="0"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rPr>
              <a:t>弹栈</a:t>
            </a:r>
            <a:r>
              <a:rPr lang="en-US" altLang="x-none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chemeClr val="folHlink"/>
                </a:solidFill>
                <a:ea typeface="楷体_GB2312" pitchFamily="1" charset="-122"/>
              </a:rPr>
              <a:t>元素</a:t>
            </a:r>
            <a:r>
              <a:rPr lang="zh-CN" altLang="en-US" b="1" dirty="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rPr>
              <a:t>出栈</a:t>
            </a:r>
            <a:r>
              <a:rPr lang="en-US" altLang="x-none" b="1" dirty="0">
                <a:latin typeface="宋体" panose="02010600030101010101" pitchFamily="2" charset="-122"/>
              </a:rPr>
              <a:t>)</a:t>
            </a:r>
            <a:endParaRPr lang="en-US" altLang="x-none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/>
              <a:t>Status pop( SqStack   S, ElemType  *e )      </a:t>
            </a:r>
            <a:endParaRPr lang="en-US" altLang="x-none" sz="2800" b="1" dirty="0"/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sz="2400" b="1" dirty="0"/>
              <a:t>/*</a:t>
            </a:r>
            <a:r>
              <a:rPr lang="zh-CN" altLang="en-US" sz="2400" b="1" dirty="0"/>
              <a:t>弹出栈顶元素*</a:t>
            </a:r>
            <a:r>
              <a:rPr lang="en-US" altLang="x-none" sz="2400" b="1" dirty="0"/>
              <a:t>/</a:t>
            </a:r>
            <a:endParaRPr lang="en-US" altLang="x-none" sz="2400" b="1" dirty="0"/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b="1" dirty="0"/>
              <a:t>{   if ( S.top== S.bottom )  </a:t>
            </a:r>
            <a:endParaRPr lang="en-US" altLang="x-none" b="1" dirty="0"/>
          </a:p>
          <a:p>
            <a:pPr marL="1079500" lvl="3" indent="0">
              <a:lnSpc>
                <a:spcPct val="110000"/>
              </a:lnSpc>
              <a:buNone/>
            </a:pPr>
            <a:r>
              <a:rPr lang="en-US" altLang="x-none" sz="2800" b="1" dirty="0"/>
              <a:t>return ERROR ;</a:t>
            </a:r>
            <a:r>
              <a:rPr lang="en-US" altLang="x-none" b="1" dirty="0"/>
              <a:t>       </a:t>
            </a:r>
            <a:r>
              <a:rPr lang="en-US" altLang="x-none" sz="2400" b="1" dirty="0"/>
              <a:t>/*  </a:t>
            </a:r>
            <a:r>
              <a:rPr lang="zh-CN" altLang="en-US" sz="2400" b="1" dirty="0"/>
              <a:t>栈空，返回失败标志  *</a:t>
            </a:r>
            <a:r>
              <a:rPr lang="en-US" altLang="x-none" sz="2400" b="1" dirty="0"/>
              <a:t>/</a:t>
            </a:r>
            <a:endParaRPr lang="en-US" altLang="x-none" sz="2400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S.top-- ; e=*S. top ;  </a:t>
            </a:r>
            <a:endParaRPr lang="en-US" altLang="x-none" sz="2800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return  OK ; </a:t>
            </a:r>
            <a:endParaRPr lang="en-US" altLang="x-none" sz="2800" b="1" dirty="0"/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b="1" dirty="0"/>
              <a:t>}</a:t>
            </a:r>
            <a:r>
              <a:rPr lang="en-US" altLang="x-none" sz="2400" b="1" dirty="0">
                <a:latin typeface="宋体" panose="02010600030101010101" pitchFamily="2" charset="-122"/>
              </a:rPr>
              <a:t> </a:t>
            </a:r>
            <a:endParaRPr lang="en-US" altLang="x-none" sz="24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5" name="内容占位符 149505"/>
          <p:cNvSpPr>
            <a:spLocks noGrp="1"/>
          </p:cNvSpPr>
          <p:nvPr>
            <p:ph idx="4294967295"/>
          </p:nvPr>
        </p:nvSpPr>
        <p:spPr>
          <a:xfrm>
            <a:off x="1676400" y="987425"/>
            <a:ext cx="8812213" cy="5610225"/>
          </a:xfrm>
        </p:spPr>
        <p:txBody>
          <a:bodyPr anchor="t"/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采用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静态</a:t>
            </a:r>
            <a:r>
              <a:rPr lang="zh-CN" altLang="en-US" sz="2800" b="1" dirty="0">
                <a:solidFill>
                  <a:schemeClr val="accent1"/>
                </a:solidFill>
                <a:latin typeface="宋体" panose="02010600030101010101" pitchFamily="2" charset="-122"/>
              </a:rPr>
              <a:t>一维数组</a:t>
            </a:r>
            <a:r>
              <a:rPr lang="zh-CN" altLang="en-US" sz="2800" b="1" dirty="0">
                <a:latin typeface="宋体" panose="02010600030101010101" pitchFamily="2" charset="-122"/>
              </a:rPr>
              <a:t>来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存储栈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栈底固定不变的，而栈顶则随着进栈和退栈操作变化的，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355600" lvl="1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◆ </a:t>
            </a:r>
            <a:r>
              <a:rPr lang="zh-CN" altLang="en-US" b="1" dirty="0">
                <a:latin typeface="宋体" panose="02010600030101010101" pitchFamily="2" charset="-122"/>
              </a:rPr>
              <a:t>栈底固定不变的；栈顶则随着进栈和退栈操作而变化，用一个整型变量</a:t>
            </a:r>
            <a:r>
              <a:rPr lang="en-US" altLang="x-none" b="1" dirty="0"/>
              <a:t>top</a:t>
            </a:r>
            <a:r>
              <a:rPr lang="en-US" altLang="x-none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称为栈顶指针</a:t>
            </a:r>
            <a:r>
              <a:rPr lang="en-US" altLang="x-none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来指示当前栈顶位置。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marL="355600" lvl="1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◆ </a:t>
            </a:r>
            <a:r>
              <a:rPr lang="zh-CN" altLang="en-US" b="1" dirty="0"/>
              <a:t>用</a:t>
            </a:r>
            <a:r>
              <a:rPr lang="en-US" altLang="x-none" b="1" dirty="0"/>
              <a:t>top=0</a:t>
            </a:r>
            <a:r>
              <a:rPr lang="zh-CN" altLang="en-US" b="1" dirty="0"/>
              <a:t>表示栈空的初始状态</a:t>
            </a:r>
            <a:r>
              <a:rPr lang="zh-CN" altLang="en-US" b="1" dirty="0">
                <a:latin typeface="宋体" panose="02010600030101010101" pitchFamily="2" charset="-122"/>
              </a:rPr>
              <a:t>，每次</a:t>
            </a:r>
            <a:r>
              <a:rPr lang="en-US" altLang="x-none" b="1" dirty="0"/>
              <a:t>top</a:t>
            </a:r>
            <a:r>
              <a:rPr lang="zh-CN" altLang="en-US" b="1" dirty="0"/>
              <a:t>指向栈顶在数组中的存储位置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  <a:r>
              <a:rPr lang="zh-CN" altLang="en-US" sz="2400" dirty="0"/>
              <a:t> 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marL="355600" lvl="1" indent="0" eaLnBrk="0" hangingPunct="0">
              <a:lnSpc>
                <a:spcPct val="110000"/>
              </a:lnSpc>
              <a:buClrTx/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◆</a:t>
            </a:r>
            <a:r>
              <a:rPr lang="zh-CN" altLang="en-US" sz="3200" b="1" dirty="0">
                <a:solidFill>
                  <a:schemeClr val="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chemeClr val="folHlink"/>
                </a:solidFill>
                <a:latin typeface="宋体" panose="02010600030101010101" pitchFamily="2" charset="-122"/>
              </a:rPr>
              <a:t>结点进栈</a:t>
            </a:r>
            <a:r>
              <a:rPr lang="zh-CN" altLang="en-US" sz="3200" b="1" dirty="0"/>
              <a:t>：</a:t>
            </a:r>
            <a:r>
              <a:rPr lang="zh-CN" altLang="en-US" b="1" dirty="0"/>
              <a:t>首先执行</a:t>
            </a:r>
            <a:r>
              <a:rPr lang="en-US" altLang="x-none" b="1" dirty="0"/>
              <a:t>top</a:t>
            </a:r>
            <a:r>
              <a:rPr lang="zh-CN" altLang="en-US" b="1" dirty="0"/>
              <a:t>加</a:t>
            </a:r>
            <a:r>
              <a:rPr lang="en-US" altLang="x-none" b="1" dirty="0"/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，使</a:t>
            </a:r>
            <a:r>
              <a:rPr lang="en-US" altLang="x-none" b="1" dirty="0"/>
              <a:t>top</a:t>
            </a:r>
            <a:r>
              <a:rPr lang="zh-CN" altLang="en-US" b="1" dirty="0"/>
              <a:t>指向新的栈顶位置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b="1" dirty="0"/>
              <a:t>然后将数据元素保存到栈顶</a:t>
            </a:r>
            <a:r>
              <a:rPr lang="en-US" altLang="x-none" b="1" dirty="0"/>
              <a:t>(</a:t>
            </a:r>
            <a:r>
              <a:rPr lang="en-US" altLang="x-none" b="1" dirty="0">
                <a:solidFill>
                  <a:schemeClr val="folHlink"/>
                </a:solidFill>
              </a:rPr>
              <a:t>top</a:t>
            </a:r>
            <a:r>
              <a:rPr lang="zh-CN" altLang="en-US" b="1" dirty="0">
                <a:solidFill>
                  <a:schemeClr val="folHlink"/>
                </a:solidFill>
              </a:rPr>
              <a:t>所指的当前位置</a:t>
            </a:r>
            <a:r>
              <a:rPr lang="en-US" altLang="x-none" b="1" dirty="0"/>
              <a:t>)</a:t>
            </a:r>
            <a:r>
              <a:rPr lang="zh-CN" altLang="en-US" b="1" dirty="0"/>
              <a:t>。</a:t>
            </a:r>
            <a:endParaRPr lang="zh-CN" altLang="en-US" b="1" dirty="0">
              <a:ea typeface="Times New Roman" panose="02020603050405020304" pitchFamily="2" charset="0"/>
            </a:endParaRPr>
          </a:p>
        </p:txBody>
      </p:sp>
      <p:sp>
        <p:nvSpPr>
          <p:cNvPr id="149507" name="标题 149506"/>
          <p:cNvSpPr>
            <a:spLocks noGrp="1"/>
          </p:cNvSpPr>
          <p:nvPr>
            <p:ph type="title"/>
          </p:nvPr>
        </p:nvSpPr>
        <p:spPr>
          <a:xfrm>
            <a:off x="2209800" y="150813"/>
            <a:ext cx="7415213" cy="685800"/>
          </a:xfrm>
        </p:spPr>
        <p:txBody>
          <a:bodyPr lIns="92075" tIns="46038" rIns="92075" bIns="46038" anchor="ctr"/>
          <a:p>
            <a:pPr fontAlgn="base"/>
            <a:r>
              <a:rPr lang="en-US" altLang="x-none" sz="4000" b="1" strike="noStrike" noProof="1" dirty="0">
                <a:effectLst/>
                <a:latin typeface="Times New Roman" panose="02020603050405020304" pitchFamily="2" charset="0"/>
              </a:rPr>
              <a:t>3.1.2.2</a:t>
            </a:r>
            <a:r>
              <a:rPr lang="en-US" altLang="x-none" sz="4000" strike="noStrike" noProof="1" dirty="0"/>
              <a:t>  </a:t>
            </a:r>
            <a:r>
              <a:rPr lang="zh-CN" altLang="en-US" sz="4000" b="1" strike="noStrike" noProof="1" dirty="0">
                <a:effectLst/>
                <a:ea typeface="楷体_GB2312" pitchFamily="1" charset="-122"/>
              </a:rPr>
              <a:t>栈的静态顺序存储表示</a:t>
            </a:r>
            <a:endParaRPr lang="zh-CN" altLang="en-US" sz="4000" b="1" strike="noStrike" noProof="1" dirty="0">
              <a:effectLst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49" name="内容占位符 150529"/>
          <p:cNvSpPr>
            <a:spLocks noGrp="1"/>
          </p:cNvSpPr>
          <p:nvPr>
            <p:ph idx="4294967295"/>
          </p:nvPr>
        </p:nvSpPr>
        <p:spPr>
          <a:xfrm>
            <a:off x="1676400" y="149225"/>
            <a:ext cx="8812213" cy="2127250"/>
          </a:xfrm>
        </p:spPr>
        <p:txBody>
          <a:bodyPr anchor="t"/>
          <a:p>
            <a:pPr marL="355600" lvl="1" indent="0">
              <a:lnSpc>
                <a:spcPct val="110000"/>
              </a:lnSpc>
              <a:buClrTx/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◆ </a:t>
            </a:r>
            <a:r>
              <a:rPr lang="zh-CN" altLang="en-US" sz="3200" b="1" dirty="0">
                <a:solidFill>
                  <a:schemeClr val="folHlink"/>
                </a:solidFill>
                <a:latin typeface="宋体" panose="02010600030101010101" pitchFamily="2" charset="-122"/>
              </a:rPr>
              <a:t>结点出栈</a:t>
            </a:r>
            <a:r>
              <a:rPr lang="zh-CN" altLang="en-US" sz="3200" b="1" dirty="0"/>
              <a:t>：</a:t>
            </a:r>
            <a:r>
              <a:rPr lang="zh-CN" altLang="en-US" b="1" dirty="0"/>
              <a:t>首先</a:t>
            </a:r>
            <a:r>
              <a:rPr lang="zh-CN" altLang="en-US" b="1" dirty="0">
                <a:latin typeface="宋体" panose="02010600030101010101" pitchFamily="2" charset="-122"/>
              </a:rPr>
              <a:t>把</a:t>
            </a:r>
            <a:r>
              <a:rPr lang="en-US" altLang="x-none" b="1" dirty="0"/>
              <a:t>top</a:t>
            </a:r>
            <a:r>
              <a:rPr lang="zh-CN" altLang="en-US" b="1" dirty="0"/>
              <a:t>指向的栈顶元素取出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b="1" dirty="0"/>
              <a:t>然后执行</a:t>
            </a:r>
            <a:r>
              <a:rPr lang="en-US" altLang="x-none" b="1" dirty="0"/>
              <a:t>top</a:t>
            </a:r>
            <a:r>
              <a:rPr lang="zh-CN" altLang="en-US" b="1" dirty="0"/>
              <a:t>减</a:t>
            </a:r>
            <a:r>
              <a:rPr lang="en-US" altLang="x-none" b="1" dirty="0"/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，使</a:t>
            </a:r>
            <a:r>
              <a:rPr lang="en-US" altLang="x-none" b="1" dirty="0"/>
              <a:t>top</a:t>
            </a:r>
            <a:r>
              <a:rPr lang="zh-CN" altLang="en-US" b="1" dirty="0"/>
              <a:t>指向新的栈顶位置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/>
              <a:t>       若栈的数组有</a:t>
            </a:r>
            <a:r>
              <a:rPr lang="en-US" altLang="x-none" sz="2800" b="1" dirty="0"/>
              <a:t>Maxsize</a:t>
            </a:r>
            <a:r>
              <a:rPr lang="zh-CN" altLang="en-US" sz="2800" b="1" dirty="0"/>
              <a:t>个元素</a:t>
            </a:r>
            <a:r>
              <a:rPr lang="zh-CN" altLang="en-US" sz="2800" b="1" dirty="0">
                <a:latin typeface="宋体" panose="02010600030101010101" pitchFamily="2" charset="-122"/>
              </a:rPr>
              <a:t>，则</a:t>
            </a:r>
            <a:r>
              <a:rPr lang="en-US" altLang="x-none" sz="2800" b="1" dirty="0"/>
              <a:t>top=Maxsize-1</a:t>
            </a:r>
            <a:r>
              <a:rPr lang="zh-CN" altLang="en-US" sz="2800" b="1" dirty="0"/>
              <a:t>时栈满</a:t>
            </a:r>
            <a:r>
              <a:rPr lang="zh-CN" altLang="en-US" sz="2800" b="1" dirty="0">
                <a:latin typeface="宋体" panose="02010600030101010101" pitchFamily="2" charset="-122"/>
              </a:rPr>
              <a:t>。图</a:t>
            </a:r>
            <a:r>
              <a:rPr lang="en-US" altLang="x-none" sz="2800" b="1" dirty="0"/>
              <a:t>3-3</a:t>
            </a:r>
            <a:r>
              <a:rPr lang="zh-CN" altLang="en-US" sz="2800" b="1" dirty="0"/>
              <a:t>是一个大小为</a:t>
            </a:r>
            <a:r>
              <a:rPr lang="en-US" altLang="x-none" sz="2800" b="1" dirty="0"/>
              <a:t>5</a:t>
            </a:r>
            <a:r>
              <a:rPr lang="zh-CN" altLang="en-US" sz="2800" b="1" dirty="0"/>
              <a:t>的栈的变化示意图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pSp>
        <p:nvGrpSpPr>
          <p:cNvPr id="104450" name="组合 150530"/>
          <p:cNvGrpSpPr/>
          <p:nvPr/>
        </p:nvGrpSpPr>
        <p:grpSpPr>
          <a:xfrm>
            <a:off x="1660525" y="2638425"/>
            <a:ext cx="8778875" cy="3022600"/>
            <a:chOff x="0" y="0"/>
            <a:chExt cx="5530" cy="1904"/>
          </a:xfrm>
        </p:grpSpPr>
        <p:sp>
          <p:nvSpPr>
            <p:cNvPr id="104451" name="矩形 150531"/>
            <p:cNvSpPr/>
            <p:nvPr/>
          </p:nvSpPr>
          <p:spPr>
            <a:xfrm>
              <a:off x="1796" y="1677"/>
              <a:ext cx="2280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ctr"/>
            <a:p>
              <a:pPr algn="ctr" eaLnBrk="0" hangingPunct="0"/>
              <a:r>
                <a:rPr lang="zh-CN" altLang="en-US" sz="2000" b="1" dirty="0">
                  <a:latin typeface="楷体_GB2312" pitchFamily="1" charset="-122"/>
                  <a:ea typeface="楷体_GB2312" pitchFamily="1" charset="-122"/>
                </a:rPr>
                <a:t>图</a:t>
              </a:r>
              <a:r>
                <a:rPr lang="en-US" altLang="x-none" sz="2000" b="1" dirty="0">
                  <a:latin typeface="Times New Roman" panose="02020603050405020304" pitchFamily="2" charset="0"/>
                  <a:ea typeface="楷体_GB2312" pitchFamily="1" charset="-122"/>
                </a:rPr>
                <a:t>3-3   </a:t>
              </a:r>
              <a:r>
                <a:rPr lang="zh-CN" altLang="en-US" sz="2000" b="1" dirty="0">
                  <a:latin typeface="Times New Roman" panose="02020603050405020304" pitchFamily="2" charset="0"/>
                  <a:ea typeface="楷体_GB2312" pitchFamily="1" charset="-122"/>
                </a:rPr>
                <a:t>静态</a:t>
              </a:r>
              <a:r>
                <a:rPr lang="zh-CN" altLang="en-US" sz="2000" b="1" dirty="0">
                  <a:latin typeface="楷体_GB2312" pitchFamily="1" charset="-122"/>
                  <a:ea typeface="楷体_GB2312" pitchFamily="1" charset="-122"/>
                </a:rPr>
                <a:t>堆栈变化示意图</a:t>
              </a:r>
              <a:endParaRPr lang="zh-CN" altLang="en-US" sz="2000" b="1" dirty="0">
                <a:latin typeface="楷体_GB2312" pitchFamily="1" charset="-122"/>
                <a:ea typeface="楷体_GB2312" pitchFamily="1" charset="-122"/>
              </a:endParaRPr>
            </a:p>
          </p:txBody>
        </p:sp>
        <p:grpSp>
          <p:nvGrpSpPr>
            <p:cNvPr id="104452" name="组合 150532"/>
            <p:cNvGrpSpPr/>
            <p:nvPr/>
          </p:nvGrpSpPr>
          <p:grpSpPr>
            <a:xfrm>
              <a:off x="0" y="0"/>
              <a:ext cx="5530" cy="1565"/>
              <a:chOff x="0" y="0"/>
              <a:chExt cx="5530" cy="1565"/>
            </a:xfrm>
          </p:grpSpPr>
          <p:grpSp>
            <p:nvGrpSpPr>
              <p:cNvPr id="104453" name="组合 150533"/>
              <p:cNvGrpSpPr/>
              <p:nvPr/>
            </p:nvGrpSpPr>
            <p:grpSpPr>
              <a:xfrm>
                <a:off x="0" y="51"/>
                <a:ext cx="1066" cy="1315"/>
                <a:chOff x="0" y="0"/>
                <a:chExt cx="1066" cy="1315"/>
              </a:xfrm>
            </p:grpSpPr>
            <p:sp>
              <p:nvSpPr>
                <p:cNvPr id="104454" name="矩形 150534"/>
                <p:cNvSpPr/>
                <p:nvPr/>
              </p:nvSpPr>
              <p:spPr>
                <a:xfrm>
                  <a:off x="613" y="1088"/>
                  <a:ext cx="453" cy="2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zh-CN" altLang="en-US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空栈</a:t>
                  </a:r>
                  <a:endParaRPr lang="zh-CN" altLang="en-US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104455" name="组合 150535"/>
                <p:cNvGrpSpPr/>
                <p:nvPr/>
              </p:nvGrpSpPr>
              <p:grpSpPr>
                <a:xfrm>
                  <a:off x="586" y="0"/>
                  <a:ext cx="453" cy="1018"/>
                  <a:chOff x="0" y="0"/>
                  <a:chExt cx="499" cy="1018"/>
                </a:xfrm>
              </p:grpSpPr>
              <p:sp>
                <p:nvSpPr>
                  <p:cNvPr id="104456" name="矩形 150536"/>
                  <p:cNvSpPr/>
                  <p:nvPr/>
                </p:nvSpPr>
                <p:spPr>
                  <a:xfrm>
                    <a:off x="0" y="814"/>
                    <a:ext cx="499" cy="204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endParaRPr lang="zh-CN" altLang="en-US" sz="2400" baseline="-25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4457" name="矩形 150537"/>
                  <p:cNvSpPr/>
                  <p:nvPr/>
                </p:nvSpPr>
                <p:spPr>
                  <a:xfrm>
                    <a:off x="0" y="609"/>
                    <a:ext cx="499" cy="20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endParaRPr lang="zh-CN" altLang="en-US" sz="2400" baseline="-25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4458" name="矩形 150538"/>
                  <p:cNvSpPr/>
                  <p:nvPr/>
                </p:nvSpPr>
                <p:spPr>
                  <a:xfrm>
                    <a:off x="0" y="404"/>
                    <a:ext cx="499" cy="20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endParaRPr lang="zh-CN" altLang="en-US" sz="2400" baseline="-25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4459" name="矩形 150539"/>
                  <p:cNvSpPr/>
                  <p:nvPr/>
                </p:nvSpPr>
                <p:spPr>
                  <a:xfrm>
                    <a:off x="0" y="201"/>
                    <a:ext cx="499" cy="20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endParaRPr lang="zh-CN" altLang="en-US" sz="2400" baseline="-25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4460" name="矩形 150540"/>
                  <p:cNvSpPr/>
                  <p:nvPr/>
                </p:nvSpPr>
                <p:spPr>
                  <a:xfrm>
                    <a:off x="0" y="0"/>
                    <a:ext cx="499" cy="20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endParaRPr lang="zh-CN" altLang="en-US" sz="2400" baseline="-25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04461" name="组合 150541"/>
                <p:cNvGrpSpPr/>
                <p:nvPr/>
              </p:nvGrpSpPr>
              <p:grpSpPr>
                <a:xfrm>
                  <a:off x="10" y="944"/>
                  <a:ext cx="574" cy="227"/>
                  <a:chOff x="0" y="0"/>
                  <a:chExt cx="574" cy="227"/>
                </a:xfrm>
              </p:grpSpPr>
              <p:sp>
                <p:nvSpPr>
                  <p:cNvPr id="104462" name="矩形 150542"/>
                  <p:cNvSpPr/>
                  <p:nvPr/>
                </p:nvSpPr>
                <p:spPr>
                  <a:xfrm>
                    <a:off x="0" y="0"/>
                    <a:ext cx="499" cy="2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0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bottom</a:t>
                    </a:r>
                    <a:endParaRPr lang="en-US" altLang="x-none" sz="2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4463" name="直接连接符 150543"/>
                  <p:cNvSpPr/>
                  <p:nvPr/>
                </p:nvSpPr>
                <p:spPr>
                  <a:xfrm>
                    <a:off x="211" y="44"/>
                    <a:ext cx="363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104464" name="组合 150544"/>
                <p:cNvGrpSpPr/>
                <p:nvPr/>
              </p:nvGrpSpPr>
              <p:grpSpPr>
                <a:xfrm>
                  <a:off x="0" y="730"/>
                  <a:ext cx="580" cy="227"/>
                  <a:chOff x="0" y="0"/>
                  <a:chExt cx="580" cy="227"/>
                </a:xfrm>
              </p:grpSpPr>
              <p:sp>
                <p:nvSpPr>
                  <p:cNvPr id="104465" name="矩形 150545"/>
                  <p:cNvSpPr/>
                  <p:nvPr/>
                </p:nvSpPr>
                <p:spPr>
                  <a:xfrm>
                    <a:off x="0" y="0"/>
                    <a:ext cx="317" cy="2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0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top</a:t>
                    </a:r>
                    <a:endParaRPr lang="en-US" altLang="x-none" sz="2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4466" name="直接连接符 150546"/>
                  <p:cNvSpPr/>
                  <p:nvPr/>
                </p:nvSpPr>
                <p:spPr>
                  <a:xfrm>
                    <a:off x="340" y="131"/>
                    <a:ext cx="240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</p:grpSp>
          <p:grpSp>
            <p:nvGrpSpPr>
              <p:cNvPr id="104467" name="组合 150547"/>
              <p:cNvGrpSpPr/>
              <p:nvPr/>
            </p:nvGrpSpPr>
            <p:grpSpPr>
              <a:xfrm>
                <a:off x="1078" y="62"/>
                <a:ext cx="1274" cy="1470"/>
                <a:chOff x="0" y="0"/>
                <a:chExt cx="1274" cy="1470"/>
              </a:xfrm>
            </p:grpSpPr>
            <p:sp>
              <p:nvSpPr>
                <p:cNvPr id="104468" name="矩形 150548"/>
                <p:cNvSpPr/>
                <p:nvPr/>
              </p:nvSpPr>
              <p:spPr>
                <a:xfrm>
                  <a:off x="322" y="1062"/>
                  <a:ext cx="952" cy="40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Top=1</a:t>
                  </a:r>
                  <a:endPara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</a:t>
                  </a:r>
                  <a:r>
                    <a:rPr lang="zh-CN" altLang="en-US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个元素进栈</a:t>
                  </a:r>
                  <a:endParaRPr lang="zh-CN" altLang="en-US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104469" name="组合 150549"/>
                <p:cNvGrpSpPr/>
                <p:nvPr/>
              </p:nvGrpSpPr>
              <p:grpSpPr>
                <a:xfrm>
                  <a:off x="0" y="903"/>
                  <a:ext cx="610" cy="227"/>
                  <a:chOff x="0" y="0"/>
                  <a:chExt cx="610" cy="227"/>
                </a:xfrm>
              </p:grpSpPr>
              <p:sp>
                <p:nvSpPr>
                  <p:cNvPr id="104470" name="矩形 150550"/>
                  <p:cNvSpPr/>
                  <p:nvPr/>
                </p:nvSpPr>
                <p:spPr>
                  <a:xfrm>
                    <a:off x="0" y="0"/>
                    <a:ext cx="499" cy="2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0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bottom</a:t>
                    </a:r>
                    <a:endParaRPr lang="en-US" altLang="x-none" sz="2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4471" name="直接连接符 150551"/>
                  <p:cNvSpPr/>
                  <p:nvPr/>
                </p:nvSpPr>
                <p:spPr>
                  <a:xfrm>
                    <a:off x="247" y="30"/>
                    <a:ext cx="363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104472" name="组合 150552"/>
                <p:cNvGrpSpPr/>
                <p:nvPr/>
              </p:nvGrpSpPr>
              <p:grpSpPr>
                <a:xfrm>
                  <a:off x="109" y="575"/>
                  <a:ext cx="509" cy="227"/>
                  <a:chOff x="0" y="0"/>
                  <a:chExt cx="580" cy="227"/>
                </a:xfrm>
              </p:grpSpPr>
              <p:sp>
                <p:nvSpPr>
                  <p:cNvPr id="104473" name="矩形 150553"/>
                  <p:cNvSpPr/>
                  <p:nvPr/>
                </p:nvSpPr>
                <p:spPr>
                  <a:xfrm>
                    <a:off x="0" y="0"/>
                    <a:ext cx="317" cy="2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0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top</a:t>
                    </a:r>
                    <a:endParaRPr lang="en-US" altLang="x-none" sz="2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4474" name="直接连接符 150554"/>
                  <p:cNvSpPr/>
                  <p:nvPr/>
                </p:nvSpPr>
                <p:spPr>
                  <a:xfrm>
                    <a:off x="340" y="131"/>
                    <a:ext cx="240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104475" name="组合 150555"/>
                <p:cNvGrpSpPr/>
                <p:nvPr/>
              </p:nvGrpSpPr>
              <p:grpSpPr>
                <a:xfrm>
                  <a:off x="621" y="0"/>
                  <a:ext cx="440" cy="1029"/>
                  <a:chOff x="0" y="0"/>
                  <a:chExt cx="440" cy="1029"/>
                </a:xfrm>
              </p:grpSpPr>
              <p:sp>
                <p:nvSpPr>
                  <p:cNvPr id="104476" name="矩形 150556"/>
                  <p:cNvSpPr/>
                  <p:nvPr/>
                </p:nvSpPr>
                <p:spPr>
                  <a:xfrm>
                    <a:off x="2" y="825"/>
                    <a:ext cx="438" cy="204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endParaRPr lang="zh-CN" altLang="en-US" sz="2400" baseline="-25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4477" name="矩形 150557"/>
                  <p:cNvSpPr/>
                  <p:nvPr/>
                </p:nvSpPr>
                <p:spPr>
                  <a:xfrm>
                    <a:off x="2" y="414"/>
                    <a:ext cx="438" cy="20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endParaRPr lang="zh-CN" altLang="en-US" sz="2400" baseline="-25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4478" name="矩形 150558"/>
                  <p:cNvSpPr/>
                  <p:nvPr/>
                </p:nvSpPr>
                <p:spPr>
                  <a:xfrm>
                    <a:off x="2" y="210"/>
                    <a:ext cx="438" cy="20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endParaRPr lang="zh-CN" altLang="en-US" sz="2400" baseline="-25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4479" name="矩形 150559"/>
                  <p:cNvSpPr/>
                  <p:nvPr/>
                </p:nvSpPr>
                <p:spPr>
                  <a:xfrm>
                    <a:off x="2" y="0"/>
                    <a:ext cx="438" cy="20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endParaRPr lang="zh-CN" altLang="en-US" sz="2400" baseline="-25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4480" name="矩形 150560"/>
                  <p:cNvSpPr/>
                  <p:nvPr/>
                </p:nvSpPr>
                <p:spPr>
                  <a:xfrm>
                    <a:off x="0" y="614"/>
                    <a:ext cx="438" cy="20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a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104481" name="组合 150561"/>
              <p:cNvGrpSpPr/>
              <p:nvPr/>
            </p:nvGrpSpPr>
            <p:grpSpPr>
              <a:xfrm>
                <a:off x="2208" y="56"/>
                <a:ext cx="1315" cy="1491"/>
                <a:chOff x="0" y="0"/>
                <a:chExt cx="1315" cy="1491"/>
              </a:xfrm>
            </p:grpSpPr>
            <p:sp>
              <p:nvSpPr>
                <p:cNvPr id="104482" name="矩形 150562"/>
                <p:cNvSpPr/>
                <p:nvPr/>
              </p:nvSpPr>
              <p:spPr>
                <a:xfrm>
                  <a:off x="363" y="1083"/>
                  <a:ext cx="952" cy="40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Top=3</a:t>
                  </a:r>
                  <a:endPara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3</a:t>
                  </a:r>
                  <a:r>
                    <a:rPr lang="zh-CN" altLang="en-US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个元素进栈</a:t>
                  </a:r>
                  <a:endParaRPr lang="zh-CN" altLang="en-US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104483" name="组合 150563"/>
                <p:cNvGrpSpPr/>
                <p:nvPr/>
              </p:nvGrpSpPr>
              <p:grpSpPr>
                <a:xfrm>
                  <a:off x="0" y="922"/>
                  <a:ext cx="605" cy="227"/>
                  <a:chOff x="0" y="0"/>
                  <a:chExt cx="605" cy="227"/>
                </a:xfrm>
              </p:grpSpPr>
              <p:sp>
                <p:nvSpPr>
                  <p:cNvPr id="104484" name="矩形 150564"/>
                  <p:cNvSpPr/>
                  <p:nvPr/>
                </p:nvSpPr>
                <p:spPr>
                  <a:xfrm>
                    <a:off x="0" y="0"/>
                    <a:ext cx="499" cy="2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0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bottom</a:t>
                    </a:r>
                    <a:endParaRPr lang="en-US" altLang="x-none" sz="2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4485" name="直接连接符 150565"/>
                  <p:cNvSpPr/>
                  <p:nvPr/>
                </p:nvSpPr>
                <p:spPr>
                  <a:xfrm>
                    <a:off x="242" y="29"/>
                    <a:ext cx="363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104486" name="组合 150566"/>
                <p:cNvGrpSpPr/>
                <p:nvPr/>
              </p:nvGrpSpPr>
              <p:grpSpPr>
                <a:xfrm>
                  <a:off x="28" y="184"/>
                  <a:ext cx="580" cy="227"/>
                  <a:chOff x="0" y="0"/>
                  <a:chExt cx="580" cy="227"/>
                </a:xfrm>
              </p:grpSpPr>
              <p:sp>
                <p:nvSpPr>
                  <p:cNvPr id="104487" name="矩形 150567"/>
                  <p:cNvSpPr/>
                  <p:nvPr/>
                </p:nvSpPr>
                <p:spPr>
                  <a:xfrm>
                    <a:off x="0" y="0"/>
                    <a:ext cx="317" cy="2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0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top</a:t>
                    </a:r>
                    <a:endParaRPr lang="en-US" altLang="x-none" sz="2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4488" name="直接连接符 150568"/>
                  <p:cNvSpPr/>
                  <p:nvPr/>
                </p:nvSpPr>
                <p:spPr>
                  <a:xfrm>
                    <a:off x="340" y="131"/>
                    <a:ext cx="240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104489" name="组合 150569"/>
                <p:cNvGrpSpPr/>
                <p:nvPr/>
              </p:nvGrpSpPr>
              <p:grpSpPr>
                <a:xfrm>
                  <a:off x="612" y="0"/>
                  <a:ext cx="453" cy="1026"/>
                  <a:chOff x="0" y="0"/>
                  <a:chExt cx="453" cy="1026"/>
                </a:xfrm>
              </p:grpSpPr>
              <p:sp>
                <p:nvSpPr>
                  <p:cNvPr id="104490" name="矩形 150570"/>
                  <p:cNvSpPr/>
                  <p:nvPr/>
                </p:nvSpPr>
                <p:spPr>
                  <a:xfrm>
                    <a:off x="2" y="822"/>
                    <a:ext cx="451" cy="204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endParaRPr lang="zh-CN" altLang="en-US" sz="2400" baseline="-25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4491" name="矩形 150571"/>
                  <p:cNvSpPr/>
                  <p:nvPr/>
                </p:nvSpPr>
                <p:spPr>
                  <a:xfrm>
                    <a:off x="2" y="0"/>
                    <a:ext cx="451" cy="20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endParaRPr lang="zh-CN" altLang="en-US" sz="2400" baseline="-25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4492" name="矩形 150572"/>
                  <p:cNvSpPr/>
                  <p:nvPr/>
                </p:nvSpPr>
                <p:spPr>
                  <a:xfrm>
                    <a:off x="0" y="611"/>
                    <a:ext cx="451" cy="20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a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4493" name="矩形 150573"/>
                  <p:cNvSpPr/>
                  <p:nvPr/>
                </p:nvSpPr>
                <p:spPr>
                  <a:xfrm>
                    <a:off x="0" y="411"/>
                    <a:ext cx="451" cy="20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b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4494" name="矩形 150574"/>
                  <p:cNvSpPr/>
                  <p:nvPr/>
                </p:nvSpPr>
                <p:spPr>
                  <a:xfrm>
                    <a:off x="0" y="204"/>
                    <a:ext cx="451" cy="20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c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104495" name="组合 150575"/>
              <p:cNvGrpSpPr/>
              <p:nvPr/>
            </p:nvGrpSpPr>
            <p:grpSpPr>
              <a:xfrm>
                <a:off x="4512" y="0"/>
                <a:ext cx="1018" cy="1547"/>
                <a:chOff x="0" y="0"/>
                <a:chExt cx="1018" cy="1547"/>
              </a:xfrm>
            </p:grpSpPr>
            <p:sp>
              <p:nvSpPr>
                <p:cNvPr id="104496" name="矩形 150576"/>
                <p:cNvSpPr/>
                <p:nvPr/>
              </p:nvSpPr>
              <p:spPr>
                <a:xfrm>
                  <a:off x="538" y="1139"/>
                  <a:ext cx="480" cy="40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Top=4</a:t>
                  </a:r>
                  <a:endPara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  <a:p>
                  <a:pPr algn="ctr"/>
                  <a:r>
                    <a:rPr lang="zh-CN" altLang="en-US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栈满</a:t>
                  </a:r>
                  <a:endParaRPr lang="zh-CN" altLang="en-US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104497" name="组合 150577"/>
                <p:cNvGrpSpPr/>
                <p:nvPr/>
              </p:nvGrpSpPr>
              <p:grpSpPr>
                <a:xfrm>
                  <a:off x="0" y="934"/>
                  <a:ext cx="535" cy="227"/>
                  <a:chOff x="0" y="0"/>
                  <a:chExt cx="535" cy="227"/>
                </a:xfrm>
              </p:grpSpPr>
              <p:sp>
                <p:nvSpPr>
                  <p:cNvPr id="104498" name="矩形 150578"/>
                  <p:cNvSpPr/>
                  <p:nvPr/>
                </p:nvSpPr>
                <p:spPr>
                  <a:xfrm>
                    <a:off x="0" y="0"/>
                    <a:ext cx="499" cy="2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0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bottom</a:t>
                    </a:r>
                    <a:endParaRPr lang="en-US" altLang="x-none" sz="2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4499" name="直接连接符 150579"/>
                  <p:cNvSpPr/>
                  <p:nvPr/>
                </p:nvSpPr>
                <p:spPr>
                  <a:xfrm>
                    <a:off x="172" y="18"/>
                    <a:ext cx="363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104500" name="组合 150580"/>
                <p:cNvGrpSpPr/>
                <p:nvPr/>
              </p:nvGrpSpPr>
              <p:grpSpPr>
                <a:xfrm>
                  <a:off x="10" y="0"/>
                  <a:ext cx="522" cy="227"/>
                  <a:chOff x="0" y="0"/>
                  <a:chExt cx="522" cy="227"/>
                </a:xfrm>
              </p:grpSpPr>
              <p:sp>
                <p:nvSpPr>
                  <p:cNvPr id="104501" name="矩形 150581"/>
                  <p:cNvSpPr/>
                  <p:nvPr/>
                </p:nvSpPr>
                <p:spPr>
                  <a:xfrm>
                    <a:off x="0" y="0"/>
                    <a:ext cx="317" cy="2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0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top</a:t>
                    </a:r>
                    <a:endParaRPr lang="en-US" altLang="x-none" sz="2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4502" name="直接连接符 150582"/>
                  <p:cNvSpPr/>
                  <p:nvPr/>
                </p:nvSpPr>
                <p:spPr>
                  <a:xfrm>
                    <a:off x="282" y="131"/>
                    <a:ext cx="240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104503" name="组合 150583"/>
                <p:cNvGrpSpPr/>
                <p:nvPr/>
              </p:nvGrpSpPr>
              <p:grpSpPr>
                <a:xfrm>
                  <a:off x="536" y="41"/>
                  <a:ext cx="453" cy="1020"/>
                  <a:chOff x="0" y="0"/>
                  <a:chExt cx="501" cy="1016"/>
                </a:xfrm>
              </p:grpSpPr>
              <p:sp>
                <p:nvSpPr>
                  <p:cNvPr id="104504" name="矩形 150584"/>
                  <p:cNvSpPr/>
                  <p:nvPr/>
                </p:nvSpPr>
                <p:spPr>
                  <a:xfrm>
                    <a:off x="2" y="812"/>
                    <a:ext cx="499" cy="204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endParaRPr lang="zh-CN" altLang="en-US" sz="2400" baseline="-25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4505" name="矩形 150585"/>
                  <p:cNvSpPr/>
                  <p:nvPr/>
                </p:nvSpPr>
                <p:spPr>
                  <a:xfrm>
                    <a:off x="1" y="606"/>
                    <a:ext cx="499" cy="20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a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4506" name="矩形 150586"/>
                  <p:cNvSpPr/>
                  <p:nvPr/>
                </p:nvSpPr>
                <p:spPr>
                  <a:xfrm>
                    <a:off x="0" y="410"/>
                    <a:ext cx="499" cy="20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b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4507" name="矩形 150587"/>
                  <p:cNvSpPr/>
                  <p:nvPr/>
                </p:nvSpPr>
                <p:spPr>
                  <a:xfrm>
                    <a:off x="0" y="0"/>
                    <a:ext cx="499" cy="20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e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4508" name="矩形 150588"/>
                  <p:cNvSpPr/>
                  <p:nvPr/>
                </p:nvSpPr>
                <p:spPr>
                  <a:xfrm>
                    <a:off x="2" y="206"/>
                    <a:ext cx="499" cy="20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d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104509" name="组合 150589"/>
              <p:cNvGrpSpPr/>
              <p:nvPr/>
            </p:nvGrpSpPr>
            <p:grpSpPr>
              <a:xfrm>
                <a:off x="3360" y="83"/>
                <a:ext cx="1296" cy="1482"/>
                <a:chOff x="0" y="0"/>
                <a:chExt cx="1296" cy="1482"/>
              </a:xfrm>
            </p:grpSpPr>
            <p:sp>
              <p:nvSpPr>
                <p:cNvPr id="104510" name="矩形 150590"/>
                <p:cNvSpPr/>
                <p:nvPr/>
              </p:nvSpPr>
              <p:spPr>
                <a:xfrm>
                  <a:off x="480" y="1074"/>
                  <a:ext cx="816" cy="40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Top=2</a:t>
                  </a:r>
                  <a:endPara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  <a:p>
                  <a:pPr algn="ctr"/>
                  <a:r>
                    <a:rPr lang="zh-CN" altLang="en-US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元素</a:t>
                  </a:r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c</a:t>
                  </a:r>
                  <a:r>
                    <a:rPr lang="zh-CN" altLang="en-US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进栈</a:t>
                  </a:r>
                  <a:endParaRPr lang="zh-CN" altLang="en-US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104511" name="组合 150591"/>
                <p:cNvGrpSpPr/>
                <p:nvPr/>
              </p:nvGrpSpPr>
              <p:grpSpPr>
                <a:xfrm>
                  <a:off x="0" y="913"/>
                  <a:ext cx="634" cy="227"/>
                  <a:chOff x="0" y="0"/>
                  <a:chExt cx="634" cy="227"/>
                </a:xfrm>
              </p:grpSpPr>
              <p:sp>
                <p:nvSpPr>
                  <p:cNvPr id="104512" name="矩形 150592"/>
                  <p:cNvSpPr/>
                  <p:nvPr/>
                </p:nvSpPr>
                <p:spPr>
                  <a:xfrm>
                    <a:off x="0" y="0"/>
                    <a:ext cx="499" cy="2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0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bottom</a:t>
                    </a:r>
                    <a:endParaRPr lang="en-US" altLang="x-none" sz="2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4513" name="直接连接符 150593"/>
                  <p:cNvSpPr/>
                  <p:nvPr/>
                </p:nvSpPr>
                <p:spPr>
                  <a:xfrm>
                    <a:off x="271" y="29"/>
                    <a:ext cx="363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104514" name="组合 150594"/>
                <p:cNvGrpSpPr/>
                <p:nvPr/>
              </p:nvGrpSpPr>
              <p:grpSpPr>
                <a:xfrm>
                  <a:off x="57" y="367"/>
                  <a:ext cx="580" cy="227"/>
                  <a:chOff x="0" y="0"/>
                  <a:chExt cx="580" cy="227"/>
                </a:xfrm>
              </p:grpSpPr>
              <p:sp>
                <p:nvSpPr>
                  <p:cNvPr id="104515" name="矩形 150595"/>
                  <p:cNvSpPr/>
                  <p:nvPr/>
                </p:nvSpPr>
                <p:spPr>
                  <a:xfrm>
                    <a:off x="0" y="0"/>
                    <a:ext cx="317" cy="2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0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top</a:t>
                    </a:r>
                    <a:endParaRPr lang="en-US" altLang="x-none" sz="2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4516" name="直接连接符 150596"/>
                  <p:cNvSpPr/>
                  <p:nvPr/>
                </p:nvSpPr>
                <p:spPr>
                  <a:xfrm>
                    <a:off x="340" y="131"/>
                    <a:ext cx="240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104517" name="组合 150597"/>
                <p:cNvGrpSpPr/>
                <p:nvPr/>
              </p:nvGrpSpPr>
              <p:grpSpPr>
                <a:xfrm>
                  <a:off x="641" y="0"/>
                  <a:ext cx="453" cy="1017"/>
                  <a:chOff x="0" y="0"/>
                  <a:chExt cx="453" cy="1017"/>
                </a:xfrm>
              </p:grpSpPr>
              <p:sp>
                <p:nvSpPr>
                  <p:cNvPr id="104518" name="矩形 150598"/>
                  <p:cNvSpPr/>
                  <p:nvPr/>
                </p:nvSpPr>
                <p:spPr>
                  <a:xfrm>
                    <a:off x="2" y="813"/>
                    <a:ext cx="451" cy="204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endParaRPr lang="zh-CN" altLang="en-US" sz="2400" baseline="-25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4519" name="矩形 150599"/>
                  <p:cNvSpPr/>
                  <p:nvPr/>
                </p:nvSpPr>
                <p:spPr>
                  <a:xfrm>
                    <a:off x="2" y="0"/>
                    <a:ext cx="451" cy="20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endParaRPr lang="zh-CN" altLang="en-US" sz="2400" baseline="-25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4520" name="矩形 150600"/>
                  <p:cNvSpPr/>
                  <p:nvPr/>
                </p:nvSpPr>
                <p:spPr>
                  <a:xfrm>
                    <a:off x="0" y="611"/>
                    <a:ext cx="451" cy="20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a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4521" name="矩形 150601"/>
                  <p:cNvSpPr/>
                  <p:nvPr/>
                </p:nvSpPr>
                <p:spPr>
                  <a:xfrm>
                    <a:off x="0" y="411"/>
                    <a:ext cx="451" cy="20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b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4522" name="矩形 150602"/>
                  <p:cNvSpPr/>
                  <p:nvPr/>
                </p:nvSpPr>
                <p:spPr>
                  <a:xfrm>
                    <a:off x="0" y="204"/>
                    <a:ext cx="451" cy="20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endParaRPr lang="zh-CN" altLang="en-US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内容占位符 151553"/>
          <p:cNvSpPr>
            <a:spLocks noGrp="1"/>
          </p:cNvSpPr>
          <p:nvPr>
            <p:ph idx="4294967295"/>
          </p:nvPr>
        </p:nvSpPr>
        <p:spPr>
          <a:xfrm>
            <a:off x="1676400" y="147638"/>
            <a:ext cx="8812213" cy="4721225"/>
          </a:xfrm>
        </p:spPr>
        <p:txBody>
          <a:bodyPr anchor="t"/>
          <a:p>
            <a:pPr marL="0" indent="0">
              <a:lnSpc>
                <a:spcPct val="110000"/>
              </a:lnSpc>
              <a:buNone/>
            </a:pPr>
            <a:r>
              <a:rPr lang="zh-CN" altLang="en-US" sz="3600" b="1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基本操作的实现</a:t>
            </a:r>
            <a:endParaRPr lang="zh-CN" altLang="en-US" sz="3600" b="1" dirty="0">
              <a:solidFill>
                <a:schemeClr val="tx2"/>
              </a:solidFill>
              <a:latin typeface="楷体_GB2312" pitchFamily="1" charset="-122"/>
              <a:ea typeface="楷体_GB2312" pitchFamily="1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dirty="0"/>
              <a:t>1   </a:t>
            </a:r>
            <a:r>
              <a:rPr lang="zh-CN" altLang="en-US" b="1" dirty="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rPr>
              <a:t>栈的类型定义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/>
              <a:t># define  MAX_STACK_SIZE  100      </a:t>
            </a:r>
            <a:r>
              <a:rPr lang="en-US" altLang="x-none" sz="2400" b="1" dirty="0"/>
              <a:t>/*  </a:t>
            </a:r>
            <a:r>
              <a:rPr lang="zh-CN" altLang="en-US" sz="2400" b="1" dirty="0"/>
              <a:t>栈向量大小  *</a:t>
            </a:r>
            <a:r>
              <a:rPr lang="en-US" altLang="x-none" sz="2400" b="1" dirty="0"/>
              <a:t>/</a:t>
            </a:r>
            <a:endParaRPr lang="en-US" altLang="x-none" sz="24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/>
              <a:t># typedef  int  ElemType ;</a:t>
            </a:r>
            <a:endParaRPr lang="en-US" altLang="x-none" sz="28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/>
              <a:t>typedef struct  sqstack</a:t>
            </a:r>
            <a:endParaRPr lang="en-US" altLang="x-none" sz="2800" b="1" dirty="0"/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b="1" dirty="0"/>
              <a:t>{  ElemType   stack_array[MAX_STACK_SIZE] ;</a:t>
            </a:r>
            <a:endParaRPr lang="en-US" altLang="x-none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int  top;</a:t>
            </a:r>
            <a:endParaRPr lang="en-US" altLang="x-none" sz="2800" b="1" dirty="0"/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b="1" dirty="0"/>
              <a:t>}SqStack ;</a:t>
            </a:r>
            <a:endParaRPr lang="en-US" altLang="x-none" b="1" dirty="0">
              <a:solidFill>
                <a:schemeClr val="hlink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内容占位符 152577"/>
          <p:cNvSpPr>
            <a:spLocks noGrp="1"/>
          </p:cNvSpPr>
          <p:nvPr>
            <p:ph idx="4294967295"/>
          </p:nvPr>
        </p:nvSpPr>
        <p:spPr>
          <a:xfrm>
            <a:off x="1676400" y="147638"/>
            <a:ext cx="8812213" cy="2921000"/>
          </a:xfrm>
        </p:spPr>
        <p:txBody>
          <a:bodyPr anchor="t"/>
          <a:p>
            <a:pPr marL="0" indent="0">
              <a:lnSpc>
                <a:spcPct val="110000"/>
              </a:lnSpc>
              <a:buNone/>
            </a:pPr>
            <a:r>
              <a:rPr lang="en-US" altLang="x-none" b="1" dirty="0"/>
              <a:t>2 </a:t>
            </a:r>
            <a:r>
              <a:rPr lang="zh-CN" altLang="en-US" b="1" dirty="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rPr>
              <a:t>栈的初始化</a:t>
            </a:r>
            <a:endParaRPr lang="zh-CN" altLang="en-US" b="1" dirty="0">
              <a:solidFill>
                <a:schemeClr val="folHlink"/>
              </a:solidFill>
              <a:latin typeface="楷体_GB2312" pitchFamily="1" charset="-122"/>
              <a:ea typeface="楷体_GB2312" pitchFamily="1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/>
              <a:t>SqStack Init_Stack(void)</a:t>
            </a:r>
            <a:endParaRPr lang="en-US" altLang="x-none" sz="2800" b="1" dirty="0"/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b="1" dirty="0"/>
              <a:t>{    SqStack  S ;</a:t>
            </a:r>
            <a:endParaRPr lang="en-US" altLang="x-none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S.bottom=S.top=0 ;  return(S) ;</a:t>
            </a:r>
            <a:endParaRPr lang="en-US" altLang="x-none" sz="2800" b="1" dirty="0"/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b="1" dirty="0"/>
              <a:t>}</a:t>
            </a:r>
            <a:endParaRPr lang="en-US" altLang="x-none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1" name="内容占位符 153601"/>
          <p:cNvSpPr>
            <a:spLocks noGrp="1"/>
          </p:cNvSpPr>
          <p:nvPr>
            <p:ph idx="4294967295"/>
          </p:nvPr>
        </p:nvSpPr>
        <p:spPr>
          <a:xfrm>
            <a:off x="1676400" y="152400"/>
            <a:ext cx="8812213" cy="5005388"/>
          </a:xfrm>
        </p:spPr>
        <p:txBody>
          <a:bodyPr anchor="t"/>
          <a:p>
            <a:pPr marL="0" indent="0">
              <a:lnSpc>
                <a:spcPct val="110000"/>
              </a:lnSpc>
              <a:buNone/>
            </a:pPr>
            <a:r>
              <a:rPr lang="en-US" altLang="x-none" b="1" dirty="0"/>
              <a:t>3  </a:t>
            </a:r>
            <a:r>
              <a:rPr lang="zh-CN" altLang="en-US" b="1" dirty="0">
                <a:solidFill>
                  <a:schemeClr val="folHlink"/>
                </a:solidFill>
                <a:ea typeface="楷体_GB2312" pitchFamily="1" charset="-122"/>
              </a:rPr>
              <a:t>压栈</a:t>
            </a:r>
            <a:r>
              <a:rPr lang="en-US" altLang="x-none" b="1" dirty="0"/>
              <a:t>(</a:t>
            </a:r>
            <a:r>
              <a:rPr lang="zh-CN" altLang="en-US" b="1" dirty="0">
                <a:solidFill>
                  <a:schemeClr val="folHlink"/>
                </a:solidFill>
                <a:ea typeface="楷体_GB2312" pitchFamily="1" charset="-122"/>
              </a:rPr>
              <a:t>元素进栈</a:t>
            </a:r>
            <a:r>
              <a:rPr lang="en-US" altLang="x-none" b="1" dirty="0"/>
              <a:t>)</a:t>
            </a:r>
            <a:endParaRPr lang="en-US" altLang="x-none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/>
              <a:t>Status push(SqStack S , ElemType  e)</a:t>
            </a:r>
            <a:endParaRPr lang="en-US" altLang="x-none" sz="28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400" b="1" dirty="0">
                <a:latin typeface="宋体" panose="02010600030101010101" pitchFamily="2" charset="-122"/>
              </a:rPr>
              <a:t>   /*  </a:t>
            </a:r>
            <a:r>
              <a:rPr lang="zh-CN" altLang="en-US" sz="2400" b="1" dirty="0">
                <a:latin typeface="宋体" panose="02010600030101010101" pitchFamily="2" charset="-122"/>
              </a:rPr>
              <a:t>使数据元素</a:t>
            </a:r>
            <a:r>
              <a:rPr lang="en-US" altLang="x-none" sz="2400" b="1" dirty="0"/>
              <a:t>e</a:t>
            </a:r>
            <a:r>
              <a:rPr lang="zh-CN" altLang="en-US" sz="2400" b="1" dirty="0">
                <a:latin typeface="宋体" panose="02010600030101010101" pitchFamily="2" charset="-122"/>
              </a:rPr>
              <a:t>进栈成为新的栈顶  *</a:t>
            </a:r>
            <a:r>
              <a:rPr lang="en-US" altLang="x-none" sz="2400" b="1" dirty="0">
                <a:latin typeface="宋体" panose="02010600030101010101" pitchFamily="2" charset="-122"/>
              </a:rPr>
              <a:t>/</a:t>
            </a:r>
            <a:endParaRPr lang="en-US" altLang="x-none" sz="2400" b="1" dirty="0">
              <a:latin typeface="宋体" panose="02010600030101010101" pitchFamily="2" charset="-122"/>
            </a:endParaRP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b="1" dirty="0"/>
              <a:t>{  if  (S.top==MAX_STACK_SIZE-1) </a:t>
            </a:r>
            <a:endParaRPr lang="en-US" altLang="x-none" b="1" dirty="0"/>
          </a:p>
          <a:p>
            <a:pPr marL="1079500" lvl="3" indent="0">
              <a:lnSpc>
                <a:spcPct val="110000"/>
              </a:lnSpc>
              <a:buNone/>
            </a:pPr>
            <a:r>
              <a:rPr lang="en-US" altLang="x-none" sz="2800" b="1" dirty="0"/>
              <a:t>return  ERROR;      </a:t>
            </a:r>
            <a:r>
              <a:rPr lang="en-US" altLang="x-none" sz="2400" b="1" dirty="0"/>
              <a:t>/*  </a:t>
            </a:r>
            <a:r>
              <a:rPr lang="zh-CN" altLang="en-US" sz="2400" b="1" dirty="0"/>
              <a:t>栈满，返回错误标志    *</a:t>
            </a:r>
            <a:r>
              <a:rPr lang="en-US" altLang="x-none" sz="2400" b="1" dirty="0"/>
              <a:t>/</a:t>
            </a:r>
            <a:endParaRPr lang="en-US" altLang="x-none" sz="2800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S.top++ ;      </a:t>
            </a:r>
            <a:r>
              <a:rPr lang="en-US" altLang="x-none" b="1" dirty="0">
                <a:latin typeface="宋体" panose="02010600030101010101" pitchFamily="2" charset="-122"/>
              </a:rPr>
              <a:t>/*  </a:t>
            </a:r>
            <a:r>
              <a:rPr lang="zh-CN" altLang="en-US" b="1" dirty="0">
                <a:latin typeface="宋体" panose="02010600030101010101" pitchFamily="2" charset="-122"/>
              </a:rPr>
              <a:t>栈顶指针加</a:t>
            </a:r>
            <a:r>
              <a:rPr lang="en-US" altLang="x-none" b="1" dirty="0"/>
              <a:t>1  </a:t>
            </a:r>
            <a:r>
              <a:rPr lang="en-US" altLang="x-none" b="1" dirty="0">
                <a:latin typeface="宋体" panose="02010600030101010101" pitchFamily="2" charset="-122"/>
              </a:rPr>
              <a:t>*/</a:t>
            </a:r>
            <a:endParaRPr lang="en-US" altLang="x-none" b="1" dirty="0">
              <a:latin typeface="宋体" panose="02010600030101010101" pitchFamily="2" charset="-122"/>
            </a:endParaRP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S.stack_array[S.top]=e  ;   </a:t>
            </a:r>
            <a:r>
              <a:rPr lang="en-US" altLang="x-none" b="1" dirty="0">
                <a:latin typeface="宋体" panose="02010600030101010101" pitchFamily="2" charset="-122"/>
              </a:rPr>
              <a:t>/* </a:t>
            </a:r>
            <a:r>
              <a:rPr lang="en-US" altLang="x-none" b="1" dirty="0"/>
              <a:t>e</a:t>
            </a:r>
            <a:r>
              <a:rPr lang="zh-CN" altLang="en-US" b="1" dirty="0">
                <a:latin typeface="宋体" panose="02010600030101010101" pitchFamily="2" charset="-122"/>
              </a:rPr>
              <a:t>成为新的栈顶  *</a:t>
            </a:r>
            <a:r>
              <a:rPr lang="en-US" altLang="x-none" b="1" dirty="0">
                <a:latin typeface="宋体" panose="02010600030101010101" pitchFamily="2" charset="-122"/>
              </a:rPr>
              <a:t>/</a:t>
            </a:r>
            <a:endParaRPr lang="en-US" altLang="x-none" b="1" dirty="0">
              <a:latin typeface="宋体" panose="02010600030101010101" pitchFamily="2" charset="-122"/>
            </a:endParaRP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return OK;        </a:t>
            </a:r>
            <a:r>
              <a:rPr lang="en-US" altLang="x-none" b="1" dirty="0"/>
              <a:t>/*  </a:t>
            </a:r>
            <a:r>
              <a:rPr lang="zh-CN" altLang="en-US" b="1" dirty="0"/>
              <a:t>压栈成功    *</a:t>
            </a:r>
            <a:r>
              <a:rPr lang="en-US" altLang="x-none" b="1" dirty="0"/>
              <a:t>/</a:t>
            </a:r>
            <a:endParaRPr lang="en-US" altLang="x-none" b="1" dirty="0">
              <a:latin typeface="宋体" panose="02010600030101010101" pitchFamily="2" charset="-122"/>
            </a:endParaRP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b="1" dirty="0"/>
              <a:t>}</a:t>
            </a:r>
            <a:endParaRPr lang="en-US" altLang="x-none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5" name="内容占位符 154625"/>
          <p:cNvSpPr>
            <a:spLocks noGrp="1"/>
          </p:cNvSpPr>
          <p:nvPr>
            <p:ph idx="4294967295"/>
          </p:nvPr>
        </p:nvSpPr>
        <p:spPr>
          <a:xfrm>
            <a:off x="1676400" y="147638"/>
            <a:ext cx="8812213" cy="5010150"/>
          </a:xfrm>
        </p:spPr>
        <p:txBody>
          <a:bodyPr anchor="t"/>
          <a:p>
            <a:pPr marL="0" indent="0">
              <a:lnSpc>
                <a:spcPct val="110000"/>
              </a:lnSpc>
              <a:buNone/>
            </a:pPr>
            <a:r>
              <a:rPr lang="en-US" altLang="x-none" b="1" dirty="0"/>
              <a:t>4</a:t>
            </a:r>
            <a:r>
              <a:rPr lang="en-US" altLang="x-none" dirty="0"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rPr>
              <a:t>弹栈</a:t>
            </a:r>
            <a:r>
              <a:rPr lang="en-US" altLang="x-none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chemeClr val="folHlink"/>
                </a:solidFill>
                <a:ea typeface="楷体_GB2312" pitchFamily="1" charset="-122"/>
              </a:rPr>
              <a:t>元素</a:t>
            </a:r>
            <a:r>
              <a:rPr lang="zh-CN" altLang="en-US" b="1" dirty="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rPr>
              <a:t>出栈</a:t>
            </a:r>
            <a:r>
              <a:rPr lang="en-US" altLang="x-none" b="1" dirty="0">
                <a:latin typeface="宋体" panose="02010600030101010101" pitchFamily="2" charset="-122"/>
              </a:rPr>
              <a:t>)</a:t>
            </a:r>
            <a:endParaRPr lang="en-US" altLang="x-none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/>
              <a:t>Status  pop( SqStack   S, ElemType  *e )</a:t>
            </a:r>
            <a:endParaRPr lang="en-US" altLang="x-none" sz="28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400" b="1" dirty="0"/>
              <a:t>      /*</a:t>
            </a:r>
            <a:r>
              <a:rPr lang="zh-CN" altLang="en-US" sz="2400" b="1" dirty="0"/>
              <a:t>弹出栈顶元素*</a:t>
            </a:r>
            <a:r>
              <a:rPr lang="en-US" altLang="x-none" sz="2400" b="1" dirty="0"/>
              <a:t>/</a:t>
            </a:r>
            <a:endParaRPr lang="en-US" altLang="x-none" sz="2400" b="1" dirty="0"/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b="1" dirty="0"/>
              <a:t>{  if ( S.top==0 )</a:t>
            </a:r>
            <a:endParaRPr lang="en-US" altLang="x-none" b="1" dirty="0"/>
          </a:p>
          <a:p>
            <a:pPr marL="1079500" lvl="3" indent="0">
              <a:lnSpc>
                <a:spcPct val="110000"/>
              </a:lnSpc>
              <a:buNone/>
            </a:pPr>
            <a:r>
              <a:rPr lang="en-US" altLang="x-none" sz="2800" b="1" dirty="0"/>
              <a:t>return ERROR ;       </a:t>
            </a:r>
            <a:r>
              <a:rPr lang="en-US" altLang="x-none" sz="2400" b="1" dirty="0"/>
              <a:t>/*  </a:t>
            </a:r>
            <a:r>
              <a:rPr lang="zh-CN" altLang="en-US" sz="2400" b="1" dirty="0"/>
              <a:t>栈空，返回错误标志    *</a:t>
            </a:r>
            <a:r>
              <a:rPr lang="en-US" altLang="x-none" sz="2400" b="1" dirty="0"/>
              <a:t>/</a:t>
            </a:r>
            <a:endParaRPr lang="en-US" altLang="x-none" sz="2400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*e=S.stack_array[S.top] ;  </a:t>
            </a:r>
            <a:endParaRPr lang="en-US" altLang="x-none" sz="2800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S.top-- ;  </a:t>
            </a:r>
            <a:endParaRPr lang="en-US" altLang="x-none" sz="2800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return OK ;  </a:t>
            </a:r>
            <a:endParaRPr lang="en-US" altLang="x-none" sz="2800" b="1" dirty="0"/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b="1" dirty="0"/>
              <a:t>}</a:t>
            </a:r>
            <a:endParaRPr lang="en-US" altLang="x-none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69" name="内容占位符 155649"/>
          <p:cNvSpPr>
            <a:spLocks noGrp="1"/>
          </p:cNvSpPr>
          <p:nvPr>
            <p:ph idx="4294967295"/>
          </p:nvPr>
        </p:nvSpPr>
        <p:spPr>
          <a:xfrm>
            <a:off x="1676400" y="147638"/>
            <a:ext cx="8812213" cy="2560637"/>
          </a:xfrm>
        </p:spPr>
        <p:txBody>
          <a:bodyPr anchor="t"/>
          <a:p>
            <a:pPr marL="0" indent="0">
              <a:lnSpc>
                <a:spcPct val="110000"/>
              </a:lnSpc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    </a:t>
            </a:r>
            <a:r>
              <a:rPr lang="zh-CN" altLang="en-US" sz="2800" b="1">
                <a:latin typeface="宋体" panose="02010600030101010101" pitchFamily="2" charset="-122"/>
              </a:rPr>
              <a:t>当栈满时做进栈运算必定产生空间溢出，简称“</a:t>
            </a: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上溢</a:t>
            </a:r>
            <a:r>
              <a:rPr lang="zh-CN" altLang="en-US" sz="2800" b="1">
                <a:latin typeface="宋体" panose="02010600030101010101" pitchFamily="2" charset="-122"/>
              </a:rPr>
              <a:t>”。上溢是一种出错状态，应设法避免。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  当栈空时做退栈运算也将产生溢出，简称“</a:t>
            </a: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下溢</a:t>
            </a:r>
            <a:r>
              <a:rPr lang="zh-CN" altLang="en-US" sz="2800" b="1">
                <a:latin typeface="宋体" panose="02010600030101010101" pitchFamily="2" charset="-122"/>
              </a:rPr>
              <a:t>”。下溢则可能是正常现象，因为栈在使用时，其初态或终态都是空栈，所以下溢常用来作为控制转移的条件。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3" name="内容占位符 156673"/>
          <p:cNvSpPr>
            <a:spLocks noGrp="1"/>
          </p:cNvSpPr>
          <p:nvPr>
            <p:ph idx="4294967295"/>
          </p:nvPr>
        </p:nvSpPr>
        <p:spPr>
          <a:xfrm>
            <a:off x="1676400" y="1052513"/>
            <a:ext cx="8812213" cy="2659062"/>
          </a:xfrm>
        </p:spPr>
        <p:txBody>
          <a:bodyPr anchor="t"/>
          <a:p>
            <a:pPr marL="0" indent="0">
              <a:lnSpc>
                <a:spcPct val="110000"/>
              </a:lnSpc>
              <a:buNone/>
            </a:pPr>
            <a:r>
              <a:rPr lang="en-US" altLang="x-none" sz="3600" b="1" dirty="0">
                <a:solidFill>
                  <a:schemeClr val="tx2"/>
                </a:solidFill>
                <a:ea typeface="楷体_GB2312" pitchFamily="1" charset="-122"/>
              </a:rPr>
              <a:t>1   </a:t>
            </a:r>
            <a:r>
              <a:rPr lang="zh-CN" altLang="en-US" sz="3600" b="1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栈的链式表示</a:t>
            </a:r>
            <a:endParaRPr lang="zh-CN" altLang="en-US" sz="3600" b="1" dirty="0">
              <a:solidFill>
                <a:schemeClr val="tx2"/>
              </a:solidFill>
              <a:latin typeface="楷体_GB2312" pitchFamily="1" charset="-122"/>
              <a:ea typeface="楷体_GB2312" pitchFamily="1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</a:rPr>
              <a:t>栈的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链式存储结构</a:t>
            </a:r>
            <a:r>
              <a:rPr lang="zh-CN" altLang="en-US" sz="2800" b="1" dirty="0">
                <a:latin typeface="宋体" panose="02010600030101010101" pitchFamily="2" charset="-122"/>
              </a:rPr>
              <a:t>称为链栈，是运算受限的单链表。其插入和删除操作只能在表头位置上进行。因此，链栈没有必要像单链表那样附加头结点，栈顶指针</a:t>
            </a:r>
            <a:r>
              <a:rPr lang="en-US" altLang="x-none" sz="2800" b="1" dirty="0"/>
              <a:t>top</a:t>
            </a:r>
            <a:r>
              <a:rPr lang="zh-CN" altLang="en-US" sz="2800" b="1" dirty="0">
                <a:latin typeface="宋体" panose="02010600030101010101" pitchFamily="2" charset="-122"/>
              </a:rPr>
              <a:t>就是链表的头指针。图</a:t>
            </a:r>
            <a:r>
              <a:rPr lang="en-US" altLang="x-none" sz="2800" b="1" dirty="0"/>
              <a:t>3-4</a:t>
            </a:r>
            <a:r>
              <a:rPr lang="zh-CN" altLang="en-US" sz="2800" b="1" dirty="0"/>
              <a:t>是栈的链式存储表示形式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endParaRPr lang="zh-CN" altLang="en-US" sz="2800" b="1" dirty="0"/>
          </a:p>
        </p:txBody>
      </p:sp>
      <p:sp>
        <p:nvSpPr>
          <p:cNvPr id="156675" name="标题 156674"/>
          <p:cNvSpPr>
            <a:spLocks noGrp="1"/>
          </p:cNvSpPr>
          <p:nvPr>
            <p:ph type="title"/>
          </p:nvPr>
        </p:nvSpPr>
        <p:spPr>
          <a:xfrm>
            <a:off x="2209800" y="150813"/>
            <a:ext cx="7315200" cy="685800"/>
          </a:xfrm>
        </p:spPr>
        <p:txBody>
          <a:bodyPr lIns="92075" tIns="46038" rIns="92075" bIns="46038" anchor="ctr"/>
          <a:p>
            <a:pPr fontAlgn="base"/>
            <a:r>
              <a:rPr lang="en-US" altLang="x-none" b="1" strike="noStrike" noProof="1" dirty="0">
                <a:effectLst/>
                <a:latin typeface="Times New Roman" panose="02020603050405020304" pitchFamily="2" charset="0"/>
              </a:rPr>
              <a:t>3.1.3</a:t>
            </a:r>
            <a:r>
              <a:rPr lang="en-US" altLang="x-none" b="1" strike="noStrike" noProof="1" dirty="0"/>
              <a:t>  </a:t>
            </a:r>
            <a:r>
              <a:rPr lang="zh-CN" altLang="en-US" b="1" strike="noStrike" noProof="1" dirty="0">
                <a:effectLst/>
                <a:ea typeface="楷体_GB2312" pitchFamily="1" charset="-122"/>
              </a:rPr>
              <a:t>栈的链式存储表示</a:t>
            </a:r>
            <a:endParaRPr lang="zh-CN" altLang="en-US" b="1" strike="noStrike" noProof="1" dirty="0">
              <a:effectLst/>
              <a:ea typeface="楷体_GB2312" pitchFamily="1" charset="-122"/>
            </a:endParaRPr>
          </a:p>
        </p:txBody>
      </p:sp>
      <p:grpSp>
        <p:nvGrpSpPr>
          <p:cNvPr id="110595" name="组合 156675"/>
          <p:cNvGrpSpPr/>
          <p:nvPr/>
        </p:nvGrpSpPr>
        <p:grpSpPr>
          <a:xfrm>
            <a:off x="6662738" y="3789363"/>
            <a:ext cx="3743325" cy="2832100"/>
            <a:chOff x="0" y="0"/>
            <a:chExt cx="2358" cy="1784"/>
          </a:xfrm>
        </p:grpSpPr>
        <p:grpSp>
          <p:nvGrpSpPr>
            <p:cNvPr id="110596" name="组合 156676"/>
            <p:cNvGrpSpPr/>
            <p:nvPr/>
          </p:nvGrpSpPr>
          <p:grpSpPr>
            <a:xfrm>
              <a:off x="0" y="0"/>
              <a:ext cx="2358" cy="1678"/>
              <a:chOff x="0" y="0"/>
              <a:chExt cx="2379" cy="1715"/>
            </a:xfrm>
          </p:grpSpPr>
          <p:grpSp>
            <p:nvGrpSpPr>
              <p:cNvPr id="110597" name="组合 156677"/>
              <p:cNvGrpSpPr/>
              <p:nvPr/>
            </p:nvGrpSpPr>
            <p:grpSpPr>
              <a:xfrm>
                <a:off x="0" y="1"/>
                <a:ext cx="1123" cy="563"/>
                <a:chOff x="0" y="0"/>
                <a:chExt cx="1123" cy="563"/>
              </a:xfrm>
            </p:grpSpPr>
            <p:sp>
              <p:nvSpPr>
                <p:cNvPr id="110598" name="矩形 156678"/>
                <p:cNvSpPr/>
                <p:nvPr/>
              </p:nvSpPr>
              <p:spPr>
                <a:xfrm>
                  <a:off x="432" y="336"/>
                  <a:ext cx="453" cy="2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zh-CN" altLang="en-US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空栈</a:t>
                  </a:r>
                  <a:endParaRPr lang="zh-CN" altLang="en-US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110599" name="组合 156679"/>
                <p:cNvGrpSpPr/>
                <p:nvPr/>
              </p:nvGrpSpPr>
              <p:grpSpPr>
                <a:xfrm>
                  <a:off x="0" y="0"/>
                  <a:ext cx="608" cy="227"/>
                  <a:chOff x="0" y="0"/>
                  <a:chExt cx="608" cy="227"/>
                </a:xfrm>
              </p:grpSpPr>
              <p:sp>
                <p:nvSpPr>
                  <p:cNvPr id="110600" name="矩形 156680"/>
                  <p:cNvSpPr/>
                  <p:nvPr/>
                </p:nvSpPr>
                <p:spPr>
                  <a:xfrm>
                    <a:off x="0" y="0"/>
                    <a:ext cx="340" cy="2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0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top</a:t>
                    </a:r>
                    <a:endParaRPr lang="en-US" altLang="x-none" sz="2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0601" name="直接连接符 156681"/>
                  <p:cNvSpPr/>
                  <p:nvPr/>
                </p:nvSpPr>
                <p:spPr>
                  <a:xfrm>
                    <a:off x="336" y="144"/>
                    <a:ext cx="272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110602" name="组合 156682"/>
                <p:cNvGrpSpPr/>
                <p:nvPr/>
              </p:nvGrpSpPr>
              <p:grpSpPr>
                <a:xfrm>
                  <a:off x="624" y="30"/>
                  <a:ext cx="499" cy="227"/>
                  <a:chOff x="0" y="0"/>
                  <a:chExt cx="499" cy="227"/>
                </a:xfrm>
              </p:grpSpPr>
              <p:sp>
                <p:nvSpPr>
                  <p:cNvPr id="110603" name="矩形 156683"/>
                  <p:cNvSpPr/>
                  <p:nvPr/>
                </p:nvSpPr>
                <p:spPr>
                  <a:xfrm>
                    <a:off x="0" y="0"/>
                    <a:ext cx="499" cy="227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r>
                      <a:rPr lang="zh-CN" altLang="en-US" sz="2400" dirty="0">
                        <a:latin typeface="Times New Roman" panose="02020603050405020304" pitchFamily="2" charset="0"/>
                        <a:ea typeface="Arial Unicode MS" panose="020B0604020202020204" charset="-122"/>
                      </a:rPr>
                      <a:t>        ⋀</a:t>
                    </a:r>
                    <a:endParaRPr lang="zh-CN" altLang="en-US" sz="2400" dirty="0">
                      <a:latin typeface="Times New Roman" panose="02020603050405020304" pitchFamily="2" charset="0"/>
                      <a:ea typeface="Arial Unicode MS" panose="020B0604020202020204" charset="-122"/>
                    </a:endParaRPr>
                  </a:p>
                </p:txBody>
              </p:sp>
              <p:sp>
                <p:nvSpPr>
                  <p:cNvPr id="110604" name="直接连接符 156684"/>
                  <p:cNvSpPr/>
                  <p:nvPr/>
                </p:nvSpPr>
                <p:spPr>
                  <a:xfrm>
                    <a:off x="331" y="0"/>
                    <a:ext cx="0" cy="227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</p:grpSp>
          <p:grpSp>
            <p:nvGrpSpPr>
              <p:cNvPr id="110605" name="组合 156685"/>
              <p:cNvGrpSpPr/>
              <p:nvPr/>
            </p:nvGrpSpPr>
            <p:grpSpPr>
              <a:xfrm>
                <a:off x="1152" y="0"/>
                <a:ext cx="1227" cy="1715"/>
                <a:chOff x="0" y="0"/>
                <a:chExt cx="1227" cy="1715"/>
              </a:xfrm>
            </p:grpSpPr>
            <p:sp>
              <p:nvSpPr>
                <p:cNvPr id="110606" name="矩形 156686"/>
                <p:cNvSpPr/>
                <p:nvPr/>
              </p:nvSpPr>
              <p:spPr>
                <a:xfrm>
                  <a:off x="660" y="1488"/>
                  <a:ext cx="567" cy="2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zh-CN" altLang="en-US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非空栈</a:t>
                  </a:r>
                  <a:endParaRPr lang="zh-CN" altLang="en-US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110607" name="组合 156687"/>
                <p:cNvGrpSpPr/>
                <p:nvPr/>
              </p:nvGrpSpPr>
              <p:grpSpPr>
                <a:xfrm>
                  <a:off x="0" y="0"/>
                  <a:ext cx="1152" cy="440"/>
                  <a:chOff x="0" y="0"/>
                  <a:chExt cx="1152" cy="440"/>
                </a:xfrm>
              </p:grpSpPr>
              <p:grpSp>
                <p:nvGrpSpPr>
                  <p:cNvPr id="110608" name="组合 156688"/>
                  <p:cNvGrpSpPr/>
                  <p:nvPr/>
                </p:nvGrpSpPr>
                <p:grpSpPr>
                  <a:xfrm>
                    <a:off x="0" y="0"/>
                    <a:ext cx="608" cy="227"/>
                    <a:chOff x="0" y="0"/>
                    <a:chExt cx="608" cy="227"/>
                  </a:xfrm>
                </p:grpSpPr>
                <p:sp>
                  <p:nvSpPr>
                    <p:cNvPr id="110609" name="矩形 156689"/>
                    <p:cNvSpPr/>
                    <p:nvPr/>
                  </p:nvSpPr>
                  <p:spPr>
                    <a:xfrm>
                      <a:off x="0" y="0"/>
                      <a:ext cx="340" cy="227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ctr"/>
                    <a:p>
                      <a:pPr algn="ctr"/>
                      <a:r>
                        <a:rPr lang="en-US" altLang="x-none" sz="2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top</a:t>
                      </a:r>
                      <a:endParaRPr lang="en-US" altLang="x-none" sz="20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10610" name="直接连接符 156690"/>
                    <p:cNvSpPr/>
                    <p:nvPr/>
                  </p:nvSpPr>
                  <p:spPr>
                    <a:xfrm>
                      <a:off x="336" y="144"/>
                      <a:ext cx="272" cy="0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</p:spPr>
                </p:sp>
              </p:grpSp>
              <p:grpSp>
                <p:nvGrpSpPr>
                  <p:cNvPr id="110611" name="组合 156691"/>
                  <p:cNvGrpSpPr/>
                  <p:nvPr/>
                </p:nvGrpSpPr>
                <p:grpSpPr>
                  <a:xfrm>
                    <a:off x="608" y="48"/>
                    <a:ext cx="544" cy="227"/>
                    <a:chOff x="0" y="0"/>
                    <a:chExt cx="544" cy="227"/>
                  </a:xfrm>
                </p:grpSpPr>
                <p:sp>
                  <p:nvSpPr>
                    <p:cNvPr id="110612" name="矩形 156692"/>
                    <p:cNvSpPr/>
                    <p:nvPr/>
                  </p:nvSpPr>
                  <p:spPr>
                    <a:xfrm>
                      <a:off x="0" y="0"/>
                      <a:ext cx="544" cy="227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r>
                        <a:rPr lang="zh-CN" altLang="en-US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altLang="x-none" sz="2400" baseline="-25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x-none" sz="2400" baseline="-250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10613" name="直接连接符 156693"/>
                    <p:cNvSpPr/>
                    <p:nvPr/>
                  </p:nvSpPr>
                  <p:spPr>
                    <a:xfrm>
                      <a:off x="384" y="0"/>
                      <a:ext cx="0" cy="227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</p:grpSp>
              <p:sp>
                <p:nvSpPr>
                  <p:cNvPr id="110614" name="直接连接符 156694"/>
                  <p:cNvSpPr/>
                  <p:nvPr/>
                </p:nvSpPr>
                <p:spPr>
                  <a:xfrm>
                    <a:off x="1104" y="213"/>
                    <a:ext cx="0" cy="227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110615" name="组合 156695"/>
                <p:cNvGrpSpPr/>
                <p:nvPr/>
              </p:nvGrpSpPr>
              <p:grpSpPr>
                <a:xfrm>
                  <a:off x="626" y="453"/>
                  <a:ext cx="544" cy="371"/>
                  <a:chOff x="0" y="0"/>
                  <a:chExt cx="544" cy="371"/>
                </a:xfrm>
              </p:grpSpPr>
              <p:grpSp>
                <p:nvGrpSpPr>
                  <p:cNvPr id="110616" name="组合 156696"/>
                  <p:cNvGrpSpPr/>
                  <p:nvPr/>
                </p:nvGrpSpPr>
                <p:grpSpPr>
                  <a:xfrm>
                    <a:off x="0" y="0"/>
                    <a:ext cx="544" cy="227"/>
                    <a:chOff x="0" y="0"/>
                    <a:chExt cx="544" cy="227"/>
                  </a:xfrm>
                </p:grpSpPr>
                <p:sp>
                  <p:nvSpPr>
                    <p:cNvPr id="110617" name="矩形 156697"/>
                    <p:cNvSpPr/>
                    <p:nvPr/>
                  </p:nvSpPr>
                  <p:spPr>
                    <a:xfrm>
                      <a:off x="0" y="0"/>
                      <a:ext cx="544" cy="227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r>
                        <a:rPr lang="zh-CN" altLang="en-US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altLang="x-none" sz="2400" baseline="-25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3</a:t>
                      </a:r>
                      <a:endParaRPr lang="en-US" altLang="x-none" sz="2400" baseline="-250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10618" name="直接连接符 156698"/>
                    <p:cNvSpPr/>
                    <p:nvPr/>
                  </p:nvSpPr>
                  <p:spPr>
                    <a:xfrm>
                      <a:off x="384" y="0"/>
                      <a:ext cx="0" cy="227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</p:grpSp>
              <p:sp>
                <p:nvSpPr>
                  <p:cNvPr id="110619" name="直接连接符 156699"/>
                  <p:cNvSpPr/>
                  <p:nvPr/>
                </p:nvSpPr>
                <p:spPr>
                  <a:xfrm>
                    <a:off x="487" y="144"/>
                    <a:ext cx="0" cy="227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110620" name="组合 156700"/>
                <p:cNvGrpSpPr/>
                <p:nvPr/>
              </p:nvGrpSpPr>
              <p:grpSpPr>
                <a:xfrm>
                  <a:off x="647" y="828"/>
                  <a:ext cx="553" cy="623"/>
                  <a:chOff x="0" y="0"/>
                  <a:chExt cx="553" cy="623"/>
                </a:xfrm>
              </p:grpSpPr>
              <p:grpSp>
                <p:nvGrpSpPr>
                  <p:cNvPr id="110621" name="组合 156701"/>
                  <p:cNvGrpSpPr/>
                  <p:nvPr/>
                </p:nvGrpSpPr>
                <p:grpSpPr>
                  <a:xfrm>
                    <a:off x="9" y="396"/>
                    <a:ext cx="544" cy="227"/>
                    <a:chOff x="0" y="0"/>
                    <a:chExt cx="544" cy="227"/>
                  </a:xfrm>
                </p:grpSpPr>
                <p:sp>
                  <p:nvSpPr>
                    <p:cNvPr id="110622" name="矩形 156702"/>
                    <p:cNvSpPr/>
                    <p:nvPr/>
                  </p:nvSpPr>
                  <p:spPr>
                    <a:xfrm>
                      <a:off x="0" y="0"/>
                      <a:ext cx="544" cy="227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r>
                        <a:rPr lang="zh-CN" altLang="en-US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x-none" sz="24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altLang="x-none" sz="2400" baseline="-25000" dirty="0"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1     </a:t>
                      </a:r>
                      <a:r>
                        <a:rPr lang="en-US" altLang="x-none" sz="2400" dirty="0">
                          <a:latin typeface="Times New Roman" panose="02020603050405020304" pitchFamily="2" charset="0"/>
                          <a:ea typeface="Arial Unicode MS" panose="020B0604020202020204" charset="-122"/>
                        </a:rPr>
                        <a:t>⋀</a:t>
                      </a:r>
                      <a:endParaRPr lang="en-US" altLang="x-none" sz="2400" dirty="0">
                        <a:latin typeface="Times New Roman" panose="02020603050405020304" pitchFamily="2" charset="0"/>
                        <a:ea typeface="Arial Unicode MS" panose="020B0604020202020204" charset="-122"/>
                      </a:endParaRPr>
                    </a:p>
                  </p:txBody>
                </p:sp>
                <p:sp>
                  <p:nvSpPr>
                    <p:cNvPr id="110623" name="直接连接符 156703"/>
                    <p:cNvSpPr/>
                    <p:nvPr/>
                  </p:nvSpPr>
                  <p:spPr>
                    <a:xfrm>
                      <a:off x="384" y="0"/>
                      <a:ext cx="0" cy="227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110624" name="组合 156704"/>
                  <p:cNvGrpSpPr/>
                  <p:nvPr/>
                </p:nvGrpSpPr>
                <p:grpSpPr>
                  <a:xfrm>
                    <a:off x="0" y="0"/>
                    <a:ext cx="544" cy="384"/>
                    <a:chOff x="0" y="0"/>
                    <a:chExt cx="544" cy="384"/>
                  </a:xfrm>
                </p:grpSpPr>
                <p:grpSp>
                  <p:nvGrpSpPr>
                    <p:cNvPr id="110625" name="组合 156705"/>
                    <p:cNvGrpSpPr/>
                    <p:nvPr/>
                  </p:nvGrpSpPr>
                  <p:grpSpPr>
                    <a:xfrm>
                      <a:off x="0" y="0"/>
                      <a:ext cx="544" cy="227"/>
                      <a:chOff x="0" y="0"/>
                      <a:chExt cx="544" cy="227"/>
                    </a:xfrm>
                  </p:grpSpPr>
                  <p:sp>
                    <p:nvSpPr>
                      <p:cNvPr id="110626" name="矩形 156706"/>
                      <p:cNvSpPr/>
                      <p:nvPr/>
                    </p:nvSpPr>
                    <p:spPr>
                      <a:xfrm>
                        <a:off x="0" y="0"/>
                        <a:ext cx="544" cy="227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/>
                      <a:p>
                        <a:r>
                          <a:rPr lang="zh-CN" altLang="en-US" sz="2400" dirty="0">
                            <a:latin typeface="Times New Roman" panose="02020603050405020304" pitchFamily="2" charset="0"/>
                            <a:ea typeface="宋体" panose="02010600030101010101" pitchFamily="2" charset="-122"/>
                          </a:rPr>
                          <a:t> </a:t>
                        </a:r>
                        <a:r>
                          <a:rPr lang="en-US" altLang="x-none" sz="2400" dirty="0">
                            <a:latin typeface="Times New Roman" panose="02020603050405020304" pitchFamily="2" charset="0"/>
                            <a:ea typeface="宋体" panose="02010600030101010101" pitchFamily="2" charset="-122"/>
                          </a:rPr>
                          <a:t>a</a:t>
                        </a:r>
                        <a:r>
                          <a:rPr lang="en-US" altLang="x-none" sz="2400" baseline="-25000" dirty="0">
                            <a:latin typeface="Times New Roman" panose="02020603050405020304" pitchFamily="2" charset="0"/>
                            <a:ea typeface="宋体" panose="02010600030101010101" pitchFamily="2" charset="-122"/>
                          </a:rPr>
                          <a:t>2</a:t>
                        </a:r>
                        <a:endParaRPr lang="en-US" altLang="x-none" sz="2400" baseline="-25000" dirty="0">
                          <a:latin typeface="Times New Roman" panose="02020603050405020304" pitchFamily="2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10627" name="直接连接符 156707"/>
                      <p:cNvSpPr/>
                      <p:nvPr/>
                    </p:nvSpPr>
                    <p:spPr>
                      <a:xfrm>
                        <a:off x="384" y="0"/>
                        <a:ext cx="0" cy="22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sp>
                </p:grpSp>
                <p:sp>
                  <p:nvSpPr>
                    <p:cNvPr id="110628" name="直接连接符 156708"/>
                    <p:cNvSpPr/>
                    <p:nvPr/>
                  </p:nvSpPr>
                  <p:spPr>
                    <a:xfrm>
                      <a:off x="480" y="157"/>
                      <a:ext cx="0" cy="227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</p:spPr>
                </p:sp>
              </p:grpSp>
            </p:grpSp>
          </p:grpSp>
        </p:grpSp>
        <p:sp>
          <p:nvSpPr>
            <p:cNvPr id="156710" name="矩形 156709"/>
            <p:cNvSpPr/>
            <p:nvPr/>
          </p:nvSpPr>
          <p:spPr>
            <a:xfrm>
              <a:off x="97" y="1542"/>
              <a:ext cx="1680" cy="24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ctr"/>
            <a:p>
              <a:pPr algn="ctr" eaLnBrk="0" fontAlgn="base" hangingPunct="0"/>
              <a:r>
                <a:rPr lang="zh-CN" altLang="en-US" sz="2000" b="1" strike="noStrike" noProof="1" dirty="0">
                  <a:effectLst>
                    <a:outerShdw blurRad="38100" dist="38100" dir="2700000">
                      <a:srgbClr val="000000"/>
                    </a:outerShdw>
                  </a:effectLst>
                  <a:latin typeface="楷体_GB2312" pitchFamily="1" charset="-122"/>
                  <a:ea typeface="楷体_GB2312" pitchFamily="1" charset="-122"/>
                  <a:cs typeface="+mn-cs"/>
                </a:rPr>
                <a:t>图</a:t>
              </a:r>
              <a:r>
                <a:rPr lang="en-US" altLang="x-none" sz="2000" b="1" strike="noStrike" noProof="1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2" charset="0"/>
                  <a:ea typeface="楷体_GB2312" pitchFamily="1" charset="-122"/>
                  <a:cs typeface="+mn-cs"/>
                </a:rPr>
                <a:t>3-4  </a:t>
              </a:r>
              <a:r>
                <a:rPr lang="zh-CN" altLang="en-US" sz="2000" b="1" strike="noStrike" noProof="1" dirty="0">
                  <a:effectLst>
                    <a:outerShdw blurRad="38100" dist="38100" dir="2700000">
                      <a:srgbClr val="000000"/>
                    </a:outerShdw>
                  </a:effectLst>
                  <a:latin typeface="楷体_GB2312" pitchFamily="1" charset="-122"/>
                  <a:ea typeface="楷体_GB2312" pitchFamily="1" charset="-122"/>
                  <a:cs typeface="+mn-cs"/>
                </a:rPr>
                <a:t>链</a:t>
              </a:r>
              <a:r>
                <a:rPr lang="zh-CN" altLang="en-US" sz="2000" b="1" strike="noStrike" noProof="1" dirty="0">
                  <a:latin typeface="楷体_GB2312" pitchFamily="1" charset="-122"/>
                  <a:ea typeface="楷体_GB2312" pitchFamily="1" charset="-122"/>
                  <a:cs typeface="+mn-cs"/>
                </a:rPr>
                <a:t>栈存储形式</a:t>
              </a:r>
              <a:endParaRPr lang="zh-CN" altLang="en-US" sz="2000" b="1" strike="noStrike" noProof="1" dirty="0"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1" charset="-122"/>
                <a:ea typeface="楷体_GB2312" pitchFamily="1" charset="-122"/>
              </a:endParaRPr>
            </a:p>
          </p:txBody>
        </p:sp>
      </p:grpSp>
      <p:sp>
        <p:nvSpPr>
          <p:cNvPr id="110630" name="矩形 156710"/>
          <p:cNvSpPr/>
          <p:nvPr/>
        </p:nvSpPr>
        <p:spPr>
          <a:xfrm>
            <a:off x="1676400" y="3860800"/>
            <a:ext cx="4876800" cy="2590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链栈的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结点类型说明如下：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楷体_GB2312" pitchFamily="1" charset="-122"/>
              </a:rPr>
              <a:t>typedef  struct  Stack_Node</a:t>
            </a:r>
            <a:endParaRPr lang="en-US" altLang="x-none" sz="2800" b="1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marL="355600" lvl="1" indent="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楷体_GB2312" pitchFamily="1" charset="-122"/>
              </a:rPr>
              <a:t>{  ElemType   data ;</a:t>
            </a:r>
            <a:endParaRPr lang="en-US" altLang="x-none" sz="2800" b="1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marL="723900" lvl="2" indent="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楷体_GB2312" pitchFamily="1" charset="-122"/>
              </a:rPr>
              <a:t>struct Stack_Node  *next ;</a:t>
            </a:r>
            <a:endParaRPr lang="en-US" altLang="x-none" sz="2800" b="1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marL="355600" lvl="1" indent="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楷体_GB2312" pitchFamily="1" charset="-122"/>
              </a:rPr>
              <a:t>} Stack_Node ;</a:t>
            </a:r>
            <a:endParaRPr lang="en-US" altLang="x-none" sz="28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7" name="内容占位符 157697"/>
          <p:cNvSpPr>
            <a:spLocks noGrp="1"/>
          </p:cNvSpPr>
          <p:nvPr>
            <p:ph idx="4294967295"/>
          </p:nvPr>
        </p:nvSpPr>
        <p:spPr>
          <a:xfrm>
            <a:off x="1676400" y="149225"/>
            <a:ext cx="8812213" cy="4648200"/>
          </a:xfrm>
        </p:spPr>
        <p:txBody>
          <a:bodyPr anchor="t"/>
          <a:p>
            <a:pPr marL="0" indent="0">
              <a:lnSpc>
                <a:spcPct val="110000"/>
              </a:lnSpc>
              <a:buNone/>
            </a:pPr>
            <a:r>
              <a:rPr lang="en-US" altLang="x-none" sz="3600" b="1" dirty="0">
                <a:solidFill>
                  <a:schemeClr val="tx2"/>
                </a:solidFill>
              </a:rPr>
              <a:t>2</a:t>
            </a:r>
            <a:r>
              <a:rPr lang="en-US" altLang="x-none" sz="3600" b="1" dirty="0">
                <a:solidFill>
                  <a:schemeClr val="tx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3600" b="1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链栈基本操作的实现</a:t>
            </a:r>
            <a:endParaRPr lang="zh-CN" altLang="en-US" sz="3600" b="1" dirty="0">
              <a:solidFill>
                <a:schemeClr val="tx2"/>
              </a:solidFill>
              <a:latin typeface="楷体_GB2312" pitchFamily="1" charset="-122"/>
              <a:ea typeface="楷体_GB2312" pitchFamily="1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dirty="0"/>
              <a:t>(1)</a:t>
            </a:r>
            <a:r>
              <a:rPr lang="en-US" altLang="x-none" dirty="0"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rPr>
              <a:t>栈的初始化</a:t>
            </a:r>
            <a:endParaRPr lang="zh-CN" altLang="en-US" b="1" dirty="0">
              <a:solidFill>
                <a:schemeClr val="folHlink"/>
              </a:solidFill>
              <a:latin typeface="楷体_GB2312" pitchFamily="1" charset="-122"/>
              <a:ea typeface="楷体_GB2312" pitchFamily="1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>
                <a:ea typeface="楷体_GB2312" pitchFamily="1" charset="-122"/>
              </a:rPr>
              <a:t>Stack_Node </a:t>
            </a:r>
            <a:r>
              <a:rPr lang="en-US" altLang="x-none" sz="2800" b="1" dirty="0"/>
              <a:t> *Init_Link_Stack(void)</a:t>
            </a:r>
            <a:endParaRPr lang="en-US" altLang="x-none" sz="2800" b="1" dirty="0"/>
          </a:p>
          <a:p>
            <a:pPr marL="354330" lvl="1" indent="0">
              <a:lnSpc>
                <a:spcPct val="110000"/>
              </a:lnSpc>
              <a:buNone/>
            </a:pPr>
            <a:r>
              <a:rPr lang="en-US" altLang="x-none" b="1" dirty="0"/>
              <a:t>{    </a:t>
            </a:r>
            <a:r>
              <a:rPr lang="en-US" altLang="x-none" b="1" dirty="0">
                <a:ea typeface="楷体_GB2312" pitchFamily="1" charset="-122"/>
              </a:rPr>
              <a:t>Stack_Node </a:t>
            </a:r>
            <a:r>
              <a:rPr lang="en-US" altLang="x-none" b="1" dirty="0"/>
              <a:t> *top ;</a:t>
            </a:r>
            <a:endParaRPr lang="en-US" altLang="x-none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top=(</a:t>
            </a:r>
            <a:r>
              <a:rPr lang="en-US" altLang="x-none" sz="2800" b="1" dirty="0">
                <a:ea typeface="楷体_GB2312" pitchFamily="1" charset="-122"/>
              </a:rPr>
              <a:t>Stack_Node  *</a:t>
            </a:r>
            <a:r>
              <a:rPr lang="en-US" altLang="x-none" sz="2800" b="1" dirty="0"/>
              <a:t>)malloc(sizeof(</a:t>
            </a:r>
            <a:r>
              <a:rPr lang="en-US" altLang="x-none" sz="2800" b="1" dirty="0">
                <a:ea typeface="楷体_GB2312" pitchFamily="1" charset="-122"/>
              </a:rPr>
              <a:t>Stack_Node </a:t>
            </a:r>
            <a:r>
              <a:rPr lang="en-US" altLang="x-none" sz="2800" b="1" dirty="0"/>
              <a:t>)) ;</a:t>
            </a:r>
            <a:endParaRPr lang="en-US" altLang="x-none" sz="2800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top-&gt;next=NULL ; </a:t>
            </a:r>
            <a:endParaRPr lang="en-US" altLang="x-none" sz="2800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return(top) ;</a:t>
            </a:r>
            <a:endParaRPr lang="en-US" altLang="x-none" sz="2800" b="1" dirty="0"/>
          </a:p>
          <a:p>
            <a:pPr marL="354330" lvl="1" indent="0">
              <a:lnSpc>
                <a:spcPct val="110000"/>
              </a:lnSpc>
              <a:buNone/>
            </a:pPr>
            <a:r>
              <a:rPr lang="en-US" altLang="x-none" b="1" dirty="0"/>
              <a:t>}</a:t>
            </a:r>
            <a:endParaRPr lang="en-US" altLang="x-none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6" name="标题 139265"/>
          <p:cNvSpPr>
            <a:spLocks noGrp="1"/>
          </p:cNvSpPr>
          <p:nvPr>
            <p:ph type="title"/>
          </p:nvPr>
        </p:nvSpPr>
        <p:spPr>
          <a:xfrm>
            <a:off x="3962400" y="76200"/>
            <a:ext cx="3429000" cy="914400"/>
          </a:xfrm>
        </p:spPr>
        <p:txBody>
          <a:bodyPr lIns="92075" tIns="46038" rIns="92075" bIns="46038" anchor="ctr"/>
          <a:p>
            <a:pPr fontAlgn="base"/>
            <a:r>
              <a:rPr lang="en-US" altLang="x-none" sz="5400" b="1" strike="noStrike" noProof="1" dirty="0">
                <a:effectLst/>
                <a:latin typeface="Times New Roman" panose="02020603050405020304" pitchFamily="2" charset="0"/>
                <a:cs typeface="Arial" panose="020B0604020202020204" pitchFamily="34" charset="0"/>
              </a:rPr>
              <a:t>3.1</a:t>
            </a:r>
            <a:r>
              <a:rPr lang="en-US" altLang="x-none" sz="5400" strike="noStrike" noProof="1" dirty="0">
                <a:cs typeface="Arial" panose="020B0604020202020204" pitchFamily="34" charset="0"/>
              </a:rPr>
              <a:t>  </a:t>
            </a:r>
            <a:r>
              <a:rPr lang="zh-CN" altLang="en-US" sz="5400" b="1" strike="noStrike" noProof="1" dirty="0">
                <a:effectLst/>
                <a:ea typeface="楷体_GB2312" pitchFamily="1" charset="-122"/>
              </a:rPr>
              <a:t>栈</a:t>
            </a:r>
            <a:endParaRPr lang="zh-CN" altLang="en-US" sz="5400" b="1" strike="noStrike" noProof="1" dirty="0">
              <a:effectLst/>
              <a:ea typeface="楷体_GB2312" pitchFamily="1" charset="-122"/>
            </a:endParaRPr>
          </a:p>
        </p:txBody>
      </p:sp>
      <p:sp>
        <p:nvSpPr>
          <p:cNvPr id="139267" name="矩形 139266"/>
          <p:cNvSpPr/>
          <p:nvPr/>
        </p:nvSpPr>
        <p:spPr>
          <a:xfrm>
            <a:off x="1905000" y="1125538"/>
            <a:ext cx="5181600" cy="685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marL="342900" indent="-342900" fontAlgn="base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4400" b="1" strike="noStrike" noProof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3.1.1</a:t>
            </a:r>
            <a:r>
              <a:rPr lang="en-US" altLang="x-none" sz="4400" strike="noStrike" noProof="1" dirty="0"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  </a:t>
            </a:r>
            <a:r>
              <a:rPr lang="zh-CN" altLang="en-US" sz="4400" b="1" strike="noStrike" noProof="1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  <a:cs typeface="+mn-cs"/>
              </a:rPr>
              <a:t>栈的基本概念</a:t>
            </a:r>
            <a:endParaRPr lang="zh-CN" altLang="en-US" sz="4400" b="1" strike="noStrike" noProof="1" dirty="0">
              <a:solidFill>
                <a:schemeClr val="tx2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93187" name="内容占位符 139267"/>
          <p:cNvSpPr>
            <a:spLocks noGrp="1"/>
          </p:cNvSpPr>
          <p:nvPr>
            <p:ph idx="4294967295"/>
          </p:nvPr>
        </p:nvSpPr>
        <p:spPr>
          <a:xfrm>
            <a:off x="1671638" y="1920875"/>
            <a:ext cx="8816975" cy="4603750"/>
          </a:xfrm>
        </p:spPr>
        <p:txBody>
          <a:bodyPr anchor="t"/>
          <a:p>
            <a:pPr marL="0" indent="0">
              <a:lnSpc>
                <a:spcPct val="110000"/>
              </a:lnSpc>
              <a:buNone/>
            </a:pPr>
            <a:r>
              <a:rPr lang="en-US" altLang="x-none" sz="3600" b="1" dirty="0">
                <a:solidFill>
                  <a:schemeClr val="tx2"/>
                </a:solidFill>
              </a:rPr>
              <a:t>1</a:t>
            </a:r>
            <a:r>
              <a:rPr lang="en-US" altLang="x-none" sz="3600" b="1" dirty="0">
                <a:solidFill>
                  <a:schemeClr val="tx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3600" b="1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栈的概念</a:t>
            </a:r>
            <a:endParaRPr lang="zh-CN" altLang="en-US" sz="3600" b="1" dirty="0">
              <a:solidFill>
                <a:schemeClr val="tx2"/>
              </a:solidFill>
              <a:latin typeface="楷体_GB2312" pitchFamily="1" charset="-122"/>
              <a:ea typeface="楷体_GB2312" pitchFamily="1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hlink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栈</a:t>
            </a:r>
            <a:r>
              <a:rPr lang="en-US" altLang="x-none" b="1" dirty="0"/>
              <a:t>(</a:t>
            </a:r>
            <a:r>
              <a:rPr lang="en-US" altLang="x-none" b="1" dirty="0">
                <a:solidFill>
                  <a:schemeClr val="accent1"/>
                </a:solidFill>
              </a:rPr>
              <a:t>Stack</a:t>
            </a:r>
            <a:r>
              <a:rPr lang="en-US" altLang="x-none" b="1" dirty="0"/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：</a:t>
            </a:r>
            <a:r>
              <a:rPr lang="zh-CN" altLang="en-US" sz="2800" b="1" dirty="0">
                <a:latin typeface="宋体" panose="02010600030101010101" pitchFamily="2" charset="-122"/>
              </a:rPr>
              <a:t>是限制在表的一端进行插入和删除操作的线性表。又称为后进先出</a:t>
            </a:r>
            <a:r>
              <a:rPr lang="en-US" altLang="x-none" sz="2800" b="1" dirty="0">
                <a:solidFill>
                  <a:schemeClr val="folHlink"/>
                </a:solidFill>
              </a:rPr>
              <a:t>LIFO</a:t>
            </a:r>
            <a:r>
              <a:rPr lang="en-US" altLang="x-none" sz="2800" b="1" dirty="0">
                <a:solidFill>
                  <a:schemeClr val="hlink"/>
                </a:solidFill>
              </a:rPr>
              <a:t> </a:t>
            </a:r>
            <a:r>
              <a:rPr lang="en-US" altLang="x-none" sz="2800" b="1" dirty="0"/>
              <a:t>(</a:t>
            </a:r>
            <a:r>
              <a:rPr lang="en-US" altLang="x-none" sz="2800" b="1" dirty="0">
                <a:solidFill>
                  <a:schemeClr val="accent1"/>
                </a:solidFill>
              </a:rPr>
              <a:t>Last In First Out</a:t>
            </a:r>
            <a:r>
              <a:rPr lang="en-US" altLang="x-none" sz="2800" b="1" dirty="0"/>
              <a:t>)</a:t>
            </a:r>
            <a:r>
              <a:rPr lang="zh-CN" altLang="en-US" sz="2800" b="1" dirty="0"/>
              <a:t>或先进后出</a:t>
            </a:r>
            <a:r>
              <a:rPr lang="en-US" altLang="x-none" sz="2800" b="1" dirty="0">
                <a:solidFill>
                  <a:schemeClr val="folHlink"/>
                </a:solidFill>
              </a:rPr>
              <a:t>FILO</a:t>
            </a:r>
            <a:r>
              <a:rPr lang="en-US" altLang="x-none" sz="2800" b="1" dirty="0">
                <a:solidFill>
                  <a:schemeClr val="hlink"/>
                </a:solidFill>
              </a:rPr>
              <a:t> </a:t>
            </a:r>
            <a:r>
              <a:rPr lang="en-US" altLang="x-none" sz="2800" b="1" dirty="0"/>
              <a:t>(</a:t>
            </a:r>
            <a:r>
              <a:rPr lang="en-US" altLang="x-none" sz="2800" b="1" dirty="0">
                <a:solidFill>
                  <a:schemeClr val="accent1"/>
                </a:solidFill>
              </a:rPr>
              <a:t>First In Last Out</a:t>
            </a:r>
            <a:r>
              <a:rPr lang="en-US" altLang="x-none" sz="2800" b="1" dirty="0"/>
              <a:t>)</a:t>
            </a:r>
            <a:r>
              <a:rPr lang="zh-CN" altLang="en-US" sz="2800" b="1" dirty="0"/>
              <a:t>线性</a:t>
            </a:r>
            <a:r>
              <a:rPr lang="zh-CN" altLang="en-US" sz="2800" b="1" dirty="0">
                <a:latin typeface="宋体" panose="02010600030101010101" pitchFamily="2" charset="-122"/>
              </a:rPr>
              <a:t>表。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hlink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栈顶</a:t>
            </a:r>
            <a:r>
              <a:rPr lang="en-US" altLang="x-none" b="1" dirty="0"/>
              <a:t>(</a:t>
            </a:r>
            <a:r>
              <a:rPr lang="en-US" altLang="x-none" b="1" dirty="0">
                <a:solidFill>
                  <a:schemeClr val="accent1"/>
                </a:solidFill>
              </a:rPr>
              <a:t>Top</a:t>
            </a:r>
            <a:r>
              <a:rPr lang="en-US" altLang="x-none" b="1" dirty="0"/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：</a:t>
            </a:r>
            <a:r>
              <a:rPr lang="zh-CN" altLang="en-US" sz="2800" b="1" dirty="0">
                <a:latin typeface="宋体" panose="02010600030101010101" pitchFamily="2" charset="-122"/>
              </a:rPr>
              <a:t>允许进行插入、删除操作的一端，又称为表尾。用栈顶指针</a:t>
            </a:r>
            <a:r>
              <a:rPr lang="en-US" altLang="x-none" sz="2800" b="1" dirty="0"/>
              <a:t>(top)</a:t>
            </a:r>
            <a:r>
              <a:rPr lang="zh-CN" altLang="en-US" sz="2800" b="1" dirty="0"/>
              <a:t>来指示栈顶元素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endParaRPr lang="zh-CN" altLang="en-US" sz="2800" b="1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hlink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栈底</a:t>
            </a:r>
            <a:r>
              <a:rPr lang="en-US" altLang="x-none" b="1" dirty="0"/>
              <a:t>(</a:t>
            </a:r>
            <a:r>
              <a:rPr lang="en-US" altLang="x-none" b="1" dirty="0">
                <a:solidFill>
                  <a:schemeClr val="accent1"/>
                </a:solidFill>
              </a:rPr>
              <a:t>Bottom</a:t>
            </a:r>
            <a:r>
              <a:rPr lang="en-US" altLang="x-none" b="1" dirty="0"/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：</a:t>
            </a:r>
            <a:r>
              <a:rPr lang="zh-CN" altLang="en-US" sz="2800" b="1" dirty="0">
                <a:latin typeface="宋体" panose="02010600030101010101" pitchFamily="2" charset="-122"/>
              </a:rPr>
              <a:t>是固定端，又称为表头。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hlink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空栈</a:t>
            </a:r>
            <a:r>
              <a:rPr lang="zh-CN" altLang="en-US" b="1" dirty="0">
                <a:latin typeface="宋体" panose="02010600030101010101" pitchFamily="2" charset="-122"/>
              </a:rPr>
              <a:t>：</a:t>
            </a:r>
            <a:r>
              <a:rPr lang="zh-CN" altLang="en-US" sz="2800" b="1" dirty="0">
                <a:latin typeface="宋体" panose="02010600030101010101" pitchFamily="2" charset="-122"/>
              </a:rPr>
              <a:t>当表中没有元素时称为空栈。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blinds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1" name="内容占位符 158721"/>
          <p:cNvSpPr>
            <a:spLocks noGrp="1"/>
          </p:cNvSpPr>
          <p:nvPr>
            <p:ph idx="4294967295"/>
          </p:nvPr>
        </p:nvSpPr>
        <p:spPr>
          <a:xfrm>
            <a:off x="1676400" y="149225"/>
            <a:ext cx="8812213" cy="6088063"/>
          </a:xfrm>
        </p:spPr>
        <p:txBody>
          <a:bodyPr anchor="t"/>
          <a:p>
            <a:pPr marL="0" indent="0">
              <a:lnSpc>
                <a:spcPct val="110000"/>
              </a:lnSpc>
              <a:buNone/>
            </a:pPr>
            <a:r>
              <a:rPr lang="en-US" altLang="x-none" dirty="0"/>
              <a:t>(2)  </a:t>
            </a:r>
            <a:r>
              <a:rPr lang="zh-CN" altLang="en-US" b="1" dirty="0">
                <a:solidFill>
                  <a:schemeClr val="folHlink"/>
                </a:solidFill>
                <a:ea typeface="楷体_GB2312" pitchFamily="1" charset="-122"/>
              </a:rPr>
              <a:t>压栈</a:t>
            </a:r>
            <a:r>
              <a:rPr lang="en-US" altLang="x-none" b="1" dirty="0"/>
              <a:t>(</a:t>
            </a:r>
            <a:r>
              <a:rPr lang="zh-CN" altLang="en-US" b="1" dirty="0">
                <a:solidFill>
                  <a:schemeClr val="folHlink"/>
                </a:solidFill>
                <a:ea typeface="楷体_GB2312" pitchFamily="1" charset="-122"/>
              </a:rPr>
              <a:t>元素进栈</a:t>
            </a:r>
            <a:r>
              <a:rPr lang="en-US" altLang="x-none" b="1" dirty="0"/>
              <a:t>)</a:t>
            </a:r>
            <a:endParaRPr lang="en-US" altLang="x-none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/>
              <a:t>Status push(</a:t>
            </a:r>
            <a:r>
              <a:rPr lang="en-US" altLang="x-none" sz="2800" b="1" dirty="0">
                <a:ea typeface="楷体_GB2312" pitchFamily="1" charset="-122"/>
              </a:rPr>
              <a:t>Stack_Node</a:t>
            </a:r>
            <a:r>
              <a:rPr lang="en-US" altLang="x-none" sz="2800" b="1" dirty="0"/>
              <a:t> *top , ElemType  e)</a:t>
            </a:r>
            <a:endParaRPr lang="en-US" altLang="x-none" sz="2800" b="1" dirty="0"/>
          </a:p>
          <a:p>
            <a:pPr marL="354330" lvl="1" indent="0">
              <a:lnSpc>
                <a:spcPct val="110000"/>
              </a:lnSpc>
              <a:buNone/>
            </a:pPr>
            <a:r>
              <a:rPr lang="en-US" altLang="x-none" b="1" dirty="0"/>
              <a:t>{   </a:t>
            </a:r>
            <a:r>
              <a:rPr lang="en-US" altLang="x-none" b="1" dirty="0">
                <a:ea typeface="楷体_GB2312" pitchFamily="1" charset="-122"/>
              </a:rPr>
              <a:t>Stack_Node </a:t>
            </a:r>
            <a:r>
              <a:rPr lang="en-US" altLang="x-none" b="1" dirty="0"/>
              <a:t> *p ;</a:t>
            </a:r>
            <a:endParaRPr lang="en-US" altLang="x-none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p=(</a:t>
            </a:r>
            <a:r>
              <a:rPr lang="en-US" altLang="x-none" sz="2800" b="1" dirty="0">
                <a:ea typeface="楷体_GB2312" pitchFamily="1" charset="-122"/>
              </a:rPr>
              <a:t>Stack_Node  *</a:t>
            </a:r>
            <a:r>
              <a:rPr lang="en-US" altLang="x-none" sz="2800" b="1" dirty="0"/>
              <a:t>)malloc(sizeof(</a:t>
            </a:r>
            <a:r>
              <a:rPr lang="en-US" altLang="x-none" sz="2800" b="1" dirty="0">
                <a:ea typeface="楷体_GB2312" pitchFamily="1" charset="-122"/>
              </a:rPr>
              <a:t>Stack_Node</a:t>
            </a:r>
            <a:r>
              <a:rPr lang="en-US" altLang="x-none" sz="2800" b="1" dirty="0"/>
              <a:t>)) ; </a:t>
            </a:r>
            <a:endParaRPr lang="en-US" altLang="x-none" sz="2800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if (!p)  return  ERROR; </a:t>
            </a:r>
            <a:endParaRPr lang="en-US" altLang="x-none" sz="2800" b="1" dirty="0"/>
          </a:p>
          <a:p>
            <a:pPr marL="1079500" lvl="3" indent="0">
              <a:lnSpc>
                <a:spcPct val="110000"/>
              </a:lnSpc>
              <a:buNone/>
            </a:pPr>
            <a:r>
              <a:rPr lang="en-US" altLang="x-none" sz="2400" b="1" dirty="0"/>
              <a:t>/*  </a:t>
            </a:r>
            <a:r>
              <a:rPr lang="zh-CN" altLang="en-US" sz="2400" b="1" dirty="0"/>
              <a:t>申请新结点失败，返回错误标志 *</a:t>
            </a:r>
            <a:r>
              <a:rPr lang="en-US" altLang="x-none" sz="2400" b="1" dirty="0"/>
              <a:t>/</a:t>
            </a:r>
            <a:endParaRPr lang="en-US" altLang="x-none" sz="2400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p-&gt;data=e ; </a:t>
            </a:r>
            <a:endParaRPr lang="en-US" altLang="x-none" sz="2800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p-&gt;next=top-&gt;next  ; </a:t>
            </a:r>
            <a:endParaRPr lang="en-US" altLang="x-none" sz="2800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top-&gt;next=p ;    </a:t>
            </a:r>
            <a:r>
              <a:rPr lang="en-US" altLang="x-none" b="1" dirty="0"/>
              <a:t>/*  </a:t>
            </a:r>
            <a:r>
              <a:rPr lang="zh-CN" altLang="en-US" b="1" dirty="0"/>
              <a:t>钩链  *</a:t>
            </a:r>
            <a:r>
              <a:rPr lang="en-US" altLang="x-none" b="1" dirty="0"/>
              <a:t>/</a:t>
            </a:r>
            <a:endParaRPr lang="en-US" altLang="x-none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return OK;</a:t>
            </a:r>
            <a:endParaRPr lang="en-US" altLang="x-none" sz="2800" b="1" dirty="0"/>
          </a:p>
          <a:p>
            <a:pPr marL="354330" lvl="1" indent="0">
              <a:lnSpc>
                <a:spcPct val="110000"/>
              </a:lnSpc>
              <a:buNone/>
            </a:pPr>
            <a:r>
              <a:rPr lang="en-US" altLang="x-none" b="1" dirty="0"/>
              <a:t>}</a:t>
            </a:r>
            <a:endParaRPr lang="en-US" altLang="x-none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5" name="内容占位符 159745"/>
          <p:cNvSpPr>
            <a:spLocks noGrp="1"/>
          </p:cNvSpPr>
          <p:nvPr>
            <p:ph idx="4294967295"/>
          </p:nvPr>
        </p:nvSpPr>
        <p:spPr>
          <a:xfrm>
            <a:off x="1649413" y="107950"/>
            <a:ext cx="8839200" cy="6561138"/>
          </a:xfrm>
        </p:spPr>
        <p:txBody>
          <a:bodyPr anchor="t"/>
          <a:p>
            <a:pPr marL="0" indent="0">
              <a:lnSpc>
                <a:spcPct val="110000"/>
              </a:lnSpc>
              <a:buNone/>
            </a:pPr>
            <a:r>
              <a:rPr lang="en-US" altLang="x-none" dirty="0"/>
              <a:t>(3)</a:t>
            </a:r>
            <a:r>
              <a:rPr lang="en-US" altLang="x-none" dirty="0"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rPr>
              <a:t>弹栈</a:t>
            </a:r>
            <a:r>
              <a:rPr lang="en-US" altLang="x-none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chemeClr val="folHlink"/>
                </a:solidFill>
                <a:ea typeface="楷体_GB2312" pitchFamily="1" charset="-122"/>
              </a:rPr>
              <a:t>元素</a:t>
            </a:r>
            <a:r>
              <a:rPr lang="zh-CN" altLang="en-US" b="1" dirty="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rPr>
              <a:t>出栈</a:t>
            </a:r>
            <a:r>
              <a:rPr lang="en-US" altLang="x-none" b="1" dirty="0">
                <a:latin typeface="宋体" panose="02010600030101010101" pitchFamily="2" charset="-122"/>
              </a:rPr>
              <a:t>)</a:t>
            </a:r>
            <a:endParaRPr lang="en-US" altLang="x-none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/>
              <a:t>Status pop(</a:t>
            </a:r>
            <a:r>
              <a:rPr lang="en-US" altLang="x-none" sz="2800" b="1" dirty="0">
                <a:ea typeface="楷体_GB2312" pitchFamily="1" charset="-122"/>
              </a:rPr>
              <a:t>Stack_Node </a:t>
            </a:r>
            <a:r>
              <a:rPr lang="en-US" altLang="x-none" sz="2800" b="1" dirty="0"/>
              <a:t> *top , ElemType *e)</a:t>
            </a:r>
            <a:endParaRPr lang="en-US" altLang="x-none" sz="2800" b="1" dirty="0"/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sz="2400" b="1" dirty="0">
                <a:latin typeface="宋体" panose="02010600030101010101" pitchFamily="2" charset="-122"/>
              </a:rPr>
              <a:t>/*  </a:t>
            </a:r>
            <a:r>
              <a:rPr lang="zh-CN" altLang="en-US" sz="2400" b="1" dirty="0">
                <a:latin typeface="宋体" panose="02010600030101010101" pitchFamily="2" charset="-122"/>
              </a:rPr>
              <a:t>将栈顶元素</a:t>
            </a:r>
            <a:r>
              <a:rPr lang="zh-CN" altLang="en-US" sz="2400" b="1" dirty="0"/>
              <a:t>出</a:t>
            </a:r>
            <a:r>
              <a:rPr lang="zh-CN" altLang="en-US" sz="2400" b="1" dirty="0">
                <a:latin typeface="宋体" panose="02010600030101010101" pitchFamily="2" charset="-122"/>
              </a:rPr>
              <a:t>栈  *</a:t>
            </a:r>
            <a:r>
              <a:rPr lang="en-US" altLang="x-none" sz="2400" b="1" dirty="0">
                <a:latin typeface="宋体" panose="02010600030101010101" pitchFamily="2" charset="-122"/>
              </a:rPr>
              <a:t>/</a:t>
            </a:r>
            <a:endParaRPr lang="en-US" altLang="x-none" sz="2400" b="1" dirty="0">
              <a:latin typeface="宋体" panose="02010600030101010101" pitchFamily="2" charset="-122"/>
            </a:endParaRP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b="1" dirty="0"/>
              <a:t>{   </a:t>
            </a:r>
            <a:r>
              <a:rPr lang="en-US" altLang="x-none" b="1" dirty="0">
                <a:ea typeface="楷体_GB2312" pitchFamily="1" charset="-122"/>
              </a:rPr>
              <a:t>Stack_Node  *p ;</a:t>
            </a:r>
            <a:endParaRPr lang="en-US" altLang="x-none" b="1" dirty="0">
              <a:ea typeface="楷体_GB2312" pitchFamily="1" charset="-122"/>
            </a:endParaRP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ElemType  e ;</a:t>
            </a:r>
            <a:endParaRPr lang="en-US" altLang="x-none" sz="2800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if  (top-&gt;next==NULL )</a:t>
            </a:r>
            <a:endParaRPr lang="en-US" altLang="x-none" sz="2800" b="1" dirty="0"/>
          </a:p>
          <a:p>
            <a:pPr marL="1079500" lvl="3" indent="0">
              <a:lnSpc>
                <a:spcPct val="110000"/>
              </a:lnSpc>
              <a:buNone/>
            </a:pPr>
            <a:r>
              <a:rPr lang="en-US" altLang="x-none" sz="2800" b="1" dirty="0"/>
              <a:t>return ERROR ;    </a:t>
            </a:r>
            <a:r>
              <a:rPr lang="en-US" altLang="x-none" sz="2400" b="1" dirty="0"/>
              <a:t>/*  </a:t>
            </a:r>
            <a:r>
              <a:rPr lang="zh-CN" altLang="en-US" sz="2400" b="1" dirty="0"/>
              <a:t>栈空，返回错误标志    *</a:t>
            </a:r>
            <a:r>
              <a:rPr lang="en-US" altLang="x-none" sz="2400" b="1" dirty="0"/>
              <a:t>/</a:t>
            </a:r>
            <a:endParaRPr lang="en-US" altLang="x-none" sz="2400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p=top-&gt;next ; e=p-&gt;data ;    </a:t>
            </a:r>
            <a:r>
              <a:rPr lang="en-US" altLang="x-none" b="1" dirty="0">
                <a:latin typeface="宋体" panose="02010600030101010101" pitchFamily="2" charset="-122"/>
              </a:rPr>
              <a:t>/*  </a:t>
            </a:r>
            <a:r>
              <a:rPr lang="zh-CN" altLang="en-US" b="1" dirty="0">
                <a:latin typeface="宋体" panose="02010600030101010101" pitchFamily="2" charset="-122"/>
              </a:rPr>
              <a:t>取栈顶元素  *</a:t>
            </a:r>
            <a:r>
              <a:rPr lang="en-US" altLang="x-none" b="1" dirty="0">
                <a:latin typeface="宋体" panose="02010600030101010101" pitchFamily="2" charset="-122"/>
              </a:rPr>
              <a:t>/</a:t>
            </a:r>
            <a:endParaRPr lang="en-US" altLang="x-none" b="1" dirty="0">
              <a:latin typeface="宋体" panose="02010600030101010101" pitchFamily="2" charset="-122"/>
            </a:endParaRP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top-&gt;next=p-&gt;next ;     </a:t>
            </a:r>
            <a:r>
              <a:rPr lang="en-US" altLang="x-none" b="1" dirty="0">
                <a:latin typeface="宋体" panose="02010600030101010101" pitchFamily="2" charset="-122"/>
              </a:rPr>
              <a:t>/*  </a:t>
            </a:r>
            <a:r>
              <a:rPr lang="zh-CN" altLang="en-US" b="1" dirty="0">
                <a:latin typeface="宋体" panose="02010600030101010101" pitchFamily="2" charset="-122"/>
              </a:rPr>
              <a:t>修改栈顶指针  *</a:t>
            </a:r>
            <a:r>
              <a:rPr lang="en-US" altLang="x-none" b="1" dirty="0">
                <a:latin typeface="宋体" panose="02010600030101010101" pitchFamily="2" charset="-122"/>
              </a:rPr>
              <a:t>/</a:t>
            </a:r>
            <a:endParaRPr lang="en-US" altLang="x-none" b="1" dirty="0">
              <a:latin typeface="宋体" panose="02010600030101010101" pitchFamily="2" charset="-122"/>
            </a:endParaRP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free(p) ; </a:t>
            </a:r>
            <a:endParaRPr lang="en-US" altLang="x-none" sz="2800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return OK ;</a:t>
            </a:r>
            <a:endParaRPr lang="en-US" altLang="x-none" sz="2800" b="1" dirty="0"/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b="1" dirty="0"/>
              <a:t>}</a:t>
            </a:r>
            <a:endParaRPr lang="en-US" altLang="x-none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0770" name="标题 160769"/>
          <p:cNvSpPr>
            <a:spLocks noGrp="1"/>
          </p:cNvSpPr>
          <p:nvPr>
            <p:ph type="title"/>
          </p:nvPr>
        </p:nvSpPr>
        <p:spPr>
          <a:xfrm>
            <a:off x="3276600" y="214313"/>
            <a:ext cx="4495800" cy="838200"/>
          </a:xfrm>
        </p:spPr>
        <p:txBody>
          <a:bodyPr lIns="92075" tIns="46038" rIns="92075" bIns="46038" anchor="ctr"/>
          <a:p>
            <a:pPr fontAlgn="base"/>
            <a:r>
              <a:rPr lang="en-US" altLang="x-none" sz="5400" b="1" strike="noStrike" noProof="1" dirty="0">
                <a:effectLst/>
                <a:latin typeface="Times New Roman" panose="02020603050405020304" pitchFamily="2" charset="0"/>
                <a:cs typeface="Arial" panose="020B0604020202020204" pitchFamily="34" charset="0"/>
              </a:rPr>
              <a:t>3.2</a:t>
            </a:r>
            <a:r>
              <a:rPr lang="en-US" altLang="x-none" sz="5400" b="1" strike="noStrike" noProof="1" dirty="0">
                <a:cs typeface="Arial" panose="020B0604020202020204" pitchFamily="34" charset="0"/>
              </a:rPr>
              <a:t>  </a:t>
            </a:r>
            <a:r>
              <a:rPr lang="zh-CN" altLang="en-US" sz="5400" b="1" strike="noStrike" noProof="1" dirty="0">
                <a:effectLst/>
                <a:ea typeface="楷体_GB2312" pitchFamily="1" charset="-122"/>
              </a:rPr>
              <a:t>栈的应用</a:t>
            </a:r>
            <a:endParaRPr lang="zh-CN" altLang="en-US" sz="5400" b="1" strike="noStrike" noProof="1" dirty="0">
              <a:effectLst/>
              <a:ea typeface="楷体_GB2312" pitchFamily="1" charset="-122"/>
            </a:endParaRPr>
          </a:p>
        </p:txBody>
      </p:sp>
      <p:sp>
        <p:nvSpPr>
          <p:cNvPr id="114690" name="内容占位符 160770"/>
          <p:cNvSpPr>
            <a:spLocks noGrp="1"/>
          </p:cNvSpPr>
          <p:nvPr>
            <p:ph idx="4294967295"/>
          </p:nvPr>
        </p:nvSpPr>
        <p:spPr>
          <a:xfrm>
            <a:off x="1676400" y="1214438"/>
            <a:ext cx="8812213" cy="1493837"/>
          </a:xfrm>
        </p:spPr>
        <p:txBody>
          <a:bodyPr anchor="t"/>
          <a:p>
            <a:pPr marL="0" indent="0">
              <a:lnSpc>
                <a:spcPct val="110000"/>
              </a:lnSpc>
              <a:buNone/>
            </a:pPr>
            <a:r>
              <a:rPr lang="en-US" altLang="zh-CN" sz="2800">
                <a:latin typeface="宋体" panose="02010600030101010101" pitchFamily="2" charset="-122"/>
              </a:rPr>
              <a:t>    </a:t>
            </a:r>
            <a:r>
              <a:rPr lang="zh-CN" altLang="en-US" sz="2800" b="1">
                <a:latin typeface="宋体" panose="02010600030101010101" pitchFamily="2" charset="-122"/>
              </a:rPr>
              <a:t>由于栈具有的</a:t>
            </a:r>
            <a:r>
              <a:rPr lang="zh-CN" altLang="en-US" sz="2800" b="1">
                <a:solidFill>
                  <a:schemeClr val="accent1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后进先出</a:t>
            </a:r>
            <a:r>
              <a:rPr lang="zh-CN" altLang="en-US" sz="2800" b="1">
                <a:solidFill>
                  <a:schemeClr val="accent1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sz="2800" b="1">
                <a:latin typeface="宋体" panose="02010600030101010101" pitchFamily="2" charset="-122"/>
              </a:rPr>
              <a:t>的固有特性，因此，栈成为程序设计中常用的工具和数据结构。以下是几个栈应用的例子。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blinds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7" name="标题 162817"/>
          <p:cNvSpPr>
            <a:spLocks noGrp="1"/>
          </p:cNvSpPr>
          <p:nvPr>
            <p:ph type="title"/>
          </p:nvPr>
        </p:nvSpPr>
        <p:spPr>
          <a:xfrm>
            <a:off x="3276600" y="142875"/>
            <a:ext cx="4495800" cy="693738"/>
          </a:xfrm>
        </p:spPr>
        <p:txBody>
          <a:bodyPr lIns="92075" tIns="46038" rIns="92075" bIns="46038" anchor="ctr"/>
          <a:p>
            <a:r>
              <a:rPr lang="en-US" altLang="x-none" b="1" dirty="0">
                <a:effectLst/>
                <a:latin typeface="Times New Roman" panose="02020603050405020304" pitchFamily="2" charset="0"/>
              </a:rPr>
              <a:t>3.2.1    </a:t>
            </a:r>
            <a:r>
              <a:rPr lang="zh-CN" altLang="en-US" b="1" dirty="0">
                <a:effectLst/>
                <a:latin typeface="楷体_GB2312" pitchFamily="1" charset="-122"/>
                <a:ea typeface="楷体_GB2312" pitchFamily="1" charset="-122"/>
              </a:rPr>
              <a:t>数制转换</a:t>
            </a:r>
            <a:endParaRPr lang="zh-CN" altLang="en-US" b="1" dirty="0">
              <a:effectLst/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16738" name="内容占位符 162818"/>
          <p:cNvSpPr>
            <a:spLocks noGrp="1"/>
          </p:cNvSpPr>
          <p:nvPr>
            <p:ph idx="4294967295"/>
          </p:nvPr>
        </p:nvSpPr>
        <p:spPr>
          <a:xfrm>
            <a:off x="1676400" y="981075"/>
            <a:ext cx="8812213" cy="5616575"/>
          </a:xfrm>
        </p:spPr>
        <p:txBody>
          <a:bodyPr anchor="t"/>
          <a:p>
            <a:pPr marL="0" indent="0">
              <a:lnSpc>
                <a:spcPct val="110000"/>
              </a:lnSpc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</a:rPr>
              <a:t>十进制整数</a:t>
            </a:r>
            <a:r>
              <a:rPr lang="en-US" altLang="x-none" sz="2800" b="1" dirty="0"/>
              <a:t>N</a:t>
            </a:r>
            <a:r>
              <a:rPr lang="zh-CN" altLang="en-US" sz="2800" b="1" dirty="0">
                <a:latin typeface="宋体" panose="02010600030101010101" pitchFamily="2" charset="-122"/>
              </a:rPr>
              <a:t>向其它进制数</a:t>
            </a:r>
            <a:r>
              <a:rPr lang="en-US" altLang="x-none" sz="2800" b="1" dirty="0"/>
              <a:t>d(</a:t>
            </a:r>
            <a:r>
              <a:rPr lang="zh-CN" altLang="en-US" sz="2800" b="1" dirty="0">
                <a:latin typeface="宋体" panose="02010600030101010101" pitchFamily="2" charset="-122"/>
              </a:rPr>
              <a:t>二</a:t>
            </a:r>
            <a:r>
              <a:rPr lang="zh-CN" altLang="en-US" sz="2800" b="1" dirty="0"/>
              <a:t>、</a:t>
            </a:r>
            <a:r>
              <a:rPr lang="zh-CN" altLang="en-US" sz="2800" b="1" dirty="0">
                <a:latin typeface="宋体" panose="02010600030101010101" pitchFamily="2" charset="-122"/>
              </a:rPr>
              <a:t>八</a:t>
            </a:r>
            <a:r>
              <a:rPr lang="zh-CN" altLang="en-US" sz="2800" b="1" dirty="0"/>
              <a:t>、</a:t>
            </a:r>
            <a:r>
              <a:rPr lang="zh-CN" altLang="en-US" sz="2800" b="1" dirty="0">
                <a:latin typeface="宋体" panose="02010600030101010101" pitchFamily="2" charset="-122"/>
              </a:rPr>
              <a:t>十六</a:t>
            </a:r>
            <a:r>
              <a:rPr lang="en-US" altLang="x-none" sz="2800" b="1" dirty="0"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的转换是计算机实现计算的基本问题。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转换法则</a:t>
            </a:r>
            <a:r>
              <a:rPr lang="zh-CN" altLang="en-US" sz="2800" dirty="0">
                <a:latin typeface="宋体" panose="02010600030101010101" pitchFamily="2" charset="-122"/>
              </a:rPr>
              <a:t>：</a:t>
            </a:r>
            <a:r>
              <a:rPr lang="zh-CN" altLang="en-US" sz="2800" b="1" dirty="0">
                <a:latin typeface="宋体" panose="02010600030101010101" pitchFamily="2" charset="-122"/>
              </a:rPr>
              <a:t>该转换法则对应于一个简单算法原理</a:t>
            </a:r>
            <a:r>
              <a:rPr lang="en-US" altLang="x-none" sz="2800" b="1" dirty="0">
                <a:latin typeface="宋体" panose="02010600030101010101" pitchFamily="2" charset="-122"/>
              </a:rPr>
              <a:t>:</a:t>
            </a:r>
            <a:endParaRPr lang="en-US" altLang="x-none" sz="2800" b="1" dirty="0">
              <a:latin typeface="宋体" panose="02010600030101010101" pitchFamily="2" charset="-122"/>
            </a:endParaRPr>
          </a:p>
          <a:p>
            <a:pPr marL="533400" lvl="1" indent="0">
              <a:lnSpc>
                <a:spcPct val="110000"/>
              </a:lnSpc>
              <a:buNone/>
            </a:pPr>
            <a:r>
              <a:rPr lang="en-US" altLang="x-none" b="1" dirty="0"/>
              <a:t>n=(n div d)*d+n mod d</a:t>
            </a:r>
            <a:endParaRPr lang="en-US" altLang="x-none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>
                <a:latin typeface="宋体" panose="02010600030101010101" pitchFamily="2" charset="-122"/>
              </a:rPr>
              <a:t>   </a:t>
            </a:r>
            <a:r>
              <a:rPr lang="zh-CN" altLang="en-US" sz="2800" b="1" dirty="0">
                <a:latin typeface="宋体" panose="02010600030101010101" pitchFamily="2" charset="-122"/>
              </a:rPr>
              <a:t>其中：</a:t>
            </a:r>
            <a:r>
              <a:rPr lang="en-US" altLang="x-none" sz="2800" b="1" dirty="0"/>
              <a:t>div</a:t>
            </a:r>
            <a:r>
              <a:rPr lang="zh-CN" altLang="en-US" sz="2800" b="1" dirty="0">
                <a:latin typeface="宋体" panose="02010600030101010101" pitchFamily="2" charset="-122"/>
              </a:rPr>
              <a:t>为整除运算</a:t>
            </a:r>
            <a:r>
              <a:rPr lang="en-US" altLang="x-none" sz="2800" b="1" dirty="0">
                <a:latin typeface="宋体" panose="02010600030101010101" pitchFamily="2" charset="-122"/>
              </a:rPr>
              <a:t>,</a:t>
            </a:r>
            <a:r>
              <a:rPr lang="en-US" altLang="x-none" sz="2800" b="1" dirty="0"/>
              <a:t>mod</a:t>
            </a:r>
            <a:r>
              <a:rPr lang="zh-CN" altLang="en-US" sz="2800" b="1" dirty="0">
                <a:latin typeface="宋体" panose="02010600030101010101" pitchFamily="2" charset="-122"/>
              </a:rPr>
              <a:t>为求余运算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例如 </a:t>
            </a:r>
            <a:r>
              <a:rPr lang="en-US" altLang="x-none" sz="2800" b="1" dirty="0"/>
              <a:t>(</a:t>
            </a:r>
            <a:r>
              <a:rPr lang="en-US" altLang="x-none" sz="2800" b="1" dirty="0">
                <a:sym typeface="Wingdings" panose="05000000000000000000" pitchFamily="2" charset="2"/>
              </a:rPr>
              <a:t>1348)</a:t>
            </a:r>
            <a:r>
              <a:rPr lang="en-US" altLang="x-none" sz="2800" b="1" baseline="-25000" dirty="0">
                <a:sym typeface="Wingdings" panose="05000000000000000000" pitchFamily="2" charset="2"/>
              </a:rPr>
              <a:t>10</a:t>
            </a:r>
            <a:r>
              <a:rPr lang="en-US" altLang="x-none" sz="2800" b="1" dirty="0">
                <a:sym typeface="Wingdings" panose="05000000000000000000" pitchFamily="2" charset="2"/>
              </a:rPr>
              <a:t>= (2504)</a:t>
            </a:r>
            <a:r>
              <a:rPr lang="en-US" altLang="x-none" sz="2800" b="1" baseline="-20000" dirty="0">
                <a:sym typeface="Wingdings" panose="05000000000000000000" pitchFamily="2" charset="2"/>
              </a:rPr>
              <a:t>8</a:t>
            </a:r>
            <a:r>
              <a:rPr lang="zh-CN" altLang="en-US" sz="2800" b="1" dirty="0">
                <a:latin typeface="宋体" panose="02010600030101010101" pitchFamily="2" charset="-122"/>
                <a:sym typeface="Wingdings" panose="05000000000000000000" pitchFamily="2" charset="2"/>
              </a:rPr>
              <a:t>，</a:t>
            </a:r>
            <a:r>
              <a:rPr lang="zh-CN" altLang="en-US" sz="2800" b="1" dirty="0">
                <a:latin typeface="宋体" panose="02010600030101010101" pitchFamily="2" charset="-122"/>
              </a:rPr>
              <a:t>其运算过程如下：</a:t>
            </a:r>
            <a:endParaRPr lang="zh-CN" altLang="en-US" sz="2800" b="1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/>
              <a:t>            </a:t>
            </a:r>
            <a:r>
              <a:rPr lang="en-US" altLang="x-none" sz="2800" b="1" dirty="0"/>
              <a:t>n         n div 8     n mod 8</a:t>
            </a:r>
            <a:endParaRPr lang="en-US" altLang="x-none" sz="28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/>
              <a:t>          1348       168             4</a:t>
            </a:r>
            <a:endParaRPr lang="en-US" altLang="x-none" sz="28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/>
              <a:t>            168        21              0</a:t>
            </a:r>
            <a:endParaRPr lang="en-US" altLang="x-none" sz="28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/>
              <a:t>             21         2                5</a:t>
            </a:r>
            <a:endParaRPr lang="en-US" altLang="x-none" sz="28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/>
              <a:t>              2           0               2</a:t>
            </a:r>
            <a:endParaRPr lang="en-US" altLang="x-none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blinds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5" name="矩形 164865"/>
          <p:cNvSpPr/>
          <p:nvPr/>
        </p:nvSpPr>
        <p:spPr>
          <a:xfrm>
            <a:off x="1676400" y="117475"/>
            <a:ext cx="8839200" cy="65516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采用静态顺序栈方式实现   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void conversion(int  n , int  d) 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355600" lvl="1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/*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将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十进制整数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转换为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d(2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或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8)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进制数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*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/</a:t>
            </a:r>
            <a:endParaRPr lang="en-US" altLang="x-none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355600" lvl="1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{  SqStack  S ;    int k, *e ;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723900" lvl="2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S=Init_Stack();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723900" lvl="2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while  (n&gt;0)   {  k=n%d ; push(S , k) ; n=n/d ;    } 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/*  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求出所有的余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数，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进栈  *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/</a:t>
            </a:r>
            <a:endParaRPr lang="en-US" altLang="x-none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723900" lvl="2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while  (S.top!=0)     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/*  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栈不空时出栈，输出  *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/</a:t>
            </a:r>
            <a:endParaRPr lang="en-US" altLang="x-none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1079500" lvl="3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{   pop(S, e) ; 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1435100" lvl="4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printf(“%1d” , *e) ; 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1079500" lvl="3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}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355600" lvl="1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} </a:t>
            </a:r>
            <a:r>
              <a:rPr lang="en-US" altLang="x-none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     </a:t>
            </a:r>
            <a:endParaRPr lang="en-US" altLang="x-none" sz="2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09" name="标题 165889"/>
          <p:cNvSpPr>
            <a:spLocks noGrp="1"/>
          </p:cNvSpPr>
          <p:nvPr>
            <p:ph type="title"/>
          </p:nvPr>
        </p:nvSpPr>
        <p:spPr>
          <a:xfrm>
            <a:off x="3276600" y="142875"/>
            <a:ext cx="5772150" cy="693738"/>
          </a:xfrm>
        </p:spPr>
        <p:txBody>
          <a:bodyPr lIns="92075" tIns="46038" rIns="92075" bIns="46038" anchor="ctr"/>
          <a:p>
            <a:r>
              <a:rPr lang="en-US" altLang="x-none" b="1" dirty="0">
                <a:effectLst/>
                <a:latin typeface="Times New Roman" panose="02020603050405020304" pitchFamily="2" charset="0"/>
              </a:rPr>
              <a:t>3.2.2     </a:t>
            </a:r>
            <a:r>
              <a:rPr lang="zh-CN" altLang="en-US" b="1" dirty="0">
                <a:effectLst/>
                <a:ea typeface="楷体_GB2312" pitchFamily="1" charset="-122"/>
              </a:rPr>
              <a:t>括号匹配问题</a:t>
            </a:r>
            <a:endParaRPr lang="zh-CN" altLang="en-US" b="1" dirty="0">
              <a:effectLst/>
              <a:ea typeface="楷体_GB2312" pitchFamily="1" charset="-122"/>
            </a:endParaRPr>
          </a:p>
        </p:txBody>
      </p:sp>
      <p:sp>
        <p:nvSpPr>
          <p:cNvPr id="119810" name="内容占位符 165890"/>
          <p:cNvSpPr>
            <a:spLocks noGrp="1"/>
          </p:cNvSpPr>
          <p:nvPr>
            <p:ph idx="4294967295"/>
          </p:nvPr>
        </p:nvSpPr>
        <p:spPr>
          <a:xfrm>
            <a:off x="1676400" y="981075"/>
            <a:ext cx="8812213" cy="5616575"/>
          </a:xfrm>
        </p:spPr>
        <p:txBody>
          <a:bodyPr anchor="t"/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/>
              <a:t>        在文字处理软件或编译程序设计时，常常需要检查一个字符串或一个表达式中的括号是否相匹配</a:t>
            </a:r>
            <a:r>
              <a:rPr lang="en-US" altLang="x-none" sz="2800" b="1" dirty="0"/>
              <a:t>?</a:t>
            </a:r>
            <a:endParaRPr lang="en-US" altLang="x-none" sz="2800" b="1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folHlink"/>
                </a:solidFill>
              </a:rPr>
              <a:t>匹配思想</a:t>
            </a:r>
            <a:r>
              <a:rPr lang="zh-CN" altLang="en-US" b="1" dirty="0"/>
              <a:t>：</a:t>
            </a:r>
            <a:r>
              <a:rPr lang="zh-CN" altLang="en-US" sz="2800" b="1" dirty="0"/>
              <a:t>从左至右扫描一个字符串</a:t>
            </a:r>
            <a:r>
              <a:rPr lang="en-US" altLang="x-none" sz="2800" b="1" dirty="0"/>
              <a:t>(</a:t>
            </a:r>
            <a:r>
              <a:rPr lang="zh-CN" altLang="en-US" sz="2800" b="1" dirty="0"/>
              <a:t>或表达式</a:t>
            </a:r>
            <a:r>
              <a:rPr lang="en-US" altLang="x-none" sz="2800" b="1" dirty="0"/>
              <a:t>)</a:t>
            </a:r>
            <a:r>
              <a:rPr lang="zh-CN" altLang="en-US" sz="2800" b="1" dirty="0"/>
              <a:t>，则</a:t>
            </a:r>
            <a:r>
              <a:rPr lang="zh-CN" altLang="en-US" sz="2800" b="1" dirty="0">
                <a:solidFill>
                  <a:schemeClr val="folHlink"/>
                </a:solidFill>
              </a:rPr>
              <a:t>每个右括号将与最近遇到的那个左括号相匹配</a:t>
            </a:r>
            <a:r>
              <a:rPr lang="zh-CN" altLang="en-US" sz="2800" b="1" dirty="0"/>
              <a:t>。则可以在从左至右扫描过程中把所遇到的左括号存放到堆栈中。每当遇到一个右括号时，就将它与栈顶的左括号</a:t>
            </a:r>
            <a:r>
              <a:rPr lang="en-US" altLang="x-none" sz="2800" b="1" dirty="0"/>
              <a:t>(</a:t>
            </a:r>
            <a:r>
              <a:rPr lang="zh-CN" altLang="en-US" sz="2800" b="1" dirty="0"/>
              <a:t>如果存在</a:t>
            </a:r>
            <a:r>
              <a:rPr lang="en-US" altLang="x-none" sz="2800" b="1" dirty="0"/>
              <a:t>)</a:t>
            </a:r>
            <a:r>
              <a:rPr lang="zh-CN" altLang="en-US" sz="2800" b="1" dirty="0"/>
              <a:t>相匹配，同时从栈顶删除该左括号。</a:t>
            </a:r>
            <a:endParaRPr lang="zh-CN" altLang="en-US" sz="2800" b="1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算法思想</a:t>
            </a:r>
            <a:r>
              <a:rPr lang="zh-CN" altLang="en-US" b="1" dirty="0">
                <a:latin typeface="宋体" panose="02010600030101010101" pitchFamily="2" charset="-122"/>
              </a:rPr>
              <a:t>：</a:t>
            </a:r>
            <a:r>
              <a:rPr lang="zh-CN" altLang="en-US" sz="2800" b="1" dirty="0">
                <a:latin typeface="宋体" panose="02010600030101010101" pitchFamily="2" charset="-122"/>
              </a:rPr>
              <a:t>设置一个栈，当读到左括号时，左括号进栈。当读到右括号时，则从栈中弹出一个元素，与读到的左括号进行匹配，若匹配成功，继续读入；否则匹配失败，返回</a:t>
            </a:r>
            <a:r>
              <a:rPr lang="en-US" altLang="x-none" sz="2800" b="1" dirty="0"/>
              <a:t>FLASE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endParaRPr lang="zh-CN" altLang="en-US" sz="2800" b="1" dirty="0"/>
          </a:p>
        </p:txBody>
      </p:sp>
    </p:spTree>
  </p:cSld>
  <p:clrMapOvr>
    <a:masterClrMapping/>
  </p:clrMapOvr>
  <p:transition spd="slow">
    <p:blinds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7" name="内容占位符 167937"/>
          <p:cNvSpPr>
            <a:spLocks noGrp="1"/>
          </p:cNvSpPr>
          <p:nvPr>
            <p:ph idx="4294967295"/>
          </p:nvPr>
        </p:nvSpPr>
        <p:spPr>
          <a:xfrm>
            <a:off x="1676400" y="152400"/>
            <a:ext cx="8839200" cy="5076825"/>
          </a:xfrm>
        </p:spPr>
        <p:txBody>
          <a:bodyPr anchor="t"/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算法描述</a:t>
            </a:r>
            <a:endParaRPr lang="zh-CN" altLang="en-US" dirty="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/>
              <a:t>#define TRUE  0</a:t>
            </a:r>
            <a:endParaRPr lang="en-US" altLang="x-none" sz="28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/>
              <a:t>#define  FLASE  -1</a:t>
            </a:r>
            <a:endParaRPr lang="en-US" altLang="x-none" sz="28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/>
              <a:t>SqStack  S ; </a:t>
            </a:r>
            <a:endParaRPr lang="en-US" altLang="x-none" sz="28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/>
              <a:t>S=Init_Stack() ;</a:t>
            </a:r>
            <a:r>
              <a:rPr lang="en-US" altLang="x-none" sz="2400" b="1" dirty="0"/>
              <a:t>  /*</a:t>
            </a:r>
            <a:r>
              <a:rPr lang="zh-CN" altLang="en-US" sz="2400" b="1" dirty="0"/>
              <a:t>堆栈初始化*</a:t>
            </a:r>
            <a:r>
              <a:rPr lang="en-US" altLang="x-none" sz="2400" b="1" dirty="0"/>
              <a:t>/</a:t>
            </a:r>
            <a:endParaRPr lang="en-US" altLang="x-none" sz="24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/>
              <a:t>int Match_Brackets( )</a:t>
            </a:r>
            <a:endParaRPr lang="en-US" altLang="x-none" sz="2800" b="1" dirty="0"/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b="1" dirty="0"/>
              <a:t>{   char ch , x ;</a:t>
            </a:r>
            <a:endParaRPr lang="en-US" altLang="x-none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scanf(“%c” , &amp;ch) ;</a:t>
            </a:r>
            <a:endParaRPr lang="en-US" altLang="x-none" sz="2800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 while (asc(ch)!=13)</a:t>
            </a:r>
            <a:endParaRPr lang="en-US" altLang="x-none" sz="28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1" name="内容占位符 168961"/>
          <p:cNvSpPr>
            <a:spLocks noGrp="1"/>
          </p:cNvSpPr>
          <p:nvPr>
            <p:ph idx="4294967295"/>
          </p:nvPr>
        </p:nvSpPr>
        <p:spPr>
          <a:xfrm>
            <a:off x="1676400" y="152400"/>
            <a:ext cx="8812213" cy="6553200"/>
          </a:xfrm>
        </p:spPr>
        <p:txBody>
          <a:bodyPr anchor="t"/>
          <a:p>
            <a:pPr marL="1079500" lvl="3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800" b="1" dirty="0"/>
              <a:t>{   if  ((ch==‘(’)||(ch==‘[’))  push(S , ch) ; 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800" b="1" dirty="0"/>
              <a:t>else if  (ch==‘]’) 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800" b="1" dirty="0"/>
              <a:t>     {  x=pop(S) ; 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800" b="1" dirty="0"/>
              <a:t>         if (x!=‘[’)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800" b="1" dirty="0"/>
              <a:t>                 {  printf(“’[’</a:t>
            </a:r>
            <a:r>
              <a:rPr lang="zh-CN" altLang="en-US" sz="2800" b="1" dirty="0"/>
              <a:t>括号不匹配”</a:t>
            </a:r>
            <a:r>
              <a:rPr lang="en-US" altLang="x-none" sz="2800" b="1" dirty="0"/>
              <a:t>) ; 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800" b="1" dirty="0"/>
              <a:t>                     return FLASE  ;  }   }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800" b="1" dirty="0"/>
              <a:t>else if  (ch==‘)’) 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800" b="1" dirty="0"/>
              <a:t>      {  x=pop(S) ;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800" b="1" dirty="0"/>
              <a:t>          if (x!=‘(’) 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800" b="1" dirty="0"/>
              <a:t>              { printf(“’(’</a:t>
            </a:r>
            <a:r>
              <a:rPr lang="zh-CN" altLang="en-US" sz="2800" b="1" dirty="0"/>
              <a:t>括号不匹配”</a:t>
            </a:r>
            <a:r>
              <a:rPr lang="en-US" altLang="x-none" sz="2800" b="1" dirty="0"/>
              <a:t>) ; 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800" b="1" dirty="0"/>
              <a:t>                 return FLASE  ;}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800" b="1" dirty="0"/>
              <a:t>      } </a:t>
            </a:r>
            <a:endParaRPr lang="en-US" altLang="x-none" sz="2800" b="1" dirty="0"/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800" b="1" dirty="0"/>
              <a:t>}</a:t>
            </a:r>
            <a:endParaRPr lang="en-US" altLang="x-none" sz="18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5" name="内容占位符 169985"/>
          <p:cNvSpPr>
            <a:spLocks noGrp="1"/>
          </p:cNvSpPr>
          <p:nvPr>
            <p:ph idx="4294967295"/>
          </p:nvPr>
        </p:nvSpPr>
        <p:spPr>
          <a:xfrm>
            <a:off x="1676400" y="152400"/>
            <a:ext cx="8740775" cy="3132138"/>
          </a:xfrm>
        </p:spPr>
        <p:txBody>
          <a:bodyPr anchor="t"/>
          <a:p>
            <a:pPr marL="1079500" lvl="3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800" b="1" dirty="0"/>
              <a:t>if  (S.top!=0) 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800" b="1" dirty="0"/>
              <a:t>{    printf(“</a:t>
            </a:r>
            <a:r>
              <a:rPr lang="zh-CN" altLang="en-US" sz="2800" b="1" dirty="0"/>
              <a:t>括号数量不匹配！”</a:t>
            </a:r>
            <a:r>
              <a:rPr lang="en-US" altLang="x-none" sz="2800" b="1" dirty="0"/>
              <a:t>) ;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800" b="1" dirty="0"/>
              <a:t>      return FLASE  ;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800" b="1" dirty="0"/>
              <a:t>}</a:t>
            </a:r>
            <a:endParaRPr lang="en-US" altLang="x-none" sz="2800" b="1" dirty="0"/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sz="2800" b="1" dirty="0"/>
              <a:t>else  return TRUE  ; </a:t>
            </a:r>
            <a:endParaRPr lang="en-US" altLang="x-none" sz="2800" b="1" dirty="0"/>
          </a:p>
          <a:p>
            <a:pPr marL="355600" lvl="1" indent="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x-none" b="1" dirty="0"/>
              <a:t>}</a:t>
            </a:r>
            <a:endParaRPr lang="en-US" altLang="x-none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29" name="标题 171009"/>
          <p:cNvSpPr>
            <a:spLocks noGrp="1"/>
          </p:cNvSpPr>
          <p:nvPr>
            <p:ph type="title"/>
          </p:nvPr>
        </p:nvSpPr>
        <p:spPr>
          <a:xfrm>
            <a:off x="2495550" y="142875"/>
            <a:ext cx="7056438" cy="693738"/>
          </a:xfrm>
        </p:spPr>
        <p:txBody>
          <a:bodyPr lIns="92075" tIns="46038" rIns="92075" bIns="46038" anchor="ctr"/>
          <a:p>
            <a:r>
              <a:rPr lang="en-US" altLang="x-none" b="1" dirty="0">
                <a:effectLst/>
                <a:latin typeface="Times New Roman" panose="02020603050405020304" pitchFamily="2" charset="0"/>
              </a:rPr>
              <a:t>3.2.2   </a:t>
            </a:r>
            <a:r>
              <a:rPr lang="zh-CN" altLang="en-US" b="1" dirty="0">
                <a:effectLst/>
                <a:latin typeface="楷体_GB2312" pitchFamily="1" charset="-122"/>
                <a:ea typeface="楷体_GB2312" pitchFamily="1" charset="-122"/>
              </a:rPr>
              <a:t>栈与递归调用的实现</a:t>
            </a:r>
            <a:endParaRPr lang="zh-CN" altLang="en-US" b="1" dirty="0">
              <a:effectLst/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24930" name="内容占位符 171010"/>
          <p:cNvSpPr>
            <a:spLocks noGrp="1"/>
          </p:cNvSpPr>
          <p:nvPr>
            <p:ph idx="4294967295"/>
          </p:nvPr>
        </p:nvSpPr>
        <p:spPr>
          <a:xfrm>
            <a:off x="1676400" y="981075"/>
            <a:ext cx="8812213" cy="5616575"/>
          </a:xfrm>
        </p:spPr>
        <p:txBody>
          <a:bodyPr anchor="t"/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栈的另一个重要应用是在程序设计语言中实现递归调用。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递归调用</a:t>
            </a:r>
            <a:r>
              <a:rPr lang="zh-CN" altLang="en-US" b="1" dirty="0">
                <a:latin typeface="宋体" panose="02010600030101010101" pitchFamily="2" charset="-122"/>
              </a:rPr>
              <a:t>：</a:t>
            </a:r>
            <a:r>
              <a:rPr lang="zh-CN" altLang="en-US" sz="2800" b="1" dirty="0">
                <a:latin typeface="宋体" panose="02010600030101010101" pitchFamily="2" charset="-122"/>
              </a:rPr>
              <a:t>一个函数</a:t>
            </a:r>
            <a:r>
              <a:rPr lang="en-US" altLang="x-none" sz="2800" b="1" dirty="0"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</a:rPr>
              <a:t>或过程</a:t>
            </a:r>
            <a:r>
              <a:rPr lang="en-US" altLang="x-none" sz="2800" b="1" dirty="0"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直接或间接地调用自己本身，简称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递归</a:t>
            </a:r>
            <a:r>
              <a:rPr lang="en-US" altLang="x-none" sz="2800" b="1" dirty="0"/>
              <a:t>(</a:t>
            </a:r>
            <a:r>
              <a:rPr lang="en-US" altLang="x-none" sz="2800" b="1" dirty="0">
                <a:solidFill>
                  <a:schemeClr val="accent1"/>
                </a:solidFill>
              </a:rPr>
              <a:t>Recursive</a:t>
            </a:r>
            <a:r>
              <a:rPr lang="en-US" altLang="x-none" sz="2800" b="1" dirty="0"/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    递归</a:t>
            </a:r>
            <a:r>
              <a:rPr lang="zh-CN" altLang="en-US" sz="2800" b="1" dirty="0">
                <a:latin typeface="宋体" panose="02010600030101010101" pitchFamily="2" charset="-122"/>
              </a:rPr>
              <a:t>是程序设计中的一个强有力的工具。因为递归函数结构清晰，程序易读，正确性很容易得到证明。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为了使递归调用不至于无终止地进行下去，实际上有效的递归调用函数</a:t>
            </a:r>
            <a:r>
              <a:rPr lang="en-US" altLang="x-none" sz="2800" b="1" dirty="0"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</a:rPr>
              <a:t>或过程</a:t>
            </a:r>
            <a:r>
              <a:rPr lang="en-US" altLang="x-none" sz="2800" b="1" dirty="0"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应包括两部分：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递推规则</a:t>
            </a:r>
            <a:r>
              <a:rPr lang="en-US" altLang="x-none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方法</a:t>
            </a:r>
            <a:r>
              <a:rPr lang="en-US" altLang="x-none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终止条件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例如：求</a:t>
            </a:r>
            <a:r>
              <a:rPr lang="en-US" altLang="x-none" b="1" dirty="0"/>
              <a:t>n!</a:t>
            </a:r>
            <a:endParaRPr lang="en-US" altLang="x-none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blind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内容占位符 141313"/>
          <p:cNvSpPr>
            <a:spLocks noGrp="1"/>
          </p:cNvSpPr>
          <p:nvPr>
            <p:ph idx="4294967295"/>
          </p:nvPr>
        </p:nvSpPr>
        <p:spPr>
          <a:xfrm>
            <a:off x="1703388" y="152400"/>
            <a:ext cx="5905500" cy="3421063"/>
          </a:xfrm>
        </p:spPr>
        <p:txBody>
          <a:bodyPr anchor="t"/>
          <a:p>
            <a:pPr marL="0" indent="0">
              <a:lnSpc>
                <a:spcPct val="110000"/>
              </a:lnSpc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</a:rPr>
              <a:t>设栈</a:t>
            </a:r>
            <a:r>
              <a:rPr lang="en-US" altLang="x-none" sz="2800" b="1" dirty="0"/>
              <a:t>S=(a</a:t>
            </a:r>
            <a:r>
              <a:rPr lang="en-US" altLang="x-none" sz="2800" b="1" baseline="-24000" dirty="0"/>
              <a:t>1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a</a:t>
            </a:r>
            <a:r>
              <a:rPr lang="en-US" altLang="x-none" sz="2800" b="1" baseline="-25000" dirty="0"/>
              <a:t>2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…a</a:t>
            </a:r>
            <a:r>
              <a:rPr lang="en-US" altLang="x-none" sz="2800" b="1" baseline="-25000" dirty="0"/>
              <a:t>n</a:t>
            </a:r>
            <a:r>
              <a:rPr lang="en-US" altLang="x-none" sz="2800" b="1" dirty="0"/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，则</a:t>
            </a:r>
            <a:r>
              <a:rPr lang="en-US" altLang="x-none" sz="2800" b="1" dirty="0"/>
              <a:t>a</a:t>
            </a:r>
            <a:r>
              <a:rPr lang="en-US" altLang="x-none" sz="2800" b="1" baseline="-25000" dirty="0"/>
              <a:t>1</a:t>
            </a:r>
            <a:r>
              <a:rPr lang="zh-CN" altLang="en-US" sz="2800" b="1" dirty="0">
                <a:latin typeface="宋体" panose="02010600030101010101" pitchFamily="2" charset="-122"/>
              </a:rPr>
              <a:t>称为栈底元素，</a:t>
            </a:r>
            <a:r>
              <a:rPr lang="en-US" altLang="x-none" sz="2800" b="1" dirty="0"/>
              <a:t>a</a:t>
            </a:r>
            <a:r>
              <a:rPr lang="en-US" altLang="x-none" sz="2800" b="1" baseline="-25000" dirty="0"/>
              <a:t>n</a:t>
            </a:r>
            <a:r>
              <a:rPr lang="zh-CN" altLang="en-US" sz="2800" b="1" dirty="0">
                <a:latin typeface="宋体" panose="02010600030101010101" pitchFamily="2" charset="-122"/>
              </a:rPr>
              <a:t>为栈顶元素，如图</a:t>
            </a:r>
            <a:r>
              <a:rPr lang="en-US" altLang="x-none" sz="2800" b="1" dirty="0"/>
              <a:t>3-1</a:t>
            </a:r>
            <a:r>
              <a:rPr lang="zh-CN" altLang="en-US" sz="2800" b="1" dirty="0">
                <a:latin typeface="宋体" panose="02010600030101010101" pitchFamily="2" charset="-122"/>
              </a:rPr>
              <a:t>所示。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栈中元素按</a:t>
            </a:r>
            <a:r>
              <a:rPr lang="en-US" altLang="x-none" sz="2800" b="1" dirty="0"/>
              <a:t>a</a:t>
            </a:r>
            <a:r>
              <a:rPr lang="en-US" altLang="x-none" sz="2800" b="1" baseline="-24000" dirty="0"/>
              <a:t>1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a</a:t>
            </a:r>
            <a:r>
              <a:rPr lang="en-US" altLang="x-none" sz="2800" b="1" baseline="-25000" dirty="0"/>
              <a:t>2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…a</a:t>
            </a:r>
            <a:r>
              <a:rPr lang="en-US" altLang="x-none" sz="2800" b="1" baseline="-25000" dirty="0"/>
              <a:t>n</a:t>
            </a:r>
            <a:r>
              <a:rPr lang="zh-CN" altLang="en-US" sz="2800" b="1" dirty="0">
                <a:latin typeface="宋体" panose="02010600030101010101" pitchFamily="2" charset="-122"/>
              </a:rPr>
              <a:t>的次序进栈，退栈的第一个元素应为栈顶元素。即栈的修改是按后进先出的原则进行的。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pSp>
        <p:nvGrpSpPr>
          <p:cNvPr id="95234" name="组合 141314"/>
          <p:cNvGrpSpPr/>
          <p:nvPr/>
        </p:nvGrpSpPr>
        <p:grpSpPr>
          <a:xfrm>
            <a:off x="7596188" y="152400"/>
            <a:ext cx="3036887" cy="3429000"/>
            <a:chOff x="0" y="0"/>
            <a:chExt cx="1913" cy="2160"/>
          </a:xfrm>
        </p:grpSpPr>
        <p:sp>
          <p:nvSpPr>
            <p:cNvPr id="95235" name="矩形 141315"/>
            <p:cNvSpPr/>
            <p:nvPr/>
          </p:nvSpPr>
          <p:spPr>
            <a:xfrm>
              <a:off x="185" y="1920"/>
              <a:ext cx="1632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ctr"/>
            <a:p>
              <a:pPr algn="ctr" eaLnBrk="0" hangingPunct="0"/>
              <a:r>
                <a:rPr lang="zh-CN" altLang="en-US" sz="2000" b="1" dirty="0">
                  <a:latin typeface="Arial" panose="020B0604020202020204" pitchFamily="34" charset="0"/>
                  <a:ea typeface="楷体_GB2312" pitchFamily="1" charset="-122"/>
                </a:rPr>
                <a:t>图</a:t>
              </a:r>
              <a:r>
                <a:rPr lang="en-US" altLang="x-none" sz="20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3-1   </a:t>
              </a:r>
              <a:r>
                <a:rPr lang="zh-CN" altLang="en-US" sz="2000" b="1" dirty="0">
                  <a:latin typeface="Arial" panose="020B0604020202020204" pitchFamily="34" charset="0"/>
                  <a:ea typeface="楷体_GB2312" pitchFamily="1" charset="-122"/>
                </a:rPr>
                <a:t>顺序</a:t>
              </a:r>
              <a:r>
                <a:rPr lang="zh-CN" altLang="en-US" sz="2000" b="1" dirty="0">
                  <a:latin typeface="Times New Roman" panose="02020603050405020304" pitchFamily="2" charset="0"/>
                  <a:ea typeface="楷体_GB2312" pitchFamily="1" charset="-122"/>
                </a:rPr>
                <a:t>栈示意图</a:t>
              </a:r>
              <a:endParaRPr lang="zh-CN" altLang="en-US" sz="2000" b="1" dirty="0">
                <a:latin typeface="Arial" panose="020B0604020202020204" pitchFamily="34" charset="0"/>
                <a:ea typeface="楷体_GB2312" pitchFamily="1" charset="-122"/>
              </a:endParaRPr>
            </a:p>
          </p:txBody>
        </p:sp>
        <p:grpSp>
          <p:nvGrpSpPr>
            <p:cNvPr id="95236" name="组合 141316"/>
            <p:cNvGrpSpPr/>
            <p:nvPr/>
          </p:nvGrpSpPr>
          <p:grpSpPr>
            <a:xfrm>
              <a:off x="0" y="0"/>
              <a:ext cx="1913" cy="1877"/>
              <a:chOff x="0" y="0"/>
              <a:chExt cx="1913" cy="1877"/>
            </a:xfrm>
          </p:grpSpPr>
          <p:grpSp>
            <p:nvGrpSpPr>
              <p:cNvPr id="95237" name="组合 141317"/>
              <p:cNvGrpSpPr/>
              <p:nvPr/>
            </p:nvGrpSpPr>
            <p:grpSpPr>
              <a:xfrm>
                <a:off x="0" y="405"/>
                <a:ext cx="1372" cy="1472"/>
                <a:chOff x="0" y="0"/>
                <a:chExt cx="1372" cy="1472"/>
              </a:xfrm>
            </p:grpSpPr>
            <p:grpSp>
              <p:nvGrpSpPr>
                <p:cNvPr id="95238" name="组合 141318"/>
                <p:cNvGrpSpPr/>
                <p:nvPr/>
              </p:nvGrpSpPr>
              <p:grpSpPr>
                <a:xfrm>
                  <a:off x="873" y="68"/>
                  <a:ext cx="499" cy="1360"/>
                  <a:chOff x="0" y="0"/>
                  <a:chExt cx="453" cy="1356"/>
                </a:xfrm>
              </p:grpSpPr>
              <p:sp>
                <p:nvSpPr>
                  <p:cNvPr id="95239" name="矩形 141319"/>
                  <p:cNvSpPr/>
                  <p:nvPr/>
                </p:nvSpPr>
                <p:spPr>
                  <a:xfrm>
                    <a:off x="0" y="1129"/>
                    <a:ext cx="453" cy="227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a</a:t>
                    </a:r>
                    <a:r>
                      <a:rPr lang="en-US" altLang="x-none" sz="2400" baseline="-250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1</a:t>
                    </a:r>
                    <a:endParaRPr lang="en-US" altLang="x-none" sz="2400" baseline="-25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5240" name="矩形 141320"/>
                  <p:cNvSpPr/>
                  <p:nvPr/>
                </p:nvSpPr>
                <p:spPr>
                  <a:xfrm>
                    <a:off x="0" y="902"/>
                    <a:ext cx="453" cy="227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a</a:t>
                    </a:r>
                    <a:r>
                      <a:rPr lang="en-US" altLang="x-none" sz="2400" baseline="-250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2</a:t>
                    </a:r>
                    <a:endParaRPr lang="en-US" altLang="x-none" sz="2400" baseline="-25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5241" name="矩形 141321"/>
                  <p:cNvSpPr/>
                  <p:nvPr/>
                </p:nvSpPr>
                <p:spPr>
                  <a:xfrm>
                    <a:off x="0" y="449"/>
                    <a:ext cx="453" cy="227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a</a:t>
                    </a:r>
                    <a:r>
                      <a:rPr lang="en-US" altLang="x-none" sz="2400" baseline="-250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i</a:t>
                    </a:r>
                    <a:endParaRPr lang="en-US" altLang="x-none" sz="2400" baseline="-25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5242" name="矩形 141322"/>
                  <p:cNvSpPr/>
                  <p:nvPr/>
                </p:nvSpPr>
                <p:spPr>
                  <a:xfrm>
                    <a:off x="0" y="0"/>
                    <a:ext cx="453" cy="227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a</a:t>
                    </a:r>
                    <a:r>
                      <a:rPr lang="en-US" altLang="x-none" sz="2400" baseline="-250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n</a:t>
                    </a:r>
                    <a:endParaRPr lang="en-US" altLang="x-none" sz="2400" baseline="-25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5243" name="矩形 141323"/>
                  <p:cNvSpPr/>
                  <p:nvPr/>
                </p:nvSpPr>
                <p:spPr>
                  <a:xfrm>
                    <a:off x="0" y="676"/>
                    <a:ext cx="453" cy="227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r>
                      <a:rPr lang="zh-CN" altLang="en-US" sz="2400" dirty="0">
                        <a:latin typeface="Times New Roman" panose="02020603050405020304" pitchFamily="2" charset="0"/>
                        <a:ea typeface="Arial Unicode MS" panose="020B0604020202020204" charset="-122"/>
                      </a:rPr>
                      <a:t>⋯⋯</a:t>
                    </a:r>
                    <a:endParaRPr lang="zh-CN" altLang="en-US" sz="2400" baseline="-25000" dirty="0">
                      <a:latin typeface="Times New Roman" panose="02020603050405020304" pitchFamily="2" charset="0"/>
                      <a:ea typeface="Arial Unicode MS" panose="020B0604020202020204" charset="-122"/>
                    </a:endParaRPr>
                  </a:p>
                </p:txBody>
              </p:sp>
              <p:sp>
                <p:nvSpPr>
                  <p:cNvPr id="95244" name="矩形 141324"/>
                  <p:cNvSpPr/>
                  <p:nvPr/>
                </p:nvSpPr>
                <p:spPr>
                  <a:xfrm>
                    <a:off x="0" y="226"/>
                    <a:ext cx="453" cy="227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r>
                      <a:rPr lang="zh-CN" altLang="en-US" sz="2400" dirty="0">
                        <a:latin typeface="Times New Roman" panose="02020603050405020304" pitchFamily="2" charset="0"/>
                        <a:ea typeface="Arial Unicode MS" panose="020B0604020202020204" charset="-122"/>
                      </a:rPr>
                      <a:t>⋯⋯</a:t>
                    </a:r>
                    <a:endParaRPr lang="zh-CN" altLang="en-US" sz="2400" baseline="-25000" dirty="0">
                      <a:latin typeface="Times New Roman" panose="02020603050405020304" pitchFamily="2" charset="0"/>
                      <a:ea typeface="Arial Unicode MS" panose="020B0604020202020204" charset="-122"/>
                    </a:endParaRPr>
                  </a:p>
                </p:txBody>
              </p:sp>
            </p:grpSp>
            <p:grpSp>
              <p:nvGrpSpPr>
                <p:cNvPr id="95245" name="组合 141325"/>
                <p:cNvGrpSpPr/>
                <p:nvPr/>
              </p:nvGrpSpPr>
              <p:grpSpPr>
                <a:xfrm>
                  <a:off x="0" y="1200"/>
                  <a:ext cx="864" cy="272"/>
                  <a:chOff x="0" y="0"/>
                  <a:chExt cx="864" cy="272"/>
                </a:xfrm>
              </p:grpSpPr>
              <p:sp>
                <p:nvSpPr>
                  <p:cNvPr id="95246" name="矩形 141326"/>
                  <p:cNvSpPr/>
                  <p:nvPr/>
                </p:nvSpPr>
                <p:spPr>
                  <a:xfrm>
                    <a:off x="0" y="0"/>
                    <a:ext cx="635" cy="27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bottom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5247" name="直接连接符 141327"/>
                  <p:cNvSpPr/>
                  <p:nvPr/>
                </p:nvSpPr>
                <p:spPr>
                  <a:xfrm>
                    <a:off x="624" y="144"/>
                    <a:ext cx="240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95248" name="组合 141328"/>
                <p:cNvGrpSpPr/>
                <p:nvPr/>
              </p:nvGrpSpPr>
              <p:grpSpPr>
                <a:xfrm>
                  <a:off x="222" y="0"/>
                  <a:ext cx="645" cy="272"/>
                  <a:chOff x="0" y="0"/>
                  <a:chExt cx="645" cy="272"/>
                </a:xfrm>
              </p:grpSpPr>
              <p:sp>
                <p:nvSpPr>
                  <p:cNvPr id="95249" name="矩形 141329"/>
                  <p:cNvSpPr/>
                  <p:nvPr/>
                </p:nvSpPr>
                <p:spPr>
                  <a:xfrm>
                    <a:off x="0" y="0"/>
                    <a:ext cx="453" cy="27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top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5250" name="直接连接符 141330"/>
                  <p:cNvSpPr/>
                  <p:nvPr/>
                </p:nvSpPr>
                <p:spPr>
                  <a:xfrm>
                    <a:off x="405" y="144"/>
                    <a:ext cx="240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</p:grpSp>
          <p:grpSp>
            <p:nvGrpSpPr>
              <p:cNvPr id="95251" name="组合 141331"/>
              <p:cNvGrpSpPr/>
              <p:nvPr/>
            </p:nvGrpSpPr>
            <p:grpSpPr>
              <a:xfrm>
                <a:off x="89" y="13"/>
                <a:ext cx="907" cy="447"/>
                <a:chOff x="0" y="0"/>
                <a:chExt cx="907" cy="447"/>
              </a:xfrm>
            </p:grpSpPr>
            <p:sp>
              <p:nvSpPr>
                <p:cNvPr id="95252" name="矩形 141332"/>
                <p:cNvSpPr/>
                <p:nvPr/>
              </p:nvSpPr>
              <p:spPr>
                <a:xfrm>
                  <a:off x="0" y="0"/>
                  <a:ext cx="907" cy="2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zh-CN" altLang="en-US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进栈（</a:t>
                  </a:r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push</a:t>
                  </a:r>
                  <a:r>
                    <a:rPr lang="zh-CN" altLang="en-US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）</a:t>
                  </a:r>
                  <a:endParaRPr lang="zh-CN" altLang="en-US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5253" name="直接连接符 141333"/>
                <p:cNvSpPr/>
                <p:nvPr/>
              </p:nvSpPr>
              <p:spPr>
                <a:xfrm>
                  <a:off x="514" y="255"/>
                  <a:ext cx="336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5254" name="直接连接符 141334"/>
                <p:cNvSpPr/>
                <p:nvPr/>
              </p:nvSpPr>
              <p:spPr>
                <a:xfrm>
                  <a:off x="850" y="255"/>
                  <a:ext cx="0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95255" name="组合 141335"/>
              <p:cNvGrpSpPr/>
              <p:nvPr/>
            </p:nvGrpSpPr>
            <p:grpSpPr>
              <a:xfrm>
                <a:off x="1188" y="0"/>
                <a:ext cx="725" cy="466"/>
                <a:chOff x="0" y="0"/>
                <a:chExt cx="725" cy="466"/>
              </a:xfrm>
            </p:grpSpPr>
            <p:sp>
              <p:nvSpPr>
                <p:cNvPr id="95256" name="矩形 141336"/>
                <p:cNvSpPr/>
                <p:nvPr/>
              </p:nvSpPr>
              <p:spPr>
                <a:xfrm>
                  <a:off x="0" y="0"/>
                  <a:ext cx="725" cy="2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zh-CN" altLang="en-US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出栈</a:t>
                  </a:r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(pop)</a:t>
                  </a:r>
                  <a:endPara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5257" name="直接连接符 141337"/>
                <p:cNvSpPr/>
                <p:nvPr/>
              </p:nvSpPr>
              <p:spPr>
                <a:xfrm>
                  <a:off x="87" y="274"/>
                  <a:ext cx="0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5258" name="直接连接符 141338"/>
                <p:cNvSpPr/>
                <p:nvPr/>
              </p:nvSpPr>
              <p:spPr>
                <a:xfrm>
                  <a:off x="87" y="274"/>
                  <a:ext cx="384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</p:grpSp>
      </p:grpSp>
      <p:sp>
        <p:nvSpPr>
          <p:cNvPr id="95259" name="矩形 141339"/>
          <p:cNvSpPr/>
          <p:nvPr/>
        </p:nvSpPr>
        <p:spPr>
          <a:xfrm>
            <a:off x="1703388" y="3538538"/>
            <a:ext cx="8785225" cy="344424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>
            <a:spAutoFit/>
          </a:bodyPr>
          <a:p>
            <a:r>
              <a:rPr lang="en-US" altLang="x-none" sz="36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    </a:t>
            </a:r>
            <a:r>
              <a:rPr lang="zh-CN" altLang="en-US" sz="3600" b="1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</a:rPr>
              <a:t>栈的抽象数据类型定义</a:t>
            </a:r>
            <a:endParaRPr lang="zh-CN" altLang="en-US" sz="3600" b="1" dirty="0">
              <a:solidFill>
                <a:schemeClr val="tx2"/>
              </a:solidFill>
              <a:latin typeface="Times New Roman" panose="02020603050405020304" pitchFamily="2" charset="0"/>
              <a:ea typeface="楷体_GB2312" pitchFamily="1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ADT Stack{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数据对象：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D ={ 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i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|a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i</a:t>
            </a:r>
            <a:r>
              <a:rPr lang="en-US" altLang="x-none" sz="2800" b="1" dirty="0">
                <a:latin typeface="Times New Roman" panose="02020603050405020304" pitchFamily="2" charset="0"/>
                <a:ea typeface="Arial Unicode MS" panose="020B0604020202020204" charset="-122"/>
              </a:rPr>
              <a:t>∈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ElemSet,  i=1,2,…,n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n≥0 }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数据关系：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R ={&lt;a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i-1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, 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i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&gt;|a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i-1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i</a:t>
            </a:r>
            <a:r>
              <a:rPr lang="en-US" altLang="x-none" sz="2800" b="1" dirty="0">
                <a:latin typeface="Times New Roman" panose="02020603050405020304" pitchFamily="2" charset="0"/>
                <a:ea typeface="Arial Unicode MS" panose="020B0604020202020204" charset="-122"/>
              </a:rPr>
              <a:t>∈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D,  i=2,3,…,n }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基本操作：初始化、进栈、出栈、取栈顶元素等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} ADT Stack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6977" name="组合 173057"/>
          <p:cNvGrpSpPr/>
          <p:nvPr/>
        </p:nvGrpSpPr>
        <p:grpSpPr>
          <a:xfrm>
            <a:off x="2063750" y="14288"/>
            <a:ext cx="6029325" cy="1111250"/>
            <a:chOff x="0" y="0"/>
            <a:chExt cx="3798" cy="700"/>
          </a:xfrm>
        </p:grpSpPr>
        <p:sp>
          <p:nvSpPr>
            <p:cNvPr id="126978" name="矩形 173058"/>
            <p:cNvSpPr/>
            <p:nvPr/>
          </p:nvSpPr>
          <p:spPr>
            <a:xfrm>
              <a:off x="0" y="211"/>
              <a:ext cx="793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x-none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Fact(n)=</a:t>
              </a:r>
              <a:endPara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26979" name="矩形 173059"/>
            <p:cNvSpPr/>
            <p:nvPr/>
          </p:nvSpPr>
          <p:spPr>
            <a:xfrm>
              <a:off x="930" y="0"/>
              <a:ext cx="2856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r>
                <a:rPr lang="en-US" altLang="x-none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1                   </a:t>
              </a:r>
              <a:r>
                <a:rPr lang="zh-CN" altLang="en-US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当</a:t>
              </a:r>
              <a:r>
                <a:rPr lang="en-US" altLang="x-none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n=0</a:t>
              </a:r>
              <a:r>
                <a:rPr lang="zh-CN" altLang="en-US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时      终止条件</a:t>
              </a:r>
              <a:endPara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26980" name="矩形 173060"/>
            <p:cNvSpPr/>
            <p:nvPr/>
          </p:nvSpPr>
          <p:spPr>
            <a:xfrm>
              <a:off x="942" y="405"/>
              <a:ext cx="2856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r>
                <a:rPr lang="en-US" altLang="x-none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n*fact(n-1)   </a:t>
              </a:r>
              <a:r>
                <a:rPr lang="zh-CN" altLang="en-US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当</a:t>
              </a:r>
              <a:r>
                <a:rPr lang="en-US" altLang="x-none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n&gt;0</a:t>
              </a:r>
              <a:r>
                <a:rPr lang="zh-CN" altLang="en-US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时      递推规则</a:t>
              </a:r>
              <a:endPara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26981" name="左大括号 173061"/>
            <p:cNvSpPr/>
            <p:nvPr/>
          </p:nvSpPr>
          <p:spPr>
            <a:xfrm>
              <a:off x="787" y="101"/>
              <a:ext cx="93" cy="528"/>
            </a:xfrm>
            <a:prstGeom prst="leftBrace">
              <a:avLst>
                <a:gd name="adj1" fmla="val 47285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6982" name="矩形 173062"/>
          <p:cNvSpPr/>
          <p:nvPr/>
        </p:nvSpPr>
        <p:spPr>
          <a:xfrm>
            <a:off x="1676400" y="1196975"/>
            <a:ext cx="8839200" cy="30956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为保证递归调用正确执行，系统设立一个“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递归工作栈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”，作为整个递归调用过程期间使用的数据存储区。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 每一层递归包含的信息如：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参数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局部变量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上一层的返回地址构成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一个“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工作记录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” 。每进入一层递归，就产生一个新的工作记录压入栈顶；每退出一层递归，就从栈顶弹出一个工作记录。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1" name="矩形 174081"/>
          <p:cNvSpPr/>
          <p:nvPr/>
        </p:nvSpPr>
        <p:spPr>
          <a:xfrm>
            <a:off x="1676400" y="188913"/>
            <a:ext cx="8839200" cy="39608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从被调函数返回调用函数的一般步骤：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533400" lvl="1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(1)  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若栈为空，则执行正常返回。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533400" lvl="1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⑵ 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从栈顶弹出一个工作记录。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533400" lvl="1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⑶ 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将“工作记录”中的参数值、局部变量值赋给相应的变量；读取返回地址。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533400" lvl="1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⑷ 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将函数值赋给相应的变量。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533400" lvl="1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(5)  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转移到返回地址。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5" name="内容占位符 175105"/>
          <p:cNvSpPr>
            <a:spLocks noGrp="1"/>
          </p:cNvSpPr>
          <p:nvPr>
            <p:ph idx="4294967295"/>
          </p:nvPr>
        </p:nvSpPr>
        <p:spPr>
          <a:xfrm>
            <a:off x="1676400" y="2057400"/>
            <a:ext cx="8812213" cy="4395788"/>
          </a:xfrm>
        </p:spPr>
        <p:txBody>
          <a:bodyPr anchor="t"/>
          <a:p>
            <a:pPr marL="0" indent="0">
              <a:lnSpc>
                <a:spcPct val="110000"/>
              </a:lnSpc>
              <a:buNone/>
            </a:pPr>
            <a:r>
              <a:rPr lang="en-US" altLang="x-none" sz="3600" dirty="0">
                <a:solidFill>
                  <a:schemeClr val="tx2"/>
                </a:solidFill>
              </a:rPr>
              <a:t>1</a:t>
            </a:r>
            <a:r>
              <a:rPr lang="en-US" altLang="x-none" sz="3600" b="1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队列的基本概念</a:t>
            </a:r>
            <a:endParaRPr lang="zh-CN" altLang="en-US" sz="3600" b="1" dirty="0">
              <a:solidFill>
                <a:schemeClr val="tx2"/>
              </a:solidFill>
              <a:latin typeface="楷体_GB2312" pitchFamily="1" charset="-122"/>
              <a:ea typeface="楷体_GB2312" pitchFamily="1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hlink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队列</a:t>
            </a:r>
            <a:r>
              <a:rPr lang="en-US" altLang="x-none" sz="2800" b="1" dirty="0"/>
              <a:t>(</a:t>
            </a:r>
            <a:r>
              <a:rPr lang="en-US" altLang="x-none" sz="2800" b="1" dirty="0">
                <a:solidFill>
                  <a:schemeClr val="accent1"/>
                </a:solidFill>
              </a:rPr>
              <a:t>Queue</a:t>
            </a:r>
            <a:r>
              <a:rPr lang="en-US" altLang="x-none" sz="2800" b="1" dirty="0"/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：也是运算受限的线性表。是一种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先进先出</a:t>
            </a:r>
            <a:r>
              <a:rPr lang="en-US" altLang="x-none" sz="2800" b="1" dirty="0"/>
              <a:t>(</a:t>
            </a:r>
            <a:r>
              <a:rPr lang="en-US" altLang="x-none" sz="2800" b="1" dirty="0">
                <a:solidFill>
                  <a:schemeClr val="accent1"/>
                </a:solidFill>
              </a:rPr>
              <a:t>F</a:t>
            </a:r>
            <a:r>
              <a:rPr lang="en-US" altLang="x-none" sz="2800" b="1" dirty="0"/>
              <a:t>irst </a:t>
            </a:r>
            <a:r>
              <a:rPr lang="en-US" altLang="x-none" sz="2800" b="1" dirty="0">
                <a:solidFill>
                  <a:schemeClr val="accent1"/>
                </a:solidFill>
              </a:rPr>
              <a:t>I</a:t>
            </a:r>
            <a:r>
              <a:rPr lang="en-US" altLang="x-none" sz="2800" b="1" dirty="0"/>
              <a:t>n </a:t>
            </a:r>
            <a:r>
              <a:rPr lang="en-US" altLang="x-none" sz="2800" b="1" dirty="0">
                <a:solidFill>
                  <a:schemeClr val="accent1"/>
                </a:solidFill>
              </a:rPr>
              <a:t>F</a:t>
            </a:r>
            <a:r>
              <a:rPr lang="en-US" altLang="x-none" sz="2800" b="1" dirty="0"/>
              <a:t>irst </a:t>
            </a:r>
            <a:r>
              <a:rPr lang="en-US" altLang="x-none" sz="2800" b="1" dirty="0">
                <a:solidFill>
                  <a:schemeClr val="accent1"/>
                </a:solidFill>
              </a:rPr>
              <a:t>O</a:t>
            </a:r>
            <a:r>
              <a:rPr lang="en-US" altLang="x-none" sz="2800" b="1" dirty="0"/>
              <a:t>ut </a:t>
            </a:r>
            <a:r>
              <a:rPr lang="zh-CN" altLang="en-US" sz="2800" b="1" dirty="0">
                <a:latin typeface="宋体" panose="02010600030101010101" pitchFamily="2" charset="-122"/>
              </a:rPr>
              <a:t>，简称</a:t>
            </a:r>
            <a:r>
              <a:rPr lang="en-US" altLang="x-none" sz="2800" b="1" dirty="0">
                <a:solidFill>
                  <a:schemeClr val="folHlink"/>
                </a:solidFill>
              </a:rPr>
              <a:t>FIFO</a:t>
            </a:r>
            <a:r>
              <a:rPr lang="en-US" altLang="x-none" sz="2800" b="1" dirty="0"/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的线性表。只允许在表的一端进行插入，而在另一端进行删除。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队首</a:t>
            </a:r>
            <a:r>
              <a:rPr lang="en-US" altLang="x-none" sz="2800" b="1" dirty="0"/>
              <a:t>(</a:t>
            </a:r>
            <a:r>
              <a:rPr lang="en-US" altLang="x-none" sz="2800" b="1" dirty="0">
                <a:solidFill>
                  <a:schemeClr val="accent1"/>
                </a:solidFill>
              </a:rPr>
              <a:t>front</a:t>
            </a:r>
            <a:r>
              <a:rPr lang="en-US" altLang="x-none" sz="2800" b="1" dirty="0"/>
              <a:t>)</a:t>
            </a:r>
            <a:r>
              <a:rPr lang="en-US" altLang="x-none" sz="2800" dirty="0"/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：允许进行删除的一端称为队首。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队尾</a:t>
            </a:r>
            <a:r>
              <a:rPr lang="en-US" altLang="x-none" sz="2800" b="1" dirty="0"/>
              <a:t>(</a:t>
            </a:r>
            <a:r>
              <a:rPr lang="en-US" altLang="x-none" sz="2800" b="1" dirty="0">
                <a:solidFill>
                  <a:schemeClr val="accent1"/>
                </a:solidFill>
              </a:rPr>
              <a:t>rear</a:t>
            </a:r>
            <a:r>
              <a:rPr lang="en-US" altLang="x-none" sz="2800" b="1" dirty="0"/>
              <a:t>)</a:t>
            </a:r>
            <a:r>
              <a:rPr lang="en-US" altLang="x-none" sz="2800" dirty="0"/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：允许进行插入的一端称为队尾。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　　例如：排队购物。操作系统中的作业排队。先进入队列的成员总是先离开队列。</a:t>
            </a:r>
            <a:r>
              <a:rPr lang="zh-CN" altLang="en-US" sz="2800" dirty="0">
                <a:latin typeface="宋体" panose="02010600030101010101" pitchFamily="2" charset="-122"/>
              </a:rPr>
              <a:t>　　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129026" name="标题 175106"/>
          <p:cNvSpPr>
            <a:spLocks noGrp="1"/>
          </p:cNvSpPr>
          <p:nvPr>
            <p:ph type="title"/>
          </p:nvPr>
        </p:nvSpPr>
        <p:spPr>
          <a:xfrm>
            <a:off x="2667000" y="138113"/>
            <a:ext cx="4572000" cy="914400"/>
          </a:xfrm>
        </p:spPr>
        <p:txBody>
          <a:bodyPr lIns="92075" tIns="46038" rIns="92075" bIns="46038" anchor="ctr"/>
          <a:p>
            <a:r>
              <a:rPr lang="en-US" altLang="x-none" sz="5400" b="1" dirty="0">
                <a:effectLst/>
                <a:latin typeface="Times New Roman" panose="02020603050405020304" pitchFamily="2" charset="0"/>
              </a:rPr>
              <a:t>3.3</a:t>
            </a:r>
            <a:r>
              <a:rPr lang="en-US" altLang="x-none" sz="5400" b="1" dirty="0">
                <a:effectLst/>
                <a:latin typeface="宋体" panose="02010600030101010101" pitchFamily="2" charset="-122"/>
              </a:rPr>
              <a:t>  </a:t>
            </a:r>
            <a:r>
              <a:rPr lang="zh-CN" altLang="en-US" sz="5400" b="1" dirty="0">
                <a:effectLst/>
                <a:latin typeface="楷体_GB2312" pitchFamily="1" charset="-122"/>
                <a:ea typeface="楷体_GB2312" pitchFamily="1" charset="-122"/>
              </a:rPr>
              <a:t>队 列</a:t>
            </a:r>
            <a:endParaRPr lang="zh-CN" altLang="en-US" sz="5400" b="1" dirty="0">
              <a:effectLst/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75108" name="矩形 175107"/>
          <p:cNvSpPr/>
          <p:nvPr/>
        </p:nvSpPr>
        <p:spPr>
          <a:xfrm>
            <a:off x="1828800" y="1219200"/>
            <a:ext cx="6477000" cy="762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fontAlgn="base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4400" b="1" strike="noStrike" noProof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3.3.1</a:t>
            </a:r>
            <a:r>
              <a:rPr lang="en-US" altLang="x-none" sz="4400" b="1" strike="noStrike" noProof="1" dirty="0"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4400" b="1" strike="noStrike" noProof="1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cs typeface="+mn-cs"/>
              </a:rPr>
              <a:t>队列及其基本概念</a:t>
            </a:r>
            <a:endParaRPr lang="zh-CN" altLang="en-US" sz="4400" b="1" strike="noStrike" noProof="1" dirty="0">
              <a:solidFill>
                <a:schemeClr val="tx2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49" name="内容占位符 176129"/>
          <p:cNvSpPr>
            <a:spLocks noGrp="1"/>
          </p:cNvSpPr>
          <p:nvPr>
            <p:ph idx="4294967295"/>
          </p:nvPr>
        </p:nvSpPr>
        <p:spPr>
          <a:xfrm>
            <a:off x="1752600" y="152400"/>
            <a:ext cx="8763000" cy="2052638"/>
          </a:xfrm>
        </p:spPr>
        <p:txBody>
          <a:bodyPr anchor="t"/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</a:rPr>
              <a:t>队列中没有元素时称为空队列。在空队列中依次加入元素</a:t>
            </a:r>
            <a:r>
              <a:rPr lang="en-US" altLang="x-none" sz="2800" b="1" dirty="0"/>
              <a:t>a</a:t>
            </a:r>
            <a:r>
              <a:rPr lang="en-US" altLang="x-none" sz="2800" b="1" baseline="-20000" dirty="0"/>
              <a:t>1</a:t>
            </a:r>
            <a:r>
              <a:rPr lang="en-US" altLang="x-none" sz="2800" b="1" dirty="0"/>
              <a:t>, a</a:t>
            </a:r>
            <a:r>
              <a:rPr lang="en-US" altLang="x-none" sz="2800" b="1" baseline="-20000" dirty="0"/>
              <a:t>2</a:t>
            </a:r>
            <a:r>
              <a:rPr lang="en-US" altLang="x-none" sz="2800" b="1" dirty="0"/>
              <a:t>, …, a</a:t>
            </a:r>
            <a:r>
              <a:rPr lang="en-US" altLang="x-none" sz="2800" b="1" baseline="-20000" dirty="0"/>
              <a:t>n</a:t>
            </a:r>
            <a:r>
              <a:rPr lang="zh-CN" altLang="en-US" sz="2800" b="1" dirty="0">
                <a:latin typeface="宋体" panose="02010600030101010101" pitchFamily="2" charset="-122"/>
              </a:rPr>
              <a:t>之后，</a:t>
            </a:r>
            <a:r>
              <a:rPr lang="en-US" altLang="x-none" sz="2800" b="1" dirty="0"/>
              <a:t>a</a:t>
            </a:r>
            <a:r>
              <a:rPr lang="en-US" altLang="x-none" sz="2800" b="1" baseline="-20000" dirty="0"/>
              <a:t>1</a:t>
            </a:r>
            <a:r>
              <a:rPr lang="zh-CN" altLang="en-US" sz="2800" b="1" dirty="0">
                <a:latin typeface="宋体" panose="02010600030101010101" pitchFamily="2" charset="-122"/>
              </a:rPr>
              <a:t>是队首元素，</a:t>
            </a:r>
            <a:r>
              <a:rPr lang="en-US" altLang="x-none" sz="2800" b="1" dirty="0"/>
              <a:t>a</a:t>
            </a:r>
            <a:r>
              <a:rPr lang="en-US" altLang="x-none" sz="2800" b="1" baseline="-20000" dirty="0"/>
              <a:t>n</a:t>
            </a:r>
            <a:r>
              <a:rPr lang="zh-CN" altLang="en-US" sz="2800" b="1" dirty="0">
                <a:latin typeface="宋体" panose="02010600030101010101" pitchFamily="2" charset="-122"/>
              </a:rPr>
              <a:t>是队尾元素。显然退出队列的次序也只能是</a:t>
            </a:r>
            <a:r>
              <a:rPr lang="en-US" altLang="x-none" sz="2800" b="1" dirty="0"/>
              <a:t>a</a:t>
            </a:r>
            <a:r>
              <a:rPr lang="en-US" altLang="x-none" sz="2800" b="1" baseline="-20000" dirty="0"/>
              <a:t>1</a:t>
            </a:r>
            <a:r>
              <a:rPr lang="en-US" altLang="x-none" sz="2800" b="1" dirty="0"/>
              <a:t>, a</a:t>
            </a:r>
            <a:r>
              <a:rPr lang="en-US" altLang="x-none" sz="2800" b="1" baseline="-20000" dirty="0"/>
              <a:t>2</a:t>
            </a:r>
            <a:r>
              <a:rPr lang="en-US" altLang="x-none" sz="2800" b="1" dirty="0"/>
              <a:t>, …, a</a:t>
            </a:r>
            <a:r>
              <a:rPr lang="en-US" altLang="x-none" sz="2800" b="1" baseline="-20000" dirty="0"/>
              <a:t>n</a:t>
            </a:r>
            <a:r>
              <a:rPr lang="en-US" altLang="x-none" sz="2800" b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，即队列的修改是依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先进先出</a:t>
            </a:r>
            <a:r>
              <a:rPr lang="zh-CN" altLang="en-US" sz="2800" b="1" dirty="0">
                <a:latin typeface="宋体" panose="02010600030101010101" pitchFamily="2" charset="-122"/>
              </a:rPr>
              <a:t>的原则进行的，如图</a:t>
            </a:r>
            <a:r>
              <a:rPr lang="en-US" altLang="x-none" sz="2800" b="1" dirty="0"/>
              <a:t>3-5</a:t>
            </a:r>
            <a:r>
              <a:rPr lang="zh-CN" altLang="en-US" sz="2800" b="1" dirty="0">
                <a:latin typeface="宋体" panose="02010600030101010101" pitchFamily="2" charset="-122"/>
              </a:rPr>
              <a:t>所示。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pSp>
        <p:nvGrpSpPr>
          <p:cNvPr id="130050" name="组合 176130"/>
          <p:cNvGrpSpPr/>
          <p:nvPr/>
        </p:nvGrpSpPr>
        <p:grpSpPr>
          <a:xfrm>
            <a:off x="2941638" y="2420938"/>
            <a:ext cx="5592762" cy="1871662"/>
            <a:chOff x="0" y="0"/>
            <a:chExt cx="3523" cy="1179"/>
          </a:xfrm>
        </p:grpSpPr>
        <p:grpSp>
          <p:nvGrpSpPr>
            <p:cNvPr id="130051" name="组合 176131"/>
            <p:cNvGrpSpPr/>
            <p:nvPr/>
          </p:nvGrpSpPr>
          <p:grpSpPr>
            <a:xfrm>
              <a:off x="0" y="0"/>
              <a:ext cx="3523" cy="829"/>
              <a:chOff x="0" y="0"/>
              <a:chExt cx="3523" cy="829"/>
            </a:xfrm>
          </p:grpSpPr>
          <p:grpSp>
            <p:nvGrpSpPr>
              <p:cNvPr id="130052" name="组合 176132"/>
              <p:cNvGrpSpPr/>
              <p:nvPr/>
            </p:nvGrpSpPr>
            <p:grpSpPr>
              <a:xfrm>
                <a:off x="960" y="0"/>
                <a:ext cx="1632" cy="336"/>
                <a:chOff x="0" y="0"/>
                <a:chExt cx="1480" cy="336"/>
              </a:xfrm>
            </p:grpSpPr>
            <p:sp>
              <p:nvSpPr>
                <p:cNvPr id="130053" name="矩形 176133"/>
                <p:cNvSpPr/>
                <p:nvPr/>
              </p:nvSpPr>
              <p:spPr>
                <a:xfrm>
                  <a:off x="114" y="0"/>
                  <a:ext cx="1292" cy="27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8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x-none" sz="2800" baseline="-200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 </a:t>
                  </a:r>
                  <a:r>
                    <a:rPr lang="en-US" altLang="x-none" sz="28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, a</a:t>
                  </a:r>
                  <a:r>
                    <a:rPr lang="en-US" altLang="x-none" sz="2800" baseline="-200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2 </a:t>
                  </a:r>
                  <a:r>
                    <a:rPr lang="en-US" altLang="x-none" sz="28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, … ,  a</a:t>
                  </a:r>
                  <a:r>
                    <a:rPr lang="en-US" altLang="x-none" sz="2800" baseline="-200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n</a:t>
                  </a:r>
                  <a:endParaRPr lang="en-US" altLang="x-none" sz="2800" baseline="-200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0054" name="直接连接符 176134"/>
                <p:cNvSpPr/>
                <p:nvPr/>
              </p:nvSpPr>
              <p:spPr>
                <a:xfrm>
                  <a:off x="6" y="0"/>
                  <a:ext cx="1474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30055" name="直接连接符 176135"/>
                <p:cNvSpPr/>
                <p:nvPr/>
              </p:nvSpPr>
              <p:spPr>
                <a:xfrm>
                  <a:off x="0" y="336"/>
                  <a:ext cx="1474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30056" name="组合 176136"/>
              <p:cNvGrpSpPr/>
              <p:nvPr/>
            </p:nvGrpSpPr>
            <p:grpSpPr>
              <a:xfrm>
                <a:off x="0" y="0"/>
                <a:ext cx="933" cy="272"/>
                <a:chOff x="0" y="0"/>
                <a:chExt cx="933" cy="272"/>
              </a:xfrm>
            </p:grpSpPr>
            <p:sp>
              <p:nvSpPr>
                <p:cNvPr id="130057" name="矩形 176137"/>
                <p:cNvSpPr/>
                <p:nvPr/>
              </p:nvSpPr>
              <p:spPr>
                <a:xfrm>
                  <a:off x="0" y="0"/>
                  <a:ext cx="499" cy="27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zh-CN" altLang="en-US" sz="24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出队</a:t>
                  </a:r>
                  <a:endParaRPr lang="zh-CN" altLang="en-US" sz="24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0058" name="直接连接符 176138"/>
                <p:cNvSpPr/>
                <p:nvPr/>
              </p:nvSpPr>
              <p:spPr>
                <a:xfrm flipH="1">
                  <a:off x="525" y="156"/>
                  <a:ext cx="40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130059" name="组合 176139"/>
              <p:cNvGrpSpPr/>
              <p:nvPr/>
            </p:nvGrpSpPr>
            <p:grpSpPr>
              <a:xfrm>
                <a:off x="2640" y="48"/>
                <a:ext cx="883" cy="272"/>
                <a:chOff x="0" y="0"/>
                <a:chExt cx="883" cy="272"/>
              </a:xfrm>
            </p:grpSpPr>
            <p:sp>
              <p:nvSpPr>
                <p:cNvPr id="130060" name="矩形 176140"/>
                <p:cNvSpPr/>
                <p:nvPr/>
              </p:nvSpPr>
              <p:spPr>
                <a:xfrm>
                  <a:off x="384" y="0"/>
                  <a:ext cx="499" cy="27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zh-CN" altLang="en-US" sz="24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入队</a:t>
                  </a:r>
                  <a:endParaRPr lang="zh-CN" altLang="en-US" sz="24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0061" name="直接连接符 176141"/>
                <p:cNvSpPr/>
                <p:nvPr/>
              </p:nvSpPr>
              <p:spPr>
                <a:xfrm flipH="1">
                  <a:off x="0" y="144"/>
                  <a:ext cx="40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130062" name="组合 176142"/>
              <p:cNvGrpSpPr/>
              <p:nvPr/>
            </p:nvGrpSpPr>
            <p:grpSpPr>
              <a:xfrm>
                <a:off x="2112" y="336"/>
                <a:ext cx="499" cy="493"/>
                <a:chOff x="0" y="0"/>
                <a:chExt cx="499" cy="493"/>
              </a:xfrm>
            </p:grpSpPr>
            <p:sp>
              <p:nvSpPr>
                <p:cNvPr id="130063" name="矩形 176143"/>
                <p:cNvSpPr/>
                <p:nvPr/>
              </p:nvSpPr>
              <p:spPr>
                <a:xfrm>
                  <a:off x="0" y="221"/>
                  <a:ext cx="499" cy="27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zh-CN" altLang="en-US" sz="24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队尾</a:t>
                  </a:r>
                  <a:endParaRPr lang="zh-CN" altLang="en-US" sz="24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0064" name="直接连接符 176144"/>
                <p:cNvSpPr/>
                <p:nvPr/>
              </p:nvSpPr>
              <p:spPr>
                <a:xfrm flipV="1">
                  <a:off x="258" y="0"/>
                  <a:ext cx="0" cy="22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130065" name="组合 176145"/>
              <p:cNvGrpSpPr/>
              <p:nvPr/>
            </p:nvGrpSpPr>
            <p:grpSpPr>
              <a:xfrm>
                <a:off x="1008" y="336"/>
                <a:ext cx="499" cy="493"/>
                <a:chOff x="0" y="0"/>
                <a:chExt cx="499" cy="493"/>
              </a:xfrm>
            </p:grpSpPr>
            <p:sp>
              <p:nvSpPr>
                <p:cNvPr id="130066" name="矩形 176146"/>
                <p:cNvSpPr/>
                <p:nvPr/>
              </p:nvSpPr>
              <p:spPr>
                <a:xfrm>
                  <a:off x="0" y="221"/>
                  <a:ext cx="499" cy="27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zh-CN" altLang="en-US" sz="24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队首</a:t>
                  </a:r>
                  <a:endParaRPr lang="zh-CN" altLang="en-US" sz="24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0067" name="直接连接符 176147"/>
                <p:cNvSpPr/>
                <p:nvPr/>
              </p:nvSpPr>
              <p:spPr>
                <a:xfrm flipV="1">
                  <a:off x="258" y="0"/>
                  <a:ext cx="0" cy="22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</p:grpSp>
        <p:sp>
          <p:nvSpPr>
            <p:cNvPr id="130068" name="矩形 176148"/>
            <p:cNvSpPr/>
            <p:nvPr/>
          </p:nvSpPr>
          <p:spPr>
            <a:xfrm>
              <a:off x="931" y="907"/>
              <a:ext cx="1680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ctr"/>
            <a:p>
              <a:pPr algn="ctr" eaLnBrk="0" hangingPunct="0"/>
              <a:r>
                <a:rPr lang="zh-CN" altLang="en-US" sz="2000" b="1" dirty="0">
                  <a:latin typeface="楷体_GB2312" pitchFamily="1" charset="-122"/>
                  <a:ea typeface="楷体_GB2312" pitchFamily="1" charset="-122"/>
                </a:rPr>
                <a:t>图</a:t>
              </a:r>
              <a:r>
                <a:rPr lang="en-US" altLang="x-none" sz="2000" b="1" dirty="0">
                  <a:latin typeface="Times New Roman" panose="02020603050405020304" pitchFamily="2" charset="0"/>
                  <a:ea typeface="楷体_GB2312" pitchFamily="1" charset="-122"/>
                </a:rPr>
                <a:t>3-5   </a:t>
              </a:r>
              <a:r>
                <a:rPr lang="zh-CN" altLang="en-US" sz="2000" b="1" dirty="0">
                  <a:latin typeface="楷体_GB2312" pitchFamily="1" charset="-122"/>
                  <a:ea typeface="楷体_GB2312" pitchFamily="1" charset="-122"/>
                </a:rPr>
                <a:t>队列示意图</a:t>
              </a:r>
              <a:endParaRPr lang="zh-CN" altLang="en-US" sz="2000" b="1" dirty="0">
                <a:latin typeface="楷体_GB2312" pitchFamily="1" charset="-122"/>
                <a:ea typeface="楷体_GB2312" pitchFamily="1" charset="-122"/>
              </a:endParaRPr>
            </a:p>
          </p:txBody>
        </p:sp>
      </p:grpSp>
      <p:sp>
        <p:nvSpPr>
          <p:cNvPr id="130069" name="文本框 176149"/>
          <p:cNvSpPr txBox="1"/>
          <p:nvPr/>
        </p:nvSpPr>
        <p:spPr>
          <a:xfrm>
            <a:off x="1676400" y="4319588"/>
            <a:ext cx="8812213" cy="18199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x-none" sz="36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x-none" sz="36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队列的抽象数据类型定义</a:t>
            </a:r>
            <a:endParaRPr lang="zh-CN" altLang="en-US" sz="3600" b="1" dirty="0">
              <a:solidFill>
                <a:schemeClr val="tx2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ADT Queue{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数据对象：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D ={ 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i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|a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i</a:t>
            </a:r>
            <a:r>
              <a:rPr lang="en-US" altLang="x-none" sz="2800" b="1" dirty="0">
                <a:latin typeface="Times New Roman" panose="02020603050405020304" pitchFamily="2" charset="0"/>
                <a:ea typeface="Arial Unicode MS" panose="020B0604020202020204" charset="-122"/>
              </a:rPr>
              <a:t>∈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ElemSet,  i=1, 2, …, n, n &gt;= 0 }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3" name="文本框 177153"/>
          <p:cNvSpPr txBox="1"/>
          <p:nvPr/>
        </p:nvSpPr>
        <p:spPr>
          <a:xfrm>
            <a:off x="1676400" y="152400"/>
            <a:ext cx="8812213" cy="5516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723900" lvl="2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数据关系：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R = {&lt;a</a:t>
            </a:r>
            <a:r>
              <a:rPr lang="en-US" altLang="x-none" sz="2800" b="1" baseline="-20000" dirty="0">
                <a:latin typeface="Times New Roman" panose="02020603050405020304" pitchFamily="2" charset="0"/>
                <a:ea typeface="宋体" panose="02010600030101010101" pitchFamily="2" charset="-122"/>
              </a:rPr>
              <a:t>i-1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, a</a:t>
            </a:r>
            <a:r>
              <a:rPr lang="en-US" altLang="x-none" sz="2800" b="1" baseline="-20000" dirty="0">
                <a:latin typeface="Times New Roman" panose="02020603050405020304" pitchFamily="2" charset="0"/>
                <a:ea typeface="宋体" panose="02010600030101010101" pitchFamily="2" charset="-122"/>
              </a:rPr>
              <a:t>i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&gt; | a</a:t>
            </a:r>
            <a:r>
              <a:rPr lang="en-US" altLang="x-none" sz="2800" b="1" baseline="-20000" dirty="0">
                <a:latin typeface="Times New Roman" panose="02020603050405020304" pitchFamily="2" charset="0"/>
                <a:ea typeface="宋体" panose="02010600030101010101" pitchFamily="2" charset="-122"/>
              </a:rPr>
              <a:t>i-1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, a</a:t>
            </a:r>
            <a:r>
              <a:rPr lang="en-US" altLang="x-none" sz="2800" b="1" baseline="-20000" dirty="0">
                <a:latin typeface="Times New Roman" panose="02020603050405020304" pitchFamily="2" charset="0"/>
                <a:ea typeface="宋体" panose="02010600030101010101" pitchFamily="2" charset="-122"/>
              </a:rPr>
              <a:t>i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∈D,  i=2,3,…,n }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约定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x-none" sz="2800" b="1" baseline="-20000" dirty="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端为队首，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x-none" sz="2800" b="1" baseline="-20000" dirty="0">
                <a:latin typeface="Times New Roman" panose="02020603050405020304" pitchFamily="2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端为队尾。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723900" lvl="2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基本操作：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723900" lvl="2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Create()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：创建一个空队列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3900" lvl="2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EmptyQue()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：若队列为空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则返回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true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否则返回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flase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3900" lvl="2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2" charset="0"/>
                <a:ea typeface="Arial Unicode MS" panose="020B0604020202020204" charset="-122"/>
              </a:rPr>
              <a:t>⋯⋯</a:t>
            </a:r>
            <a:endParaRPr lang="zh-CN" altLang="en-US" sz="2800" b="1" dirty="0">
              <a:latin typeface="Times New Roman" panose="02020603050405020304" pitchFamily="2" charset="0"/>
              <a:ea typeface="Arial Unicode MS" panose="020B0604020202020204" charset="-122"/>
            </a:endParaRPr>
          </a:p>
          <a:p>
            <a:pPr marL="723900" lvl="2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InsertQue(x) 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：向队尾插入元素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3900" lvl="2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DeleteQue(x) 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：删除队首元素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5600" lvl="1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} ADT Queue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8178" name="标题 178177"/>
          <p:cNvSpPr>
            <a:spLocks noGrp="1"/>
          </p:cNvSpPr>
          <p:nvPr>
            <p:ph type="title"/>
          </p:nvPr>
        </p:nvSpPr>
        <p:spPr>
          <a:xfrm>
            <a:off x="2209800" y="146050"/>
            <a:ext cx="7391400" cy="762000"/>
          </a:xfrm>
        </p:spPr>
        <p:txBody>
          <a:bodyPr lIns="92075" tIns="46038" rIns="92075" bIns="46038" anchor="ctr"/>
          <a:p>
            <a:pPr fontAlgn="base"/>
            <a:r>
              <a:rPr lang="en-US" altLang="x-none" b="1" strike="noStrike" noProof="1" dirty="0">
                <a:effectLst/>
                <a:latin typeface="Times New Roman" panose="02020603050405020304" pitchFamily="2" charset="0"/>
              </a:rPr>
              <a:t>3.3.2</a:t>
            </a:r>
            <a:r>
              <a:rPr lang="en-US" altLang="x-none" b="1" strike="noStrike" noProof="1" dirty="0">
                <a:latin typeface="Times New Roman" panose="02020603050405020304" pitchFamily="2" charset="0"/>
              </a:rPr>
              <a:t>  </a:t>
            </a:r>
            <a:r>
              <a:rPr lang="zh-CN" altLang="en-US" b="1" strike="noStrike" noProof="1" dirty="0">
                <a:effectLst/>
                <a:latin typeface="Times New Roman" panose="02020603050405020304" pitchFamily="2" charset="0"/>
                <a:ea typeface="楷体_GB2312" pitchFamily="1" charset="-122"/>
              </a:rPr>
              <a:t>队列的顺序表示和实现</a:t>
            </a:r>
            <a:endParaRPr lang="zh-CN" altLang="en-US" b="1" strike="noStrike" noProof="1" dirty="0">
              <a:effectLst/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32098" name="文本框 178178"/>
          <p:cNvSpPr txBox="1"/>
          <p:nvPr/>
        </p:nvSpPr>
        <p:spPr>
          <a:xfrm>
            <a:off x="1676400" y="1066800"/>
            <a:ext cx="8812213" cy="54984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3200" dirty="0">
                <a:latin typeface="Times New Roman" panose="02020603050405020304" pitchFamily="2" charset="0"/>
                <a:ea typeface="宋体" panose="02010600030101010101" pitchFamily="2" charset="-122"/>
              </a:rPr>
              <a:t>       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利用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一组连续的存储单元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一维数组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  <a:r>
              <a:rPr lang="en-US" altLang="x-none" sz="2800" b="1" dirty="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依次存放从队首到队尾的各个元素，称为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顺序队列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 对于队列，和顺序栈相类似，也有动态和静态之分。本部分介绍的是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静态顺序队列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，其类型定义如下：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#define  MAX_QUEUE_SIZE   100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typedef  struct  queue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355600" lvl="1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{  ElemType   Queue_array[MAX_QUEUE_SIZE] ;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723900" lvl="2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int   front ;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723900" lvl="2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int  rear ;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355600" lvl="1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}SqQueue;</a:t>
            </a:r>
            <a:endParaRPr lang="en-US" altLang="x-none" sz="2800" b="1" dirty="0">
              <a:solidFill>
                <a:schemeClr val="folHlink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9202" name="标题 179201"/>
          <p:cNvSpPr>
            <a:spLocks noGrp="1"/>
          </p:cNvSpPr>
          <p:nvPr>
            <p:ph type="title"/>
          </p:nvPr>
        </p:nvSpPr>
        <p:spPr>
          <a:xfrm>
            <a:off x="2209800" y="146050"/>
            <a:ext cx="6981825" cy="762000"/>
          </a:xfrm>
        </p:spPr>
        <p:txBody>
          <a:bodyPr lIns="92075" tIns="46038" rIns="92075" bIns="46038" anchor="ctr"/>
          <a:p>
            <a:pPr fontAlgn="base"/>
            <a:r>
              <a:rPr lang="en-US" altLang="x-none" sz="4000" b="1" strike="noStrike" noProof="1" dirty="0">
                <a:effectLst/>
                <a:latin typeface="Times New Roman" panose="02020603050405020304" pitchFamily="2" charset="0"/>
              </a:rPr>
              <a:t>3.3.2.1</a:t>
            </a:r>
            <a:r>
              <a:rPr lang="en-US" altLang="x-none" sz="4000" b="1" strike="noStrike" noProof="1" dirty="0">
                <a:latin typeface="Times New Roman" panose="02020603050405020304" pitchFamily="2" charset="0"/>
              </a:rPr>
              <a:t>  </a:t>
            </a:r>
            <a:r>
              <a:rPr lang="zh-CN" altLang="en-US" sz="4000" b="1" strike="noStrike" noProof="1" dirty="0">
                <a:effectLst/>
                <a:latin typeface="Times New Roman" panose="02020603050405020304" pitchFamily="2" charset="0"/>
                <a:ea typeface="楷体_GB2312" pitchFamily="1" charset="-122"/>
              </a:rPr>
              <a:t>队列的顺序</a:t>
            </a:r>
            <a:r>
              <a:rPr lang="zh-CN" altLang="en-US" sz="4000" b="1" strike="noStrike" noProof="1" dirty="0">
                <a:effectLst/>
                <a:ea typeface="楷体_GB2312" pitchFamily="1" charset="-122"/>
              </a:rPr>
              <a:t>存储结构</a:t>
            </a:r>
            <a:endParaRPr lang="zh-CN" altLang="en-US" sz="4000" b="1" strike="noStrike" noProof="1" dirty="0">
              <a:effectLst/>
              <a:ea typeface="楷体_GB2312" pitchFamily="1" charset="-122"/>
            </a:endParaRPr>
          </a:p>
        </p:txBody>
      </p:sp>
      <p:sp>
        <p:nvSpPr>
          <p:cNvPr id="133122" name="文本框 179202"/>
          <p:cNvSpPr txBox="1"/>
          <p:nvPr/>
        </p:nvSpPr>
        <p:spPr>
          <a:xfrm>
            <a:off x="1676400" y="1022350"/>
            <a:ext cx="8812213" cy="48526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3200" dirty="0">
                <a:latin typeface="Times New Roman" panose="02020603050405020304" pitchFamily="2" charset="0"/>
                <a:ea typeface="宋体" panose="02010600030101010101" pitchFamily="2" charset="-122"/>
              </a:rPr>
              <a:t>       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设立一个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队首指针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front 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，一个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队尾指针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rear</a:t>
            </a:r>
            <a:r>
              <a:rPr lang="en-US" altLang="x-none" sz="2800" b="1" dirty="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，分别指向队首和队尾元素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5600" lvl="1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◆ 初始化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：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front=rear=0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355600" lvl="1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◆ 入队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将新元素插入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rear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所指的位置，然后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rear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加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355600" lvl="1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◆ 出队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删去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front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所指的元素，然后加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并返回被删元素。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355600" lvl="1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◆ 队列为空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front=rear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355600" lvl="1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◆ 队满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：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rear=MAX_QUEUE_SIZE-1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或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front=rear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5" name="内容占位符 180225"/>
          <p:cNvSpPr>
            <a:spLocks noGrp="1"/>
          </p:cNvSpPr>
          <p:nvPr>
            <p:ph idx="4294967295"/>
          </p:nvPr>
        </p:nvSpPr>
        <p:spPr>
          <a:xfrm>
            <a:off x="1752600" y="152400"/>
            <a:ext cx="8763000" cy="4572000"/>
          </a:xfrm>
        </p:spPr>
        <p:txBody>
          <a:bodyPr anchor="t"/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       </a:t>
            </a:r>
            <a:r>
              <a:rPr lang="zh-CN" altLang="en-US" sz="2800" b="1" dirty="0"/>
              <a:t>在非空队列里，队首指针始终指向队头元素，而队尾指针始终指向队尾元素的下一位置。</a:t>
            </a:r>
            <a:endParaRPr lang="zh-CN" altLang="en-US" sz="2800" b="1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       </a:t>
            </a:r>
            <a:r>
              <a:rPr lang="zh-CN" altLang="en-US" sz="2800" b="1" dirty="0">
                <a:latin typeface="宋体" panose="02010600030101010101" pitchFamily="2" charset="-122"/>
              </a:rPr>
              <a:t>顺序队列中存在“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假溢出</a:t>
            </a:r>
            <a:r>
              <a:rPr lang="zh-CN" altLang="en-US" sz="2800" b="1" dirty="0">
                <a:latin typeface="宋体" panose="02010600030101010101" pitchFamily="2" charset="-122"/>
              </a:rPr>
              <a:t>”现象。因为在入队和出队操作中，头、尾指针只增加不减小，致使被删除元素的空间永远无法重新利用。因此，尽管队列中实际元素个数可能远远小于数组大小，但可能由于尾指针巳超出向量空间的上界而不能做入队操作。该现象称为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假溢出</a:t>
            </a:r>
            <a:r>
              <a:rPr lang="zh-CN" altLang="en-US" sz="2800" b="1" dirty="0">
                <a:latin typeface="宋体" panose="02010600030101010101" pitchFamily="2" charset="-122"/>
              </a:rPr>
              <a:t>。如图</a:t>
            </a:r>
            <a:r>
              <a:rPr lang="en-US" altLang="x-none" sz="2800" b="1" dirty="0"/>
              <a:t>3-6</a:t>
            </a:r>
            <a:r>
              <a:rPr lang="zh-CN" altLang="en-US" sz="2800" b="1" dirty="0">
                <a:latin typeface="宋体" panose="02010600030101010101" pitchFamily="2" charset="-122"/>
              </a:rPr>
              <a:t>所示是数组大小为</a:t>
            </a:r>
            <a:r>
              <a:rPr lang="en-US" altLang="x-none" sz="2800" b="1" dirty="0"/>
              <a:t>5</a:t>
            </a:r>
            <a:r>
              <a:rPr lang="zh-CN" altLang="en-US" sz="2800" b="1" dirty="0">
                <a:latin typeface="宋体" panose="02010600030101010101" pitchFamily="2" charset="-122"/>
              </a:rPr>
              <a:t>的顺序队列中队首</a:t>
            </a:r>
            <a:r>
              <a:rPr lang="zh-CN" altLang="en-US" sz="2800" b="1" dirty="0"/>
              <a:t>、</a:t>
            </a:r>
            <a:r>
              <a:rPr lang="zh-CN" altLang="en-US" sz="2800" b="1" dirty="0">
                <a:latin typeface="宋体" panose="02010600030101010101" pitchFamily="2" charset="-122"/>
              </a:rPr>
              <a:t>队尾指针和队列中元素的变化情况。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69" name="内容占位符 181249"/>
          <p:cNvSpPr>
            <a:spLocks noGrp="1"/>
          </p:cNvSpPr>
          <p:nvPr>
            <p:ph idx="4294967295"/>
          </p:nvPr>
        </p:nvSpPr>
        <p:spPr>
          <a:xfrm>
            <a:off x="2133600" y="228600"/>
            <a:ext cx="8534400" cy="5651500"/>
          </a:xfrm>
        </p:spPr>
        <p:txBody>
          <a:bodyPr anchor="t"/>
          <a:p>
            <a:pPr>
              <a:buNone/>
            </a:pPr>
            <a:r>
              <a:rPr lang="zh-CN" altLang="en-US"/>
              <a:t>　</a:t>
            </a:r>
            <a:endParaRPr lang="zh-CN" altLang="en-US"/>
          </a:p>
        </p:txBody>
      </p:sp>
      <p:grpSp>
        <p:nvGrpSpPr>
          <p:cNvPr id="135170" name="组合 181250"/>
          <p:cNvGrpSpPr/>
          <p:nvPr/>
        </p:nvGrpSpPr>
        <p:grpSpPr>
          <a:xfrm>
            <a:off x="1752600" y="69850"/>
            <a:ext cx="8577263" cy="2927350"/>
            <a:chOff x="0" y="0"/>
            <a:chExt cx="5403" cy="1844"/>
          </a:xfrm>
        </p:grpSpPr>
        <p:grpSp>
          <p:nvGrpSpPr>
            <p:cNvPr id="135171" name="组合 181251"/>
            <p:cNvGrpSpPr/>
            <p:nvPr/>
          </p:nvGrpSpPr>
          <p:grpSpPr>
            <a:xfrm>
              <a:off x="0" y="0"/>
              <a:ext cx="5403" cy="1571"/>
              <a:chOff x="0" y="0"/>
              <a:chExt cx="5403" cy="1571"/>
            </a:xfrm>
          </p:grpSpPr>
          <p:grpSp>
            <p:nvGrpSpPr>
              <p:cNvPr id="135172" name="组合 181252"/>
              <p:cNvGrpSpPr/>
              <p:nvPr/>
            </p:nvGrpSpPr>
            <p:grpSpPr>
              <a:xfrm>
                <a:off x="0" y="144"/>
                <a:ext cx="1131" cy="1404"/>
                <a:chOff x="0" y="0"/>
                <a:chExt cx="1131" cy="1404"/>
              </a:xfrm>
            </p:grpSpPr>
            <p:sp>
              <p:nvSpPr>
                <p:cNvPr id="135173" name="矩形 181253"/>
                <p:cNvSpPr/>
                <p:nvPr/>
              </p:nvSpPr>
              <p:spPr>
                <a:xfrm>
                  <a:off x="360" y="1177"/>
                  <a:ext cx="771" cy="2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(a)  </a:t>
                  </a:r>
                  <a:r>
                    <a:rPr lang="zh-CN" altLang="en-US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空队列</a:t>
                  </a:r>
                  <a:endParaRPr lang="zh-CN" altLang="en-US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135174" name="组合 181254"/>
                <p:cNvGrpSpPr/>
                <p:nvPr/>
              </p:nvGrpSpPr>
              <p:grpSpPr>
                <a:xfrm>
                  <a:off x="649" y="0"/>
                  <a:ext cx="481" cy="1020"/>
                  <a:chOff x="0" y="0"/>
                  <a:chExt cx="481" cy="1020"/>
                </a:xfrm>
              </p:grpSpPr>
              <p:sp>
                <p:nvSpPr>
                  <p:cNvPr id="135175" name="矩形 181255"/>
                  <p:cNvSpPr/>
                  <p:nvPr/>
                </p:nvSpPr>
                <p:spPr>
                  <a:xfrm>
                    <a:off x="0" y="0"/>
                    <a:ext cx="475" cy="20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endParaRPr lang="zh-CN" altLang="en-US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5176" name="矩形 181256"/>
                  <p:cNvSpPr/>
                  <p:nvPr/>
                </p:nvSpPr>
                <p:spPr>
                  <a:xfrm>
                    <a:off x="6" y="201"/>
                    <a:ext cx="475" cy="20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endParaRPr lang="zh-CN" altLang="en-US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5177" name="矩形 181257"/>
                  <p:cNvSpPr/>
                  <p:nvPr/>
                </p:nvSpPr>
                <p:spPr>
                  <a:xfrm>
                    <a:off x="3" y="402"/>
                    <a:ext cx="475" cy="20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endParaRPr lang="zh-CN" altLang="en-US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5178" name="矩形 181258"/>
                  <p:cNvSpPr/>
                  <p:nvPr/>
                </p:nvSpPr>
                <p:spPr>
                  <a:xfrm>
                    <a:off x="2" y="609"/>
                    <a:ext cx="475" cy="20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endParaRPr lang="zh-CN" altLang="en-US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5179" name="矩形 181259"/>
                  <p:cNvSpPr/>
                  <p:nvPr/>
                </p:nvSpPr>
                <p:spPr>
                  <a:xfrm>
                    <a:off x="2" y="816"/>
                    <a:ext cx="475" cy="20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endParaRPr lang="zh-CN" altLang="en-US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35180" name="组合 181260"/>
                <p:cNvGrpSpPr/>
                <p:nvPr/>
              </p:nvGrpSpPr>
              <p:grpSpPr>
                <a:xfrm>
                  <a:off x="0" y="951"/>
                  <a:ext cx="639" cy="227"/>
                  <a:chOff x="0" y="0"/>
                  <a:chExt cx="639" cy="227"/>
                </a:xfrm>
              </p:grpSpPr>
              <p:sp>
                <p:nvSpPr>
                  <p:cNvPr id="135181" name="矩形 181261"/>
                  <p:cNvSpPr/>
                  <p:nvPr/>
                </p:nvSpPr>
                <p:spPr>
                  <a:xfrm>
                    <a:off x="0" y="0"/>
                    <a:ext cx="476" cy="2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0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Q.front</a:t>
                    </a:r>
                    <a:endParaRPr lang="en-US" altLang="x-none" sz="2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5182" name="直接连接符 181262"/>
                  <p:cNvSpPr/>
                  <p:nvPr/>
                </p:nvSpPr>
                <p:spPr>
                  <a:xfrm>
                    <a:off x="72" y="17"/>
                    <a:ext cx="567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135183" name="组合 181263"/>
                <p:cNvGrpSpPr/>
                <p:nvPr/>
              </p:nvGrpSpPr>
              <p:grpSpPr>
                <a:xfrm>
                  <a:off x="27" y="639"/>
                  <a:ext cx="615" cy="227"/>
                  <a:chOff x="0" y="0"/>
                  <a:chExt cx="615" cy="227"/>
                </a:xfrm>
              </p:grpSpPr>
              <p:sp>
                <p:nvSpPr>
                  <p:cNvPr id="135184" name="矩形 181264"/>
                  <p:cNvSpPr/>
                  <p:nvPr/>
                </p:nvSpPr>
                <p:spPr>
                  <a:xfrm>
                    <a:off x="0" y="0"/>
                    <a:ext cx="453" cy="2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0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Q.rear</a:t>
                    </a:r>
                    <a:endParaRPr lang="en-US" altLang="x-none" sz="2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5185" name="直接连接符 181265"/>
                  <p:cNvSpPr/>
                  <p:nvPr/>
                </p:nvSpPr>
                <p:spPr>
                  <a:xfrm>
                    <a:off x="48" y="219"/>
                    <a:ext cx="567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</p:grpSp>
          <p:grpSp>
            <p:nvGrpSpPr>
              <p:cNvPr id="135186" name="组合 181266"/>
              <p:cNvGrpSpPr/>
              <p:nvPr/>
            </p:nvGrpSpPr>
            <p:grpSpPr>
              <a:xfrm>
                <a:off x="1278" y="153"/>
                <a:ext cx="1437" cy="1418"/>
                <a:chOff x="0" y="0"/>
                <a:chExt cx="1437" cy="1418"/>
              </a:xfrm>
            </p:grpSpPr>
            <p:sp>
              <p:nvSpPr>
                <p:cNvPr id="135187" name="矩形 181267"/>
                <p:cNvSpPr/>
                <p:nvPr/>
              </p:nvSpPr>
              <p:spPr>
                <a:xfrm>
                  <a:off x="258" y="1191"/>
                  <a:ext cx="1179" cy="2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marL="457200" indent="-457200" algn="ctr">
                    <a:buAutoNum type="alphaLcParenBoth" startAt="2"/>
                  </a:pPr>
                  <a:r>
                    <a:rPr lang="zh-CN" altLang="en-US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入队</a:t>
                  </a:r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3</a:t>
                  </a:r>
                  <a:r>
                    <a:rPr lang="zh-CN" altLang="en-US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个元素</a:t>
                  </a:r>
                  <a:endParaRPr lang="zh-CN" altLang="en-US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135188" name="组合 181268"/>
                <p:cNvGrpSpPr/>
                <p:nvPr/>
              </p:nvGrpSpPr>
              <p:grpSpPr>
                <a:xfrm>
                  <a:off x="640" y="0"/>
                  <a:ext cx="481" cy="1011"/>
                  <a:chOff x="0" y="0"/>
                  <a:chExt cx="481" cy="1011"/>
                </a:xfrm>
              </p:grpSpPr>
              <p:sp>
                <p:nvSpPr>
                  <p:cNvPr id="135189" name="矩形 181269"/>
                  <p:cNvSpPr/>
                  <p:nvPr/>
                </p:nvSpPr>
                <p:spPr>
                  <a:xfrm>
                    <a:off x="0" y="0"/>
                    <a:ext cx="475" cy="20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endParaRPr lang="zh-CN" altLang="en-US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5190" name="矩形 181270"/>
                  <p:cNvSpPr/>
                  <p:nvPr/>
                </p:nvSpPr>
                <p:spPr>
                  <a:xfrm>
                    <a:off x="6" y="201"/>
                    <a:ext cx="475" cy="20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endParaRPr lang="zh-CN" altLang="en-US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5191" name="矩形 181271"/>
                  <p:cNvSpPr/>
                  <p:nvPr/>
                </p:nvSpPr>
                <p:spPr>
                  <a:xfrm>
                    <a:off x="3" y="411"/>
                    <a:ext cx="475" cy="20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0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a</a:t>
                    </a:r>
                    <a:r>
                      <a:rPr lang="en-US" altLang="x-none" sz="2000" baseline="-250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3</a:t>
                    </a:r>
                    <a:endParaRPr lang="en-US" altLang="x-none" sz="2000" baseline="-25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5192" name="矩形 181272"/>
                  <p:cNvSpPr/>
                  <p:nvPr/>
                </p:nvSpPr>
                <p:spPr>
                  <a:xfrm>
                    <a:off x="2" y="609"/>
                    <a:ext cx="475" cy="20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0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a</a:t>
                    </a:r>
                    <a:r>
                      <a:rPr lang="en-US" altLang="x-none" sz="2000" baseline="-250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2</a:t>
                    </a:r>
                    <a:endParaRPr lang="en-US" altLang="x-none" sz="2000" baseline="-25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5193" name="矩形 181273"/>
                  <p:cNvSpPr/>
                  <p:nvPr/>
                </p:nvSpPr>
                <p:spPr>
                  <a:xfrm>
                    <a:off x="2" y="807"/>
                    <a:ext cx="475" cy="20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0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a</a:t>
                    </a:r>
                    <a:r>
                      <a:rPr lang="en-US" altLang="x-none" sz="2000" baseline="-250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1</a:t>
                    </a:r>
                    <a:endParaRPr lang="en-US" altLang="x-none" sz="2000" baseline="-25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35194" name="组合 181274"/>
                <p:cNvGrpSpPr/>
                <p:nvPr/>
              </p:nvGrpSpPr>
              <p:grpSpPr>
                <a:xfrm>
                  <a:off x="0" y="942"/>
                  <a:ext cx="639" cy="227"/>
                  <a:chOff x="0" y="0"/>
                  <a:chExt cx="639" cy="227"/>
                </a:xfrm>
              </p:grpSpPr>
              <p:sp>
                <p:nvSpPr>
                  <p:cNvPr id="135195" name="矩形 181275"/>
                  <p:cNvSpPr/>
                  <p:nvPr/>
                </p:nvSpPr>
                <p:spPr>
                  <a:xfrm>
                    <a:off x="0" y="0"/>
                    <a:ext cx="476" cy="2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0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Q.front</a:t>
                    </a:r>
                    <a:endParaRPr lang="en-US" altLang="x-none" sz="2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5196" name="直接连接符 181276"/>
                  <p:cNvSpPr/>
                  <p:nvPr/>
                </p:nvSpPr>
                <p:spPr>
                  <a:xfrm>
                    <a:off x="72" y="17"/>
                    <a:ext cx="567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135197" name="组合 181277"/>
                <p:cNvGrpSpPr/>
                <p:nvPr/>
              </p:nvGrpSpPr>
              <p:grpSpPr>
                <a:xfrm>
                  <a:off x="18" y="87"/>
                  <a:ext cx="615" cy="227"/>
                  <a:chOff x="0" y="0"/>
                  <a:chExt cx="615" cy="227"/>
                </a:xfrm>
              </p:grpSpPr>
              <p:sp>
                <p:nvSpPr>
                  <p:cNvPr id="135198" name="矩形 181278"/>
                  <p:cNvSpPr/>
                  <p:nvPr/>
                </p:nvSpPr>
                <p:spPr>
                  <a:xfrm>
                    <a:off x="0" y="0"/>
                    <a:ext cx="453" cy="2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0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Q.rear</a:t>
                    </a:r>
                    <a:endParaRPr lang="en-US" altLang="x-none" sz="2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5199" name="直接连接符 181279"/>
                  <p:cNvSpPr/>
                  <p:nvPr/>
                </p:nvSpPr>
                <p:spPr>
                  <a:xfrm>
                    <a:off x="48" y="219"/>
                    <a:ext cx="567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</p:grpSp>
          <p:grpSp>
            <p:nvGrpSpPr>
              <p:cNvPr id="135200" name="组合 181280"/>
              <p:cNvGrpSpPr/>
              <p:nvPr/>
            </p:nvGrpSpPr>
            <p:grpSpPr>
              <a:xfrm>
                <a:off x="2574" y="144"/>
                <a:ext cx="1437" cy="1427"/>
                <a:chOff x="0" y="0"/>
                <a:chExt cx="1437" cy="1427"/>
              </a:xfrm>
            </p:grpSpPr>
            <p:sp>
              <p:nvSpPr>
                <p:cNvPr id="135201" name="矩形 181281"/>
                <p:cNvSpPr/>
                <p:nvPr/>
              </p:nvSpPr>
              <p:spPr>
                <a:xfrm>
                  <a:off x="258" y="1200"/>
                  <a:ext cx="1179" cy="2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marL="457200" indent="-457200"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(c)  </a:t>
                  </a:r>
                  <a:r>
                    <a:rPr lang="zh-CN" altLang="en-US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出队</a:t>
                  </a:r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3</a:t>
                  </a:r>
                  <a:r>
                    <a:rPr lang="zh-CN" altLang="en-US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个元素</a:t>
                  </a:r>
                  <a:endParaRPr lang="zh-CN" altLang="en-US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135202" name="组合 181282"/>
                <p:cNvGrpSpPr/>
                <p:nvPr/>
              </p:nvGrpSpPr>
              <p:grpSpPr>
                <a:xfrm>
                  <a:off x="640" y="0"/>
                  <a:ext cx="481" cy="1020"/>
                  <a:chOff x="0" y="0"/>
                  <a:chExt cx="481" cy="1020"/>
                </a:xfrm>
              </p:grpSpPr>
              <p:sp>
                <p:nvSpPr>
                  <p:cNvPr id="135203" name="矩形 181283"/>
                  <p:cNvSpPr/>
                  <p:nvPr/>
                </p:nvSpPr>
                <p:spPr>
                  <a:xfrm>
                    <a:off x="0" y="0"/>
                    <a:ext cx="475" cy="20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endParaRPr lang="zh-CN" altLang="en-US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5204" name="矩形 181284"/>
                  <p:cNvSpPr/>
                  <p:nvPr/>
                </p:nvSpPr>
                <p:spPr>
                  <a:xfrm>
                    <a:off x="6" y="201"/>
                    <a:ext cx="475" cy="20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endParaRPr lang="zh-CN" altLang="en-US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5205" name="矩形 181285"/>
                  <p:cNvSpPr/>
                  <p:nvPr/>
                </p:nvSpPr>
                <p:spPr>
                  <a:xfrm>
                    <a:off x="3" y="411"/>
                    <a:ext cx="475" cy="20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endParaRPr lang="zh-CN" altLang="en-US" sz="2000" baseline="-25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5206" name="矩形 181286"/>
                  <p:cNvSpPr/>
                  <p:nvPr/>
                </p:nvSpPr>
                <p:spPr>
                  <a:xfrm>
                    <a:off x="2" y="609"/>
                    <a:ext cx="475" cy="20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endParaRPr lang="zh-CN" altLang="en-US" sz="2000" baseline="-25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5207" name="矩形 181287"/>
                  <p:cNvSpPr/>
                  <p:nvPr/>
                </p:nvSpPr>
                <p:spPr>
                  <a:xfrm>
                    <a:off x="2" y="816"/>
                    <a:ext cx="475" cy="20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endParaRPr lang="zh-CN" altLang="en-US" sz="2000" baseline="-25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35208" name="组合 181288"/>
                <p:cNvGrpSpPr/>
                <p:nvPr/>
              </p:nvGrpSpPr>
              <p:grpSpPr>
                <a:xfrm>
                  <a:off x="0" y="336"/>
                  <a:ext cx="639" cy="227"/>
                  <a:chOff x="0" y="0"/>
                  <a:chExt cx="639" cy="227"/>
                </a:xfrm>
              </p:grpSpPr>
              <p:sp>
                <p:nvSpPr>
                  <p:cNvPr id="135209" name="矩形 181289"/>
                  <p:cNvSpPr/>
                  <p:nvPr/>
                </p:nvSpPr>
                <p:spPr>
                  <a:xfrm>
                    <a:off x="0" y="0"/>
                    <a:ext cx="476" cy="2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0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Q.front</a:t>
                    </a:r>
                    <a:endParaRPr lang="en-US" altLang="x-none" sz="2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5210" name="直接连接符 181290"/>
                  <p:cNvSpPr/>
                  <p:nvPr/>
                </p:nvSpPr>
                <p:spPr>
                  <a:xfrm>
                    <a:off x="72" y="17"/>
                    <a:ext cx="567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135211" name="组合 181291"/>
                <p:cNvGrpSpPr/>
                <p:nvPr/>
              </p:nvGrpSpPr>
              <p:grpSpPr>
                <a:xfrm>
                  <a:off x="18" y="30"/>
                  <a:ext cx="615" cy="227"/>
                  <a:chOff x="0" y="0"/>
                  <a:chExt cx="615" cy="227"/>
                </a:xfrm>
              </p:grpSpPr>
              <p:sp>
                <p:nvSpPr>
                  <p:cNvPr id="135212" name="矩形 181292"/>
                  <p:cNvSpPr/>
                  <p:nvPr/>
                </p:nvSpPr>
                <p:spPr>
                  <a:xfrm>
                    <a:off x="0" y="0"/>
                    <a:ext cx="453" cy="2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0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Q.rear</a:t>
                    </a:r>
                    <a:endParaRPr lang="en-US" altLang="x-none" sz="2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5213" name="直接连接符 181293"/>
                  <p:cNvSpPr/>
                  <p:nvPr/>
                </p:nvSpPr>
                <p:spPr>
                  <a:xfrm>
                    <a:off x="48" y="219"/>
                    <a:ext cx="567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</p:grpSp>
          <p:grpSp>
            <p:nvGrpSpPr>
              <p:cNvPr id="135214" name="组合 181294"/>
              <p:cNvGrpSpPr/>
              <p:nvPr/>
            </p:nvGrpSpPr>
            <p:grpSpPr>
              <a:xfrm>
                <a:off x="3966" y="0"/>
                <a:ext cx="1437" cy="1523"/>
                <a:chOff x="0" y="0"/>
                <a:chExt cx="1437" cy="1523"/>
              </a:xfrm>
            </p:grpSpPr>
            <p:sp>
              <p:nvSpPr>
                <p:cNvPr id="135215" name="矩形 181295"/>
                <p:cNvSpPr/>
                <p:nvPr/>
              </p:nvSpPr>
              <p:spPr>
                <a:xfrm>
                  <a:off x="258" y="1296"/>
                  <a:ext cx="1179" cy="2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marL="457200" indent="-457200"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(d)  </a:t>
                  </a:r>
                  <a:r>
                    <a:rPr lang="zh-CN" altLang="en-US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入队</a:t>
                  </a:r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2</a:t>
                  </a:r>
                  <a:r>
                    <a:rPr lang="zh-CN" altLang="en-US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个元素</a:t>
                  </a:r>
                  <a:endParaRPr lang="zh-CN" altLang="en-US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135216" name="组合 181296"/>
                <p:cNvGrpSpPr/>
                <p:nvPr/>
              </p:nvGrpSpPr>
              <p:grpSpPr>
                <a:xfrm>
                  <a:off x="640" y="144"/>
                  <a:ext cx="481" cy="1020"/>
                  <a:chOff x="0" y="0"/>
                  <a:chExt cx="481" cy="1020"/>
                </a:xfrm>
              </p:grpSpPr>
              <p:sp>
                <p:nvSpPr>
                  <p:cNvPr id="135217" name="矩形 181297"/>
                  <p:cNvSpPr/>
                  <p:nvPr/>
                </p:nvSpPr>
                <p:spPr>
                  <a:xfrm>
                    <a:off x="0" y="0"/>
                    <a:ext cx="475" cy="20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0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a</a:t>
                    </a:r>
                    <a:r>
                      <a:rPr lang="en-US" altLang="x-none" sz="2000" baseline="-250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5</a:t>
                    </a:r>
                    <a:endParaRPr lang="en-US" altLang="x-none" sz="2000" baseline="-25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5218" name="矩形 181298"/>
                  <p:cNvSpPr/>
                  <p:nvPr/>
                </p:nvSpPr>
                <p:spPr>
                  <a:xfrm>
                    <a:off x="6" y="201"/>
                    <a:ext cx="475" cy="20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0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a</a:t>
                    </a:r>
                    <a:r>
                      <a:rPr lang="en-US" altLang="x-none" sz="2000" baseline="-250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4</a:t>
                    </a:r>
                    <a:endParaRPr lang="en-US" altLang="x-none" sz="2000" baseline="-25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5219" name="矩形 181299"/>
                  <p:cNvSpPr/>
                  <p:nvPr/>
                </p:nvSpPr>
                <p:spPr>
                  <a:xfrm>
                    <a:off x="3" y="402"/>
                    <a:ext cx="475" cy="20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endParaRPr lang="zh-CN" altLang="en-US" sz="2000" baseline="-25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5220" name="矩形 181300"/>
                  <p:cNvSpPr/>
                  <p:nvPr/>
                </p:nvSpPr>
                <p:spPr>
                  <a:xfrm>
                    <a:off x="2" y="609"/>
                    <a:ext cx="475" cy="20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endParaRPr lang="zh-CN" altLang="en-US" sz="2000" baseline="-25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5221" name="矩形 181301"/>
                  <p:cNvSpPr/>
                  <p:nvPr/>
                </p:nvSpPr>
                <p:spPr>
                  <a:xfrm>
                    <a:off x="2" y="816"/>
                    <a:ext cx="475" cy="20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/>
                    <a:endParaRPr lang="zh-CN" altLang="en-US" sz="2000" baseline="-25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35222" name="组合 181302"/>
                <p:cNvGrpSpPr/>
                <p:nvPr/>
              </p:nvGrpSpPr>
              <p:grpSpPr>
                <a:xfrm>
                  <a:off x="0" y="453"/>
                  <a:ext cx="639" cy="227"/>
                  <a:chOff x="0" y="0"/>
                  <a:chExt cx="639" cy="227"/>
                </a:xfrm>
              </p:grpSpPr>
              <p:sp>
                <p:nvSpPr>
                  <p:cNvPr id="135223" name="矩形 181303"/>
                  <p:cNvSpPr/>
                  <p:nvPr/>
                </p:nvSpPr>
                <p:spPr>
                  <a:xfrm>
                    <a:off x="0" y="0"/>
                    <a:ext cx="476" cy="2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0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Q.front</a:t>
                    </a:r>
                    <a:endParaRPr lang="en-US" altLang="x-none" sz="2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5224" name="直接连接符 181304"/>
                  <p:cNvSpPr/>
                  <p:nvPr/>
                </p:nvSpPr>
                <p:spPr>
                  <a:xfrm>
                    <a:off x="72" y="17"/>
                    <a:ext cx="567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135225" name="组合 181305"/>
                <p:cNvGrpSpPr/>
                <p:nvPr/>
              </p:nvGrpSpPr>
              <p:grpSpPr>
                <a:xfrm>
                  <a:off x="18" y="0"/>
                  <a:ext cx="615" cy="227"/>
                  <a:chOff x="0" y="0"/>
                  <a:chExt cx="615" cy="227"/>
                </a:xfrm>
              </p:grpSpPr>
              <p:sp>
                <p:nvSpPr>
                  <p:cNvPr id="135226" name="矩形 181306"/>
                  <p:cNvSpPr/>
                  <p:nvPr/>
                </p:nvSpPr>
                <p:spPr>
                  <a:xfrm>
                    <a:off x="0" y="0"/>
                    <a:ext cx="453" cy="2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0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Q.rear</a:t>
                    </a:r>
                    <a:endParaRPr lang="en-US" altLang="x-none" sz="2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5227" name="直接连接符 181307"/>
                  <p:cNvSpPr/>
                  <p:nvPr/>
                </p:nvSpPr>
                <p:spPr>
                  <a:xfrm>
                    <a:off x="48" y="219"/>
                    <a:ext cx="567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</p:grpSp>
        </p:grpSp>
        <p:sp>
          <p:nvSpPr>
            <p:cNvPr id="135228" name="矩形 181308"/>
            <p:cNvSpPr/>
            <p:nvPr/>
          </p:nvSpPr>
          <p:spPr>
            <a:xfrm>
              <a:off x="1611" y="1629"/>
              <a:ext cx="1579" cy="21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ctr"/>
            <a:p>
              <a:pPr algn="ctr" eaLnBrk="0" hangingPunct="0"/>
              <a:r>
                <a:rPr lang="zh-CN" altLang="en-US" sz="2000" b="1" dirty="0">
                  <a:latin typeface="楷体_GB2312" pitchFamily="1" charset="-122"/>
                  <a:ea typeface="楷体_GB2312" pitchFamily="1" charset="-122"/>
                </a:rPr>
                <a:t>图</a:t>
              </a:r>
              <a:r>
                <a:rPr lang="en-US" altLang="x-none" sz="2000" b="1" dirty="0">
                  <a:latin typeface="Times New Roman" panose="02020603050405020304" pitchFamily="2" charset="0"/>
                  <a:ea typeface="楷体_GB2312" pitchFamily="1" charset="-122"/>
                </a:rPr>
                <a:t>3-6   </a:t>
              </a:r>
              <a:r>
                <a:rPr lang="zh-CN" altLang="en-US" sz="2000" b="1" dirty="0">
                  <a:latin typeface="楷体_GB2312" pitchFamily="1" charset="-122"/>
                  <a:ea typeface="楷体_GB2312" pitchFamily="1" charset="-122"/>
                </a:rPr>
                <a:t>队列示意图</a:t>
              </a:r>
              <a:endParaRPr lang="zh-CN" altLang="en-US" sz="2000" b="1" dirty="0">
                <a:latin typeface="楷体_GB2312" pitchFamily="1" charset="-122"/>
                <a:ea typeface="楷体_GB2312" pitchFamily="1" charset="-122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3" name="标题 182273"/>
          <p:cNvSpPr>
            <a:spLocks noGrp="1"/>
          </p:cNvSpPr>
          <p:nvPr>
            <p:ph type="title"/>
          </p:nvPr>
        </p:nvSpPr>
        <p:spPr>
          <a:xfrm>
            <a:off x="2209800" y="146050"/>
            <a:ext cx="5181600" cy="762000"/>
          </a:xfrm>
        </p:spPr>
        <p:txBody>
          <a:bodyPr lIns="92075" tIns="46038" rIns="92075" bIns="46038" anchor="ctr"/>
          <a:p>
            <a:r>
              <a:rPr lang="en-US" altLang="x-none" sz="4000" b="1" dirty="0">
                <a:effectLst/>
                <a:latin typeface="Times New Roman" panose="02020603050405020304" pitchFamily="2" charset="0"/>
              </a:rPr>
              <a:t>3.3.2.2     </a:t>
            </a:r>
            <a:r>
              <a:rPr lang="zh-CN" altLang="en-US" sz="4000" b="1" dirty="0">
                <a:effectLst/>
                <a:latin typeface="Times New Roman" panose="02020603050405020304" pitchFamily="2" charset="0"/>
                <a:ea typeface="楷体_GB2312" pitchFamily="1" charset="-122"/>
              </a:rPr>
              <a:t>循环队列</a:t>
            </a:r>
            <a:endParaRPr lang="zh-CN" altLang="en-US" sz="4000" b="1" dirty="0">
              <a:effectLst/>
              <a:ea typeface="楷体_GB2312" pitchFamily="1" charset="-122"/>
            </a:endParaRPr>
          </a:p>
        </p:txBody>
      </p:sp>
      <p:sp>
        <p:nvSpPr>
          <p:cNvPr id="136194" name="文本框 182274"/>
          <p:cNvSpPr txBox="1"/>
          <p:nvPr/>
        </p:nvSpPr>
        <p:spPr>
          <a:xfrm>
            <a:off x="1676400" y="1022350"/>
            <a:ext cx="8812213" cy="573341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 为充分利用向量空间，克服上述“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假溢出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”现象的方法是：将为队列分配的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向量空间看成为一个首尾相接的圆环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，并称这种队列为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循环队列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(</a:t>
            </a:r>
            <a:r>
              <a:rPr lang="en-US" altLang="x-none" sz="2800" b="1" dirty="0">
                <a:solidFill>
                  <a:schemeClr val="accent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Circular Queue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 在循环队列中进行出队、入队操作时，队首、队尾指针仍要加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，朝前移动。只不过当队首、队尾指针指向向量上界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(MAX_QUEUE_SIZE-1)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时，其加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操作的结果是指向向量的下界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0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这种循环意义下的加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操作可以描述为：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355600" lvl="1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if  (i+1==MAX_QUEUE_SIZE)   i=0;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355600" lvl="1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else     i++ ;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355600" lvl="1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其中： 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i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代表队首指针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(front)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或队尾指针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(rear)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内容占位符 142337"/>
          <p:cNvSpPr>
            <a:spLocks noGrp="1"/>
          </p:cNvSpPr>
          <p:nvPr>
            <p:ph idx="4294967295"/>
          </p:nvPr>
        </p:nvSpPr>
        <p:spPr>
          <a:xfrm>
            <a:off x="1676400" y="914400"/>
            <a:ext cx="8812213" cy="3594100"/>
          </a:xfrm>
        </p:spPr>
        <p:txBody>
          <a:bodyPr anchor="t"/>
          <a:p>
            <a:pPr marL="0" indent="0">
              <a:lnSpc>
                <a:spcPct val="110000"/>
              </a:lnSpc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    </a:t>
            </a:r>
            <a:r>
              <a:rPr lang="zh-CN" altLang="en-US" sz="2800" b="1">
                <a:latin typeface="宋体" panose="02010600030101010101" pitchFamily="2" charset="-122"/>
              </a:rPr>
              <a:t>栈的顺序存储结构简称为顺序栈，和线性表相类似，用</a:t>
            </a:r>
            <a:r>
              <a:rPr lang="zh-CN" altLang="en-US" sz="2800" b="1">
                <a:solidFill>
                  <a:schemeClr val="accent1"/>
                </a:solidFill>
                <a:latin typeface="宋体" panose="02010600030101010101" pitchFamily="2" charset="-122"/>
              </a:rPr>
              <a:t>一维数组</a:t>
            </a:r>
            <a:r>
              <a:rPr lang="zh-CN" altLang="en-US" sz="2800" b="1">
                <a:latin typeface="宋体" panose="02010600030101010101" pitchFamily="2" charset="-122"/>
              </a:rPr>
              <a:t>来</a:t>
            </a: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存储栈</a:t>
            </a:r>
            <a:r>
              <a:rPr lang="zh-CN" altLang="en-US" sz="2800" b="1">
                <a:latin typeface="宋体" panose="02010600030101010101" pitchFamily="2" charset="-122"/>
              </a:rPr>
              <a:t>。根据数组是否可以根据需要增大，又可分为</a:t>
            </a: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静态顺序栈</a:t>
            </a:r>
            <a:r>
              <a:rPr lang="zh-CN" altLang="en-US" sz="2800" b="1">
                <a:latin typeface="宋体" panose="02010600030101010101" pitchFamily="2" charset="-122"/>
              </a:rPr>
              <a:t>和</a:t>
            </a:r>
            <a:r>
              <a:rPr lang="zh-CN" altLang="en-US" sz="2800" b="1">
                <a:solidFill>
                  <a:schemeClr val="folHlink"/>
                </a:solidFill>
                <a:latin typeface="宋体" panose="02010600030101010101" pitchFamily="2" charset="-122"/>
              </a:rPr>
              <a:t>动态顺序栈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>
                <a:solidFill>
                  <a:schemeClr val="folHlink"/>
                </a:solidFill>
                <a:latin typeface="宋体" panose="02010600030101010101" pitchFamily="2" charset="-122"/>
              </a:rPr>
              <a:t>◆ </a:t>
            </a: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静态顺序栈</a:t>
            </a:r>
            <a:r>
              <a:rPr lang="zh-CN" altLang="en-US" b="1">
                <a:latin typeface="宋体" panose="02010600030101010101" pitchFamily="2" charset="-122"/>
              </a:rPr>
              <a:t>实现简单，但不能根据需要增大栈的存储空间；</a:t>
            </a:r>
            <a:endParaRPr lang="zh-CN" altLang="en-US" b="1">
              <a:latin typeface="宋体" panose="02010600030101010101" pitchFamily="2" charset="-122"/>
            </a:endParaRP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zh-CN" b="1">
                <a:solidFill>
                  <a:schemeClr val="folHlink"/>
                </a:solidFill>
                <a:latin typeface="宋体" panose="02010600030101010101" pitchFamily="2" charset="-122"/>
              </a:rPr>
              <a:t>◆ </a:t>
            </a: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</a:rPr>
              <a:t>动态顺序栈</a:t>
            </a:r>
            <a:r>
              <a:rPr lang="zh-CN" altLang="en-US" b="1">
                <a:latin typeface="宋体" panose="02010600030101010101" pitchFamily="2" charset="-122"/>
              </a:rPr>
              <a:t>可以根据需要增大栈的存储空间，但实现稍为复杂。</a:t>
            </a:r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142339" name="标题 142338"/>
          <p:cNvSpPr>
            <a:spLocks noGrp="1"/>
          </p:cNvSpPr>
          <p:nvPr>
            <p:ph type="title"/>
          </p:nvPr>
        </p:nvSpPr>
        <p:spPr>
          <a:xfrm>
            <a:off x="2209800" y="150813"/>
            <a:ext cx="6694488" cy="685800"/>
          </a:xfrm>
        </p:spPr>
        <p:txBody>
          <a:bodyPr lIns="92075" tIns="46038" rIns="92075" bIns="46038" anchor="ctr"/>
          <a:p>
            <a:pPr fontAlgn="base"/>
            <a:r>
              <a:rPr lang="en-US" altLang="x-none" b="1" strike="noStrike" noProof="1" dirty="0">
                <a:effectLst/>
                <a:latin typeface="Times New Roman" panose="02020603050405020304" pitchFamily="2" charset="0"/>
              </a:rPr>
              <a:t>3.1.2</a:t>
            </a:r>
            <a:r>
              <a:rPr lang="en-US" altLang="x-none" strike="noStrike" noProof="1" dirty="0"/>
              <a:t>  </a:t>
            </a:r>
            <a:r>
              <a:rPr lang="zh-CN" altLang="en-US" b="1" strike="noStrike" noProof="1" dirty="0">
                <a:effectLst/>
                <a:ea typeface="楷体_GB2312" pitchFamily="1" charset="-122"/>
              </a:rPr>
              <a:t>栈的顺序存储表示</a:t>
            </a:r>
            <a:endParaRPr lang="zh-CN" altLang="en-US" b="1" strike="noStrike" noProof="1" dirty="0">
              <a:effectLst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17" name="内容占位符 183297"/>
          <p:cNvSpPr>
            <a:spLocks noGrp="1"/>
          </p:cNvSpPr>
          <p:nvPr>
            <p:ph idx="4294967295"/>
          </p:nvPr>
        </p:nvSpPr>
        <p:spPr>
          <a:xfrm>
            <a:off x="1676400" y="152400"/>
            <a:ext cx="8763000" cy="3563938"/>
          </a:xfrm>
        </p:spPr>
        <p:txBody>
          <a:bodyPr anchor="t"/>
          <a:p>
            <a:pPr marL="355600" lvl="1" indent="0">
              <a:lnSpc>
                <a:spcPct val="11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用模运算可简化为：</a:t>
            </a:r>
            <a:r>
              <a:rPr lang="en-US" altLang="x-none" b="1" dirty="0"/>
              <a:t>i=(i+1)%MAX_QUEUE_SIZE ;</a:t>
            </a:r>
            <a:endParaRPr lang="en-US" altLang="x-none" b="1" dirty="0"/>
          </a:p>
          <a:p>
            <a:pPr marL="0" indent="0" eaLnBrk="0" hangingPunct="0">
              <a:lnSpc>
                <a:spcPct val="110000"/>
              </a:lnSpc>
              <a:buClrTx/>
              <a:buNone/>
            </a:pPr>
            <a:r>
              <a:rPr lang="en-US" altLang="x-none" sz="2800" b="1" dirty="0"/>
              <a:t>        </a:t>
            </a:r>
            <a:r>
              <a:rPr lang="zh-CN" altLang="en-US" sz="2800" b="1" dirty="0"/>
              <a:t>显然，为循环队列所分配的空间可以被充分利用，除非向量空间真的被队列元素全部占用，否则不会上溢。因此，真正实用的顺序队列是循环队列。</a:t>
            </a:r>
            <a:endParaRPr lang="zh-CN" altLang="en-US" sz="2800" b="1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/>
              <a:t>       例：设</a:t>
            </a:r>
            <a:r>
              <a:rPr lang="zh-CN" altLang="en-US" sz="2800" b="1" dirty="0"/>
              <a:t>有循环队列</a:t>
            </a:r>
            <a:r>
              <a:rPr lang="en-US" altLang="x-none" sz="2800" b="1" dirty="0"/>
              <a:t>QU[0</a:t>
            </a:r>
            <a:r>
              <a:rPr lang="zh-CN" altLang="en-US" sz="2800" b="1" dirty="0"/>
              <a:t>，</a:t>
            </a:r>
            <a:r>
              <a:rPr lang="en-US" altLang="x-none" sz="2800" b="1" dirty="0"/>
              <a:t>5]</a:t>
            </a:r>
            <a:r>
              <a:rPr lang="zh-CN" altLang="en-US" sz="2800" b="1" dirty="0"/>
              <a:t>，其初始状态是</a:t>
            </a:r>
            <a:r>
              <a:rPr lang="en-US" altLang="x-none" sz="2800" b="1" dirty="0"/>
              <a:t>front=rear=0</a:t>
            </a:r>
            <a:r>
              <a:rPr lang="zh-CN" altLang="en-US" sz="2800" b="1" dirty="0"/>
              <a:t>，各种操作后队列的头、尾指针的状态变化情况如下图</a:t>
            </a:r>
            <a:r>
              <a:rPr lang="en-US" altLang="x-none" sz="2800" b="1" dirty="0"/>
              <a:t>3-7</a:t>
            </a:r>
            <a:r>
              <a:rPr lang="zh-CN" altLang="en-US" sz="2800" b="1" dirty="0"/>
              <a:t>所示。 </a:t>
            </a:r>
            <a:endParaRPr lang="zh-CN" altLang="en-US" sz="2800" b="1" dirty="0"/>
          </a:p>
        </p:txBody>
      </p:sp>
      <p:grpSp>
        <p:nvGrpSpPr>
          <p:cNvPr id="137218" name="组合 183298"/>
          <p:cNvGrpSpPr/>
          <p:nvPr/>
        </p:nvGrpSpPr>
        <p:grpSpPr>
          <a:xfrm>
            <a:off x="1703388" y="3829050"/>
            <a:ext cx="8763000" cy="2913063"/>
            <a:chOff x="0" y="0"/>
            <a:chExt cx="5520" cy="1835"/>
          </a:xfrm>
        </p:grpSpPr>
        <p:grpSp>
          <p:nvGrpSpPr>
            <p:cNvPr id="137219" name="组合 183299"/>
            <p:cNvGrpSpPr/>
            <p:nvPr/>
          </p:nvGrpSpPr>
          <p:grpSpPr>
            <a:xfrm>
              <a:off x="0" y="0"/>
              <a:ext cx="1593" cy="1835"/>
              <a:chOff x="0" y="0"/>
              <a:chExt cx="1593" cy="1835"/>
            </a:xfrm>
          </p:grpSpPr>
          <p:grpSp>
            <p:nvGrpSpPr>
              <p:cNvPr id="137220" name="组合 183300"/>
              <p:cNvGrpSpPr/>
              <p:nvPr/>
            </p:nvGrpSpPr>
            <p:grpSpPr>
              <a:xfrm>
                <a:off x="323" y="338"/>
                <a:ext cx="1270" cy="1225"/>
                <a:chOff x="0" y="0"/>
                <a:chExt cx="1270" cy="1225"/>
              </a:xfrm>
            </p:grpSpPr>
            <p:grpSp>
              <p:nvGrpSpPr>
                <p:cNvPr id="137221" name="组合 183301"/>
                <p:cNvGrpSpPr/>
                <p:nvPr/>
              </p:nvGrpSpPr>
              <p:grpSpPr>
                <a:xfrm>
                  <a:off x="0" y="0"/>
                  <a:ext cx="1270" cy="1225"/>
                  <a:chOff x="0" y="0"/>
                  <a:chExt cx="1270" cy="1225"/>
                </a:xfrm>
              </p:grpSpPr>
              <p:sp>
                <p:nvSpPr>
                  <p:cNvPr id="137222" name="椭圆 183302"/>
                  <p:cNvSpPr/>
                  <p:nvPr/>
                </p:nvSpPr>
                <p:spPr>
                  <a:xfrm>
                    <a:off x="440" y="438"/>
                    <a:ext cx="363" cy="363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endParaRPr lang="zh-CN" altLang="en-US" sz="240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37223" name="组合 183303"/>
                  <p:cNvGrpSpPr/>
                  <p:nvPr/>
                </p:nvGrpSpPr>
                <p:grpSpPr>
                  <a:xfrm>
                    <a:off x="0" y="0"/>
                    <a:ext cx="1270" cy="1225"/>
                    <a:chOff x="0" y="0"/>
                    <a:chExt cx="1225" cy="1188"/>
                  </a:xfrm>
                </p:grpSpPr>
                <p:sp>
                  <p:nvSpPr>
                    <p:cNvPr id="137224" name="椭圆 183304"/>
                    <p:cNvSpPr/>
                    <p:nvPr/>
                  </p:nvSpPr>
                  <p:spPr>
                    <a:xfrm>
                      <a:off x="0" y="0"/>
                      <a:ext cx="1225" cy="1180"/>
                    </a:xfrm>
                    <a:prstGeom prst="ellipse">
                      <a:avLst/>
                    </a:pr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 sz="240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37225" name="直接连接符 183305"/>
                    <p:cNvSpPr/>
                    <p:nvPr/>
                  </p:nvSpPr>
                  <p:spPr>
                    <a:xfrm>
                      <a:off x="589" y="0"/>
                      <a:ext cx="0" cy="409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37226" name="直接连接符 183306"/>
                    <p:cNvSpPr/>
                    <p:nvPr/>
                  </p:nvSpPr>
                  <p:spPr>
                    <a:xfrm>
                      <a:off x="589" y="787"/>
                      <a:ext cx="0" cy="40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37227" name="直接连接符 183307"/>
                    <p:cNvSpPr/>
                    <p:nvPr/>
                  </p:nvSpPr>
                  <p:spPr>
                    <a:xfrm flipV="1">
                      <a:off x="755" y="318"/>
                      <a:ext cx="408" cy="18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37228" name="直接连接符 183308"/>
                    <p:cNvSpPr/>
                    <p:nvPr/>
                  </p:nvSpPr>
                  <p:spPr>
                    <a:xfrm flipV="1">
                      <a:off x="91" y="697"/>
                      <a:ext cx="354" cy="173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37229" name="直接连接符 183309"/>
                    <p:cNvSpPr/>
                    <p:nvPr/>
                  </p:nvSpPr>
                  <p:spPr>
                    <a:xfrm>
                      <a:off x="747" y="726"/>
                      <a:ext cx="387" cy="182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37230" name="直接连接符 183310"/>
                    <p:cNvSpPr/>
                    <p:nvPr/>
                  </p:nvSpPr>
                  <p:spPr>
                    <a:xfrm>
                      <a:off x="45" y="350"/>
                      <a:ext cx="387" cy="182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</p:grpSp>
            </p:grpSp>
            <p:sp>
              <p:nvSpPr>
                <p:cNvPr id="137231" name="矩形 183311"/>
                <p:cNvSpPr/>
                <p:nvPr/>
              </p:nvSpPr>
              <p:spPr>
                <a:xfrm>
                  <a:off x="597" y="281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</a:t>
                  </a:r>
                  <a:endPara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7232" name="矩形 183312"/>
                <p:cNvSpPr/>
                <p:nvPr/>
              </p:nvSpPr>
              <p:spPr>
                <a:xfrm>
                  <a:off x="771" y="499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2</a:t>
                  </a:r>
                  <a:endPara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7233" name="矩形 183313"/>
                <p:cNvSpPr/>
                <p:nvPr/>
              </p:nvSpPr>
              <p:spPr>
                <a:xfrm>
                  <a:off x="621" y="782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3</a:t>
                  </a:r>
                  <a:endPara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7234" name="矩形 183314"/>
                <p:cNvSpPr/>
                <p:nvPr/>
              </p:nvSpPr>
              <p:spPr>
                <a:xfrm>
                  <a:off x="370" y="801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4</a:t>
                  </a:r>
                  <a:endPara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7235" name="矩形 183315"/>
                <p:cNvSpPr/>
                <p:nvPr/>
              </p:nvSpPr>
              <p:spPr>
                <a:xfrm>
                  <a:off x="227" y="545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  <a:endPara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7236" name="矩形 183316"/>
                <p:cNvSpPr/>
                <p:nvPr/>
              </p:nvSpPr>
              <p:spPr>
                <a:xfrm>
                  <a:off x="317" y="273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0</a:t>
                  </a:r>
                  <a:endPara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37237" name="矩形 183317"/>
              <p:cNvSpPr/>
              <p:nvPr/>
            </p:nvSpPr>
            <p:spPr>
              <a:xfrm>
                <a:off x="505" y="1608"/>
                <a:ext cx="862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(a)  </a:t>
                </a:r>
                <a:r>
                  <a:rPr lang="zh-CN" altLang="en-US" sz="2000" b="1" dirty="0">
                    <a:latin typeface="Times New Roman" panose="02020603050405020304" pitchFamily="2" charset="0"/>
                    <a:ea typeface="楷体_GB2312" pitchFamily="1" charset="-122"/>
                  </a:rPr>
                  <a:t>空队列</a:t>
                </a:r>
                <a:endParaRPr lang="zh-CN" altLang="en-US" sz="2000" b="1" dirty="0">
                  <a:latin typeface="Times New Roman" panose="02020603050405020304" pitchFamily="2" charset="0"/>
                  <a:ea typeface="楷体_GB2312" pitchFamily="1" charset="-122"/>
                </a:endParaRPr>
              </a:p>
            </p:txBody>
          </p:sp>
          <p:grpSp>
            <p:nvGrpSpPr>
              <p:cNvPr id="137238" name="组合 183318"/>
              <p:cNvGrpSpPr/>
              <p:nvPr/>
            </p:nvGrpSpPr>
            <p:grpSpPr>
              <a:xfrm>
                <a:off x="0" y="178"/>
                <a:ext cx="454" cy="408"/>
                <a:chOff x="0" y="0"/>
                <a:chExt cx="454" cy="408"/>
              </a:xfrm>
            </p:grpSpPr>
            <p:sp>
              <p:nvSpPr>
                <p:cNvPr id="137239" name="矩形 183319"/>
                <p:cNvSpPr/>
                <p:nvPr/>
              </p:nvSpPr>
              <p:spPr>
                <a:xfrm>
                  <a:off x="0" y="0"/>
                  <a:ext cx="408" cy="2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front</a:t>
                  </a:r>
                  <a:endPara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7240" name="直接连接符 183320"/>
                <p:cNvSpPr/>
                <p:nvPr/>
              </p:nvSpPr>
              <p:spPr>
                <a:xfrm>
                  <a:off x="14" y="198"/>
                  <a:ext cx="408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37241" name="直接连接符 183321"/>
                <p:cNvSpPr/>
                <p:nvPr/>
              </p:nvSpPr>
              <p:spPr>
                <a:xfrm>
                  <a:off x="417" y="198"/>
                  <a:ext cx="37" cy="21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137242" name="组合 183322"/>
              <p:cNvGrpSpPr/>
              <p:nvPr/>
            </p:nvGrpSpPr>
            <p:grpSpPr>
              <a:xfrm>
                <a:off x="654" y="0"/>
                <a:ext cx="363" cy="408"/>
                <a:chOff x="0" y="0"/>
                <a:chExt cx="363" cy="408"/>
              </a:xfrm>
            </p:grpSpPr>
            <p:sp>
              <p:nvSpPr>
                <p:cNvPr id="137243" name="矩形 183323"/>
                <p:cNvSpPr/>
                <p:nvPr/>
              </p:nvSpPr>
              <p:spPr>
                <a:xfrm>
                  <a:off x="0" y="0"/>
                  <a:ext cx="363" cy="2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rear</a:t>
                  </a:r>
                  <a:endPara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7244" name="直接连接符 183324"/>
                <p:cNvSpPr/>
                <p:nvPr/>
              </p:nvSpPr>
              <p:spPr>
                <a:xfrm>
                  <a:off x="0" y="227"/>
                  <a:ext cx="318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37245" name="直接连接符 183325"/>
                <p:cNvSpPr/>
                <p:nvPr/>
              </p:nvSpPr>
              <p:spPr>
                <a:xfrm>
                  <a:off x="0" y="227"/>
                  <a:ext cx="0" cy="181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</p:grpSp>
        <p:grpSp>
          <p:nvGrpSpPr>
            <p:cNvPr id="137246" name="组合 183326"/>
            <p:cNvGrpSpPr/>
            <p:nvPr/>
          </p:nvGrpSpPr>
          <p:grpSpPr>
            <a:xfrm>
              <a:off x="1748" y="158"/>
              <a:ext cx="1593" cy="1657"/>
              <a:chOff x="0" y="0"/>
              <a:chExt cx="1593" cy="1657"/>
            </a:xfrm>
          </p:grpSpPr>
          <p:grpSp>
            <p:nvGrpSpPr>
              <p:cNvPr id="137247" name="组合 183327"/>
              <p:cNvGrpSpPr/>
              <p:nvPr/>
            </p:nvGrpSpPr>
            <p:grpSpPr>
              <a:xfrm>
                <a:off x="323" y="160"/>
                <a:ext cx="1270" cy="1225"/>
                <a:chOff x="0" y="0"/>
                <a:chExt cx="1270" cy="1225"/>
              </a:xfrm>
            </p:grpSpPr>
            <p:grpSp>
              <p:nvGrpSpPr>
                <p:cNvPr id="137248" name="组合 183328"/>
                <p:cNvGrpSpPr/>
                <p:nvPr/>
              </p:nvGrpSpPr>
              <p:grpSpPr>
                <a:xfrm>
                  <a:off x="0" y="0"/>
                  <a:ext cx="1270" cy="1225"/>
                  <a:chOff x="0" y="0"/>
                  <a:chExt cx="1270" cy="1225"/>
                </a:xfrm>
              </p:grpSpPr>
              <p:sp>
                <p:nvSpPr>
                  <p:cNvPr id="137249" name="椭圆 183329"/>
                  <p:cNvSpPr/>
                  <p:nvPr/>
                </p:nvSpPr>
                <p:spPr>
                  <a:xfrm>
                    <a:off x="440" y="438"/>
                    <a:ext cx="363" cy="363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endParaRPr lang="zh-CN" altLang="en-US" sz="240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37250" name="组合 183330"/>
                  <p:cNvGrpSpPr/>
                  <p:nvPr/>
                </p:nvGrpSpPr>
                <p:grpSpPr>
                  <a:xfrm>
                    <a:off x="0" y="0"/>
                    <a:ext cx="1270" cy="1225"/>
                    <a:chOff x="0" y="0"/>
                    <a:chExt cx="1225" cy="1188"/>
                  </a:xfrm>
                </p:grpSpPr>
                <p:sp>
                  <p:nvSpPr>
                    <p:cNvPr id="137251" name="椭圆 183331"/>
                    <p:cNvSpPr/>
                    <p:nvPr/>
                  </p:nvSpPr>
                  <p:spPr>
                    <a:xfrm>
                      <a:off x="0" y="0"/>
                      <a:ext cx="1225" cy="1180"/>
                    </a:xfrm>
                    <a:prstGeom prst="ellipse">
                      <a:avLst/>
                    </a:pr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 sz="240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37252" name="直接连接符 183332"/>
                    <p:cNvSpPr/>
                    <p:nvPr/>
                  </p:nvSpPr>
                  <p:spPr>
                    <a:xfrm>
                      <a:off x="589" y="0"/>
                      <a:ext cx="0" cy="409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37253" name="直接连接符 183333"/>
                    <p:cNvSpPr/>
                    <p:nvPr/>
                  </p:nvSpPr>
                  <p:spPr>
                    <a:xfrm>
                      <a:off x="589" y="787"/>
                      <a:ext cx="0" cy="40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37254" name="直接连接符 183334"/>
                    <p:cNvSpPr/>
                    <p:nvPr/>
                  </p:nvSpPr>
                  <p:spPr>
                    <a:xfrm flipV="1">
                      <a:off x="755" y="318"/>
                      <a:ext cx="408" cy="18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37255" name="直接连接符 183335"/>
                    <p:cNvSpPr/>
                    <p:nvPr/>
                  </p:nvSpPr>
                  <p:spPr>
                    <a:xfrm flipV="1">
                      <a:off x="91" y="697"/>
                      <a:ext cx="354" cy="173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37256" name="直接连接符 183336"/>
                    <p:cNvSpPr/>
                    <p:nvPr/>
                  </p:nvSpPr>
                  <p:spPr>
                    <a:xfrm>
                      <a:off x="747" y="726"/>
                      <a:ext cx="387" cy="182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37257" name="直接连接符 183337"/>
                    <p:cNvSpPr/>
                    <p:nvPr/>
                  </p:nvSpPr>
                  <p:spPr>
                    <a:xfrm>
                      <a:off x="45" y="350"/>
                      <a:ext cx="387" cy="182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</p:grpSp>
            </p:grpSp>
            <p:sp>
              <p:nvSpPr>
                <p:cNvPr id="137258" name="矩形 183338"/>
                <p:cNvSpPr/>
                <p:nvPr/>
              </p:nvSpPr>
              <p:spPr>
                <a:xfrm>
                  <a:off x="597" y="281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</a:t>
                  </a:r>
                  <a:endPara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7259" name="矩形 183339"/>
                <p:cNvSpPr/>
                <p:nvPr/>
              </p:nvSpPr>
              <p:spPr>
                <a:xfrm>
                  <a:off x="771" y="499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2</a:t>
                  </a:r>
                  <a:endPara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7260" name="矩形 183340"/>
                <p:cNvSpPr/>
                <p:nvPr/>
              </p:nvSpPr>
              <p:spPr>
                <a:xfrm>
                  <a:off x="621" y="782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3</a:t>
                  </a:r>
                  <a:endPara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7261" name="矩形 183341"/>
                <p:cNvSpPr/>
                <p:nvPr/>
              </p:nvSpPr>
              <p:spPr>
                <a:xfrm>
                  <a:off x="370" y="801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4</a:t>
                  </a:r>
                  <a:endPara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7262" name="矩形 183342"/>
                <p:cNvSpPr/>
                <p:nvPr/>
              </p:nvSpPr>
              <p:spPr>
                <a:xfrm>
                  <a:off x="227" y="545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  <a:endPara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7263" name="矩形 183343"/>
                <p:cNvSpPr/>
                <p:nvPr/>
              </p:nvSpPr>
              <p:spPr>
                <a:xfrm>
                  <a:off x="317" y="273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0</a:t>
                  </a:r>
                  <a:endPara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37264" name="矩形 183344"/>
              <p:cNvSpPr/>
              <p:nvPr/>
            </p:nvSpPr>
            <p:spPr>
              <a:xfrm>
                <a:off x="414" y="1430"/>
                <a:ext cx="1133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(b)  d, e, b, g</a:t>
                </a:r>
                <a:r>
                  <a:rPr lang="zh-CN" altLang="en-US" sz="20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入</a:t>
                </a:r>
                <a:r>
                  <a:rPr lang="zh-CN" altLang="en-US" sz="2000" b="1" dirty="0">
                    <a:latin typeface="Times New Roman" panose="02020603050405020304" pitchFamily="2" charset="0"/>
                    <a:ea typeface="楷体_GB2312" pitchFamily="1" charset="-122"/>
                  </a:rPr>
                  <a:t>队</a:t>
                </a:r>
                <a:endParaRPr lang="zh-CN" altLang="en-US" sz="2000" b="1" dirty="0">
                  <a:latin typeface="Times New Roman" panose="02020603050405020304" pitchFamily="2" charset="0"/>
                  <a:ea typeface="楷体_GB2312" pitchFamily="1" charset="-122"/>
                </a:endParaRPr>
              </a:p>
            </p:txBody>
          </p:sp>
          <p:grpSp>
            <p:nvGrpSpPr>
              <p:cNvPr id="137265" name="组合 183345"/>
              <p:cNvGrpSpPr/>
              <p:nvPr/>
            </p:nvGrpSpPr>
            <p:grpSpPr>
              <a:xfrm>
                <a:off x="0" y="0"/>
                <a:ext cx="454" cy="408"/>
                <a:chOff x="0" y="0"/>
                <a:chExt cx="454" cy="408"/>
              </a:xfrm>
            </p:grpSpPr>
            <p:sp>
              <p:nvSpPr>
                <p:cNvPr id="137266" name="矩形 183346"/>
                <p:cNvSpPr/>
                <p:nvPr/>
              </p:nvSpPr>
              <p:spPr>
                <a:xfrm>
                  <a:off x="0" y="0"/>
                  <a:ext cx="408" cy="2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front</a:t>
                  </a:r>
                  <a:endPara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7267" name="直接连接符 183347"/>
                <p:cNvSpPr/>
                <p:nvPr/>
              </p:nvSpPr>
              <p:spPr>
                <a:xfrm>
                  <a:off x="14" y="198"/>
                  <a:ext cx="408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37268" name="直接连接符 183348"/>
                <p:cNvSpPr/>
                <p:nvPr/>
              </p:nvSpPr>
              <p:spPr>
                <a:xfrm>
                  <a:off x="417" y="198"/>
                  <a:ext cx="37" cy="21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137269" name="矩形 183349"/>
              <p:cNvSpPr/>
              <p:nvPr/>
            </p:nvSpPr>
            <p:spPr>
              <a:xfrm>
                <a:off x="550" y="275"/>
                <a:ext cx="227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en-US" altLang="x-none" sz="2400" b="1" dirty="0">
                    <a:solidFill>
                      <a:schemeClr val="folHlink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d</a:t>
                </a:r>
                <a:endParaRPr lang="en-US" altLang="x-none" sz="2400" b="1" dirty="0">
                  <a:solidFill>
                    <a:schemeClr val="folHlink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7270" name="矩形 183350"/>
              <p:cNvSpPr/>
              <p:nvPr/>
            </p:nvSpPr>
            <p:spPr>
              <a:xfrm>
                <a:off x="1094" y="296"/>
                <a:ext cx="227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en-US" altLang="x-none" sz="2400" b="1" dirty="0">
                    <a:solidFill>
                      <a:schemeClr val="folHlink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e</a:t>
                </a:r>
                <a:endParaRPr lang="en-US" altLang="x-none" sz="2400" b="1" dirty="0">
                  <a:solidFill>
                    <a:schemeClr val="folHlink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7271" name="矩形 183351"/>
              <p:cNvSpPr/>
              <p:nvPr/>
            </p:nvSpPr>
            <p:spPr>
              <a:xfrm>
                <a:off x="1321" y="704"/>
                <a:ext cx="227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en-US" altLang="x-none" sz="2400" b="1" dirty="0">
                    <a:solidFill>
                      <a:schemeClr val="folHlink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b</a:t>
                </a:r>
                <a:endParaRPr lang="en-US" altLang="x-none" sz="2400" b="1" dirty="0">
                  <a:solidFill>
                    <a:schemeClr val="folHlink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7272" name="矩形 183352"/>
              <p:cNvSpPr/>
              <p:nvPr/>
            </p:nvSpPr>
            <p:spPr>
              <a:xfrm>
                <a:off x="1049" y="1067"/>
                <a:ext cx="227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en-US" altLang="x-none" sz="2400" b="1" dirty="0">
                    <a:solidFill>
                      <a:schemeClr val="folHlink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g</a:t>
                </a:r>
                <a:endParaRPr lang="en-US" altLang="x-none" sz="2400" b="1" dirty="0">
                  <a:solidFill>
                    <a:schemeClr val="folHlink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37273" name="组合 183353"/>
              <p:cNvGrpSpPr/>
              <p:nvPr/>
            </p:nvGrpSpPr>
            <p:grpSpPr>
              <a:xfrm>
                <a:off x="44" y="1094"/>
                <a:ext cx="500" cy="230"/>
                <a:chOff x="0" y="0"/>
                <a:chExt cx="500" cy="230"/>
              </a:xfrm>
            </p:grpSpPr>
            <p:sp>
              <p:nvSpPr>
                <p:cNvPr id="137274" name="矩形 183354"/>
                <p:cNvSpPr/>
                <p:nvPr/>
              </p:nvSpPr>
              <p:spPr>
                <a:xfrm>
                  <a:off x="66" y="0"/>
                  <a:ext cx="316" cy="2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rear</a:t>
                  </a:r>
                  <a:endPara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7275" name="直接连接符 183355"/>
                <p:cNvSpPr/>
                <p:nvPr/>
              </p:nvSpPr>
              <p:spPr>
                <a:xfrm>
                  <a:off x="0" y="230"/>
                  <a:ext cx="408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37276" name="直接连接符 183356"/>
                <p:cNvSpPr/>
                <p:nvPr/>
              </p:nvSpPr>
              <p:spPr>
                <a:xfrm flipV="1">
                  <a:off x="409" y="137"/>
                  <a:ext cx="91" cy="91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</p:grpSp>
        <p:grpSp>
          <p:nvGrpSpPr>
            <p:cNvPr id="137277" name="组合 183357"/>
            <p:cNvGrpSpPr/>
            <p:nvPr/>
          </p:nvGrpSpPr>
          <p:grpSpPr>
            <a:xfrm>
              <a:off x="3508" y="326"/>
              <a:ext cx="2012" cy="1497"/>
              <a:chOff x="0" y="0"/>
              <a:chExt cx="2012" cy="1497"/>
            </a:xfrm>
          </p:grpSpPr>
          <p:grpSp>
            <p:nvGrpSpPr>
              <p:cNvPr id="137278" name="组合 183358"/>
              <p:cNvGrpSpPr/>
              <p:nvPr/>
            </p:nvGrpSpPr>
            <p:grpSpPr>
              <a:xfrm>
                <a:off x="310" y="0"/>
                <a:ext cx="1270" cy="1225"/>
                <a:chOff x="0" y="0"/>
                <a:chExt cx="1270" cy="1225"/>
              </a:xfrm>
            </p:grpSpPr>
            <p:grpSp>
              <p:nvGrpSpPr>
                <p:cNvPr id="137279" name="组合 183359"/>
                <p:cNvGrpSpPr/>
                <p:nvPr/>
              </p:nvGrpSpPr>
              <p:grpSpPr>
                <a:xfrm>
                  <a:off x="0" y="0"/>
                  <a:ext cx="1270" cy="1225"/>
                  <a:chOff x="0" y="0"/>
                  <a:chExt cx="1270" cy="1225"/>
                </a:xfrm>
              </p:grpSpPr>
              <p:sp>
                <p:nvSpPr>
                  <p:cNvPr id="137280" name="椭圆 183360"/>
                  <p:cNvSpPr/>
                  <p:nvPr/>
                </p:nvSpPr>
                <p:spPr>
                  <a:xfrm>
                    <a:off x="440" y="438"/>
                    <a:ext cx="363" cy="363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endParaRPr lang="zh-CN" altLang="en-US" sz="240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37281" name="组合 183361"/>
                  <p:cNvGrpSpPr/>
                  <p:nvPr/>
                </p:nvGrpSpPr>
                <p:grpSpPr>
                  <a:xfrm>
                    <a:off x="0" y="0"/>
                    <a:ext cx="1270" cy="1225"/>
                    <a:chOff x="0" y="0"/>
                    <a:chExt cx="1225" cy="1188"/>
                  </a:xfrm>
                </p:grpSpPr>
                <p:sp>
                  <p:nvSpPr>
                    <p:cNvPr id="137282" name="椭圆 183362"/>
                    <p:cNvSpPr/>
                    <p:nvPr/>
                  </p:nvSpPr>
                  <p:spPr>
                    <a:xfrm>
                      <a:off x="0" y="0"/>
                      <a:ext cx="1225" cy="1180"/>
                    </a:xfrm>
                    <a:prstGeom prst="ellipse">
                      <a:avLst/>
                    </a:pr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 sz="240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37283" name="直接连接符 183363"/>
                    <p:cNvSpPr/>
                    <p:nvPr/>
                  </p:nvSpPr>
                  <p:spPr>
                    <a:xfrm>
                      <a:off x="589" y="0"/>
                      <a:ext cx="0" cy="409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37284" name="直接连接符 183364"/>
                    <p:cNvSpPr/>
                    <p:nvPr/>
                  </p:nvSpPr>
                  <p:spPr>
                    <a:xfrm>
                      <a:off x="589" y="787"/>
                      <a:ext cx="0" cy="40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37285" name="直接连接符 183365"/>
                    <p:cNvSpPr/>
                    <p:nvPr/>
                  </p:nvSpPr>
                  <p:spPr>
                    <a:xfrm flipV="1">
                      <a:off x="755" y="318"/>
                      <a:ext cx="408" cy="18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37286" name="直接连接符 183366"/>
                    <p:cNvSpPr/>
                    <p:nvPr/>
                  </p:nvSpPr>
                  <p:spPr>
                    <a:xfrm flipV="1">
                      <a:off x="91" y="697"/>
                      <a:ext cx="354" cy="173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37287" name="直接连接符 183367"/>
                    <p:cNvSpPr/>
                    <p:nvPr/>
                  </p:nvSpPr>
                  <p:spPr>
                    <a:xfrm>
                      <a:off x="747" y="726"/>
                      <a:ext cx="387" cy="182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37288" name="直接连接符 183368"/>
                    <p:cNvSpPr/>
                    <p:nvPr/>
                  </p:nvSpPr>
                  <p:spPr>
                    <a:xfrm>
                      <a:off x="45" y="350"/>
                      <a:ext cx="387" cy="182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</p:grpSp>
            </p:grpSp>
            <p:sp>
              <p:nvSpPr>
                <p:cNvPr id="137289" name="矩形 183369"/>
                <p:cNvSpPr/>
                <p:nvPr/>
              </p:nvSpPr>
              <p:spPr>
                <a:xfrm>
                  <a:off x="597" y="281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</a:t>
                  </a:r>
                  <a:endPara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7290" name="矩形 183370"/>
                <p:cNvSpPr/>
                <p:nvPr/>
              </p:nvSpPr>
              <p:spPr>
                <a:xfrm>
                  <a:off x="771" y="499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2</a:t>
                  </a:r>
                  <a:endPara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7291" name="矩形 183371"/>
                <p:cNvSpPr/>
                <p:nvPr/>
              </p:nvSpPr>
              <p:spPr>
                <a:xfrm>
                  <a:off x="621" y="782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3</a:t>
                  </a:r>
                  <a:endPara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7292" name="矩形 183372"/>
                <p:cNvSpPr/>
                <p:nvPr/>
              </p:nvSpPr>
              <p:spPr>
                <a:xfrm>
                  <a:off x="370" y="801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4</a:t>
                  </a:r>
                  <a:endPara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7293" name="矩形 183373"/>
                <p:cNvSpPr/>
                <p:nvPr/>
              </p:nvSpPr>
              <p:spPr>
                <a:xfrm>
                  <a:off x="227" y="545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  <a:endPara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7294" name="矩形 183374"/>
                <p:cNvSpPr/>
                <p:nvPr/>
              </p:nvSpPr>
              <p:spPr>
                <a:xfrm>
                  <a:off x="317" y="273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0</a:t>
                  </a:r>
                  <a:endPara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37295" name="矩形 183375"/>
              <p:cNvSpPr/>
              <p:nvPr/>
            </p:nvSpPr>
            <p:spPr>
              <a:xfrm>
                <a:off x="537" y="1270"/>
                <a:ext cx="992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(c)   d, e</a:t>
                </a:r>
                <a:r>
                  <a:rPr lang="zh-CN" altLang="en-US" sz="2000" b="1" dirty="0">
                    <a:latin typeface="Times New Roman" panose="02020603050405020304" pitchFamily="2" charset="0"/>
                    <a:ea typeface="楷体_GB2312" pitchFamily="1" charset="-122"/>
                  </a:rPr>
                  <a:t>出队</a:t>
                </a:r>
                <a:endParaRPr lang="zh-CN" altLang="en-US" sz="2000" b="1" dirty="0">
                  <a:latin typeface="Times New Roman" panose="02020603050405020304" pitchFamily="2" charset="0"/>
                  <a:ea typeface="楷体_GB2312" pitchFamily="1" charset="-122"/>
                </a:endParaRPr>
              </a:p>
            </p:txBody>
          </p:sp>
          <p:sp>
            <p:nvSpPr>
              <p:cNvPr id="137296" name="矩形 183376"/>
              <p:cNvSpPr/>
              <p:nvPr/>
            </p:nvSpPr>
            <p:spPr>
              <a:xfrm>
                <a:off x="1308" y="544"/>
                <a:ext cx="227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en-US" altLang="x-none" sz="2400" b="1" dirty="0">
                    <a:solidFill>
                      <a:schemeClr val="folHlink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b</a:t>
                </a:r>
                <a:endParaRPr lang="en-US" altLang="x-none" sz="2400" b="1" dirty="0">
                  <a:solidFill>
                    <a:schemeClr val="folHlink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7297" name="矩形 183377"/>
              <p:cNvSpPr/>
              <p:nvPr/>
            </p:nvSpPr>
            <p:spPr>
              <a:xfrm>
                <a:off x="1036" y="907"/>
                <a:ext cx="227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en-US" altLang="x-none" sz="2400" b="1" dirty="0">
                    <a:solidFill>
                      <a:schemeClr val="folHlink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g</a:t>
                </a:r>
                <a:endParaRPr lang="en-US" altLang="x-none" sz="2400" b="1" dirty="0">
                  <a:solidFill>
                    <a:schemeClr val="folHlink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37298" name="组合 183378"/>
              <p:cNvGrpSpPr/>
              <p:nvPr/>
            </p:nvGrpSpPr>
            <p:grpSpPr>
              <a:xfrm>
                <a:off x="1558" y="129"/>
                <a:ext cx="454" cy="301"/>
                <a:chOff x="0" y="0"/>
                <a:chExt cx="454" cy="301"/>
              </a:xfrm>
            </p:grpSpPr>
            <p:sp>
              <p:nvSpPr>
                <p:cNvPr id="137299" name="矩形 183379"/>
                <p:cNvSpPr/>
                <p:nvPr/>
              </p:nvSpPr>
              <p:spPr>
                <a:xfrm>
                  <a:off x="32" y="0"/>
                  <a:ext cx="408" cy="2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front</a:t>
                  </a:r>
                  <a:endPara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7300" name="直接连接符 183380"/>
                <p:cNvSpPr/>
                <p:nvPr/>
              </p:nvSpPr>
              <p:spPr>
                <a:xfrm>
                  <a:off x="46" y="206"/>
                  <a:ext cx="408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37301" name="直接连接符 183381"/>
                <p:cNvSpPr/>
                <p:nvPr/>
              </p:nvSpPr>
              <p:spPr>
                <a:xfrm flipH="1">
                  <a:off x="0" y="211"/>
                  <a:ext cx="46" cy="9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137302" name="组合 183382"/>
              <p:cNvGrpSpPr/>
              <p:nvPr/>
            </p:nvGrpSpPr>
            <p:grpSpPr>
              <a:xfrm>
                <a:off x="0" y="937"/>
                <a:ext cx="514" cy="231"/>
                <a:chOff x="0" y="0"/>
                <a:chExt cx="514" cy="231"/>
              </a:xfrm>
            </p:grpSpPr>
            <p:sp>
              <p:nvSpPr>
                <p:cNvPr id="137303" name="矩形 183383"/>
                <p:cNvSpPr/>
                <p:nvPr/>
              </p:nvSpPr>
              <p:spPr>
                <a:xfrm>
                  <a:off x="58" y="0"/>
                  <a:ext cx="316" cy="2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rear</a:t>
                  </a:r>
                  <a:endPara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7304" name="直接连接符 183384"/>
                <p:cNvSpPr/>
                <p:nvPr/>
              </p:nvSpPr>
              <p:spPr>
                <a:xfrm>
                  <a:off x="0" y="230"/>
                  <a:ext cx="408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37305" name="直接连接符 183385"/>
                <p:cNvSpPr/>
                <p:nvPr/>
              </p:nvSpPr>
              <p:spPr>
                <a:xfrm flipV="1">
                  <a:off x="401" y="118"/>
                  <a:ext cx="113" cy="113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</p:grp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1" name="内容占位符 184321"/>
          <p:cNvSpPr>
            <a:spLocks noGrp="1"/>
          </p:cNvSpPr>
          <p:nvPr>
            <p:ph idx="4294967295"/>
          </p:nvPr>
        </p:nvSpPr>
        <p:spPr>
          <a:xfrm>
            <a:off x="1676400" y="3644900"/>
            <a:ext cx="8763000" cy="2952750"/>
          </a:xfrm>
        </p:spPr>
        <p:txBody>
          <a:bodyPr anchor="t"/>
          <a:p>
            <a:pPr marL="0" indent="0">
              <a:lnSpc>
                <a:spcPct val="110000"/>
              </a:lnSpc>
              <a:buClrTx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入队时尾指针向前追赶头指针，出队时头指针向前追赶尾指针，故队空和队满时头尾指针均相等。因此，</a:t>
            </a:r>
            <a:r>
              <a:rPr lang="zh-CN" altLang="en-US" sz="2800" b="1" dirty="0">
                <a:solidFill>
                  <a:schemeClr val="accent1"/>
                </a:solidFill>
                <a:latin typeface="宋体" panose="02010600030101010101" pitchFamily="2" charset="-122"/>
              </a:rPr>
              <a:t>无法通过</a:t>
            </a:r>
            <a:r>
              <a:rPr lang="en-US" altLang="x-none" sz="2800" b="1" dirty="0">
                <a:solidFill>
                  <a:schemeClr val="accent1"/>
                </a:solidFill>
              </a:rPr>
              <a:t>front=rear</a:t>
            </a:r>
            <a:r>
              <a:rPr lang="zh-CN" altLang="en-US" sz="2800" b="1" dirty="0">
                <a:solidFill>
                  <a:schemeClr val="accent1"/>
                </a:solidFill>
                <a:latin typeface="宋体" panose="02010600030101010101" pitchFamily="2" charset="-122"/>
              </a:rPr>
              <a:t>来判断队列</a:t>
            </a:r>
            <a:r>
              <a:rPr lang="zh-CN" altLang="en-US" sz="2800" b="1" dirty="0">
                <a:latin typeface="宋体" panose="02010600030101010101" pitchFamily="2" charset="-122"/>
              </a:rPr>
              <a:t>“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空</a:t>
            </a:r>
            <a:r>
              <a:rPr lang="zh-CN" altLang="en-US" sz="2800" b="1" dirty="0">
                <a:latin typeface="宋体" panose="02010600030101010101" pitchFamily="2" charset="-122"/>
              </a:rPr>
              <a:t>”</a:t>
            </a:r>
            <a:r>
              <a:rPr lang="zh-CN" altLang="en-US" sz="2800" b="1" dirty="0">
                <a:solidFill>
                  <a:schemeClr val="accent1"/>
                </a:solidFill>
                <a:latin typeface="宋体" panose="02010600030101010101" pitchFamily="2" charset="-122"/>
              </a:rPr>
              <a:t>还是</a:t>
            </a:r>
            <a:r>
              <a:rPr lang="zh-CN" altLang="en-US" sz="2800" b="1" dirty="0">
                <a:latin typeface="宋体" panose="02010600030101010101" pitchFamily="2" charset="-122"/>
              </a:rPr>
              <a:t>“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满</a:t>
            </a:r>
            <a:r>
              <a:rPr lang="zh-CN" altLang="en-US" sz="2800" b="1" dirty="0">
                <a:latin typeface="宋体" panose="02010600030101010101" pitchFamily="2" charset="-122"/>
              </a:rPr>
              <a:t>”。解决此问题的方法是：约定入队前，测试尾指针在循环意义下加</a:t>
            </a:r>
            <a:r>
              <a:rPr lang="en-US" altLang="x-none" sz="2800" b="1" dirty="0"/>
              <a:t>1</a:t>
            </a:r>
            <a:r>
              <a:rPr lang="zh-CN" altLang="en-US" sz="2800" b="1" dirty="0">
                <a:latin typeface="宋体" panose="02010600030101010101" pitchFamily="2" charset="-122"/>
              </a:rPr>
              <a:t>后是否等于头指针，若相等则认为队满</a:t>
            </a:r>
            <a:r>
              <a:rPr lang="zh-CN" altLang="en-US" sz="2800" b="1" dirty="0"/>
              <a:t>。即</a:t>
            </a:r>
            <a:r>
              <a:rPr lang="zh-CN" altLang="en-US" sz="2800" b="1" dirty="0">
                <a:latin typeface="宋体" panose="02010600030101010101" pitchFamily="2" charset="-122"/>
              </a:rPr>
              <a:t>：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355600" lvl="1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◆ </a:t>
            </a:r>
            <a:r>
              <a:rPr lang="en-US" altLang="x-none" b="1" dirty="0"/>
              <a:t>rear</a:t>
            </a:r>
            <a:r>
              <a:rPr lang="zh-CN" altLang="en-US" b="1" dirty="0"/>
              <a:t>所指的单元始终为空。</a:t>
            </a:r>
            <a:endParaRPr lang="zh-CN" altLang="en-US" sz="2400" b="1" dirty="0"/>
          </a:p>
        </p:txBody>
      </p:sp>
      <p:grpSp>
        <p:nvGrpSpPr>
          <p:cNvPr id="138242" name="组合 184322"/>
          <p:cNvGrpSpPr/>
          <p:nvPr/>
        </p:nvGrpSpPr>
        <p:grpSpPr>
          <a:xfrm>
            <a:off x="1919288" y="187325"/>
            <a:ext cx="8366125" cy="3241675"/>
            <a:chOff x="0" y="0"/>
            <a:chExt cx="5270" cy="2042"/>
          </a:xfrm>
        </p:grpSpPr>
        <p:grpSp>
          <p:nvGrpSpPr>
            <p:cNvPr id="138243" name="组合 184323"/>
            <p:cNvGrpSpPr/>
            <p:nvPr/>
          </p:nvGrpSpPr>
          <p:grpSpPr>
            <a:xfrm>
              <a:off x="0" y="0"/>
              <a:ext cx="1702" cy="1682"/>
              <a:chOff x="0" y="0"/>
              <a:chExt cx="1702" cy="1682"/>
            </a:xfrm>
          </p:grpSpPr>
          <p:grpSp>
            <p:nvGrpSpPr>
              <p:cNvPr id="138244" name="组合 184324"/>
              <p:cNvGrpSpPr/>
              <p:nvPr/>
            </p:nvGrpSpPr>
            <p:grpSpPr>
              <a:xfrm>
                <a:off x="0" y="177"/>
                <a:ext cx="1270" cy="1225"/>
                <a:chOff x="0" y="0"/>
                <a:chExt cx="1270" cy="1225"/>
              </a:xfrm>
            </p:grpSpPr>
            <p:grpSp>
              <p:nvGrpSpPr>
                <p:cNvPr id="138245" name="组合 184325"/>
                <p:cNvGrpSpPr/>
                <p:nvPr/>
              </p:nvGrpSpPr>
              <p:grpSpPr>
                <a:xfrm>
                  <a:off x="0" y="0"/>
                  <a:ext cx="1270" cy="1225"/>
                  <a:chOff x="0" y="0"/>
                  <a:chExt cx="1270" cy="1225"/>
                </a:xfrm>
              </p:grpSpPr>
              <p:sp>
                <p:nvSpPr>
                  <p:cNvPr id="138246" name="椭圆 184326"/>
                  <p:cNvSpPr/>
                  <p:nvPr/>
                </p:nvSpPr>
                <p:spPr>
                  <a:xfrm>
                    <a:off x="440" y="438"/>
                    <a:ext cx="363" cy="363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endParaRPr lang="zh-CN" altLang="en-US" sz="240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38247" name="组合 184327"/>
                  <p:cNvGrpSpPr/>
                  <p:nvPr/>
                </p:nvGrpSpPr>
                <p:grpSpPr>
                  <a:xfrm>
                    <a:off x="0" y="0"/>
                    <a:ext cx="1270" cy="1225"/>
                    <a:chOff x="0" y="0"/>
                    <a:chExt cx="1225" cy="1188"/>
                  </a:xfrm>
                </p:grpSpPr>
                <p:sp>
                  <p:nvSpPr>
                    <p:cNvPr id="138248" name="椭圆 184328"/>
                    <p:cNvSpPr/>
                    <p:nvPr/>
                  </p:nvSpPr>
                  <p:spPr>
                    <a:xfrm>
                      <a:off x="0" y="0"/>
                      <a:ext cx="1225" cy="1180"/>
                    </a:xfrm>
                    <a:prstGeom prst="ellipse">
                      <a:avLst/>
                    </a:pr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 sz="240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38249" name="直接连接符 184329"/>
                    <p:cNvSpPr/>
                    <p:nvPr/>
                  </p:nvSpPr>
                  <p:spPr>
                    <a:xfrm>
                      <a:off x="589" y="0"/>
                      <a:ext cx="0" cy="409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38250" name="直接连接符 184330"/>
                    <p:cNvSpPr/>
                    <p:nvPr/>
                  </p:nvSpPr>
                  <p:spPr>
                    <a:xfrm>
                      <a:off x="589" y="787"/>
                      <a:ext cx="0" cy="40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38251" name="直接连接符 184331"/>
                    <p:cNvSpPr/>
                    <p:nvPr/>
                  </p:nvSpPr>
                  <p:spPr>
                    <a:xfrm flipV="1">
                      <a:off x="755" y="318"/>
                      <a:ext cx="408" cy="18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38252" name="直接连接符 184332"/>
                    <p:cNvSpPr/>
                    <p:nvPr/>
                  </p:nvSpPr>
                  <p:spPr>
                    <a:xfrm flipV="1">
                      <a:off x="91" y="697"/>
                      <a:ext cx="354" cy="173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38253" name="直接连接符 184333"/>
                    <p:cNvSpPr/>
                    <p:nvPr/>
                  </p:nvSpPr>
                  <p:spPr>
                    <a:xfrm>
                      <a:off x="747" y="726"/>
                      <a:ext cx="387" cy="182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38254" name="直接连接符 184334"/>
                    <p:cNvSpPr/>
                    <p:nvPr/>
                  </p:nvSpPr>
                  <p:spPr>
                    <a:xfrm>
                      <a:off x="45" y="350"/>
                      <a:ext cx="387" cy="182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</p:grpSp>
            </p:grpSp>
            <p:sp>
              <p:nvSpPr>
                <p:cNvPr id="138255" name="矩形 184335"/>
                <p:cNvSpPr/>
                <p:nvPr/>
              </p:nvSpPr>
              <p:spPr>
                <a:xfrm>
                  <a:off x="597" y="281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</a:t>
                  </a:r>
                  <a:endPara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8256" name="矩形 184336"/>
                <p:cNvSpPr/>
                <p:nvPr/>
              </p:nvSpPr>
              <p:spPr>
                <a:xfrm>
                  <a:off x="771" y="499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2</a:t>
                  </a:r>
                  <a:endPara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8257" name="矩形 184337"/>
                <p:cNvSpPr/>
                <p:nvPr/>
              </p:nvSpPr>
              <p:spPr>
                <a:xfrm>
                  <a:off x="621" y="782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3</a:t>
                  </a:r>
                  <a:endPara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8258" name="矩形 184338"/>
                <p:cNvSpPr/>
                <p:nvPr/>
              </p:nvSpPr>
              <p:spPr>
                <a:xfrm>
                  <a:off x="370" y="801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4</a:t>
                  </a:r>
                  <a:endPara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8259" name="矩形 184339"/>
                <p:cNvSpPr/>
                <p:nvPr/>
              </p:nvSpPr>
              <p:spPr>
                <a:xfrm>
                  <a:off x="227" y="545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  <a:endPara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8260" name="矩形 184340"/>
                <p:cNvSpPr/>
                <p:nvPr/>
              </p:nvSpPr>
              <p:spPr>
                <a:xfrm>
                  <a:off x="317" y="273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0</a:t>
                  </a:r>
                  <a:endPara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38261" name="矩形 184341"/>
              <p:cNvSpPr/>
              <p:nvPr/>
            </p:nvSpPr>
            <p:spPr>
              <a:xfrm>
                <a:off x="163" y="1455"/>
                <a:ext cx="1042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(d)   i, j, k</a:t>
                </a:r>
                <a:r>
                  <a:rPr lang="zh-CN" altLang="en-US" sz="20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入</a:t>
                </a:r>
                <a:r>
                  <a:rPr lang="zh-CN" altLang="en-US" sz="2000" b="1" dirty="0">
                    <a:latin typeface="Times New Roman" panose="02020603050405020304" pitchFamily="2" charset="0"/>
                    <a:ea typeface="楷体_GB2312" pitchFamily="1" charset="-122"/>
                  </a:rPr>
                  <a:t>队</a:t>
                </a:r>
                <a:endParaRPr lang="zh-CN" altLang="en-US" sz="2000" b="1" dirty="0">
                  <a:latin typeface="Times New Roman" panose="02020603050405020304" pitchFamily="2" charset="0"/>
                  <a:ea typeface="楷体_GB2312" pitchFamily="1" charset="-122"/>
                </a:endParaRPr>
              </a:p>
            </p:txBody>
          </p:sp>
          <p:sp>
            <p:nvSpPr>
              <p:cNvPr id="138262" name="矩形 184342"/>
              <p:cNvSpPr/>
              <p:nvPr/>
            </p:nvSpPr>
            <p:spPr>
              <a:xfrm>
                <a:off x="998" y="721"/>
                <a:ext cx="227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en-US" altLang="x-none" sz="2400" b="1" dirty="0">
                    <a:solidFill>
                      <a:schemeClr val="folHlink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b</a:t>
                </a:r>
                <a:endParaRPr lang="en-US" altLang="x-none" sz="2400" b="1" dirty="0">
                  <a:solidFill>
                    <a:schemeClr val="folHlink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8263" name="矩形 184343"/>
              <p:cNvSpPr/>
              <p:nvPr/>
            </p:nvSpPr>
            <p:spPr>
              <a:xfrm>
                <a:off x="726" y="1084"/>
                <a:ext cx="227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en-US" altLang="x-none" sz="2400" b="1" dirty="0">
                    <a:solidFill>
                      <a:schemeClr val="folHlink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g</a:t>
                </a:r>
                <a:endParaRPr lang="en-US" altLang="x-none" sz="2400" b="1" dirty="0">
                  <a:solidFill>
                    <a:schemeClr val="folHlink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38264" name="组合 184344"/>
              <p:cNvGrpSpPr/>
              <p:nvPr/>
            </p:nvGrpSpPr>
            <p:grpSpPr>
              <a:xfrm>
                <a:off x="1248" y="306"/>
                <a:ext cx="454" cy="301"/>
                <a:chOff x="0" y="0"/>
                <a:chExt cx="454" cy="301"/>
              </a:xfrm>
            </p:grpSpPr>
            <p:sp>
              <p:nvSpPr>
                <p:cNvPr id="138265" name="矩形 184345"/>
                <p:cNvSpPr/>
                <p:nvPr/>
              </p:nvSpPr>
              <p:spPr>
                <a:xfrm>
                  <a:off x="32" y="0"/>
                  <a:ext cx="408" cy="2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front</a:t>
                  </a:r>
                  <a:endPara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8266" name="直接连接符 184346"/>
                <p:cNvSpPr/>
                <p:nvPr/>
              </p:nvSpPr>
              <p:spPr>
                <a:xfrm>
                  <a:off x="46" y="206"/>
                  <a:ext cx="408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38267" name="直接连接符 184347"/>
                <p:cNvSpPr/>
                <p:nvPr/>
              </p:nvSpPr>
              <p:spPr>
                <a:xfrm flipH="1">
                  <a:off x="0" y="211"/>
                  <a:ext cx="46" cy="9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138268" name="矩形 184348"/>
              <p:cNvSpPr/>
              <p:nvPr/>
            </p:nvSpPr>
            <p:spPr>
              <a:xfrm>
                <a:off x="293" y="1100"/>
                <a:ext cx="227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en-US" altLang="x-none" sz="2400" b="1" dirty="0">
                    <a:solidFill>
                      <a:schemeClr val="folHlink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i</a:t>
                </a:r>
                <a:endParaRPr lang="en-US" altLang="x-none" sz="2400" b="1" dirty="0">
                  <a:solidFill>
                    <a:schemeClr val="folHlink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8269" name="矩形 184349"/>
              <p:cNvSpPr/>
              <p:nvPr/>
            </p:nvSpPr>
            <p:spPr>
              <a:xfrm>
                <a:off x="45" y="722"/>
                <a:ext cx="227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en-US" altLang="x-none" sz="2400" b="1" dirty="0">
                    <a:solidFill>
                      <a:schemeClr val="folHlink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j</a:t>
                </a:r>
                <a:endParaRPr lang="en-US" altLang="x-none" sz="2400" b="1" dirty="0">
                  <a:solidFill>
                    <a:schemeClr val="folHlink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8270" name="矩形 184350"/>
              <p:cNvSpPr/>
              <p:nvPr/>
            </p:nvSpPr>
            <p:spPr>
              <a:xfrm>
                <a:off x="271" y="268"/>
                <a:ext cx="227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en-US" altLang="x-none" sz="2400" b="1" dirty="0">
                    <a:solidFill>
                      <a:schemeClr val="folHlink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k</a:t>
                </a:r>
                <a:endParaRPr lang="en-US" altLang="x-none" sz="2400" b="1" dirty="0">
                  <a:solidFill>
                    <a:schemeClr val="folHlink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38271" name="组合 184351"/>
              <p:cNvGrpSpPr/>
              <p:nvPr/>
            </p:nvGrpSpPr>
            <p:grpSpPr>
              <a:xfrm>
                <a:off x="1043" y="0"/>
                <a:ext cx="499" cy="318"/>
                <a:chOff x="0" y="0"/>
                <a:chExt cx="499" cy="318"/>
              </a:xfrm>
            </p:grpSpPr>
            <p:sp>
              <p:nvSpPr>
                <p:cNvPr id="138272" name="矩形 184352"/>
                <p:cNvSpPr/>
                <p:nvPr/>
              </p:nvSpPr>
              <p:spPr>
                <a:xfrm>
                  <a:off x="117" y="0"/>
                  <a:ext cx="362" cy="2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rear</a:t>
                  </a:r>
                  <a:endPara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8273" name="直接连接符 184353"/>
                <p:cNvSpPr/>
                <p:nvPr/>
              </p:nvSpPr>
              <p:spPr>
                <a:xfrm>
                  <a:off x="91" y="230"/>
                  <a:ext cx="408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38274" name="直接连接符 184354"/>
                <p:cNvSpPr/>
                <p:nvPr/>
              </p:nvSpPr>
              <p:spPr>
                <a:xfrm flipH="1">
                  <a:off x="0" y="227"/>
                  <a:ext cx="91" cy="91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</p:grpSp>
        <p:grpSp>
          <p:nvGrpSpPr>
            <p:cNvPr id="138275" name="组合 184355"/>
            <p:cNvGrpSpPr/>
            <p:nvPr/>
          </p:nvGrpSpPr>
          <p:grpSpPr>
            <a:xfrm>
              <a:off x="1575" y="16"/>
              <a:ext cx="1837" cy="1703"/>
              <a:chOff x="0" y="0"/>
              <a:chExt cx="1837" cy="1703"/>
            </a:xfrm>
          </p:grpSpPr>
          <p:grpSp>
            <p:nvGrpSpPr>
              <p:cNvPr id="138276" name="组合 184356"/>
              <p:cNvGrpSpPr/>
              <p:nvPr/>
            </p:nvGrpSpPr>
            <p:grpSpPr>
              <a:xfrm>
                <a:off x="306" y="198"/>
                <a:ext cx="1270" cy="1225"/>
                <a:chOff x="0" y="0"/>
                <a:chExt cx="1270" cy="1225"/>
              </a:xfrm>
            </p:grpSpPr>
            <p:grpSp>
              <p:nvGrpSpPr>
                <p:cNvPr id="138277" name="组合 184357"/>
                <p:cNvGrpSpPr/>
                <p:nvPr/>
              </p:nvGrpSpPr>
              <p:grpSpPr>
                <a:xfrm>
                  <a:off x="0" y="0"/>
                  <a:ext cx="1270" cy="1225"/>
                  <a:chOff x="0" y="0"/>
                  <a:chExt cx="1270" cy="1225"/>
                </a:xfrm>
              </p:grpSpPr>
              <p:sp>
                <p:nvSpPr>
                  <p:cNvPr id="138278" name="椭圆 184358"/>
                  <p:cNvSpPr/>
                  <p:nvPr/>
                </p:nvSpPr>
                <p:spPr>
                  <a:xfrm>
                    <a:off x="440" y="438"/>
                    <a:ext cx="363" cy="363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endParaRPr lang="zh-CN" altLang="en-US" sz="240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38279" name="组合 184359"/>
                  <p:cNvGrpSpPr/>
                  <p:nvPr/>
                </p:nvGrpSpPr>
                <p:grpSpPr>
                  <a:xfrm>
                    <a:off x="0" y="0"/>
                    <a:ext cx="1270" cy="1225"/>
                    <a:chOff x="0" y="0"/>
                    <a:chExt cx="1225" cy="1188"/>
                  </a:xfrm>
                </p:grpSpPr>
                <p:sp>
                  <p:nvSpPr>
                    <p:cNvPr id="138280" name="椭圆 184360"/>
                    <p:cNvSpPr/>
                    <p:nvPr/>
                  </p:nvSpPr>
                  <p:spPr>
                    <a:xfrm>
                      <a:off x="0" y="0"/>
                      <a:ext cx="1225" cy="1180"/>
                    </a:xfrm>
                    <a:prstGeom prst="ellipse">
                      <a:avLst/>
                    </a:pr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 sz="240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38281" name="直接连接符 184361"/>
                    <p:cNvSpPr/>
                    <p:nvPr/>
                  </p:nvSpPr>
                  <p:spPr>
                    <a:xfrm>
                      <a:off x="589" y="0"/>
                      <a:ext cx="0" cy="409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38282" name="直接连接符 184362"/>
                    <p:cNvSpPr/>
                    <p:nvPr/>
                  </p:nvSpPr>
                  <p:spPr>
                    <a:xfrm>
                      <a:off x="589" y="787"/>
                      <a:ext cx="0" cy="40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38283" name="直接连接符 184363"/>
                    <p:cNvSpPr/>
                    <p:nvPr/>
                  </p:nvSpPr>
                  <p:spPr>
                    <a:xfrm flipV="1">
                      <a:off x="755" y="318"/>
                      <a:ext cx="408" cy="18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38284" name="直接连接符 184364"/>
                    <p:cNvSpPr/>
                    <p:nvPr/>
                  </p:nvSpPr>
                  <p:spPr>
                    <a:xfrm flipV="1">
                      <a:off x="91" y="697"/>
                      <a:ext cx="354" cy="173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38285" name="直接连接符 184365"/>
                    <p:cNvSpPr/>
                    <p:nvPr/>
                  </p:nvSpPr>
                  <p:spPr>
                    <a:xfrm>
                      <a:off x="747" y="726"/>
                      <a:ext cx="387" cy="182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38286" name="直接连接符 184366"/>
                    <p:cNvSpPr/>
                    <p:nvPr/>
                  </p:nvSpPr>
                  <p:spPr>
                    <a:xfrm>
                      <a:off x="45" y="350"/>
                      <a:ext cx="387" cy="182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</p:grpSp>
            </p:grpSp>
            <p:sp>
              <p:nvSpPr>
                <p:cNvPr id="138287" name="矩形 184367"/>
                <p:cNvSpPr/>
                <p:nvPr/>
              </p:nvSpPr>
              <p:spPr>
                <a:xfrm>
                  <a:off x="597" y="281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</a:t>
                  </a:r>
                  <a:endPara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8288" name="矩形 184368"/>
                <p:cNvSpPr/>
                <p:nvPr/>
              </p:nvSpPr>
              <p:spPr>
                <a:xfrm>
                  <a:off x="771" y="499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2</a:t>
                  </a:r>
                  <a:endPara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8289" name="矩形 184369"/>
                <p:cNvSpPr/>
                <p:nvPr/>
              </p:nvSpPr>
              <p:spPr>
                <a:xfrm>
                  <a:off x="621" y="782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3</a:t>
                  </a:r>
                  <a:endPara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8290" name="矩形 184370"/>
                <p:cNvSpPr/>
                <p:nvPr/>
              </p:nvSpPr>
              <p:spPr>
                <a:xfrm>
                  <a:off x="370" y="801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4</a:t>
                  </a:r>
                  <a:endPara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8291" name="矩形 184371"/>
                <p:cNvSpPr/>
                <p:nvPr/>
              </p:nvSpPr>
              <p:spPr>
                <a:xfrm>
                  <a:off x="227" y="545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  <a:endPara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8292" name="矩形 184372"/>
                <p:cNvSpPr/>
                <p:nvPr/>
              </p:nvSpPr>
              <p:spPr>
                <a:xfrm>
                  <a:off x="317" y="273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0</a:t>
                  </a:r>
                  <a:endPara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38293" name="矩形 184373"/>
              <p:cNvSpPr/>
              <p:nvPr/>
            </p:nvSpPr>
            <p:spPr>
              <a:xfrm>
                <a:off x="469" y="1476"/>
                <a:ext cx="1042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(e)   b, g</a:t>
                </a:r>
                <a:r>
                  <a:rPr lang="zh-CN" altLang="en-US" sz="2000" b="1" dirty="0">
                    <a:latin typeface="Times New Roman" panose="02020603050405020304" pitchFamily="2" charset="0"/>
                    <a:ea typeface="楷体_GB2312" pitchFamily="1" charset="-122"/>
                  </a:rPr>
                  <a:t>出队</a:t>
                </a:r>
                <a:endParaRPr lang="zh-CN" altLang="en-US" sz="2000" b="1" dirty="0">
                  <a:latin typeface="Times New Roman" panose="02020603050405020304" pitchFamily="2" charset="0"/>
                  <a:ea typeface="楷体_GB2312" pitchFamily="1" charset="-122"/>
                </a:endParaRPr>
              </a:p>
            </p:txBody>
          </p:sp>
          <p:sp>
            <p:nvSpPr>
              <p:cNvPr id="138294" name="矩形 184374"/>
              <p:cNvSpPr/>
              <p:nvPr/>
            </p:nvSpPr>
            <p:spPr>
              <a:xfrm>
                <a:off x="599" y="1121"/>
                <a:ext cx="227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en-US" altLang="x-none" sz="2400" b="1" dirty="0">
                    <a:solidFill>
                      <a:schemeClr val="folHlink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i</a:t>
                </a:r>
                <a:endParaRPr lang="en-US" altLang="x-none" sz="2400" b="1" dirty="0">
                  <a:solidFill>
                    <a:schemeClr val="folHlink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8295" name="矩形 184375"/>
              <p:cNvSpPr/>
              <p:nvPr/>
            </p:nvSpPr>
            <p:spPr>
              <a:xfrm>
                <a:off x="351" y="743"/>
                <a:ext cx="227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en-US" altLang="x-none" sz="2400" b="1" dirty="0">
                    <a:solidFill>
                      <a:schemeClr val="folHlink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j</a:t>
                </a:r>
                <a:endParaRPr lang="en-US" altLang="x-none" sz="2400" b="1" dirty="0">
                  <a:solidFill>
                    <a:schemeClr val="folHlink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8296" name="矩形 184376"/>
              <p:cNvSpPr/>
              <p:nvPr/>
            </p:nvSpPr>
            <p:spPr>
              <a:xfrm>
                <a:off x="577" y="289"/>
                <a:ext cx="227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en-US" altLang="x-none" sz="2400" b="1" dirty="0">
                    <a:solidFill>
                      <a:schemeClr val="folHlink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k</a:t>
                </a:r>
                <a:endParaRPr lang="en-US" altLang="x-none" sz="2400" b="1" dirty="0">
                  <a:solidFill>
                    <a:schemeClr val="folHlink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38297" name="组合 184377"/>
              <p:cNvGrpSpPr/>
              <p:nvPr/>
            </p:nvGrpSpPr>
            <p:grpSpPr>
              <a:xfrm>
                <a:off x="1384" y="0"/>
                <a:ext cx="453" cy="364"/>
                <a:chOff x="0" y="0"/>
                <a:chExt cx="453" cy="364"/>
              </a:xfrm>
            </p:grpSpPr>
            <p:sp>
              <p:nvSpPr>
                <p:cNvPr id="138298" name="矩形 184378"/>
                <p:cNvSpPr/>
                <p:nvPr/>
              </p:nvSpPr>
              <p:spPr>
                <a:xfrm>
                  <a:off x="71" y="0"/>
                  <a:ext cx="362" cy="2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rear</a:t>
                  </a:r>
                  <a:endPara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8299" name="直接连接符 184379"/>
                <p:cNvSpPr/>
                <p:nvPr/>
              </p:nvSpPr>
              <p:spPr>
                <a:xfrm>
                  <a:off x="45" y="230"/>
                  <a:ext cx="408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38300" name="直接连接符 184380"/>
                <p:cNvSpPr/>
                <p:nvPr/>
              </p:nvSpPr>
              <p:spPr>
                <a:xfrm flipH="1">
                  <a:off x="0" y="227"/>
                  <a:ext cx="46" cy="137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138301" name="组合 184381"/>
              <p:cNvGrpSpPr/>
              <p:nvPr/>
            </p:nvGrpSpPr>
            <p:grpSpPr>
              <a:xfrm>
                <a:off x="0" y="1212"/>
                <a:ext cx="557" cy="226"/>
                <a:chOff x="0" y="0"/>
                <a:chExt cx="557" cy="226"/>
              </a:xfrm>
            </p:grpSpPr>
            <p:sp>
              <p:nvSpPr>
                <p:cNvPr id="138302" name="矩形 184382"/>
                <p:cNvSpPr/>
                <p:nvPr/>
              </p:nvSpPr>
              <p:spPr>
                <a:xfrm>
                  <a:off x="0" y="0"/>
                  <a:ext cx="408" cy="2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front</a:t>
                  </a:r>
                  <a:endPara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8303" name="直接连接符 184383"/>
                <p:cNvSpPr/>
                <p:nvPr/>
              </p:nvSpPr>
              <p:spPr>
                <a:xfrm>
                  <a:off x="14" y="206"/>
                  <a:ext cx="408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38304" name="直接连接符 184384"/>
                <p:cNvSpPr/>
                <p:nvPr/>
              </p:nvSpPr>
              <p:spPr>
                <a:xfrm flipV="1">
                  <a:off x="421" y="74"/>
                  <a:ext cx="136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</p:grpSp>
        <p:grpSp>
          <p:nvGrpSpPr>
            <p:cNvPr id="138305" name="组合 184385"/>
            <p:cNvGrpSpPr/>
            <p:nvPr/>
          </p:nvGrpSpPr>
          <p:grpSpPr>
            <a:xfrm>
              <a:off x="3377" y="182"/>
              <a:ext cx="1893" cy="1505"/>
              <a:chOff x="0" y="0"/>
              <a:chExt cx="1893" cy="1505"/>
            </a:xfrm>
          </p:grpSpPr>
          <p:grpSp>
            <p:nvGrpSpPr>
              <p:cNvPr id="138306" name="组合 184386"/>
              <p:cNvGrpSpPr/>
              <p:nvPr/>
            </p:nvGrpSpPr>
            <p:grpSpPr>
              <a:xfrm>
                <a:off x="306" y="0"/>
                <a:ext cx="1270" cy="1225"/>
                <a:chOff x="0" y="0"/>
                <a:chExt cx="1270" cy="1225"/>
              </a:xfrm>
            </p:grpSpPr>
            <p:grpSp>
              <p:nvGrpSpPr>
                <p:cNvPr id="138307" name="组合 184387"/>
                <p:cNvGrpSpPr/>
                <p:nvPr/>
              </p:nvGrpSpPr>
              <p:grpSpPr>
                <a:xfrm>
                  <a:off x="0" y="0"/>
                  <a:ext cx="1270" cy="1225"/>
                  <a:chOff x="0" y="0"/>
                  <a:chExt cx="1270" cy="1225"/>
                </a:xfrm>
              </p:grpSpPr>
              <p:sp>
                <p:nvSpPr>
                  <p:cNvPr id="138308" name="椭圆 184388"/>
                  <p:cNvSpPr/>
                  <p:nvPr/>
                </p:nvSpPr>
                <p:spPr>
                  <a:xfrm>
                    <a:off x="440" y="438"/>
                    <a:ext cx="363" cy="363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endParaRPr lang="zh-CN" altLang="en-US" sz="240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38309" name="组合 184389"/>
                  <p:cNvGrpSpPr/>
                  <p:nvPr/>
                </p:nvGrpSpPr>
                <p:grpSpPr>
                  <a:xfrm>
                    <a:off x="0" y="0"/>
                    <a:ext cx="1270" cy="1225"/>
                    <a:chOff x="0" y="0"/>
                    <a:chExt cx="1225" cy="1188"/>
                  </a:xfrm>
                </p:grpSpPr>
                <p:sp>
                  <p:nvSpPr>
                    <p:cNvPr id="138310" name="椭圆 184390"/>
                    <p:cNvSpPr/>
                    <p:nvPr/>
                  </p:nvSpPr>
                  <p:spPr>
                    <a:xfrm>
                      <a:off x="0" y="0"/>
                      <a:ext cx="1225" cy="1180"/>
                    </a:xfrm>
                    <a:prstGeom prst="ellipse">
                      <a:avLst/>
                    </a:pr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p>
                      <a:endParaRPr lang="zh-CN" altLang="en-US" sz="240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38311" name="直接连接符 184391"/>
                    <p:cNvSpPr/>
                    <p:nvPr/>
                  </p:nvSpPr>
                  <p:spPr>
                    <a:xfrm>
                      <a:off x="589" y="0"/>
                      <a:ext cx="0" cy="409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38312" name="直接连接符 184392"/>
                    <p:cNvSpPr/>
                    <p:nvPr/>
                  </p:nvSpPr>
                  <p:spPr>
                    <a:xfrm>
                      <a:off x="589" y="787"/>
                      <a:ext cx="0" cy="40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38313" name="直接连接符 184393"/>
                    <p:cNvSpPr/>
                    <p:nvPr/>
                  </p:nvSpPr>
                  <p:spPr>
                    <a:xfrm flipV="1">
                      <a:off x="755" y="318"/>
                      <a:ext cx="408" cy="181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38314" name="直接连接符 184394"/>
                    <p:cNvSpPr/>
                    <p:nvPr/>
                  </p:nvSpPr>
                  <p:spPr>
                    <a:xfrm flipV="1">
                      <a:off x="91" y="697"/>
                      <a:ext cx="354" cy="173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38315" name="直接连接符 184395"/>
                    <p:cNvSpPr/>
                    <p:nvPr/>
                  </p:nvSpPr>
                  <p:spPr>
                    <a:xfrm>
                      <a:off x="747" y="726"/>
                      <a:ext cx="387" cy="182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38316" name="直接连接符 184396"/>
                    <p:cNvSpPr/>
                    <p:nvPr/>
                  </p:nvSpPr>
                  <p:spPr>
                    <a:xfrm>
                      <a:off x="45" y="350"/>
                      <a:ext cx="387" cy="182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</p:grpSp>
            </p:grpSp>
            <p:sp>
              <p:nvSpPr>
                <p:cNvPr id="138317" name="矩形 184397"/>
                <p:cNvSpPr/>
                <p:nvPr/>
              </p:nvSpPr>
              <p:spPr>
                <a:xfrm>
                  <a:off x="597" y="281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1</a:t>
                  </a:r>
                  <a:endPara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8318" name="矩形 184398"/>
                <p:cNvSpPr/>
                <p:nvPr/>
              </p:nvSpPr>
              <p:spPr>
                <a:xfrm>
                  <a:off x="771" y="499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2</a:t>
                  </a:r>
                  <a:endPara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8319" name="矩形 184399"/>
                <p:cNvSpPr/>
                <p:nvPr/>
              </p:nvSpPr>
              <p:spPr>
                <a:xfrm>
                  <a:off x="621" y="782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3</a:t>
                  </a:r>
                  <a:endPara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8320" name="矩形 184400"/>
                <p:cNvSpPr/>
                <p:nvPr/>
              </p:nvSpPr>
              <p:spPr>
                <a:xfrm>
                  <a:off x="370" y="801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4</a:t>
                  </a:r>
                  <a:endPara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8321" name="矩形 184401"/>
                <p:cNvSpPr/>
                <p:nvPr/>
              </p:nvSpPr>
              <p:spPr>
                <a:xfrm>
                  <a:off x="227" y="545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5</a:t>
                  </a:r>
                  <a:endPara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8322" name="矩形 184402"/>
                <p:cNvSpPr/>
                <p:nvPr/>
              </p:nvSpPr>
              <p:spPr>
                <a:xfrm>
                  <a:off x="317" y="273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0</a:t>
                  </a:r>
                  <a:endPara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38323" name="矩形 184403"/>
              <p:cNvSpPr/>
              <p:nvPr/>
            </p:nvSpPr>
            <p:spPr>
              <a:xfrm>
                <a:off x="396" y="1278"/>
                <a:ext cx="1243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(f)   r, p, s, t</a:t>
                </a:r>
                <a:r>
                  <a:rPr lang="zh-CN" altLang="en-US" sz="2000" b="1" dirty="0">
                    <a:latin typeface="Times New Roman" panose="02020603050405020304" pitchFamily="2" charset="0"/>
                    <a:ea typeface="楷体_GB2312" pitchFamily="1" charset="-122"/>
                  </a:rPr>
                  <a:t>入队</a:t>
                </a:r>
                <a:endParaRPr lang="zh-CN" altLang="en-US" sz="2000" b="1" dirty="0">
                  <a:latin typeface="Times New Roman" panose="02020603050405020304" pitchFamily="2" charset="0"/>
                  <a:ea typeface="楷体_GB2312" pitchFamily="1" charset="-122"/>
                </a:endParaRPr>
              </a:p>
            </p:txBody>
          </p:sp>
          <p:sp>
            <p:nvSpPr>
              <p:cNvPr id="138324" name="矩形 184404"/>
              <p:cNvSpPr/>
              <p:nvPr/>
            </p:nvSpPr>
            <p:spPr>
              <a:xfrm>
                <a:off x="599" y="923"/>
                <a:ext cx="227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en-US" altLang="x-none" sz="2400" b="1" dirty="0">
                    <a:solidFill>
                      <a:schemeClr val="folHlink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i</a:t>
                </a:r>
                <a:endParaRPr lang="en-US" altLang="x-none" sz="2400" b="1" dirty="0">
                  <a:solidFill>
                    <a:schemeClr val="folHlink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8325" name="矩形 184405"/>
              <p:cNvSpPr/>
              <p:nvPr/>
            </p:nvSpPr>
            <p:spPr>
              <a:xfrm>
                <a:off x="351" y="545"/>
                <a:ext cx="227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en-US" altLang="x-none" sz="2400" b="1" dirty="0">
                    <a:solidFill>
                      <a:schemeClr val="folHlink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j</a:t>
                </a:r>
                <a:endParaRPr lang="en-US" altLang="x-none" sz="2400" b="1" dirty="0">
                  <a:solidFill>
                    <a:schemeClr val="folHlink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8326" name="矩形 184406"/>
              <p:cNvSpPr/>
              <p:nvPr/>
            </p:nvSpPr>
            <p:spPr>
              <a:xfrm>
                <a:off x="577" y="91"/>
                <a:ext cx="227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en-US" altLang="x-none" sz="2400" b="1" dirty="0">
                    <a:solidFill>
                      <a:schemeClr val="folHlink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k</a:t>
                </a:r>
                <a:endParaRPr lang="en-US" altLang="x-none" sz="2400" b="1" dirty="0">
                  <a:solidFill>
                    <a:schemeClr val="folHlink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38327" name="组合 184407"/>
              <p:cNvGrpSpPr/>
              <p:nvPr/>
            </p:nvGrpSpPr>
            <p:grpSpPr>
              <a:xfrm>
                <a:off x="0" y="1014"/>
                <a:ext cx="557" cy="226"/>
                <a:chOff x="0" y="0"/>
                <a:chExt cx="557" cy="226"/>
              </a:xfrm>
            </p:grpSpPr>
            <p:sp>
              <p:nvSpPr>
                <p:cNvPr id="138328" name="矩形 184408"/>
                <p:cNvSpPr/>
                <p:nvPr/>
              </p:nvSpPr>
              <p:spPr>
                <a:xfrm>
                  <a:off x="0" y="0"/>
                  <a:ext cx="408" cy="2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front</a:t>
                  </a:r>
                  <a:endPara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8329" name="直接连接符 184409"/>
                <p:cNvSpPr/>
                <p:nvPr/>
              </p:nvSpPr>
              <p:spPr>
                <a:xfrm>
                  <a:off x="14" y="206"/>
                  <a:ext cx="408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38330" name="直接连接符 184410"/>
                <p:cNvSpPr/>
                <p:nvPr/>
              </p:nvSpPr>
              <p:spPr>
                <a:xfrm flipV="1">
                  <a:off x="421" y="74"/>
                  <a:ext cx="136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138331" name="矩形 184411"/>
              <p:cNvSpPr/>
              <p:nvPr/>
            </p:nvSpPr>
            <p:spPr>
              <a:xfrm>
                <a:off x="1077" y="137"/>
                <a:ext cx="227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en-US" altLang="x-none" sz="2400" b="1" dirty="0">
                    <a:solidFill>
                      <a:schemeClr val="folHlink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r</a:t>
                </a:r>
                <a:endParaRPr lang="en-US" altLang="x-none" sz="2400" b="1" dirty="0">
                  <a:solidFill>
                    <a:schemeClr val="folHlink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8332" name="矩形 184412"/>
              <p:cNvSpPr/>
              <p:nvPr/>
            </p:nvSpPr>
            <p:spPr>
              <a:xfrm>
                <a:off x="1304" y="545"/>
                <a:ext cx="227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en-US" altLang="x-none" sz="2400" b="1" dirty="0">
                    <a:solidFill>
                      <a:schemeClr val="folHlink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p</a:t>
                </a:r>
                <a:endParaRPr lang="en-US" altLang="x-none" sz="2400" b="1" dirty="0">
                  <a:solidFill>
                    <a:schemeClr val="folHlink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38333" name="组合 184413"/>
              <p:cNvGrpSpPr/>
              <p:nvPr/>
            </p:nvGrpSpPr>
            <p:grpSpPr>
              <a:xfrm>
                <a:off x="1353" y="950"/>
                <a:ext cx="540" cy="230"/>
                <a:chOff x="0" y="0"/>
                <a:chExt cx="540" cy="230"/>
              </a:xfrm>
            </p:grpSpPr>
            <p:sp>
              <p:nvSpPr>
                <p:cNvPr id="138334" name="矩形 184414"/>
                <p:cNvSpPr/>
                <p:nvPr/>
              </p:nvSpPr>
              <p:spPr>
                <a:xfrm>
                  <a:off x="178" y="0"/>
                  <a:ext cx="362" cy="2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x-none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rear</a:t>
                  </a:r>
                  <a:endPara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8335" name="直接连接符 184415"/>
                <p:cNvSpPr/>
                <p:nvPr/>
              </p:nvSpPr>
              <p:spPr>
                <a:xfrm>
                  <a:off x="186" y="222"/>
                  <a:ext cx="318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38336" name="直接连接符 184416"/>
                <p:cNvSpPr/>
                <p:nvPr/>
              </p:nvSpPr>
              <p:spPr>
                <a:xfrm flipH="1" flipV="1">
                  <a:off x="0" y="94"/>
                  <a:ext cx="181" cy="1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</p:grpSp>
        <p:sp>
          <p:nvSpPr>
            <p:cNvPr id="138337" name="矩形 184417"/>
            <p:cNvSpPr/>
            <p:nvPr/>
          </p:nvSpPr>
          <p:spPr>
            <a:xfrm>
              <a:off x="1361" y="1815"/>
              <a:ext cx="2653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latin typeface="Times New Roman" panose="02020603050405020304" pitchFamily="2" charset="0"/>
                  <a:ea typeface="楷体_GB2312" pitchFamily="1" charset="-122"/>
                </a:rPr>
                <a:t>图</a:t>
              </a:r>
              <a:r>
                <a:rPr lang="en-US" altLang="x-none" sz="20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3-7  </a:t>
              </a:r>
              <a:r>
                <a:rPr lang="zh-CN" altLang="en-US" sz="2000" b="1" dirty="0">
                  <a:latin typeface="Times New Roman" panose="02020603050405020304" pitchFamily="2" charset="0"/>
                  <a:ea typeface="楷体_GB2312" pitchFamily="1" charset="-122"/>
                </a:rPr>
                <a:t>循环队列操作及指针变化情况</a:t>
              </a:r>
              <a:endParaRPr lang="zh-CN" altLang="en-US" sz="2000" b="1" dirty="0">
                <a:latin typeface="Times New Roman" panose="02020603050405020304" pitchFamily="2" charset="0"/>
                <a:ea typeface="楷体_GB2312" pitchFamily="1" charset="-122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5" name="内容占位符 185345"/>
          <p:cNvSpPr>
            <a:spLocks noGrp="1"/>
          </p:cNvSpPr>
          <p:nvPr>
            <p:ph idx="4294967295"/>
          </p:nvPr>
        </p:nvSpPr>
        <p:spPr>
          <a:xfrm>
            <a:off x="1676400" y="152400"/>
            <a:ext cx="8763000" cy="5724525"/>
          </a:xfrm>
        </p:spPr>
        <p:txBody>
          <a:bodyPr anchor="t"/>
          <a:p>
            <a:pPr marL="355600" lvl="1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◆ </a:t>
            </a:r>
            <a:r>
              <a:rPr lang="zh-CN" altLang="en-US" b="1" dirty="0">
                <a:solidFill>
                  <a:schemeClr val="folHlink"/>
                </a:solidFill>
              </a:rPr>
              <a:t>循环队列为空</a:t>
            </a:r>
            <a:r>
              <a:rPr lang="zh-CN" altLang="en-US" b="1" dirty="0"/>
              <a:t>：</a:t>
            </a:r>
            <a:r>
              <a:rPr lang="en-US" altLang="x-none" b="1" dirty="0"/>
              <a:t>front=rear </a:t>
            </a:r>
            <a:r>
              <a:rPr lang="zh-CN" altLang="en-US" b="1" dirty="0"/>
              <a:t>。  </a:t>
            </a:r>
            <a:endParaRPr lang="zh-CN" altLang="en-US" b="1" dirty="0"/>
          </a:p>
          <a:p>
            <a:pPr marL="355600" lvl="1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◆ </a:t>
            </a:r>
            <a:r>
              <a:rPr lang="zh-CN" altLang="en-US" b="1" dirty="0">
                <a:solidFill>
                  <a:schemeClr val="folHlink"/>
                </a:solidFill>
              </a:rPr>
              <a:t>循环队列满</a:t>
            </a:r>
            <a:r>
              <a:rPr lang="zh-CN" altLang="en-US" b="1" dirty="0"/>
              <a:t>：</a:t>
            </a:r>
            <a:r>
              <a:rPr lang="en-US" altLang="x-none" b="1" dirty="0"/>
              <a:t>(rear+1)%MAX_QUEUE_SIZE</a:t>
            </a:r>
            <a:r>
              <a:rPr lang="en-US" altLang="x-none" dirty="0"/>
              <a:t> </a:t>
            </a:r>
            <a:r>
              <a:rPr lang="en-US" altLang="x-none" b="1" dirty="0"/>
              <a:t>=front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pPr marL="0" indent="0">
              <a:lnSpc>
                <a:spcPct val="110000"/>
              </a:lnSpc>
              <a:buNone/>
            </a:pPr>
            <a:endParaRPr lang="zh-CN" altLang="en-US" sz="2800" b="1" dirty="0">
              <a:solidFill>
                <a:schemeClr val="tx2"/>
              </a:solidFill>
              <a:ea typeface="楷体_GB2312" pitchFamily="1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3600" b="1" dirty="0">
                <a:solidFill>
                  <a:schemeClr val="tx2"/>
                </a:solidFill>
                <a:ea typeface="楷体_GB2312" pitchFamily="1" charset="-122"/>
              </a:rPr>
              <a:t>循环队列的基本操作</a:t>
            </a:r>
            <a:endParaRPr lang="zh-CN" altLang="en-US" sz="3600" b="1" dirty="0">
              <a:solidFill>
                <a:schemeClr val="tx2"/>
              </a:solidFill>
              <a:ea typeface="楷体_GB2312" pitchFamily="1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dirty="0"/>
              <a:t>1 </a:t>
            </a:r>
            <a:r>
              <a:rPr lang="zh-CN" altLang="en-US" b="1" dirty="0">
                <a:solidFill>
                  <a:schemeClr val="folHlink"/>
                </a:solidFill>
                <a:ea typeface="楷体_GB2312" pitchFamily="1" charset="-122"/>
              </a:rPr>
              <a:t>循环队列的初始化</a:t>
            </a:r>
            <a:endParaRPr lang="zh-CN" altLang="en-US" b="1" dirty="0">
              <a:solidFill>
                <a:schemeClr val="folHlink"/>
              </a:solidFill>
              <a:ea typeface="楷体_GB2312" pitchFamily="1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/>
              <a:t>SqQueue Init_CirQueue(void)</a:t>
            </a:r>
            <a:endParaRPr lang="en-US" altLang="x-none" sz="2800" b="1" dirty="0"/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b="1" dirty="0"/>
              <a:t>{  SqQueue  Q ;</a:t>
            </a:r>
            <a:endParaRPr lang="en-US" altLang="x-none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Q.front=Q.rear=0;  return(Q) ;</a:t>
            </a:r>
            <a:endParaRPr lang="en-US" altLang="x-none" sz="2800" b="1" dirty="0"/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b="1" dirty="0"/>
              <a:t>}</a:t>
            </a:r>
            <a:endParaRPr lang="en-US" altLang="x-none" b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89" name="内容占位符 186369"/>
          <p:cNvSpPr>
            <a:spLocks noGrp="1"/>
          </p:cNvSpPr>
          <p:nvPr>
            <p:ph idx="4294967295"/>
          </p:nvPr>
        </p:nvSpPr>
        <p:spPr>
          <a:xfrm>
            <a:off x="2133600" y="228600"/>
            <a:ext cx="8534400" cy="5651500"/>
          </a:xfrm>
        </p:spPr>
        <p:txBody>
          <a:bodyPr anchor="t"/>
          <a:p>
            <a:pPr>
              <a:buNone/>
            </a:pPr>
            <a:r>
              <a:rPr lang="zh-CN" altLang="en-US"/>
              <a:t>　</a:t>
            </a:r>
            <a:endParaRPr lang="zh-CN" altLang="en-US"/>
          </a:p>
        </p:txBody>
      </p:sp>
      <p:sp>
        <p:nvSpPr>
          <p:cNvPr id="140290" name="文本框 186370"/>
          <p:cNvSpPr txBox="1"/>
          <p:nvPr/>
        </p:nvSpPr>
        <p:spPr>
          <a:xfrm>
            <a:off x="1676400" y="173038"/>
            <a:ext cx="8812213" cy="550989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3200" dirty="0">
                <a:latin typeface="Times New Roman" panose="02020603050405020304" pitchFamily="2" charset="0"/>
                <a:ea typeface="宋体" panose="02010600030101010101" pitchFamily="2" charset="-122"/>
              </a:rPr>
              <a:t>2  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2" charset="0"/>
                <a:ea typeface="楷体_GB2312" pitchFamily="1" charset="-122"/>
              </a:rPr>
              <a:t>入队操作</a:t>
            </a:r>
            <a:endParaRPr lang="zh-CN" altLang="en-US" sz="3200" b="1" dirty="0">
              <a:solidFill>
                <a:schemeClr val="folHlink"/>
              </a:solidFill>
              <a:latin typeface="Times New Roman" panose="02020603050405020304" pitchFamily="2" charset="0"/>
              <a:ea typeface="楷体_GB2312" pitchFamily="1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Status Insert_CirQueue(SqQueue  Q , ElemType  e)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/*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将数据元素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e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插入到循环队列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Q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的队尾  *</a:t>
            </a:r>
            <a:r>
              <a:rPr lang="en-US" altLang="x-none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endParaRPr lang="en-US" altLang="x-none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5600" lvl="1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{  if  ((Q.rear+1)%MAX_QUEUE_SIZE== Q.front)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723900" lvl="2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return  ERROR;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/*  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队满，返回错误标志    *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/</a:t>
            </a:r>
            <a:endParaRPr lang="en-US" altLang="x-none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723900" lvl="2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Q.Queue_array[Q.rear]=e ;   </a:t>
            </a:r>
            <a:r>
              <a:rPr lang="en-US" altLang="x-none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/*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元素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e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入队  *</a:t>
            </a:r>
            <a:r>
              <a:rPr lang="en-US" altLang="x-none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endParaRPr lang="en-US" altLang="x-none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3900" lvl="2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Q.rear=(Q.rear+1)% MAX_QUEUE_SIZE ; 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1435100" lvl="4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/*  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队尾指针向前移动  *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/</a:t>
            </a:r>
            <a:endParaRPr lang="en-US" altLang="x-none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723900" lvl="2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return OK;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 /*  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入队成功    *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/</a:t>
            </a:r>
            <a:endParaRPr lang="en-US" altLang="x-none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355600" lvl="1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}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3" name="内容占位符 187393"/>
          <p:cNvSpPr>
            <a:spLocks noGrp="1"/>
          </p:cNvSpPr>
          <p:nvPr>
            <p:ph idx="4294967295"/>
          </p:nvPr>
        </p:nvSpPr>
        <p:spPr>
          <a:xfrm>
            <a:off x="2133600" y="228600"/>
            <a:ext cx="8534400" cy="5651500"/>
          </a:xfrm>
        </p:spPr>
        <p:txBody>
          <a:bodyPr anchor="t"/>
          <a:p>
            <a:pPr>
              <a:buNone/>
            </a:pPr>
            <a:r>
              <a:rPr lang="zh-CN" altLang="en-US"/>
              <a:t>　</a:t>
            </a:r>
            <a:endParaRPr lang="zh-CN" altLang="en-US"/>
          </a:p>
        </p:txBody>
      </p:sp>
      <p:sp>
        <p:nvSpPr>
          <p:cNvPr id="141314" name="文本框 187394"/>
          <p:cNvSpPr txBox="1"/>
          <p:nvPr/>
        </p:nvSpPr>
        <p:spPr>
          <a:xfrm>
            <a:off x="1676400" y="173038"/>
            <a:ext cx="8763000" cy="55905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3200" dirty="0">
                <a:latin typeface="Times New Roman" panose="02020603050405020304" pitchFamily="2" charset="0"/>
                <a:ea typeface="宋体" panose="02010600030101010101" pitchFamily="2" charset="-122"/>
              </a:rPr>
              <a:t>3  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2" charset="0"/>
                <a:ea typeface="楷体_GB2312" pitchFamily="1" charset="-122"/>
              </a:rPr>
              <a:t>出队操作</a:t>
            </a:r>
            <a:endParaRPr lang="zh-CN" altLang="en-US" sz="3200" b="1" dirty="0">
              <a:solidFill>
                <a:schemeClr val="folHlink"/>
              </a:solidFill>
              <a:latin typeface="Times New Roman" panose="02020603050405020304" pitchFamily="2" charset="0"/>
              <a:ea typeface="楷体_GB2312" pitchFamily="1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Status Delete_CirQueue(SqQueue  Q, ElemType  *x</a:t>
            </a:r>
            <a:r>
              <a:rPr lang="en-US" altLang="x-none" sz="2800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/*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将循环队列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Q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的队首元素出队  *</a:t>
            </a:r>
            <a:r>
              <a:rPr lang="en-US" altLang="x-none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endParaRPr lang="en-US" altLang="x-none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5600" lvl="1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{   if  (Q.front+1== Q.rear)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1079500" lvl="3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return ERROR ;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/*  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队空，返回错误标志    *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/</a:t>
            </a:r>
            <a:endParaRPr lang="en-US" altLang="x-none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723900" lvl="2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*x=Q.Queue_array[Q.front] ;  </a:t>
            </a:r>
            <a:r>
              <a:rPr lang="en-US" altLang="x-none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/*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取队首元素 *</a:t>
            </a:r>
            <a:r>
              <a:rPr lang="en-US" altLang="x-none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endParaRPr lang="en-US" altLang="x-none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3900" lvl="2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Q.front=(Q.front+1)% MAX_QUEUE_SIZE ;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723900" lvl="2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/*  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队首指针向前移动  *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/</a:t>
            </a:r>
            <a:endParaRPr lang="en-US" altLang="x-none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723900" lvl="2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return OK ;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355600" lvl="1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}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7" name="内容占位符 188417"/>
          <p:cNvSpPr>
            <a:spLocks noGrp="1"/>
          </p:cNvSpPr>
          <p:nvPr>
            <p:ph idx="4294967295"/>
          </p:nvPr>
        </p:nvSpPr>
        <p:spPr>
          <a:xfrm>
            <a:off x="1676400" y="1066800"/>
            <a:ext cx="8812213" cy="2867025"/>
          </a:xfrm>
        </p:spPr>
        <p:txBody>
          <a:bodyPr anchor="t"/>
          <a:p>
            <a:pPr marL="0" indent="0">
              <a:lnSpc>
                <a:spcPct val="110000"/>
              </a:lnSpc>
              <a:buNone/>
            </a:pPr>
            <a:r>
              <a:rPr lang="en-US" altLang="x-none" sz="3600" b="1" dirty="0">
                <a:solidFill>
                  <a:schemeClr val="tx2"/>
                </a:solidFill>
                <a:ea typeface="楷体_GB2312" pitchFamily="1" charset="-122"/>
              </a:rPr>
              <a:t>1   </a:t>
            </a:r>
            <a:r>
              <a:rPr lang="zh-CN" altLang="en-US" sz="3600" b="1" dirty="0">
                <a:solidFill>
                  <a:schemeClr val="tx2"/>
                </a:solidFill>
                <a:latin typeface="宋体" panose="02010600030101010101" pitchFamily="2" charset="-122"/>
                <a:ea typeface="楷体_GB2312" pitchFamily="1" charset="-122"/>
              </a:rPr>
              <a:t>队列的链式存储表示</a:t>
            </a:r>
            <a:endParaRPr lang="zh-CN" altLang="en-US" sz="3600" b="1" dirty="0">
              <a:solidFill>
                <a:schemeClr val="tx2"/>
              </a:solidFill>
              <a:latin typeface="楷体_GB2312" pitchFamily="1" charset="-122"/>
              <a:ea typeface="楷体_GB2312" pitchFamily="1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</a:rPr>
              <a:t>队列的链式存储结构简称为链队列，它是限制仅在表头进行删除操作和表尾进行插入操作的单链表。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需要两类不同的结点</a:t>
            </a:r>
            <a:r>
              <a:rPr lang="zh-CN" altLang="en-US" sz="2800" b="1" dirty="0"/>
              <a:t>：</a:t>
            </a:r>
            <a:r>
              <a:rPr lang="zh-CN" altLang="en-US" sz="2800" b="1" dirty="0">
                <a:solidFill>
                  <a:schemeClr val="accent1"/>
                </a:solidFill>
              </a:rPr>
              <a:t>数据元素</a:t>
            </a:r>
            <a:r>
              <a:rPr lang="zh-CN" altLang="en-US" sz="2800" b="1" dirty="0"/>
              <a:t>结点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zh-CN" altLang="en-US" sz="2800" b="1" dirty="0"/>
              <a:t>队列的</a:t>
            </a:r>
            <a:r>
              <a:rPr lang="zh-CN" altLang="en-US" sz="2800" b="1" dirty="0">
                <a:solidFill>
                  <a:schemeClr val="folHlink"/>
                </a:solidFill>
              </a:rPr>
              <a:t>队首指针和队尾指针</a:t>
            </a:r>
            <a:r>
              <a:rPr lang="zh-CN" altLang="en-US" sz="2800" b="1" dirty="0"/>
              <a:t>的结点</a:t>
            </a:r>
            <a:r>
              <a:rPr lang="zh-CN" altLang="en-US" sz="2800" b="1" dirty="0">
                <a:latin typeface="宋体" panose="02010600030101010101" pitchFamily="2" charset="-122"/>
              </a:rPr>
              <a:t>，如图</a:t>
            </a:r>
            <a:r>
              <a:rPr lang="en-US" altLang="x-none" sz="2800" b="1" dirty="0"/>
              <a:t>3-8</a:t>
            </a:r>
            <a:r>
              <a:rPr lang="zh-CN" altLang="en-US" sz="2800" b="1" dirty="0">
                <a:latin typeface="宋体" panose="02010600030101010101" pitchFamily="2" charset="-122"/>
              </a:rPr>
              <a:t>所示。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88419" name="标题 188418"/>
          <p:cNvSpPr>
            <a:spLocks noGrp="1"/>
          </p:cNvSpPr>
          <p:nvPr>
            <p:ph type="title"/>
          </p:nvPr>
        </p:nvSpPr>
        <p:spPr>
          <a:xfrm>
            <a:off x="2209800" y="152400"/>
            <a:ext cx="7696200" cy="685800"/>
          </a:xfrm>
        </p:spPr>
        <p:txBody>
          <a:bodyPr lIns="92075" tIns="46038" rIns="92075" bIns="46038" anchor="ctr"/>
          <a:p>
            <a:pPr fontAlgn="base"/>
            <a:r>
              <a:rPr lang="en-US" altLang="x-none" b="1" strike="noStrike" noProof="1" dirty="0">
                <a:effectLst/>
                <a:latin typeface="Times New Roman" panose="02020603050405020304" pitchFamily="2" charset="0"/>
              </a:rPr>
              <a:t>3.3.3</a:t>
            </a:r>
            <a:r>
              <a:rPr lang="en-US" altLang="x-none" b="1" strike="noStrike" noProof="1" dirty="0"/>
              <a:t>  </a:t>
            </a:r>
            <a:r>
              <a:rPr lang="zh-CN" altLang="en-US" b="1" strike="noStrike" noProof="1" dirty="0">
                <a:effectLst/>
                <a:ea typeface="楷体_GB2312" pitchFamily="1" charset="-122"/>
              </a:rPr>
              <a:t>队列的链式表示和实现</a:t>
            </a:r>
            <a:endParaRPr lang="zh-CN" altLang="en-US" b="1" strike="noStrike" noProof="1" dirty="0">
              <a:effectLst/>
              <a:ea typeface="楷体_GB2312" pitchFamily="1" charset="-122"/>
            </a:endParaRPr>
          </a:p>
        </p:txBody>
      </p:sp>
      <p:sp>
        <p:nvSpPr>
          <p:cNvPr id="142339" name="矩形 188419"/>
          <p:cNvSpPr/>
          <p:nvPr/>
        </p:nvSpPr>
        <p:spPr>
          <a:xfrm>
            <a:off x="1752600" y="3933825"/>
            <a:ext cx="4495800" cy="27352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数据元素结点类型定义：</a:t>
            </a:r>
            <a:endParaRPr lang="zh-CN" altLang="en-US" sz="2800" b="1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楷体_GB2312" pitchFamily="1" charset="-122"/>
              </a:rPr>
              <a:t>typedef struct Qnode</a:t>
            </a:r>
            <a:endParaRPr lang="en-US" altLang="x-none" sz="2800" b="1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marL="355600" lvl="1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楷体_GB2312" pitchFamily="1" charset="-122"/>
              </a:rPr>
              <a:t>{  ElemType    data ;</a:t>
            </a:r>
            <a:endParaRPr lang="en-US" altLang="x-none" sz="2800" b="1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marL="723900" lvl="2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楷体_GB2312" pitchFamily="1" charset="-122"/>
              </a:rPr>
              <a:t>struct Qnode  *next ;</a:t>
            </a:r>
            <a:endParaRPr lang="en-US" altLang="x-none" sz="2800" b="1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marL="355600" lvl="1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楷体_GB2312" pitchFamily="1" charset="-122"/>
              </a:rPr>
              <a:t>}QNode ;</a:t>
            </a:r>
            <a:endParaRPr lang="en-US" altLang="x-none" sz="28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pSp>
        <p:nvGrpSpPr>
          <p:cNvPr id="142340" name="组合 188420"/>
          <p:cNvGrpSpPr/>
          <p:nvPr/>
        </p:nvGrpSpPr>
        <p:grpSpPr>
          <a:xfrm>
            <a:off x="6400800" y="4648200"/>
            <a:ext cx="3657600" cy="1733550"/>
            <a:chOff x="0" y="0"/>
            <a:chExt cx="2304" cy="1092"/>
          </a:xfrm>
        </p:grpSpPr>
        <p:sp>
          <p:nvSpPr>
            <p:cNvPr id="142341" name="矩形 188421"/>
            <p:cNvSpPr/>
            <p:nvPr/>
          </p:nvSpPr>
          <p:spPr>
            <a:xfrm>
              <a:off x="0" y="304"/>
              <a:ext cx="1035" cy="2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r>
                <a:rPr lang="zh-CN" altLang="en-US" sz="20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数据元素结点</a:t>
              </a:r>
              <a:endParaRPr lang="zh-CN" altLang="en-US" sz="2000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142342" name="组合 188422"/>
            <p:cNvGrpSpPr/>
            <p:nvPr/>
          </p:nvGrpSpPr>
          <p:grpSpPr>
            <a:xfrm>
              <a:off x="144" y="0"/>
              <a:ext cx="2160" cy="1092"/>
              <a:chOff x="0" y="0"/>
              <a:chExt cx="2160" cy="1092"/>
            </a:xfrm>
          </p:grpSpPr>
          <p:grpSp>
            <p:nvGrpSpPr>
              <p:cNvPr id="142343" name="组合 188423"/>
              <p:cNvGrpSpPr/>
              <p:nvPr/>
            </p:nvGrpSpPr>
            <p:grpSpPr>
              <a:xfrm>
                <a:off x="69" y="0"/>
                <a:ext cx="795" cy="227"/>
                <a:chOff x="0" y="0"/>
                <a:chExt cx="795" cy="227"/>
              </a:xfrm>
            </p:grpSpPr>
            <p:sp>
              <p:nvSpPr>
                <p:cNvPr id="142344" name="矩形 188424"/>
                <p:cNvSpPr/>
                <p:nvPr/>
              </p:nvSpPr>
              <p:spPr>
                <a:xfrm>
                  <a:off x="0" y="0"/>
                  <a:ext cx="589" cy="227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data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2345" name="直接连接符 188425"/>
                <p:cNvSpPr/>
                <p:nvPr/>
              </p:nvSpPr>
              <p:spPr>
                <a:xfrm>
                  <a:off x="432" y="0"/>
                  <a:ext cx="0" cy="22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2346" name="直接连接符 188426"/>
                <p:cNvSpPr/>
                <p:nvPr/>
              </p:nvSpPr>
              <p:spPr>
                <a:xfrm>
                  <a:off x="507" y="114"/>
                  <a:ext cx="288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142347" name="组合 188427"/>
              <p:cNvGrpSpPr/>
              <p:nvPr/>
            </p:nvGrpSpPr>
            <p:grpSpPr>
              <a:xfrm>
                <a:off x="1323" y="0"/>
                <a:ext cx="837" cy="773"/>
                <a:chOff x="0" y="0"/>
                <a:chExt cx="837" cy="773"/>
              </a:xfrm>
            </p:grpSpPr>
            <p:sp>
              <p:nvSpPr>
                <p:cNvPr id="142348" name="矩形 188428"/>
                <p:cNvSpPr/>
                <p:nvPr/>
              </p:nvSpPr>
              <p:spPr>
                <a:xfrm>
                  <a:off x="0" y="501"/>
                  <a:ext cx="748" cy="27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r>
                    <a:rPr lang="zh-CN" altLang="en-US" sz="2000" b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指针结点</a:t>
                  </a:r>
                  <a:endParaRPr lang="zh-CN" altLang="en-US" sz="2000" b="1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142349" name="组合 188429"/>
                <p:cNvGrpSpPr/>
                <p:nvPr/>
              </p:nvGrpSpPr>
              <p:grpSpPr>
                <a:xfrm>
                  <a:off x="69" y="0"/>
                  <a:ext cx="768" cy="227"/>
                  <a:chOff x="0" y="0"/>
                  <a:chExt cx="768" cy="227"/>
                </a:xfrm>
              </p:grpSpPr>
              <p:sp>
                <p:nvSpPr>
                  <p:cNvPr id="142350" name="矩形 188430"/>
                  <p:cNvSpPr/>
                  <p:nvPr/>
                </p:nvSpPr>
                <p:spPr>
                  <a:xfrm>
                    <a:off x="0" y="0"/>
                    <a:ext cx="589" cy="227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front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42351" name="直接连接符 188431"/>
                  <p:cNvSpPr/>
                  <p:nvPr/>
                </p:nvSpPr>
                <p:spPr>
                  <a:xfrm>
                    <a:off x="528" y="123"/>
                    <a:ext cx="240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142352" name="组合 188432"/>
                <p:cNvGrpSpPr/>
                <p:nvPr/>
              </p:nvGrpSpPr>
              <p:grpSpPr>
                <a:xfrm>
                  <a:off x="69" y="235"/>
                  <a:ext cx="768" cy="227"/>
                  <a:chOff x="0" y="0"/>
                  <a:chExt cx="768" cy="227"/>
                </a:xfrm>
              </p:grpSpPr>
              <p:sp>
                <p:nvSpPr>
                  <p:cNvPr id="142353" name="矩形 188433"/>
                  <p:cNvSpPr/>
                  <p:nvPr/>
                </p:nvSpPr>
                <p:spPr>
                  <a:xfrm>
                    <a:off x="0" y="0"/>
                    <a:ext cx="589" cy="227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r>
                      <a:rPr lang="zh-CN" altLang="en-US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 </a:t>
                    </a:r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rear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42354" name="直接连接符 188434"/>
                  <p:cNvSpPr/>
                  <p:nvPr/>
                </p:nvSpPr>
                <p:spPr>
                  <a:xfrm>
                    <a:off x="528" y="123"/>
                    <a:ext cx="240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</p:grpSp>
          <p:sp>
            <p:nvSpPr>
              <p:cNvPr id="142355" name="矩形 188435"/>
              <p:cNvSpPr/>
              <p:nvPr/>
            </p:nvSpPr>
            <p:spPr>
              <a:xfrm>
                <a:off x="0" y="864"/>
                <a:ext cx="2064" cy="2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2075" tIns="46038" rIns="92075" bIns="46038" anchor="ctr"/>
              <a:p>
                <a:pPr algn="ctr" eaLnBrk="0" hangingPunct="0"/>
                <a:r>
                  <a:rPr lang="zh-CN" altLang="en-US" sz="2000" b="1" dirty="0">
                    <a:latin typeface="楷体_GB2312" pitchFamily="1" charset="-122"/>
                    <a:ea typeface="楷体_GB2312" pitchFamily="1" charset="-122"/>
                  </a:rPr>
                  <a:t>图</a:t>
                </a:r>
                <a:r>
                  <a:rPr lang="en-US" altLang="x-none" sz="2000" b="1" dirty="0">
                    <a:latin typeface="Times New Roman" panose="02020603050405020304" pitchFamily="2" charset="0"/>
                    <a:ea typeface="楷体_GB2312" pitchFamily="1" charset="-122"/>
                  </a:rPr>
                  <a:t>3-8   </a:t>
                </a:r>
                <a:r>
                  <a:rPr lang="zh-CN" altLang="en-US" sz="2000" b="1" dirty="0">
                    <a:latin typeface="楷体_GB2312" pitchFamily="1" charset="-122"/>
                    <a:ea typeface="楷体_GB2312" pitchFamily="1" charset="-122"/>
                  </a:rPr>
                  <a:t>链队列结点示意图</a:t>
                </a:r>
                <a:endParaRPr lang="zh-CN" altLang="en-US" sz="2000" b="1" dirty="0">
                  <a:latin typeface="楷体_GB2312" pitchFamily="1" charset="-122"/>
                  <a:ea typeface="楷体_GB2312" pitchFamily="1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61" name="内容占位符 189441"/>
          <p:cNvSpPr>
            <a:spLocks noGrp="1"/>
          </p:cNvSpPr>
          <p:nvPr>
            <p:ph idx="4294967295"/>
          </p:nvPr>
        </p:nvSpPr>
        <p:spPr>
          <a:xfrm>
            <a:off x="1676400" y="188913"/>
            <a:ext cx="8812213" cy="4535487"/>
          </a:xfrm>
        </p:spPr>
        <p:txBody>
          <a:bodyPr anchor="t"/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/>
              <a:t>指针结点类型定义：</a:t>
            </a:r>
            <a:endParaRPr lang="zh-CN" altLang="en-US" sz="2800" b="1" dirty="0">
              <a:ea typeface="楷体_GB2312" pitchFamily="1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>
                <a:ea typeface="楷体_GB2312" pitchFamily="1" charset="-122"/>
              </a:rPr>
              <a:t>typedef struct link_queue</a:t>
            </a:r>
            <a:endParaRPr lang="en-US" altLang="x-none" sz="2800" b="1" dirty="0">
              <a:ea typeface="楷体_GB2312" pitchFamily="1" charset="-122"/>
            </a:endParaRP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b="1" dirty="0">
                <a:ea typeface="楷体_GB2312" pitchFamily="1" charset="-122"/>
              </a:rPr>
              <a:t>{   QNode  *front ,  *rear ;</a:t>
            </a:r>
            <a:endParaRPr lang="en-US" altLang="x-none" b="1" dirty="0">
              <a:ea typeface="楷体_GB2312" pitchFamily="1" charset="-122"/>
            </a:endParaRPr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b="1" dirty="0">
                <a:ea typeface="楷体_GB2312" pitchFamily="1" charset="-122"/>
              </a:rPr>
              <a:t>}Link_Queue ;</a:t>
            </a:r>
            <a:endParaRPr lang="en-US" altLang="x-none" b="1" dirty="0">
              <a:ea typeface="楷体_GB2312" pitchFamily="1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3600" b="1" dirty="0">
                <a:solidFill>
                  <a:schemeClr val="tx2"/>
                </a:solidFill>
                <a:ea typeface="楷体_GB2312" pitchFamily="1" charset="-122"/>
              </a:rPr>
              <a:t>2   </a:t>
            </a:r>
            <a:r>
              <a:rPr lang="zh-CN" altLang="en-US" sz="3600" b="1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链队运算及指针变化</a:t>
            </a:r>
            <a:endParaRPr lang="zh-CN" altLang="en-US" sz="3600" b="1" dirty="0">
              <a:solidFill>
                <a:schemeClr val="tx2"/>
              </a:solidFill>
              <a:latin typeface="楷体_GB2312" pitchFamily="1" charset="-122"/>
              <a:ea typeface="楷体_GB2312" pitchFamily="1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</a:rPr>
              <a:t>链队的操作实际上是单链表的操作，只不过是删除在表头进行，插入在表尾进行。插入、删除时分别修改不同的指针。链队运算及指针变化如图</a:t>
            </a:r>
            <a:r>
              <a:rPr lang="en-US" altLang="x-none" sz="2800" b="1" dirty="0"/>
              <a:t>3-9</a:t>
            </a:r>
            <a:r>
              <a:rPr lang="zh-CN" altLang="en-US" sz="2800" b="1" dirty="0">
                <a:latin typeface="宋体" panose="02010600030101010101" pitchFamily="2" charset="-122"/>
              </a:rPr>
              <a:t>所示。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4385" name="组合 190465"/>
          <p:cNvGrpSpPr/>
          <p:nvPr/>
        </p:nvGrpSpPr>
        <p:grpSpPr>
          <a:xfrm>
            <a:off x="4583113" y="115888"/>
            <a:ext cx="4344987" cy="6194425"/>
            <a:chOff x="0" y="0"/>
            <a:chExt cx="2737" cy="3902"/>
          </a:xfrm>
        </p:grpSpPr>
        <p:sp>
          <p:nvSpPr>
            <p:cNvPr id="144386" name="矩形 190466"/>
            <p:cNvSpPr/>
            <p:nvPr/>
          </p:nvSpPr>
          <p:spPr>
            <a:xfrm>
              <a:off x="137" y="3675"/>
              <a:ext cx="2131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ctr"/>
            <a:p>
              <a:pPr algn="ctr" eaLnBrk="0" hangingPunct="0"/>
              <a:r>
                <a:rPr lang="zh-CN" altLang="en-US" sz="2000" b="1" dirty="0">
                  <a:latin typeface="楷体_GB2312" pitchFamily="1" charset="-122"/>
                  <a:ea typeface="楷体_GB2312" pitchFamily="1" charset="-122"/>
                </a:rPr>
                <a:t>图</a:t>
              </a:r>
              <a:r>
                <a:rPr lang="en-US" altLang="x-none" sz="2000" b="1" dirty="0">
                  <a:latin typeface="Times New Roman" panose="02020603050405020304" pitchFamily="2" charset="0"/>
                  <a:ea typeface="楷体_GB2312" pitchFamily="1" charset="-122"/>
                </a:rPr>
                <a:t>3-9   </a:t>
              </a:r>
              <a:r>
                <a:rPr lang="zh-CN" altLang="en-US" sz="2000" b="1" dirty="0">
                  <a:latin typeface="楷体_GB2312" pitchFamily="1" charset="-122"/>
                  <a:ea typeface="楷体_GB2312" pitchFamily="1" charset="-122"/>
                </a:rPr>
                <a:t>队列操作及指针变化</a:t>
              </a:r>
              <a:endParaRPr lang="zh-CN" altLang="en-US" sz="2000" b="1" dirty="0">
                <a:latin typeface="楷体_GB2312" pitchFamily="1" charset="-122"/>
                <a:ea typeface="楷体_GB2312" pitchFamily="1" charset="-122"/>
              </a:endParaRPr>
            </a:p>
          </p:txBody>
        </p:sp>
        <p:grpSp>
          <p:nvGrpSpPr>
            <p:cNvPr id="144387" name="组合 190467"/>
            <p:cNvGrpSpPr/>
            <p:nvPr/>
          </p:nvGrpSpPr>
          <p:grpSpPr>
            <a:xfrm>
              <a:off x="182" y="0"/>
              <a:ext cx="1357" cy="729"/>
              <a:chOff x="0" y="0"/>
              <a:chExt cx="1357" cy="729"/>
            </a:xfrm>
          </p:grpSpPr>
          <p:sp>
            <p:nvSpPr>
              <p:cNvPr id="144388" name="矩形 190468"/>
              <p:cNvSpPr/>
              <p:nvPr/>
            </p:nvSpPr>
            <p:spPr>
              <a:xfrm>
                <a:off x="336" y="480"/>
                <a:ext cx="771" cy="24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r>
                  <a: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(a) </a:t>
                </a:r>
                <a:r>
                  <a:rPr lang="zh-CN" altLang="en-US" sz="20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空队列</a:t>
                </a:r>
                <a:endParaRPr lang="zh-CN" altLang="en-US" sz="2000" b="1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44389" name="组合 190469"/>
              <p:cNvGrpSpPr/>
              <p:nvPr/>
            </p:nvGrpSpPr>
            <p:grpSpPr>
              <a:xfrm>
                <a:off x="0" y="0"/>
                <a:ext cx="771" cy="408"/>
                <a:chOff x="0" y="0"/>
                <a:chExt cx="768" cy="453"/>
              </a:xfrm>
            </p:grpSpPr>
            <p:grpSp>
              <p:nvGrpSpPr>
                <p:cNvPr id="144390" name="组合 190470"/>
                <p:cNvGrpSpPr/>
                <p:nvPr/>
              </p:nvGrpSpPr>
              <p:grpSpPr>
                <a:xfrm>
                  <a:off x="0" y="0"/>
                  <a:ext cx="768" cy="227"/>
                  <a:chOff x="0" y="0"/>
                  <a:chExt cx="768" cy="227"/>
                </a:xfrm>
              </p:grpSpPr>
              <p:sp>
                <p:nvSpPr>
                  <p:cNvPr id="144391" name="矩形 190471"/>
                  <p:cNvSpPr/>
                  <p:nvPr/>
                </p:nvSpPr>
                <p:spPr>
                  <a:xfrm>
                    <a:off x="0" y="0"/>
                    <a:ext cx="589" cy="227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front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44392" name="直接连接符 190472"/>
                  <p:cNvSpPr/>
                  <p:nvPr/>
                </p:nvSpPr>
                <p:spPr>
                  <a:xfrm>
                    <a:off x="528" y="123"/>
                    <a:ext cx="240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144393" name="组合 190473"/>
                <p:cNvGrpSpPr/>
                <p:nvPr/>
              </p:nvGrpSpPr>
              <p:grpSpPr>
                <a:xfrm>
                  <a:off x="0" y="226"/>
                  <a:ext cx="768" cy="227"/>
                  <a:chOff x="0" y="0"/>
                  <a:chExt cx="768" cy="227"/>
                </a:xfrm>
              </p:grpSpPr>
              <p:sp>
                <p:nvSpPr>
                  <p:cNvPr id="144394" name="矩形 190474"/>
                  <p:cNvSpPr/>
                  <p:nvPr/>
                </p:nvSpPr>
                <p:spPr>
                  <a:xfrm>
                    <a:off x="0" y="0"/>
                    <a:ext cx="589" cy="227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r>
                      <a:rPr lang="zh-CN" altLang="en-US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 </a:t>
                    </a:r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rear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44395" name="直接连接符 190475"/>
                  <p:cNvSpPr/>
                  <p:nvPr/>
                </p:nvSpPr>
                <p:spPr>
                  <a:xfrm>
                    <a:off x="528" y="123"/>
                    <a:ext cx="240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</p:grpSp>
          <p:grpSp>
            <p:nvGrpSpPr>
              <p:cNvPr id="144396" name="组合 190476"/>
              <p:cNvGrpSpPr/>
              <p:nvPr/>
            </p:nvGrpSpPr>
            <p:grpSpPr>
              <a:xfrm>
                <a:off x="768" y="67"/>
                <a:ext cx="589" cy="317"/>
                <a:chOff x="0" y="0"/>
                <a:chExt cx="589" cy="317"/>
              </a:xfrm>
            </p:grpSpPr>
            <p:sp>
              <p:nvSpPr>
                <p:cNvPr id="144397" name="矩形 190477"/>
                <p:cNvSpPr/>
                <p:nvPr/>
              </p:nvSpPr>
              <p:spPr>
                <a:xfrm>
                  <a:off x="0" y="0"/>
                  <a:ext cx="589" cy="317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r"/>
                  <a:r>
                    <a:rPr lang="zh-CN" altLang="en-US" sz="2400" dirty="0">
                      <a:latin typeface="Times New Roman" panose="02020603050405020304" pitchFamily="2" charset="0"/>
                      <a:ea typeface="Arial Unicode MS" panose="020B0604020202020204" charset="-122"/>
                    </a:rPr>
                    <a:t>∧</a:t>
                  </a:r>
                  <a:endParaRPr lang="zh-CN" altLang="en-US" sz="2400" dirty="0">
                    <a:latin typeface="Times New Roman" panose="02020603050405020304" pitchFamily="2" charset="0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144398" name="直接连接符 190478"/>
                <p:cNvSpPr/>
                <p:nvPr/>
              </p:nvSpPr>
              <p:spPr>
                <a:xfrm>
                  <a:off x="318" y="0"/>
                  <a:ext cx="0" cy="31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44399" name="组合 190479"/>
            <p:cNvGrpSpPr/>
            <p:nvPr/>
          </p:nvGrpSpPr>
          <p:grpSpPr>
            <a:xfrm>
              <a:off x="0" y="908"/>
              <a:ext cx="1996" cy="681"/>
              <a:chOff x="0" y="0"/>
              <a:chExt cx="1996" cy="681"/>
            </a:xfrm>
          </p:grpSpPr>
          <p:sp>
            <p:nvSpPr>
              <p:cNvPr id="144400" name="矩形 190480"/>
              <p:cNvSpPr/>
              <p:nvPr/>
            </p:nvSpPr>
            <p:spPr>
              <a:xfrm>
                <a:off x="672" y="432"/>
                <a:ext cx="771" cy="24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r>
                  <a: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(b)   x</a:t>
                </a:r>
                <a:r>
                  <a:rPr lang="zh-CN" altLang="en-US" sz="20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入队</a:t>
                </a:r>
                <a:endParaRPr lang="zh-CN" altLang="en-US" sz="2000" b="1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44401" name="组合 190481"/>
              <p:cNvGrpSpPr/>
              <p:nvPr/>
            </p:nvGrpSpPr>
            <p:grpSpPr>
              <a:xfrm>
                <a:off x="0" y="0"/>
                <a:ext cx="1996" cy="408"/>
                <a:chOff x="0" y="0"/>
                <a:chExt cx="1996" cy="408"/>
              </a:xfrm>
            </p:grpSpPr>
            <p:grpSp>
              <p:nvGrpSpPr>
                <p:cNvPr id="144402" name="组合 190482"/>
                <p:cNvGrpSpPr/>
                <p:nvPr/>
              </p:nvGrpSpPr>
              <p:grpSpPr>
                <a:xfrm>
                  <a:off x="1421" y="14"/>
                  <a:ext cx="575" cy="231"/>
                  <a:chOff x="0" y="0"/>
                  <a:chExt cx="575" cy="231"/>
                </a:xfrm>
              </p:grpSpPr>
              <p:sp>
                <p:nvSpPr>
                  <p:cNvPr id="144403" name="矩形 190483"/>
                  <p:cNvSpPr/>
                  <p:nvPr/>
                </p:nvSpPr>
                <p:spPr>
                  <a:xfrm>
                    <a:off x="0" y="4"/>
                    <a:ext cx="575" cy="227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r>
                      <a:rPr lang="zh-CN" altLang="en-US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  </a:t>
                    </a:r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x  </a:t>
                    </a:r>
                    <a:r>
                      <a:rPr lang="en-US" altLang="x-none" sz="2400" dirty="0">
                        <a:latin typeface="Times New Roman" panose="02020603050405020304" pitchFamily="2" charset="0"/>
                        <a:ea typeface="Arial Unicode MS" panose="020B0604020202020204" charset="-122"/>
                      </a:rPr>
                      <a:t>∧</a:t>
                    </a:r>
                    <a:endParaRPr lang="en-US" altLang="x-none" sz="2400" dirty="0">
                      <a:latin typeface="Times New Roman" panose="02020603050405020304" pitchFamily="2" charset="0"/>
                      <a:ea typeface="Arial Unicode MS" panose="020B0604020202020204" charset="-122"/>
                    </a:endParaRPr>
                  </a:p>
                </p:txBody>
              </p:sp>
              <p:sp>
                <p:nvSpPr>
                  <p:cNvPr id="144404" name="直接连接符 190484"/>
                  <p:cNvSpPr/>
                  <p:nvPr/>
                </p:nvSpPr>
                <p:spPr>
                  <a:xfrm>
                    <a:off x="333" y="0"/>
                    <a:ext cx="0" cy="227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144405" name="组合 190485"/>
                <p:cNvGrpSpPr/>
                <p:nvPr/>
              </p:nvGrpSpPr>
              <p:grpSpPr>
                <a:xfrm>
                  <a:off x="768" y="9"/>
                  <a:ext cx="645" cy="227"/>
                  <a:chOff x="0" y="0"/>
                  <a:chExt cx="645" cy="227"/>
                </a:xfrm>
              </p:grpSpPr>
              <p:grpSp>
                <p:nvGrpSpPr>
                  <p:cNvPr id="144406" name="组合 190486"/>
                  <p:cNvGrpSpPr/>
                  <p:nvPr/>
                </p:nvGrpSpPr>
                <p:grpSpPr>
                  <a:xfrm>
                    <a:off x="0" y="0"/>
                    <a:ext cx="499" cy="227"/>
                    <a:chOff x="0" y="0"/>
                    <a:chExt cx="499" cy="227"/>
                  </a:xfrm>
                </p:grpSpPr>
                <p:sp>
                  <p:nvSpPr>
                    <p:cNvPr id="144407" name="矩形 190487"/>
                    <p:cNvSpPr/>
                    <p:nvPr/>
                  </p:nvSpPr>
                  <p:spPr>
                    <a:xfrm>
                      <a:off x="0" y="0"/>
                      <a:ext cx="499" cy="227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pPr algn="r"/>
                      <a:endParaRPr lang="zh-CN" altLang="en-US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44408" name="直接连接符 190488"/>
                    <p:cNvSpPr/>
                    <p:nvPr/>
                  </p:nvSpPr>
                  <p:spPr>
                    <a:xfrm>
                      <a:off x="318" y="0"/>
                      <a:ext cx="0" cy="227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</p:grpSp>
              <p:sp>
                <p:nvSpPr>
                  <p:cNvPr id="144409" name="直接连接符 190489"/>
                  <p:cNvSpPr/>
                  <p:nvPr/>
                </p:nvSpPr>
                <p:spPr>
                  <a:xfrm>
                    <a:off x="405" y="114"/>
                    <a:ext cx="240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144410" name="组合 190490"/>
                <p:cNvGrpSpPr/>
                <p:nvPr/>
              </p:nvGrpSpPr>
              <p:grpSpPr>
                <a:xfrm>
                  <a:off x="0" y="0"/>
                  <a:ext cx="771" cy="204"/>
                  <a:chOff x="0" y="0"/>
                  <a:chExt cx="768" cy="227"/>
                </a:xfrm>
              </p:grpSpPr>
              <p:sp>
                <p:nvSpPr>
                  <p:cNvPr id="144411" name="矩形 190491"/>
                  <p:cNvSpPr/>
                  <p:nvPr/>
                </p:nvSpPr>
                <p:spPr>
                  <a:xfrm>
                    <a:off x="0" y="0"/>
                    <a:ext cx="589" cy="227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front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44412" name="直接连接符 190492"/>
                  <p:cNvSpPr/>
                  <p:nvPr/>
                </p:nvSpPr>
                <p:spPr>
                  <a:xfrm>
                    <a:off x="528" y="123"/>
                    <a:ext cx="240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144413" name="组合 190493"/>
                <p:cNvGrpSpPr/>
                <p:nvPr/>
              </p:nvGrpSpPr>
              <p:grpSpPr>
                <a:xfrm>
                  <a:off x="0" y="204"/>
                  <a:ext cx="1544" cy="204"/>
                  <a:chOff x="0" y="0"/>
                  <a:chExt cx="1544" cy="204"/>
                </a:xfrm>
              </p:grpSpPr>
              <p:sp>
                <p:nvSpPr>
                  <p:cNvPr id="144414" name="矩形 190494"/>
                  <p:cNvSpPr/>
                  <p:nvPr/>
                </p:nvSpPr>
                <p:spPr>
                  <a:xfrm>
                    <a:off x="0" y="0"/>
                    <a:ext cx="591" cy="20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r>
                      <a:rPr lang="zh-CN" altLang="en-US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 </a:t>
                    </a:r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rear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44415" name="直接连接符 190495"/>
                  <p:cNvSpPr/>
                  <p:nvPr/>
                </p:nvSpPr>
                <p:spPr>
                  <a:xfrm>
                    <a:off x="519" y="159"/>
                    <a:ext cx="1020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44416" name="直接连接符 190496"/>
                  <p:cNvSpPr/>
                  <p:nvPr/>
                </p:nvSpPr>
                <p:spPr>
                  <a:xfrm flipV="1">
                    <a:off x="1544" y="45"/>
                    <a:ext cx="0" cy="113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</p:grpSp>
        </p:grpSp>
        <p:grpSp>
          <p:nvGrpSpPr>
            <p:cNvPr id="144417" name="组合 190497"/>
            <p:cNvGrpSpPr/>
            <p:nvPr/>
          </p:nvGrpSpPr>
          <p:grpSpPr>
            <a:xfrm>
              <a:off x="0" y="1817"/>
              <a:ext cx="2625" cy="724"/>
              <a:chOff x="0" y="0"/>
              <a:chExt cx="2625" cy="724"/>
            </a:xfrm>
          </p:grpSpPr>
          <p:sp>
            <p:nvSpPr>
              <p:cNvPr id="144418" name="矩形 190498"/>
              <p:cNvSpPr/>
              <p:nvPr/>
            </p:nvSpPr>
            <p:spPr>
              <a:xfrm>
                <a:off x="817" y="475"/>
                <a:ext cx="861" cy="24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r>
                  <a: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(c)  y</a:t>
                </a:r>
                <a:r>
                  <a:rPr lang="zh-CN" altLang="en-US" sz="20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再入队</a:t>
                </a:r>
                <a:endParaRPr lang="zh-CN" altLang="en-US" sz="2000" b="1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44419" name="组合 190499"/>
              <p:cNvGrpSpPr/>
              <p:nvPr/>
            </p:nvGrpSpPr>
            <p:grpSpPr>
              <a:xfrm>
                <a:off x="0" y="0"/>
                <a:ext cx="2625" cy="408"/>
                <a:chOff x="0" y="0"/>
                <a:chExt cx="2625" cy="408"/>
              </a:xfrm>
            </p:grpSpPr>
            <p:grpSp>
              <p:nvGrpSpPr>
                <p:cNvPr id="144420" name="组合 190500"/>
                <p:cNvGrpSpPr/>
                <p:nvPr/>
              </p:nvGrpSpPr>
              <p:grpSpPr>
                <a:xfrm>
                  <a:off x="2098" y="18"/>
                  <a:ext cx="527" cy="227"/>
                  <a:chOff x="0" y="0"/>
                  <a:chExt cx="527" cy="227"/>
                </a:xfrm>
              </p:grpSpPr>
              <p:sp>
                <p:nvSpPr>
                  <p:cNvPr id="144421" name="矩形 190501"/>
                  <p:cNvSpPr/>
                  <p:nvPr/>
                </p:nvSpPr>
                <p:spPr>
                  <a:xfrm>
                    <a:off x="0" y="0"/>
                    <a:ext cx="527" cy="227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r>
                      <a:rPr lang="zh-CN" altLang="en-US" sz="2400" dirty="0">
                        <a:latin typeface="Times New Roman" panose="02020603050405020304" pitchFamily="2" charset="0"/>
                        <a:ea typeface="Arial Unicode MS" panose="020B0604020202020204" charset="-122"/>
                      </a:rPr>
                      <a:t> </a:t>
                    </a:r>
                    <a:r>
                      <a:rPr lang="en-US" altLang="x-none" sz="2400" dirty="0">
                        <a:latin typeface="Times New Roman" panose="02020603050405020304" pitchFamily="2" charset="0"/>
                        <a:ea typeface="Arial Unicode MS" panose="020B0604020202020204" charset="-122"/>
                      </a:rPr>
                      <a:t>y   ∧</a:t>
                    </a:r>
                    <a:endParaRPr lang="en-US" altLang="x-none" sz="2400" dirty="0">
                      <a:latin typeface="Times New Roman" panose="02020603050405020304" pitchFamily="2" charset="0"/>
                      <a:ea typeface="Arial Unicode MS" panose="020B0604020202020204" charset="-122"/>
                    </a:endParaRPr>
                  </a:p>
                </p:txBody>
              </p:sp>
              <p:sp>
                <p:nvSpPr>
                  <p:cNvPr id="144422" name="直接连接符 190502"/>
                  <p:cNvSpPr/>
                  <p:nvPr/>
                </p:nvSpPr>
                <p:spPr>
                  <a:xfrm>
                    <a:off x="318" y="0"/>
                    <a:ext cx="0" cy="227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144423" name="组合 190503"/>
                <p:cNvGrpSpPr/>
                <p:nvPr/>
              </p:nvGrpSpPr>
              <p:grpSpPr>
                <a:xfrm>
                  <a:off x="760" y="9"/>
                  <a:ext cx="645" cy="227"/>
                  <a:chOff x="0" y="0"/>
                  <a:chExt cx="645" cy="227"/>
                </a:xfrm>
              </p:grpSpPr>
              <p:grpSp>
                <p:nvGrpSpPr>
                  <p:cNvPr id="144424" name="组合 190504"/>
                  <p:cNvGrpSpPr/>
                  <p:nvPr/>
                </p:nvGrpSpPr>
                <p:grpSpPr>
                  <a:xfrm>
                    <a:off x="0" y="0"/>
                    <a:ext cx="499" cy="227"/>
                    <a:chOff x="0" y="0"/>
                    <a:chExt cx="499" cy="227"/>
                  </a:xfrm>
                </p:grpSpPr>
                <p:sp>
                  <p:nvSpPr>
                    <p:cNvPr id="144425" name="矩形 190505"/>
                    <p:cNvSpPr/>
                    <p:nvPr/>
                  </p:nvSpPr>
                  <p:spPr>
                    <a:xfrm>
                      <a:off x="0" y="0"/>
                      <a:ext cx="499" cy="227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pPr algn="r"/>
                      <a:endParaRPr lang="zh-CN" altLang="en-US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44426" name="直接连接符 190506"/>
                    <p:cNvSpPr/>
                    <p:nvPr/>
                  </p:nvSpPr>
                  <p:spPr>
                    <a:xfrm>
                      <a:off x="318" y="0"/>
                      <a:ext cx="0" cy="227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</p:grpSp>
              <p:sp>
                <p:nvSpPr>
                  <p:cNvPr id="144427" name="直接连接符 190507"/>
                  <p:cNvSpPr/>
                  <p:nvPr/>
                </p:nvSpPr>
                <p:spPr>
                  <a:xfrm>
                    <a:off x="405" y="114"/>
                    <a:ext cx="240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144428" name="组合 190508"/>
                <p:cNvGrpSpPr/>
                <p:nvPr/>
              </p:nvGrpSpPr>
              <p:grpSpPr>
                <a:xfrm>
                  <a:off x="0" y="0"/>
                  <a:ext cx="771" cy="204"/>
                  <a:chOff x="0" y="0"/>
                  <a:chExt cx="768" cy="227"/>
                </a:xfrm>
              </p:grpSpPr>
              <p:sp>
                <p:nvSpPr>
                  <p:cNvPr id="144429" name="矩形 190509"/>
                  <p:cNvSpPr/>
                  <p:nvPr/>
                </p:nvSpPr>
                <p:spPr>
                  <a:xfrm>
                    <a:off x="0" y="0"/>
                    <a:ext cx="589" cy="227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front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44430" name="直接连接符 190510"/>
                  <p:cNvSpPr/>
                  <p:nvPr/>
                </p:nvSpPr>
                <p:spPr>
                  <a:xfrm>
                    <a:off x="528" y="123"/>
                    <a:ext cx="240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144431" name="组合 190511"/>
                <p:cNvGrpSpPr/>
                <p:nvPr/>
              </p:nvGrpSpPr>
              <p:grpSpPr>
                <a:xfrm>
                  <a:off x="0" y="204"/>
                  <a:ext cx="2239" cy="204"/>
                  <a:chOff x="0" y="0"/>
                  <a:chExt cx="2239" cy="204"/>
                </a:xfrm>
              </p:grpSpPr>
              <p:sp>
                <p:nvSpPr>
                  <p:cNvPr id="144432" name="矩形 190512"/>
                  <p:cNvSpPr/>
                  <p:nvPr/>
                </p:nvSpPr>
                <p:spPr>
                  <a:xfrm>
                    <a:off x="0" y="0"/>
                    <a:ext cx="589" cy="20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r>
                      <a:rPr lang="zh-CN" altLang="en-US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 </a:t>
                    </a:r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rear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44433" name="直接连接符 190513"/>
                  <p:cNvSpPr/>
                  <p:nvPr/>
                </p:nvSpPr>
                <p:spPr>
                  <a:xfrm>
                    <a:off x="538" y="157"/>
                    <a:ext cx="1700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44434" name="直接连接符 190514"/>
                  <p:cNvSpPr/>
                  <p:nvPr/>
                </p:nvSpPr>
                <p:spPr>
                  <a:xfrm flipV="1">
                    <a:off x="2239" y="43"/>
                    <a:ext cx="0" cy="113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144435" name="组合 190515"/>
                <p:cNvGrpSpPr/>
                <p:nvPr/>
              </p:nvGrpSpPr>
              <p:grpSpPr>
                <a:xfrm>
                  <a:off x="1413" y="18"/>
                  <a:ext cx="682" cy="231"/>
                  <a:chOff x="0" y="0"/>
                  <a:chExt cx="682" cy="231"/>
                </a:xfrm>
              </p:grpSpPr>
              <p:sp>
                <p:nvSpPr>
                  <p:cNvPr id="144436" name="矩形 190516"/>
                  <p:cNvSpPr/>
                  <p:nvPr/>
                </p:nvSpPr>
                <p:spPr>
                  <a:xfrm>
                    <a:off x="0" y="0"/>
                    <a:ext cx="499" cy="227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r>
                      <a:rPr lang="zh-CN" altLang="en-US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 </a:t>
                    </a:r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x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44437" name="直接连接符 190517"/>
                  <p:cNvSpPr/>
                  <p:nvPr/>
                </p:nvSpPr>
                <p:spPr>
                  <a:xfrm>
                    <a:off x="341" y="4"/>
                    <a:ext cx="0" cy="227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44438" name="直接连接符 190518"/>
                  <p:cNvSpPr/>
                  <p:nvPr/>
                </p:nvSpPr>
                <p:spPr>
                  <a:xfrm>
                    <a:off x="442" y="117"/>
                    <a:ext cx="240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</p:grpSp>
        </p:grpSp>
        <p:grpSp>
          <p:nvGrpSpPr>
            <p:cNvPr id="144439" name="组合 190519"/>
            <p:cNvGrpSpPr/>
            <p:nvPr/>
          </p:nvGrpSpPr>
          <p:grpSpPr>
            <a:xfrm>
              <a:off x="91" y="2745"/>
              <a:ext cx="2646" cy="794"/>
              <a:chOff x="0" y="0"/>
              <a:chExt cx="2646" cy="794"/>
            </a:xfrm>
          </p:grpSpPr>
          <p:sp>
            <p:nvSpPr>
              <p:cNvPr id="144440" name="矩形 190520"/>
              <p:cNvSpPr/>
              <p:nvPr/>
            </p:nvSpPr>
            <p:spPr>
              <a:xfrm>
                <a:off x="998" y="545"/>
                <a:ext cx="861" cy="24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r>
                  <a: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(d)    x</a:t>
                </a:r>
                <a:r>
                  <a:rPr lang="zh-CN" altLang="en-US" sz="20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出队</a:t>
                </a:r>
                <a:endParaRPr lang="zh-CN" altLang="en-US" sz="2000" b="1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44441" name="组合 190521"/>
              <p:cNvGrpSpPr/>
              <p:nvPr/>
            </p:nvGrpSpPr>
            <p:grpSpPr>
              <a:xfrm>
                <a:off x="0" y="0"/>
                <a:ext cx="2646" cy="504"/>
                <a:chOff x="0" y="0"/>
                <a:chExt cx="2646" cy="504"/>
              </a:xfrm>
            </p:grpSpPr>
            <p:grpSp>
              <p:nvGrpSpPr>
                <p:cNvPr id="144442" name="组合 190522"/>
                <p:cNvGrpSpPr/>
                <p:nvPr/>
              </p:nvGrpSpPr>
              <p:grpSpPr>
                <a:xfrm>
                  <a:off x="2106" y="114"/>
                  <a:ext cx="540" cy="227"/>
                  <a:chOff x="0" y="0"/>
                  <a:chExt cx="540" cy="227"/>
                </a:xfrm>
              </p:grpSpPr>
              <p:sp>
                <p:nvSpPr>
                  <p:cNvPr id="144443" name="矩形 190523"/>
                  <p:cNvSpPr/>
                  <p:nvPr/>
                </p:nvSpPr>
                <p:spPr>
                  <a:xfrm>
                    <a:off x="0" y="0"/>
                    <a:ext cx="540" cy="227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r>
                      <a:rPr lang="zh-CN" altLang="en-US" sz="2400" dirty="0">
                        <a:latin typeface="Times New Roman" panose="02020603050405020304" pitchFamily="2" charset="0"/>
                        <a:ea typeface="Arial Unicode MS" panose="020B0604020202020204" charset="-122"/>
                      </a:rPr>
                      <a:t> </a:t>
                    </a:r>
                    <a:r>
                      <a:rPr lang="en-US" altLang="x-none" sz="2400" dirty="0">
                        <a:latin typeface="Times New Roman" panose="02020603050405020304" pitchFamily="2" charset="0"/>
                        <a:ea typeface="Arial Unicode MS" panose="020B0604020202020204" charset="-122"/>
                      </a:rPr>
                      <a:t>y   ∧</a:t>
                    </a:r>
                    <a:endParaRPr lang="en-US" altLang="x-none" sz="2400" dirty="0">
                      <a:latin typeface="Times New Roman" panose="02020603050405020304" pitchFamily="2" charset="0"/>
                      <a:ea typeface="Arial Unicode MS" panose="020B0604020202020204" charset="-122"/>
                    </a:endParaRPr>
                  </a:p>
                </p:txBody>
              </p:sp>
              <p:sp>
                <p:nvSpPr>
                  <p:cNvPr id="144444" name="直接连接符 190524"/>
                  <p:cNvSpPr/>
                  <p:nvPr/>
                </p:nvSpPr>
                <p:spPr>
                  <a:xfrm>
                    <a:off x="318" y="0"/>
                    <a:ext cx="0" cy="227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144445" name="组合 190525"/>
                <p:cNvGrpSpPr/>
                <p:nvPr/>
              </p:nvGrpSpPr>
              <p:grpSpPr>
                <a:xfrm>
                  <a:off x="1421" y="114"/>
                  <a:ext cx="545" cy="231"/>
                  <a:chOff x="0" y="0"/>
                  <a:chExt cx="499" cy="231"/>
                </a:xfrm>
              </p:grpSpPr>
              <p:sp>
                <p:nvSpPr>
                  <p:cNvPr id="144446" name="矩形 190526"/>
                  <p:cNvSpPr/>
                  <p:nvPr/>
                </p:nvSpPr>
                <p:spPr>
                  <a:xfrm>
                    <a:off x="0" y="0"/>
                    <a:ext cx="499" cy="227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r>
                      <a:rPr lang="zh-CN" altLang="en-US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  </a:t>
                    </a:r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x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44447" name="直接连接符 190527"/>
                  <p:cNvSpPr/>
                  <p:nvPr/>
                </p:nvSpPr>
                <p:spPr>
                  <a:xfrm>
                    <a:off x="357" y="4"/>
                    <a:ext cx="0" cy="227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144448" name="组合 190528"/>
                <p:cNvGrpSpPr/>
                <p:nvPr/>
              </p:nvGrpSpPr>
              <p:grpSpPr>
                <a:xfrm>
                  <a:off x="0" y="96"/>
                  <a:ext cx="771" cy="204"/>
                  <a:chOff x="0" y="0"/>
                  <a:chExt cx="768" cy="227"/>
                </a:xfrm>
              </p:grpSpPr>
              <p:sp>
                <p:nvSpPr>
                  <p:cNvPr id="144449" name="矩形 190529"/>
                  <p:cNvSpPr/>
                  <p:nvPr/>
                </p:nvSpPr>
                <p:spPr>
                  <a:xfrm>
                    <a:off x="0" y="0"/>
                    <a:ext cx="589" cy="227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front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44450" name="直接连接符 190530"/>
                  <p:cNvSpPr/>
                  <p:nvPr/>
                </p:nvSpPr>
                <p:spPr>
                  <a:xfrm>
                    <a:off x="528" y="123"/>
                    <a:ext cx="240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144451" name="组合 190531"/>
                <p:cNvGrpSpPr/>
                <p:nvPr/>
              </p:nvGrpSpPr>
              <p:grpSpPr>
                <a:xfrm>
                  <a:off x="0" y="300"/>
                  <a:ext cx="2228" cy="204"/>
                  <a:chOff x="0" y="0"/>
                  <a:chExt cx="2228" cy="204"/>
                </a:xfrm>
              </p:grpSpPr>
              <p:sp>
                <p:nvSpPr>
                  <p:cNvPr id="144452" name="矩形 190532"/>
                  <p:cNvSpPr/>
                  <p:nvPr/>
                </p:nvSpPr>
                <p:spPr>
                  <a:xfrm>
                    <a:off x="0" y="0"/>
                    <a:ext cx="589" cy="20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r>
                      <a:rPr lang="zh-CN" altLang="en-US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 </a:t>
                    </a:r>
                    <a:r>
                      <a:rPr lang="en-US" altLang="x-none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rear</a:t>
                    </a:r>
                    <a:endPara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44453" name="直接连接符 190533"/>
                  <p:cNvSpPr/>
                  <p:nvPr/>
                </p:nvSpPr>
                <p:spPr>
                  <a:xfrm>
                    <a:off x="528" y="159"/>
                    <a:ext cx="1700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44454" name="直接连接符 190534"/>
                  <p:cNvSpPr/>
                  <p:nvPr/>
                </p:nvSpPr>
                <p:spPr>
                  <a:xfrm flipV="1">
                    <a:off x="2221" y="45"/>
                    <a:ext cx="0" cy="113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144455" name="组合 190535"/>
                <p:cNvGrpSpPr/>
                <p:nvPr/>
              </p:nvGrpSpPr>
              <p:grpSpPr>
                <a:xfrm>
                  <a:off x="768" y="0"/>
                  <a:ext cx="1501" cy="332"/>
                  <a:chOff x="0" y="0"/>
                  <a:chExt cx="1501" cy="332"/>
                </a:xfrm>
              </p:grpSpPr>
              <p:grpSp>
                <p:nvGrpSpPr>
                  <p:cNvPr id="144456" name="组合 190536"/>
                  <p:cNvGrpSpPr/>
                  <p:nvPr/>
                </p:nvGrpSpPr>
                <p:grpSpPr>
                  <a:xfrm>
                    <a:off x="0" y="105"/>
                    <a:ext cx="499" cy="227"/>
                    <a:chOff x="0" y="0"/>
                    <a:chExt cx="499" cy="227"/>
                  </a:xfrm>
                </p:grpSpPr>
                <p:sp>
                  <p:nvSpPr>
                    <p:cNvPr id="144457" name="矩形 190537"/>
                    <p:cNvSpPr/>
                    <p:nvPr/>
                  </p:nvSpPr>
                  <p:spPr>
                    <a:xfrm>
                      <a:off x="0" y="0"/>
                      <a:ext cx="499" cy="227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pPr algn="r"/>
                      <a:endParaRPr lang="zh-CN" altLang="en-US" sz="2400" dirty="0"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44458" name="直接连接符 190538"/>
                    <p:cNvSpPr/>
                    <p:nvPr/>
                  </p:nvSpPr>
                  <p:spPr>
                    <a:xfrm>
                      <a:off x="318" y="0"/>
                      <a:ext cx="0" cy="227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</p:grpSp>
              <p:sp>
                <p:nvSpPr>
                  <p:cNvPr id="144459" name="直接连接符 190539"/>
                  <p:cNvSpPr/>
                  <p:nvPr/>
                </p:nvSpPr>
                <p:spPr>
                  <a:xfrm>
                    <a:off x="397" y="0"/>
                    <a:ext cx="0" cy="192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44460" name="直接连接符 190540"/>
                  <p:cNvSpPr/>
                  <p:nvPr/>
                </p:nvSpPr>
                <p:spPr>
                  <a:xfrm>
                    <a:off x="397" y="0"/>
                    <a:ext cx="1104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44461" name="直接连接符 190541"/>
                  <p:cNvSpPr/>
                  <p:nvPr/>
                </p:nvSpPr>
                <p:spPr>
                  <a:xfrm>
                    <a:off x="1501" y="0"/>
                    <a:ext cx="0" cy="113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</p:grpSp>
        </p:grp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5409" name="内容占位符 191489"/>
          <p:cNvSpPr>
            <a:spLocks noGrp="1"/>
          </p:cNvSpPr>
          <p:nvPr>
            <p:ph idx="4294967295"/>
          </p:nvPr>
        </p:nvSpPr>
        <p:spPr>
          <a:xfrm>
            <a:off x="2133600" y="228600"/>
            <a:ext cx="8534400" cy="5651500"/>
          </a:xfrm>
        </p:spPr>
        <p:txBody>
          <a:bodyPr anchor="t"/>
          <a:p>
            <a:pPr>
              <a:buNone/>
            </a:pPr>
            <a:r>
              <a:rPr lang="zh-CN" altLang="en-US"/>
              <a:t>　</a:t>
            </a:r>
            <a:endParaRPr lang="zh-CN" altLang="en-US"/>
          </a:p>
        </p:txBody>
      </p:sp>
      <p:sp>
        <p:nvSpPr>
          <p:cNvPr id="145410" name="文本框 191490"/>
          <p:cNvSpPr txBox="1"/>
          <p:nvPr/>
        </p:nvSpPr>
        <p:spPr>
          <a:xfrm>
            <a:off x="1676400" y="173038"/>
            <a:ext cx="8763000" cy="645731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36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3    </a:t>
            </a:r>
            <a:r>
              <a:rPr lang="zh-CN" altLang="en-US" sz="3600" b="1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</a:rPr>
              <a:t>链队列的基本操作</a:t>
            </a:r>
            <a:endParaRPr lang="zh-CN" altLang="en-US" sz="3600" b="1" dirty="0">
              <a:solidFill>
                <a:schemeClr val="tx2"/>
              </a:solidFill>
              <a:latin typeface="Times New Roman" panose="02020603050405020304" pitchFamily="2" charset="0"/>
              <a:ea typeface="楷体_GB2312" pitchFamily="1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⑴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rPr>
              <a:t>链队列的初始化</a:t>
            </a:r>
            <a:endParaRPr lang="zh-CN" altLang="en-US" sz="3200" b="1" dirty="0">
              <a:solidFill>
                <a:schemeClr val="folHlink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LinkQueue *</a:t>
            </a:r>
            <a:r>
              <a:rPr lang="en-US" altLang="x-none" sz="3200" b="1" dirty="0">
                <a:latin typeface="Times New Roman" panose="02020603050405020304" pitchFamily="2" charset="0"/>
                <a:ea typeface="宋体" panose="02010600030101010101" pitchFamily="2" charset="-122"/>
              </a:rPr>
              <a:t>Init_</a:t>
            </a:r>
            <a:r>
              <a:rPr lang="en-US" altLang="x-none" sz="3200" b="1" dirty="0">
                <a:latin typeface="Times New Roman" panose="02020603050405020304" pitchFamily="2" charset="0"/>
                <a:ea typeface="楷体_GB2312" pitchFamily="1" charset="-122"/>
              </a:rPr>
              <a:t>LinkQueue</a:t>
            </a:r>
            <a:r>
              <a:rPr lang="en-US" altLang="x-none" sz="3200" b="1" dirty="0">
                <a:latin typeface="Times New Roman" panose="02020603050405020304" pitchFamily="2" charset="0"/>
                <a:ea typeface="宋体" panose="02010600030101010101" pitchFamily="2" charset="-122"/>
              </a:rPr>
              <a:t>(void)</a:t>
            </a:r>
            <a:endParaRPr lang="en-US" altLang="x-none" sz="32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355600" lvl="1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{  </a:t>
            </a:r>
            <a:r>
              <a:rPr lang="en-US" altLang="x-none" sz="2800" b="1" dirty="0">
                <a:latin typeface="Times New Roman" panose="02020603050405020304" pitchFamily="2" charset="0"/>
                <a:ea typeface="楷体_GB2312" pitchFamily="1" charset="-122"/>
              </a:rPr>
              <a:t>LinkQueue 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*Q ;  </a:t>
            </a:r>
            <a:r>
              <a:rPr lang="en-US" altLang="x-none" sz="2800" b="1" dirty="0">
                <a:latin typeface="Times New Roman" panose="02020603050405020304" pitchFamily="2" charset="0"/>
                <a:ea typeface="楷体_GB2312" pitchFamily="1" charset="-122"/>
              </a:rPr>
              <a:t>QNode  *p ;</a:t>
            </a:r>
            <a:endParaRPr lang="en-US" altLang="x-none" sz="2800" b="1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marL="723900" lvl="2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p=(</a:t>
            </a:r>
            <a:r>
              <a:rPr lang="en-US" altLang="x-none" sz="2800" b="1" dirty="0">
                <a:latin typeface="Times New Roman" panose="02020603050405020304" pitchFamily="2" charset="0"/>
                <a:ea typeface="楷体_GB2312" pitchFamily="1" charset="-122"/>
              </a:rPr>
              <a:t>QNode *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)malloc(sizeof(</a:t>
            </a:r>
            <a:r>
              <a:rPr lang="en-US" altLang="x-none" sz="2800" b="1" dirty="0">
                <a:latin typeface="Times New Roman" panose="02020603050405020304" pitchFamily="2" charset="0"/>
                <a:ea typeface="楷体_GB2312" pitchFamily="1" charset="-122"/>
              </a:rPr>
              <a:t>QNode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)) ; 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/* 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开辟头结点 *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/</a:t>
            </a:r>
            <a:endParaRPr lang="en-US" altLang="x-none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723900" lvl="2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p-&gt;next=NULL ;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723900" lvl="2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Q=(</a:t>
            </a:r>
            <a:r>
              <a:rPr lang="en-US" altLang="x-none" sz="2800" b="1" dirty="0">
                <a:latin typeface="Times New Roman" panose="02020603050405020304" pitchFamily="2" charset="0"/>
                <a:ea typeface="楷体_GB2312" pitchFamily="1" charset="-122"/>
              </a:rPr>
              <a:t>LinkQueue  *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)malloc(sizeof(</a:t>
            </a:r>
            <a:r>
              <a:rPr lang="en-US" altLang="x-none" sz="2800" b="1" dirty="0">
                <a:latin typeface="Times New Roman" panose="02020603050405020304" pitchFamily="2" charset="0"/>
                <a:ea typeface="楷体_GB2312" pitchFamily="1" charset="-122"/>
              </a:rPr>
              <a:t>LinkQueue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)) ; 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723900" lvl="2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 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/*  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开辟链队的指针结点  *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/</a:t>
            </a:r>
            <a:endParaRPr lang="en-US" altLang="x-none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723900" lvl="2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Q.front=Q.rear=p ; 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723900" lvl="2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return(Q) ;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355600" lvl="1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}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6433" name="内容占位符 192513"/>
          <p:cNvSpPr>
            <a:spLocks noGrp="1"/>
          </p:cNvSpPr>
          <p:nvPr>
            <p:ph idx="4294967295"/>
          </p:nvPr>
        </p:nvSpPr>
        <p:spPr>
          <a:xfrm>
            <a:off x="2133600" y="228600"/>
            <a:ext cx="8534400" cy="5651500"/>
          </a:xfrm>
        </p:spPr>
        <p:txBody>
          <a:bodyPr anchor="t"/>
          <a:p>
            <a:pPr>
              <a:buNone/>
            </a:pPr>
            <a:r>
              <a:rPr lang="zh-CN" altLang="en-US"/>
              <a:t>　</a:t>
            </a:r>
            <a:endParaRPr lang="zh-CN" altLang="en-US"/>
          </a:p>
        </p:txBody>
      </p:sp>
      <p:sp>
        <p:nvSpPr>
          <p:cNvPr id="146434" name="文本框 192514"/>
          <p:cNvSpPr txBox="1"/>
          <p:nvPr/>
        </p:nvSpPr>
        <p:spPr>
          <a:xfrm>
            <a:off x="1676400" y="115888"/>
            <a:ext cx="8812213" cy="6543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⑵</a:t>
            </a:r>
            <a:r>
              <a:rPr lang="zh-CN" altLang="en-US" sz="32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chemeClr val="folHlink"/>
                </a:solidFill>
                <a:latin typeface="宋体" panose="02010600030101010101" pitchFamily="2" charset="-122"/>
                <a:ea typeface="楷体_GB2312" pitchFamily="1" charset="-122"/>
              </a:rPr>
              <a:t>链队列的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2" charset="0"/>
                <a:ea typeface="楷体_GB2312" pitchFamily="1" charset="-122"/>
              </a:rPr>
              <a:t>入队操作</a:t>
            </a:r>
            <a:endParaRPr lang="zh-CN" altLang="en-US" sz="3200" b="1" dirty="0">
              <a:solidFill>
                <a:schemeClr val="folHlink"/>
              </a:solidFill>
              <a:latin typeface="Times New Roman" panose="02020603050405020304" pitchFamily="2" charset="0"/>
              <a:ea typeface="楷体_GB2312" pitchFamily="1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       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在已知队列的队尾插入一个元素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e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，即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修改队尾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指针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(Q.rear)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Status  Insert_CirQueue(</a:t>
            </a:r>
            <a:r>
              <a:rPr lang="en-US" altLang="x-none" sz="2800" b="1" dirty="0">
                <a:latin typeface="Times New Roman" panose="02020603050405020304" pitchFamily="2" charset="0"/>
                <a:ea typeface="楷体_GB2312" pitchFamily="1" charset="-122"/>
              </a:rPr>
              <a:t>LinkQueue 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*Q , ElemType  e)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  /*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将数据元素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e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插入到链队列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Q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的队尾  *</a:t>
            </a:r>
            <a:r>
              <a:rPr lang="en-US" altLang="x-none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endParaRPr lang="en-US" altLang="x-none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5600" lvl="1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{   p=(</a:t>
            </a:r>
            <a:r>
              <a:rPr lang="en-US" altLang="x-none" sz="2800" b="1" dirty="0">
                <a:latin typeface="Times New Roman" panose="02020603050405020304" pitchFamily="2" charset="0"/>
                <a:ea typeface="楷体_GB2312" pitchFamily="1" charset="-122"/>
              </a:rPr>
              <a:t>QNode *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)malloc(sizeof(</a:t>
            </a:r>
            <a:r>
              <a:rPr lang="en-US" altLang="x-none" sz="2800" b="1" dirty="0">
                <a:latin typeface="Times New Roman" panose="02020603050405020304" pitchFamily="2" charset="0"/>
                <a:ea typeface="楷体_GB2312" pitchFamily="1" charset="-122"/>
              </a:rPr>
              <a:t>QNode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)) ;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723900" lvl="2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if (!p)  return  ERROR;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1079500" lvl="3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/*  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申请新结点失败，返回错误标志 *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/</a:t>
            </a:r>
            <a:endParaRPr lang="en-US" altLang="x-none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723900" lvl="2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p-&gt;data=e ; p-&gt;next=NULL ;       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/*  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形成新结点 *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/</a:t>
            </a:r>
            <a:endParaRPr lang="en-US" altLang="x-none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723900" lvl="2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Q.rear-&gt;next=p ;  Q.rear=p ;  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/*  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新结点插入到队尾  *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/</a:t>
            </a:r>
            <a:endParaRPr lang="en-US" altLang="x-none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723900" lvl="2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return OK;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355600" lvl="1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}</a:t>
            </a:r>
            <a:endParaRPr lang="en-US" altLang="x-none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内容占位符 143361"/>
          <p:cNvSpPr>
            <a:spLocks noGrp="1"/>
          </p:cNvSpPr>
          <p:nvPr>
            <p:ph idx="4294967295"/>
          </p:nvPr>
        </p:nvSpPr>
        <p:spPr>
          <a:xfrm>
            <a:off x="1676400" y="987425"/>
            <a:ext cx="8812213" cy="5105400"/>
          </a:xfrm>
        </p:spPr>
        <p:txBody>
          <a:bodyPr anchor="t"/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采用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动态</a:t>
            </a:r>
            <a:r>
              <a:rPr lang="zh-CN" altLang="en-US" sz="2800" b="1" dirty="0">
                <a:solidFill>
                  <a:schemeClr val="accent1"/>
                </a:solidFill>
                <a:latin typeface="宋体" panose="02010600030101010101" pitchFamily="2" charset="-122"/>
              </a:rPr>
              <a:t>一维数组</a:t>
            </a:r>
            <a:r>
              <a:rPr lang="zh-CN" altLang="en-US" sz="2800" b="1" dirty="0">
                <a:latin typeface="宋体" panose="02010600030101010101" pitchFamily="2" charset="-122"/>
              </a:rPr>
              <a:t>来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存储栈</a:t>
            </a:r>
            <a:r>
              <a:rPr lang="zh-CN" altLang="en-US" sz="2800" b="1" dirty="0">
                <a:latin typeface="宋体" panose="02010600030101010101" pitchFamily="2" charset="-122"/>
              </a:rPr>
              <a:t>。所谓动态，指的是栈的大小可以根据需要增加。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355600" lvl="1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◆ </a:t>
            </a:r>
            <a:r>
              <a:rPr lang="zh-CN" altLang="en-US" b="1" dirty="0">
                <a:latin typeface="宋体" panose="02010600030101010101" pitchFamily="2" charset="-122"/>
              </a:rPr>
              <a:t>用</a:t>
            </a:r>
            <a:r>
              <a:rPr lang="en-US" altLang="x-none" b="1" dirty="0"/>
              <a:t>bottom</a:t>
            </a:r>
            <a:r>
              <a:rPr lang="zh-CN" altLang="en-US" b="1" dirty="0">
                <a:latin typeface="宋体" panose="02010600030101010101" pitchFamily="2" charset="-122"/>
              </a:rPr>
              <a:t>表示栈底指针，栈底固定不变的；栈顶则随着进栈和退栈操作而变化。用</a:t>
            </a:r>
            <a:r>
              <a:rPr lang="en-US" altLang="x-none" b="1" dirty="0"/>
              <a:t>top</a:t>
            </a:r>
            <a:r>
              <a:rPr lang="en-US" altLang="x-none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称为栈顶指针</a:t>
            </a:r>
            <a:r>
              <a:rPr lang="en-US" altLang="x-none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指示当前栈顶位置。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marL="355600" lvl="1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◆ </a:t>
            </a:r>
            <a:r>
              <a:rPr lang="zh-CN" altLang="en-US" b="1" dirty="0"/>
              <a:t>用</a:t>
            </a:r>
            <a:r>
              <a:rPr lang="en-US" altLang="x-none" b="1" dirty="0"/>
              <a:t>top=bottom</a:t>
            </a:r>
            <a:r>
              <a:rPr lang="zh-CN" altLang="en-US" b="1" dirty="0"/>
              <a:t>作为栈空的标记</a:t>
            </a:r>
            <a:r>
              <a:rPr lang="zh-CN" altLang="en-US" b="1" dirty="0">
                <a:latin typeface="宋体" panose="02010600030101010101" pitchFamily="2" charset="-122"/>
              </a:rPr>
              <a:t>，每次</a:t>
            </a:r>
            <a:r>
              <a:rPr lang="en-US" altLang="x-none" b="1" dirty="0"/>
              <a:t>top</a:t>
            </a:r>
            <a:r>
              <a:rPr lang="zh-CN" altLang="en-US" b="1" dirty="0"/>
              <a:t>指向栈顶数组中的下一个存储位置。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marL="355600" lvl="1" indent="0" eaLnBrk="0" hangingPunct="0">
              <a:lnSpc>
                <a:spcPct val="110000"/>
              </a:lnSpc>
              <a:buClrTx/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◆</a:t>
            </a:r>
            <a:r>
              <a:rPr lang="zh-CN" altLang="en-US" sz="3200" b="1" dirty="0">
                <a:solidFill>
                  <a:schemeClr val="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chemeClr val="folHlink"/>
                </a:solidFill>
                <a:latin typeface="宋体" panose="02010600030101010101" pitchFamily="2" charset="-122"/>
              </a:rPr>
              <a:t>结点进栈</a:t>
            </a:r>
            <a:r>
              <a:rPr lang="zh-CN" altLang="en-US" sz="3200" b="1" dirty="0"/>
              <a:t>：</a:t>
            </a:r>
            <a:r>
              <a:rPr lang="zh-CN" altLang="en-US" b="1" dirty="0"/>
              <a:t>首先将数据元素保存到栈顶</a:t>
            </a:r>
            <a:r>
              <a:rPr lang="en-US" altLang="x-none" b="1" dirty="0"/>
              <a:t>(</a:t>
            </a:r>
            <a:r>
              <a:rPr lang="en-US" altLang="x-none" b="1" dirty="0">
                <a:solidFill>
                  <a:schemeClr val="folHlink"/>
                </a:solidFill>
              </a:rPr>
              <a:t>top</a:t>
            </a:r>
            <a:r>
              <a:rPr lang="zh-CN" altLang="en-US" b="1" dirty="0">
                <a:solidFill>
                  <a:schemeClr val="folHlink"/>
                </a:solidFill>
              </a:rPr>
              <a:t>所指的当前位置</a:t>
            </a:r>
            <a:r>
              <a:rPr lang="en-US" altLang="x-none" b="1" dirty="0"/>
              <a:t>)</a:t>
            </a:r>
            <a:r>
              <a:rPr lang="zh-CN" altLang="en-US" b="1" dirty="0"/>
              <a:t>，然后执行</a:t>
            </a:r>
            <a:r>
              <a:rPr lang="en-US" altLang="x-none" b="1" dirty="0"/>
              <a:t>top</a:t>
            </a:r>
            <a:r>
              <a:rPr lang="zh-CN" altLang="en-US" b="1" dirty="0"/>
              <a:t>加</a:t>
            </a:r>
            <a:r>
              <a:rPr lang="en-US" altLang="x-none" b="1" dirty="0"/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，使</a:t>
            </a:r>
            <a:r>
              <a:rPr lang="en-US" altLang="x-none" b="1" dirty="0"/>
              <a:t>top</a:t>
            </a:r>
            <a:r>
              <a:rPr lang="zh-CN" altLang="en-US" b="1" dirty="0"/>
              <a:t>指向栈顶的下一个存储位置</a:t>
            </a:r>
            <a:r>
              <a:rPr lang="en-US" altLang="x-none" b="1" dirty="0"/>
              <a:t>;</a:t>
            </a:r>
            <a:endParaRPr lang="en-US" altLang="x-none" b="1" dirty="0">
              <a:ea typeface="Times New Roman" panose="02020603050405020304" pitchFamily="2" charset="0"/>
            </a:endParaRPr>
          </a:p>
        </p:txBody>
      </p:sp>
      <p:sp>
        <p:nvSpPr>
          <p:cNvPr id="143363" name="标题 143362"/>
          <p:cNvSpPr>
            <a:spLocks noGrp="1"/>
          </p:cNvSpPr>
          <p:nvPr>
            <p:ph type="title"/>
          </p:nvPr>
        </p:nvSpPr>
        <p:spPr>
          <a:xfrm>
            <a:off x="2209800" y="150813"/>
            <a:ext cx="7415213" cy="685800"/>
          </a:xfrm>
        </p:spPr>
        <p:txBody>
          <a:bodyPr lIns="92075" tIns="46038" rIns="92075" bIns="46038" anchor="ctr"/>
          <a:p>
            <a:pPr fontAlgn="base"/>
            <a:r>
              <a:rPr lang="en-US" altLang="x-none" sz="4000" b="1" strike="noStrike" noProof="1" dirty="0">
                <a:effectLst/>
                <a:latin typeface="Times New Roman" panose="02020603050405020304" pitchFamily="2" charset="0"/>
              </a:rPr>
              <a:t>3.1.2.1</a:t>
            </a:r>
            <a:r>
              <a:rPr lang="en-US" altLang="x-none" sz="4000" strike="noStrike" noProof="1" dirty="0"/>
              <a:t>  </a:t>
            </a:r>
            <a:r>
              <a:rPr lang="zh-CN" altLang="en-US" sz="4000" b="1" strike="noStrike" noProof="1" dirty="0">
                <a:effectLst/>
                <a:ea typeface="楷体_GB2312" pitchFamily="1" charset="-122"/>
              </a:rPr>
              <a:t>栈的动态顺序存储表示</a:t>
            </a:r>
            <a:endParaRPr lang="zh-CN" altLang="en-US" sz="4000" b="1" strike="noStrike" noProof="1" dirty="0">
              <a:effectLst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457" name="内容占位符 193537"/>
          <p:cNvSpPr>
            <a:spLocks noGrp="1"/>
          </p:cNvSpPr>
          <p:nvPr>
            <p:ph idx="4294967295"/>
          </p:nvPr>
        </p:nvSpPr>
        <p:spPr>
          <a:xfrm>
            <a:off x="2133600" y="228600"/>
            <a:ext cx="8534400" cy="5651500"/>
          </a:xfrm>
        </p:spPr>
        <p:txBody>
          <a:bodyPr anchor="t"/>
          <a:p>
            <a:pPr>
              <a:buNone/>
            </a:pPr>
            <a:r>
              <a:rPr lang="zh-CN" altLang="en-US"/>
              <a:t>　</a:t>
            </a:r>
            <a:endParaRPr lang="zh-CN" altLang="en-US"/>
          </a:p>
        </p:txBody>
      </p:sp>
      <p:sp>
        <p:nvSpPr>
          <p:cNvPr id="147458" name="文本框 193538"/>
          <p:cNvSpPr txBox="1"/>
          <p:nvPr/>
        </p:nvSpPr>
        <p:spPr>
          <a:xfrm>
            <a:off x="1676400" y="155575"/>
            <a:ext cx="8812213" cy="67900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Times New Roman" panose="02020603050405020304" pitchFamily="2" charset="0"/>
                <a:ea typeface="宋体" panose="02010600030101010101" pitchFamily="2" charset="-122"/>
              </a:rPr>
              <a:t>⑶  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2" charset="0"/>
                <a:ea typeface="楷体_GB2312" pitchFamily="1" charset="-122"/>
              </a:rPr>
              <a:t>链队列的出队操作</a:t>
            </a:r>
            <a:endParaRPr lang="zh-CN" altLang="en-US" sz="3200" b="1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Status  Delete_LinkQueue(LinkQueue  *Q, ElemType *x)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{   </a:t>
            </a:r>
            <a:r>
              <a:rPr lang="en-US" altLang="x-none" sz="2800" b="1" dirty="0">
                <a:latin typeface="Times New Roman" panose="02020603050405020304" pitchFamily="2" charset="0"/>
                <a:ea typeface="楷体_GB2312" pitchFamily="1" charset="-122"/>
              </a:rPr>
              <a:t>QNode *p ;</a:t>
            </a:r>
            <a:endParaRPr lang="en-US" altLang="x-none" sz="2800" b="1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 marL="723900" lvl="2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if  (Q.front==Q.rear)  return ERROR ;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/*  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队空  *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/</a:t>
            </a:r>
            <a:endParaRPr lang="en-US" altLang="x-none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723900" lvl="2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p=Q.front-&gt;next ;   </a:t>
            </a:r>
            <a:r>
              <a:rPr lang="en-US" altLang="x-none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/*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取队首结点  *</a:t>
            </a:r>
            <a:r>
              <a:rPr lang="en-US" altLang="x-none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endParaRPr lang="en-US" altLang="x-none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3900" lvl="2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*x=p-&gt;data ; 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723900" lvl="2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Q.front-&gt;next=p-&gt;next ;      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/*  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修改队首指针  *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/</a:t>
            </a:r>
            <a:endParaRPr lang="en-US" altLang="x-none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723900" lvl="2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if  (p==Q.rear)  Q.rear=Q.front ;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1079500" lvl="3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/*  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当队列只有一个结点时应防止丢失队尾指针  *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/</a:t>
            </a:r>
            <a:endParaRPr lang="en-US" altLang="x-none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723900" lvl="2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free(p) ;   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723900" lvl="2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return OK ; 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355600" lvl="1" indent="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}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481" name="内容占位符 194561"/>
          <p:cNvSpPr>
            <a:spLocks noGrp="1"/>
          </p:cNvSpPr>
          <p:nvPr>
            <p:ph idx="4294967295"/>
          </p:nvPr>
        </p:nvSpPr>
        <p:spPr>
          <a:xfrm>
            <a:off x="2133600" y="228600"/>
            <a:ext cx="8534400" cy="5651500"/>
          </a:xfrm>
        </p:spPr>
        <p:txBody>
          <a:bodyPr anchor="t"/>
          <a:p>
            <a:pPr>
              <a:buNone/>
            </a:pPr>
            <a:r>
              <a:rPr lang="zh-CN" altLang="en-US"/>
              <a:t>　</a:t>
            </a:r>
            <a:endParaRPr lang="zh-CN" altLang="en-US"/>
          </a:p>
        </p:txBody>
      </p:sp>
      <p:sp>
        <p:nvSpPr>
          <p:cNvPr id="148482" name="文本框 194562"/>
          <p:cNvSpPr txBox="1"/>
          <p:nvPr/>
        </p:nvSpPr>
        <p:spPr>
          <a:xfrm>
            <a:off x="1676400" y="115888"/>
            <a:ext cx="8812213" cy="60699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Times New Roman" panose="02020603050405020304" pitchFamily="2" charset="0"/>
                <a:ea typeface="宋体" panose="02010600030101010101" pitchFamily="2" charset="-122"/>
              </a:rPr>
              <a:t>⑷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2" charset="0"/>
                <a:ea typeface="楷体_GB2312" pitchFamily="1" charset="-122"/>
              </a:rPr>
              <a:t>链队列的撤消</a:t>
            </a:r>
            <a:endParaRPr lang="zh-CN" altLang="en-US" sz="3200" b="1" dirty="0">
              <a:solidFill>
                <a:schemeClr val="hlink"/>
              </a:solidFill>
              <a:latin typeface="宋体" panose="02010600030101010101" pitchFamily="2" charset="-122"/>
              <a:ea typeface="楷体_GB2312" pitchFamily="1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void  Destroy_LinkQueue(LinkQueue  *Q )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/*  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将链队列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Q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的队首元素出队  *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/</a:t>
            </a:r>
            <a:endParaRPr lang="en-US" altLang="x-none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355600" lvl="1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{   while  (Q.front!=NULL)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1079500" lvl="3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{  Q.rear=Q.front-&gt;next;   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1435100" lvl="4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/*  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令尾指针指向队列的第一个结点   *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/</a:t>
            </a:r>
            <a:endParaRPr lang="en-US" altLang="x-none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1435100" lvl="4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free(Q.front);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/*  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每次释放一个结点  *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/ </a:t>
            </a:r>
            <a:endParaRPr lang="en-US" altLang="x-none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1435100" lvl="4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/*  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第一次是头结点，以后是元素结点  *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/</a:t>
            </a:r>
            <a:endParaRPr lang="en-US" altLang="x-none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1435100" lvl="4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Q.ront=Q.rear;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1079500" lvl="3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}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355600" lvl="1" indent="0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}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5586" name="标题 195585"/>
          <p:cNvSpPr>
            <a:spLocks noGrp="1"/>
          </p:cNvSpPr>
          <p:nvPr>
            <p:ph type="title"/>
          </p:nvPr>
        </p:nvSpPr>
        <p:spPr>
          <a:xfrm>
            <a:off x="3657600" y="152400"/>
            <a:ext cx="4343400" cy="838200"/>
          </a:xfrm>
        </p:spPr>
        <p:txBody>
          <a:bodyPr vert="horz" wrap="square" lIns="92075" tIns="46038" rIns="92075" bIns="46038" anchor="ctr"/>
          <a:p>
            <a:pPr fontAlgn="base"/>
            <a:r>
              <a:rPr lang="zh-CN" altLang="en-US" sz="5400" b="1" strike="noStrike" noProof="1">
                <a:latin typeface="楷体_GB2312" pitchFamily="1" charset="-122"/>
                <a:ea typeface="楷体_GB2312" pitchFamily="1" charset="-122"/>
              </a:rPr>
              <a:t>习 题 三</a:t>
            </a:r>
            <a:endParaRPr lang="zh-CN" altLang="en-US" sz="5400" b="1" strike="noStrike" noProof="1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49506" name="文本占位符 195586"/>
          <p:cNvSpPr>
            <a:spLocks noGrp="1"/>
          </p:cNvSpPr>
          <p:nvPr>
            <p:ph idx="1"/>
          </p:nvPr>
        </p:nvSpPr>
        <p:spPr>
          <a:xfrm>
            <a:off x="1676400" y="1052513"/>
            <a:ext cx="8812213" cy="5233987"/>
          </a:xfrm>
        </p:spPr>
        <p:txBody>
          <a:bodyPr wrap="square" lIns="92075" tIns="46038" rIns="92075" bIns="46038" anchor="t"/>
          <a:p>
            <a:pPr marL="0" indent="355600">
              <a:lnSpc>
                <a:spcPct val="110000"/>
              </a:lnSpc>
              <a:buNone/>
            </a:pPr>
            <a:r>
              <a:rPr lang="en-US" altLang="x-none" sz="2800" b="1" dirty="0"/>
              <a:t>1  </a:t>
            </a:r>
            <a:r>
              <a:rPr lang="zh-CN" altLang="en-US" sz="2800" b="1" dirty="0"/>
              <a:t>设有一个栈，元素进栈的次序为</a:t>
            </a:r>
            <a:r>
              <a:rPr lang="en-US" altLang="x-none" sz="2800" b="1" dirty="0"/>
              <a:t>a, b, c</a:t>
            </a:r>
            <a:r>
              <a:rPr lang="zh-CN" altLang="en-US" sz="2800" b="1" dirty="0"/>
              <a:t>。问经过栈操作后可以得到哪些输出序列？</a:t>
            </a:r>
            <a:endParaRPr lang="zh-CN" altLang="en-US" sz="2800" b="1" dirty="0"/>
          </a:p>
          <a:p>
            <a:pPr marL="0" indent="355600">
              <a:lnSpc>
                <a:spcPct val="110000"/>
              </a:lnSpc>
              <a:buNone/>
            </a:pPr>
            <a:r>
              <a:rPr lang="en-US" altLang="x-none" sz="2800" b="1" dirty="0"/>
              <a:t>2</a:t>
            </a:r>
            <a:r>
              <a:rPr lang="en-US" altLang="x-none" sz="2800" b="1" dirty="0">
                <a:latin typeface="宋体" panose="02010600030101010101" pitchFamily="2" charset="-122"/>
              </a:rPr>
              <a:t>  </a:t>
            </a:r>
            <a:r>
              <a:rPr lang="zh-CN" altLang="en-US" sz="2800" b="1" dirty="0">
                <a:latin typeface="宋体" panose="02010600030101010101" pitchFamily="2" charset="-122"/>
              </a:rPr>
              <a:t>循环队列的优点是什么</a:t>
            </a:r>
            <a:r>
              <a:rPr lang="en-US" altLang="x-none" sz="2800" b="1" dirty="0">
                <a:latin typeface="宋体" panose="02010600030101010101" pitchFamily="2" charset="-122"/>
              </a:rPr>
              <a:t>?</a:t>
            </a:r>
            <a:r>
              <a:rPr lang="zh-CN" altLang="en-US" sz="2800" b="1" dirty="0">
                <a:latin typeface="宋体" panose="02010600030101010101" pitchFamily="2" charset="-122"/>
              </a:rPr>
              <a:t>如何判断它的空和满</a:t>
            </a:r>
            <a:r>
              <a:rPr lang="en-US" altLang="x-none" sz="2800" b="1" dirty="0">
                <a:latin typeface="宋体" panose="02010600030101010101" pitchFamily="2" charset="-122"/>
              </a:rPr>
              <a:t>?</a:t>
            </a:r>
            <a:endParaRPr lang="en-US" altLang="x-none" sz="2800" b="1" dirty="0">
              <a:latin typeface="宋体" panose="02010600030101010101" pitchFamily="2" charset="-122"/>
            </a:endParaRPr>
          </a:p>
          <a:p>
            <a:pPr marL="0" indent="355600">
              <a:lnSpc>
                <a:spcPct val="110000"/>
              </a:lnSpc>
              <a:buNone/>
            </a:pPr>
            <a:r>
              <a:rPr lang="en-US" altLang="x-none" sz="2800" b="1" dirty="0"/>
              <a:t>3  </a:t>
            </a:r>
            <a:r>
              <a:rPr lang="zh-CN" altLang="en-US" sz="2800" b="1" dirty="0"/>
              <a:t>设有一个静态顺序队列，向量大小为</a:t>
            </a:r>
            <a:r>
              <a:rPr lang="en-US" altLang="x-none" sz="2800" b="1" dirty="0"/>
              <a:t>MAX</a:t>
            </a:r>
            <a:r>
              <a:rPr lang="zh-CN" altLang="en-US" sz="2800" b="1" dirty="0"/>
              <a:t>，判断队列为空的条件是什么？队列满的条件是什么？</a:t>
            </a:r>
            <a:endParaRPr lang="zh-CN" altLang="en-US" sz="2800" b="1" dirty="0"/>
          </a:p>
          <a:p>
            <a:pPr marL="0" indent="355600">
              <a:lnSpc>
                <a:spcPct val="110000"/>
              </a:lnSpc>
              <a:buNone/>
            </a:pPr>
            <a:r>
              <a:rPr lang="en-US" altLang="x-none" sz="2800" b="1" dirty="0"/>
              <a:t>4  </a:t>
            </a:r>
            <a:r>
              <a:rPr lang="zh-CN" altLang="en-US" sz="2800" b="1" dirty="0"/>
              <a:t>设有一个静态循环队列，向量大小为</a:t>
            </a:r>
            <a:r>
              <a:rPr lang="en-US" altLang="x-none" sz="2800" b="1" dirty="0"/>
              <a:t>MAX</a:t>
            </a:r>
            <a:r>
              <a:rPr lang="zh-CN" altLang="en-US" sz="2800" b="1" dirty="0"/>
              <a:t>，判断队列为空的条件是什么？队列满的条件是什么？</a:t>
            </a:r>
            <a:endParaRPr lang="zh-CN" altLang="en-US" sz="2800" b="1" dirty="0"/>
          </a:p>
          <a:p>
            <a:pPr marL="0" indent="355600">
              <a:lnSpc>
                <a:spcPct val="110000"/>
              </a:lnSpc>
              <a:buNone/>
            </a:pPr>
            <a:r>
              <a:rPr lang="en-US" altLang="x-none" sz="2800" b="1" dirty="0"/>
              <a:t>5</a:t>
            </a:r>
            <a:r>
              <a:rPr lang="en-US" altLang="x-none" sz="2800" b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利用栈的基本操作，</a:t>
            </a:r>
            <a:r>
              <a:rPr lang="zh-CN" altLang="en-US" sz="2800" b="1" dirty="0"/>
              <a:t>写一个返回栈</a:t>
            </a:r>
            <a:r>
              <a:rPr lang="en-US" altLang="x-none" sz="2800" b="1" dirty="0"/>
              <a:t>S</a:t>
            </a:r>
            <a:r>
              <a:rPr lang="zh-CN" altLang="en-US" sz="2800" b="1" dirty="0"/>
              <a:t>中结点个数的算法</a:t>
            </a:r>
            <a:r>
              <a:rPr lang="en-US" altLang="x-none" sz="2800" b="1" dirty="0"/>
              <a:t>int StackSize(SeqStack S) </a:t>
            </a:r>
            <a:r>
              <a:rPr lang="zh-CN" altLang="en-US" sz="2800" b="1" dirty="0">
                <a:latin typeface="宋体" panose="02010600030101010101" pitchFamily="2" charset="-122"/>
              </a:rPr>
              <a:t>，并说明</a:t>
            </a:r>
            <a:r>
              <a:rPr lang="en-US" altLang="x-none" sz="2800" b="1" dirty="0">
                <a:latin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宋体" panose="02010600030101010101" pitchFamily="2" charset="-122"/>
              </a:rPr>
              <a:t>为何不作为指针参数</a:t>
            </a:r>
            <a:r>
              <a:rPr lang="zh-CN" altLang="en-US" sz="2800" b="1" dirty="0"/>
              <a:t>的算法</a:t>
            </a:r>
            <a:r>
              <a:rPr lang="en-US" altLang="x-none" sz="2800" b="1" dirty="0">
                <a:latin typeface="宋体" panose="02010600030101010101" pitchFamily="2" charset="-122"/>
              </a:rPr>
              <a:t>?</a:t>
            </a:r>
            <a:endParaRPr lang="en-US" altLang="x-none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0529" name="文本占位符 196609"/>
          <p:cNvSpPr>
            <a:spLocks noGrp="1"/>
          </p:cNvSpPr>
          <p:nvPr>
            <p:ph idx="1"/>
          </p:nvPr>
        </p:nvSpPr>
        <p:spPr>
          <a:xfrm>
            <a:off x="1676400" y="152400"/>
            <a:ext cx="8812213" cy="6477000"/>
          </a:xfrm>
        </p:spPr>
        <p:txBody>
          <a:bodyPr wrap="square" lIns="92075" tIns="46038" rIns="92075" bIns="46038" anchor="t"/>
          <a:p>
            <a:pPr marL="0" indent="355600">
              <a:lnSpc>
                <a:spcPct val="110000"/>
              </a:lnSpc>
              <a:buNone/>
            </a:pPr>
            <a:r>
              <a:rPr lang="en-US" altLang="x-none" sz="2800" b="1" dirty="0"/>
              <a:t>6  </a:t>
            </a:r>
            <a:r>
              <a:rPr lang="zh-CN" altLang="en-US" sz="2800" b="1" dirty="0"/>
              <a:t>一个双向栈</a:t>
            </a:r>
            <a:r>
              <a:rPr lang="en-US" altLang="x-none" sz="2800" b="1" dirty="0"/>
              <a:t>S</a:t>
            </a:r>
            <a:r>
              <a:rPr lang="zh-CN" altLang="en-US" sz="2800" b="1" dirty="0"/>
              <a:t>是在同一向量空间内实现的两个栈</a:t>
            </a:r>
            <a:r>
              <a:rPr lang="zh-CN" altLang="en-US" sz="2800" b="1" dirty="0">
                <a:latin typeface="宋体" panose="02010600030101010101" pitchFamily="2" charset="-122"/>
              </a:rPr>
              <a:t>，它们的栈底分别设在向量空间的两端。试为此双向栈设计初始化</a:t>
            </a:r>
            <a:r>
              <a:rPr lang="en-US" altLang="x-none" sz="2800" b="1" dirty="0"/>
              <a:t>InitStack(S) </a:t>
            </a:r>
            <a:r>
              <a:rPr lang="zh-CN" altLang="en-US" sz="2800" b="1" dirty="0">
                <a:latin typeface="宋体" panose="02010600030101010101" pitchFamily="2" charset="-122"/>
              </a:rPr>
              <a:t>，入栈</a:t>
            </a:r>
            <a:r>
              <a:rPr lang="en-US" altLang="x-none" sz="2800" b="1" dirty="0"/>
              <a:t>Push(S,i,x)</a:t>
            </a:r>
            <a:r>
              <a:rPr lang="zh-CN" altLang="en-US" sz="2800" b="1" dirty="0">
                <a:latin typeface="宋体" panose="02010600030101010101" pitchFamily="2" charset="-122"/>
              </a:rPr>
              <a:t>，出栈</a:t>
            </a:r>
            <a:r>
              <a:rPr lang="en-US" altLang="x-none" sz="2800" b="1" dirty="0"/>
              <a:t>Pop(S,i,x)</a:t>
            </a:r>
            <a:r>
              <a:rPr lang="zh-CN" altLang="en-US" sz="2800" b="1" dirty="0"/>
              <a:t>算法</a:t>
            </a:r>
            <a:r>
              <a:rPr lang="zh-CN" altLang="en-US" sz="2800" b="1" dirty="0">
                <a:latin typeface="宋体" panose="02010600030101010101" pitchFamily="2" charset="-122"/>
              </a:rPr>
              <a:t>，其中</a:t>
            </a:r>
            <a:r>
              <a:rPr lang="en-US" altLang="x-none" sz="2800" b="1" dirty="0"/>
              <a:t>i</a:t>
            </a:r>
            <a:r>
              <a:rPr lang="zh-CN" altLang="en-US" sz="2800" b="1" dirty="0"/>
              <a:t>为</a:t>
            </a:r>
            <a:r>
              <a:rPr lang="en-US" altLang="x-none" sz="2800" b="1" dirty="0"/>
              <a:t>0</a:t>
            </a:r>
            <a:r>
              <a:rPr lang="zh-CN" altLang="en-US" sz="2800" b="1" dirty="0"/>
              <a:t>或</a:t>
            </a:r>
            <a:r>
              <a:rPr lang="en-US" altLang="x-none" sz="2800" b="1" dirty="0"/>
              <a:t>1 </a:t>
            </a:r>
            <a:r>
              <a:rPr lang="zh-CN" altLang="en-US" sz="2800" b="1" dirty="0">
                <a:latin typeface="宋体" panose="02010600030101010101" pitchFamily="2" charset="-122"/>
              </a:rPr>
              <a:t>，用以表示栈号。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355600">
              <a:lnSpc>
                <a:spcPct val="110000"/>
              </a:lnSpc>
              <a:buNone/>
            </a:pPr>
            <a:r>
              <a:rPr lang="en-US" altLang="x-none" sz="2800" b="1" dirty="0"/>
              <a:t>7</a:t>
            </a:r>
            <a:r>
              <a:rPr lang="en-US" altLang="x-none" sz="2800" b="1" dirty="0">
                <a:latin typeface="宋体" panose="02010600030101010101" pitchFamily="2" charset="-122"/>
              </a:rPr>
              <a:t>  </a:t>
            </a:r>
            <a:r>
              <a:rPr lang="zh-CN" altLang="en-US" sz="2800" b="1" dirty="0">
                <a:latin typeface="宋体" panose="02010600030101010101" pitchFamily="2" charset="-122"/>
              </a:rPr>
              <a:t>设</a:t>
            </a:r>
            <a:r>
              <a:rPr lang="en-US" altLang="x-none" sz="2800" b="1" dirty="0"/>
              <a:t>Q[0,6]</a:t>
            </a:r>
            <a:r>
              <a:rPr lang="zh-CN" altLang="en-US" sz="2800" b="1" dirty="0"/>
              <a:t>是一个静态顺序队列</a:t>
            </a:r>
            <a:r>
              <a:rPr lang="zh-CN" altLang="en-US" sz="2800" b="1" dirty="0">
                <a:latin typeface="宋体" panose="02010600030101010101" pitchFamily="2" charset="-122"/>
              </a:rPr>
              <a:t>，初始状态为</a:t>
            </a:r>
            <a:r>
              <a:rPr lang="en-US" altLang="x-none" sz="2800" b="1" dirty="0"/>
              <a:t>front=rear=0</a:t>
            </a:r>
            <a:r>
              <a:rPr lang="zh-CN" altLang="en-US" sz="2800" b="1" dirty="0">
                <a:latin typeface="宋体" panose="02010600030101010101" pitchFamily="2" charset="-122"/>
              </a:rPr>
              <a:t>，请画出做完下列操作后队列的头尾指针的状态变化情况，若不能入对，请指出其元素，并说明理由。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901700" lvl="1" indent="0">
              <a:lnSpc>
                <a:spcPct val="110000"/>
              </a:lnSpc>
              <a:buNone/>
            </a:pPr>
            <a:r>
              <a:rPr lang="en-US" altLang="x-none" b="1" dirty="0"/>
              <a:t>a, b, c, d</a:t>
            </a:r>
            <a:r>
              <a:rPr lang="zh-CN" altLang="en-US" b="1" dirty="0">
                <a:latin typeface="宋体" panose="02010600030101010101" pitchFamily="2" charset="-122"/>
              </a:rPr>
              <a:t>入队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marL="901700" lvl="1" indent="0">
              <a:lnSpc>
                <a:spcPct val="110000"/>
              </a:lnSpc>
              <a:buNone/>
            </a:pPr>
            <a:r>
              <a:rPr lang="en-US" altLang="x-none" b="1" dirty="0"/>
              <a:t>a, b, c</a:t>
            </a:r>
            <a:r>
              <a:rPr lang="zh-CN" altLang="en-US" b="1" dirty="0">
                <a:latin typeface="宋体" panose="02010600030101010101" pitchFamily="2" charset="-122"/>
              </a:rPr>
              <a:t>出队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marL="901700" lvl="1" indent="0">
              <a:lnSpc>
                <a:spcPct val="110000"/>
              </a:lnSpc>
              <a:buNone/>
            </a:pPr>
            <a:r>
              <a:rPr lang="en-US" altLang="x-none" b="1" dirty="0"/>
              <a:t>i , j , k , l , m</a:t>
            </a:r>
            <a:r>
              <a:rPr lang="zh-CN" altLang="en-US" b="1" dirty="0">
                <a:latin typeface="宋体" panose="02010600030101010101" pitchFamily="2" charset="-122"/>
              </a:rPr>
              <a:t>入队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marL="901700" lvl="1" indent="0">
              <a:lnSpc>
                <a:spcPct val="110000"/>
              </a:lnSpc>
              <a:buNone/>
            </a:pPr>
            <a:r>
              <a:rPr lang="en-US" altLang="x-none" b="1" dirty="0"/>
              <a:t>d, i</a:t>
            </a:r>
            <a:r>
              <a:rPr lang="zh-CN" altLang="en-US" b="1" dirty="0">
                <a:latin typeface="宋体" panose="02010600030101010101" pitchFamily="2" charset="-122"/>
              </a:rPr>
              <a:t>出队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marL="901700" lvl="1" indent="0">
              <a:lnSpc>
                <a:spcPct val="110000"/>
              </a:lnSpc>
              <a:buNone/>
            </a:pPr>
            <a:r>
              <a:rPr lang="en-US" altLang="x-none" b="1" dirty="0"/>
              <a:t>n, o, p, q, r</a:t>
            </a:r>
            <a:r>
              <a:rPr lang="zh-CN" altLang="en-US" b="1" dirty="0">
                <a:latin typeface="宋体" panose="02010600030101010101" pitchFamily="2" charset="-122"/>
              </a:rPr>
              <a:t>入队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1553" name="文本占位符 197633"/>
          <p:cNvSpPr>
            <a:spLocks noGrp="1"/>
          </p:cNvSpPr>
          <p:nvPr>
            <p:ph idx="1"/>
          </p:nvPr>
        </p:nvSpPr>
        <p:spPr>
          <a:xfrm>
            <a:off x="1676400" y="152400"/>
            <a:ext cx="8812213" cy="4789488"/>
          </a:xfrm>
        </p:spPr>
        <p:txBody>
          <a:bodyPr wrap="square" lIns="92075" tIns="46038" rIns="92075" bIns="46038" anchor="t"/>
          <a:p>
            <a:pPr marL="0" indent="355600">
              <a:lnSpc>
                <a:spcPct val="110000"/>
              </a:lnSpc>
              <a:buNone/>
            </a:pPr>
            <a:r>
              <a:rPr lang="en-US" altLang="x-none" sz="2800" b="1" dirty="0"/>
              <a:t>8</a:t>
            </a:r>
            <a:r>
              <a:rPr lang="en-US" altLang="x-none" sz="2800" b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假设</a:t>
            </a:r>
            <a:r>
              <a:rPr lang="en-US" altLang="x-none" sz="2800" b="1" dirty="0"/>
              <a:t>Q[0,5]</a:t>
            </a:r>
            <a:r>
              <a:rPr lang="zh-CN" altLang="en-US" sz="2800" b="1" dirty="0"/>
              <a:t>是一个循环队列</a:t>
            </a:r>
            <a:r>
              <a:rPr lang="zh-CN" altLang="en-US" sz="2800" b="1" dirty="0">
                <a:latin typeface="宋体" panose="02010600030101010101" pitchFamily="2" charset="-122"/>
              </a:rPr>
              <a:t>，初始状态为</a:t>
            </a:r>
            <a:r>
              <a:rPr lang="en-US" altLang="x-none" sz="2800" b="1" dirty="0"/>
              <a:t>front=rear=0</a:t>
            </a:r>
            <a:r>
              <a:rPr lang="zh-CN" altLang="en-US" sz="2800" b="1" dirty="0">
                <a:latin typeface="宋体" panose="02010600030101010101" pitchFamily="2" charset="-122"/>
              </a:rPr>
              <a:t>，请画出做完下列操作后队列的头尾指针的状态变化情况，若不能入对，请指出其元素，并说明理由。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901700" lvl="1" indent="0">
              <a:lnSpc>
                <a:spcPct val="110000"/>
              </a:lnSpc>
              <a:buNone/>
            </a:pPr>
            <a:r>
              <a:rPr lang="en-US" altLang="x-none" b="1" dirty="0"/>
              <a:t>d, e, b, g, h</a:t>
            </a:r>
            <a:r>
              <a:rPr lang="zh-CN" altLang="en-US" b="1" dirty="0"/>
              <a:t>入队</a:t>
            </a:r>
            <a:endParaRPr lang="zh-CN" altLang="en-US" b="1" dirty="0"/>
          </a:p>
          <a:p>
            <a:pPr marL="901700" lvl="1" indent="0">
              <a:lnSpc>
                <a:spcPct val="110000"/>
              </a:lnSpc>
              <a:buNone/>
            </a:pPr>
            <a:r>
              <a:rPr lang="en-US" altLang="x-none" b="1" dirty="0"/>
              <a:t>d, e</a:t>
            </a:r>
            <a:r>
              <a:rPr lang="zh-CN" altLang="en-US" b="1" dirty="0"/>
              <a:t>出队</a:t>
            </a:r>
            <a:endParaRPr lang="zh-CN" altLang="en-US" b="1" dirty="0"/>
          </a:p>
          <a:p>
            <a:pPr marL="901700" lvl="1" indent="0">
              <a:lnSpc>
                <a:spcPct val="110000"/>
              </a:lnSpc>
              <a:buNone/>
            </a:pPr>
            <a:r>
              <a:rPr lang="en-US" altLang="x-none" b="1" dirty="0"/>
              <a:t>i , j , k , l , m</a:t>
            </a:r>
            <a:r>
              <a:rPr lang="zh-CN" altLang="en-US" b="1" dirty="0"/>
              <a:t>入队</a:t>
            </a:r>
            <a:endParaRPr lang="zh-CN" altLang="en-US" b="1" dirty="0"/>
          </a:p>
          <a:p>
            <a:pPr marL="901700" lvl="1" indent="0">
              <a:lnSpc>
                <a:spcPct val="110000"/>
              </a:lnSpc>
              <a:buNone/>
            </a:pPr>
            <a:r>
              <a:rPr lang="en-US" altLang="x-none" b="1" dirty="0"/>
              <a:t>b</a:t>
            </a:r>
            <a:r>
              <a:rPr lang="zh-CN" altLang="en-US" b="1" dirty="0"/>
              <a:t>出队</a:t>
            </a:r>
            <a:endParaRPr lang="zh-CN" altLang="en-US" b="1" dirty="0"/>
          </a:p>
          <a:p>
            <a:pPr marL="901700" lvl="1" indent="0">
              <a:lnSpc>
                <a:spcPct val="110000"/>
              </a:lnSpc>
              <a:buNone/>
            </a:pPr>
            <a:r>
              <a:rPr lang="en-US" altLang="x-none" b="1" dirty="0"/>
              <a:t>n, o, p, q, r</a:t>
            </a:r>
            <a:r>
              <a:rPr lang="zh-CN" altLang="en-US" b="1" dirty="0"/>
              <a:t>入队 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内容占位符 144385"/>
          <p:cNvSpPr>
            <a:spLocks noGrp="1"/>
          </p:cNvSpPr>
          <p:nvPr>
            <p:ph idx="4294967295"/>
          </p:nvPr>
        </p:nvSpPr>
        <p:spPr>
          <a:xfrm>
            <a:off x="1676400" y="152400"/>
            <a:ext cx="8812213" cy="1620838"/>
          </a:xfrm>
        </p:spPr>
        <p:txBody>
          <a:bodyPr anchor="t"/>
          <a:p>
            <a:pPr marL="355600" lvl="1" indent="0" eaLnBrk="0" hangingPunct="0">
              <a:lnSpc>
                <a:spcPct val="110000"/>
              </a:lnSpc>
              <a:buClrTx/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◆ </a:t>
            </a:r>
            <a:r>
              <a:rPr lang="zh-CN" altLang="en-US" sz="3200" b="1" dirty="0">
                <a:solidFill>
                  <a:schemeClr val="folHlink"/>
                </a:solidFill>
                <a:latin typeface="宋体" panose="02010600030101010101" pitchFamily="2" charset="-122"/>
              </a:rPr>
              <a:t>结点出栈</a:t>
            </a:r>
            <a:r>
              <a:rPr lang="zh-CN" altLang="en-US" sz="3200" b="1" dirty="0"/>
              <a:t>：</a:t>
            </a:r>
            <a:r>
              <a:rPr lang="zh-CN" altLang="en-US" b="1" dirty="0"/>
              <a:t>首先执行</a:t>
            </a:r>
            <a:r>
              <a:rPr lang="en-US" altLang="x-none" b="1" dirty="0"/>
              <a:t>top</a:t>
            </a:r>
            <a:r>
              <a:rPr lang="zh-CN" altLang="en-US" b="1" dirty="0"/>
              <a:t>减</a:t>
            </a:r>
            <a:r>
              <a:rPr lang="en-US" altLang="x-none" b="1" dirty="0"/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，使</a:t>
            </a:r>
            <a:r>
              <a:rPr lang="en-US" altLang="x-none" b="1" dirty="0"/>
              <a:t>top</a:t>
            </a:r>
            <a:r>
              <a:rPr lang="zh-CN" altLang="en-US" b="1" dirty="0"/>
              <a:t>指向栈顶元素的存储位置，然后将栈顶元素取出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marL="0" indent="0" eaLnBrk="0" hangingPunct="0">
              <a:lnSpc>
                <a:spcPct val="110000"/>
              </a:lnSpc>
              <a:buClrTx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图</a:t>
            </a:r>
            <a:r>
              <a:rPr lang="en-US" altLang="x-none" sz="2800" b="1" dirty="0"/>
              <a:t>3-2</a:t>
            </a:r>
            <a:r>
              <a:rPr lang="zh-CN" altLang="en-US" sz="2800" b="1" dirty="0"/>
              <a:t>是一个动态栈的变化示意图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pSp>
        <p:nvGrpSpPr>
          <p:cNvPr id="98306" name="组合 144386"/>
          <p:cNvGrpSpPr/>
          <p:nvPr/>
        </p:nvGrpSpPr>
        <p:grpSpPr>
          <a:xfrm>
            <a:off x="1631950" y="1844675"/>
            <a:ext cx="6480175" cy="4897438"/>
            <a:chOff x="0" y="0"/>
            <a:chExt cx="4082" cy="3085"/>
          </a:xfrm>
        </p:grpSpPr>
        <p:sp>
          <p:nvSpPr>
            <p:cNvPr id="98307" name="矩形 144387"/>
            <p:cNvSpPr/>
            <p:nvPr/>
          </p:nvSpPr>
          <p:spPr>
            <a:xfrm>
              <a:off x="1043" y="2858"/>
              <a:ext cx="2189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ctr"/>
            <a:p>
              <a:pPr algn="ctr" eaLnBrk="0" hangingPunct="0"/>
              <a:r>
                <a:rPr lang="zh-CN" altLang="en-US" sz="2000" b="1" dirty="0">
                  <a:latin typeface="楷体_GB2312" pitchFamily="1" charset="-122"/>
                  <a:ea typeface="楷体_GB2312" pitchFamily="1" charset="-122"/>
                </a:rPr>
                <a:t>图</a:t>
              </a:r>
              <a:r>
                <a:rPr lang="en-US" altLang="x-none" sz="2000" b="1" dirty="0">
                  <a:latin typeface="Times New Roman" panose="02020603050405020304" pitchFamily="2" charset="0"/>
                  <a:ea typeface="楷体_GB2312" pitchFamily="1" charset="-122"/>
                </a:rPr>
                <a:t>3-2   (</a:t>
              </a:r>
              <a:r>
                <a:rPr lang="zh-CN" altLang="en-US" sz="2000" b="1" dirty="0">
                  <a:latin typeface="Times New Roman" panose="02020603050405020304" pitchFamily="2" charset="0"/>
                  <a:ea typeface="楷体_GB2312" pitchFamily="1" charset="-122"/>
                </a:rPr>
                <a:t>动态</a:t>
              </a:r>
              <a:r>
                <a:rPr lang="en-US" altLang="x-none" sz="2000" b="1" dirty="0">
                  <a:latin typeface="Times New Roman" panose="02020603050405020304" pitchFamily="2" charset="0"/>
                  <a:ea typeface="楷体_GB2312" pitchFamily="1" charset="-122"/>
                </a:rPr>
                <a:t>)</a:t>
              </a:r>
              <a:r>
                <a:rPr lang="zh-CN" altLang="en-US" sz="2000" b="1" dirty="0">
                  <a:latin typeface="楷体_GB2312" pitchFamily="1" charset="-122"/>
                  <a:ea typeface="楷体_GB2312" pitchFamily="1" charset="-122"/>
                </a:rPr>
                <a:t>堆栈变化示意图</a:t>
              </a:r>
              <a:endParaRPr lang="zh-CN" altLang="en-US" sz="2000" b="1" dirty="0">
                <a:latin typeface="楷体_GB2312" pitchFamily="1" charset="-122"/>
                <a:ea typeface="楷体_GB2312" pitchFamily="1" charset="-122"/>
              </a:endParaRPr>
            </a:p>
          </p:txBody>
        </p:sp>
        <p:grpSp>
          <p:nvGrpSpPr>
            <p:cNvPr id="98308" name="组合 144388"/>
            <p:cNvGrpSpPr/>
            <p:nvPr/>
          </p:nvGrpSpPr>
          <p:grpSpPr>
            <a:xfrm>
              <a:off x="0" y="0"/>
              <a:ext cx="1066" cy="1315"/>
              <a:chOff x="0" y="0"/>
              <a:chExt cx="1066" cy="1315"/>
            </a:xfrm>
          </p:grpSpPr>
          <p:sp>
            <p:nvSpPr>
              <p:cNvPr id="98309" name="矩形 144389"/>
              <p:cNvSpPr/>
              <p:nvPr/>
            </p:nvSpPr>
            <p:spPr>
              <a:xfrm>
                <a:off x="613" y="1088"/>
                <a:ext cx="453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zh-CN" altLang="en-US" sz="20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空栈</a:t>
                </a:r>
                <a:endParaRPr lang="zh-CN" altLang="en-US" sz="2000" b="1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98310" name="组合 144390"/>
              <p:cNvGrpSpPr/>
              <p:nvPr/>
            </p:nvGrpSpPr>
            <p:grpSpPr>
              <a:xfrm>
                <a:off x="0" y="0"/>
                <a:ext cx="1039" cy="1171"/>
                <a:chOff x="0" y="0"/>
                <a:chExt cx="1039" cy="1171"/>
              </a:xfrm>
            </p:grpSpPr>
            <p:sp>
              <p:nvSpPr>
                <p:cNvPr id="98311" name="矩形 144391"/>
                <p:cNvSpPr/>
                <p:nvPr/>
              </p:nvSpPr>
              <p:spPr>
                <a:xfrm>
                  <a:off x="586" y="814"/>
                  <a:ext cx="453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lang="zh-CN" altLang="en-US" sz="2400" baseline="-250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8312" name="矩形 144392"/>
                <p:cNvSpPr/>
                <p:nvPr/>
              </p:nvSpPr>
              <p:spPr>
                <a:xfrm>
                  <a:off x="586" y="609"/>
                  <a:ext cx="453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lang="zh-CN" altLang="en-US" sz="2400" baseline="-250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8313" name="矩形 144393"/>
                <p:cNvSpPr/>
                <p:nvPr/>
              </p:nvSpPr>
              <p:spPr>
                <a:xfrm>
                  <a:off x="586" y="404"/>
                  <a:ext cx="453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lang="zh-CN" altLang="en-US" sz="2400" baseline="-250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8314" name="矩形 144394"/>
                <p:cNvSpPr/>
                <p:nvPr/>
              </p:nvSpPr>
              <p:spPr>
                <a:xfrm>
                  <a:off x="586" y="201"/>
                  <a:ext cx="453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lang="zh-CN" altLang="en-US" sz="2400" baseline="-250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8315" name="矩形 144395"/>
                <p:cNvSpPr/>
                <p:nvPr/>
              </p:nvSpPr>
              <p:spPr>
                <a:xfrm>
                  <a:off x="586" y="0"/>
                  <a:ext cx="453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lang="zh-CN" altLang="en-US" sz="2400" baseline="-250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98316" name="组合 144396"/>
                <p:cNvGrpSpPr/>
                <p:nvPr/>
              </p:nvGrpSpPr>
              <p:grpSpPr>
                <a:xfrm>
                  <a:off x="10" y="944"/>
                  <a:ext cx="574" cy="227"/>
                  <a:chOff x="0" y="0"/>
                  <a:chExt cx="574" cy="227"/>
                </a:xfrm>
              </p:grpSpPr>
              <p:sp>
                <p:nvSpPr>
                  <p:cNvPr id="98317" name="矩形 144397"/>
                  <p:cNvSpPr/>
                  <p:nvPr/>
                </p:nvSpPr>
                <p:spPr>
                  <a:xfrm>
                    <a:off x="0" y="0"/>
                    <a:ext cx="499" cy="2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0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bottom</a:t>
                    </a:r>
                    <a:endParaRPr lang="en-US" altLang="x-none" sz="2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8318" name="直接连接符 144398"/>
                  <p:cNvSpPr/>
                  <p:nvPr/>
                </p:nvSpPr>
                <p:spPr>
                  <a:xfrm>
                    <a:off x="211" y="44"/>
                    <a:ext cx="363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98319" name="组合 144399"/>
                <p:cNvGrpSpPr/>
                <p:nvPr/>
              </p:nvGrpSpPr>
              <p:grpSpPr>
                <a:xfrm>
                  <a:off x="0" y="730"/>
                  <a:ext cx="580" cy="227"/>
                  <a:chOff x="0" y="0"/>
                  <a:chExt cx="580" cy="227"/>
                </a:xfrm>
              </p:grpSpPr>
              <p:sp>
                <p:nvSpPr>
                  <p:cNvPr id="98320" name="矩形 144400"/>
                  <p:cNvSpPr/>
                  <p:nvPr/>
                </p:nvSpPr>
                <p:spPr>
                  <a:xfrm>
                    <a:off x="0" y="0"/>
                    <a:ext cx="317" cy="2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0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top</a:t>
                    </a:r>
                    <a:endParaRPr lang="en-US" altLang="x-none" sz="2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8321" name="直接连接符 144401"/>
                  <p:cNvSpPr/>
                  <p:nvPr/>
                </p:nvSpPr>
                <p:spPr>
                  <a:xfrm>
                    <a:off x="340" y="131"/>
                    <a:ext cx="240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</p:grpSp>
        </p:grpSp>
        <p:grpSp>
          <p:nvGrpSpPr>
            <p:cNvPr id="98322" name="组合 144402"/>
            <p:cNvGrpSpPr/>
            <p:nvPr/>
          </p:nvGrpSpPr>
          <p:grpSpPr>
            <a:xfrm>
              <a:off x="1357" y="19"/>
              <a:ext cx="1274" cy="1381"/>
              <a:chOff x="0" y="0"/>
              <a:chExt cx="1274" cy="1381"/>
            </a:xfrm>
          </p:grpSpPr>
          <p:sp>
            <p:nvSpPr>
              <p:cNvPr id="98323" name="矩形 144403"/>
              <p:cNvSpPr/>
              <p:nvPr/>
            </p:nvSpPr>
            <p:spPr>
              <a:xfrm>
                <a:off x="322" y="1099"/>
                <a:ext cx="952" cy="28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zh-CN" altLang="en-US" sz="20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元素</a:t>
                </a:r>
                <a:r>
                  <a: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a</a:t>
                </a:r>
                <a:r>
                  <a:rPr lang="zh-CN" altLang="en-US" sz="20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进栈</a:t>
                </a:r>
                <a:endParaRPr lang="zh-CN" altLang="en-US" sz="2000" b="1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98324" name="组合 144404"/>
              <p:cNvGrpSpPr/>
              <p:nvPr/>
            </p:nvGrpSpPr>
            <p:grpSpPr>
              <a:xfrm>
                <a:off x="0" y="0"/>
                <a:ext cx="1061" cy="1122"/>
                <a:chOff x="0" y="0"/>
                <a:chExt cx="1061" cy="1122"/>
              </a:xfrm>
            </p:grpSpPr>
            <p:grpSp>
              <p:nvGrpSpPr>
                <p:cNvPr id="98325" name="组合 144405"/>
                <p:cNvGrpSpPr/>
                <p:nvPr/>
              </p:nvGrpSpPr>
              <p:grpSpPr>
                <a:xfrm>
                  <a:off x="0" y="895"/>
                  <a:ext cx="610" cy="227"/>
                  <a:chOff x="0" y="0"/>
                  <a:chExt cx="610" cy="227"/>
                </a:xfrm>
              </p:grpSpPr>
              <p:sp>
                <p:nvSpPr>
                  <p:cNvPr id="98326" name="矩形 144406"/>
                  <p:cNvSpPr/>
                  <p:nvPr/>
                </p:nvSpPr>
                <p:spPr>
                  <a:xfrm>
                    <a:off x="0" y="0"/>
                    <a:ext cx="499" cy="2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0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bottom</a:t>
                    </a:r>
                    <a:endParaRPr lang="en-US" altLang="x-none" sz="2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8327" name="直接连接符 144407"/>
                  <p:cNvSpPr/>
                  <p:nvPr/>
                </p:nvSpPr>
                <p:spPr>
                  <a:xfrm>
                    <a:off x="247" y="30"/>
                    <a:ext cx="363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98328" name="组合 144408"/>
                <p:cNvGrpSpPr/>
                <p:nvPr/>
              </p:nvGrpSpPr>
              <p:grpSpPr>
                <a:xfrm>
                  <a:off x="109" y="567"/>
                  <a:ext cx="509" cy="227"/>
                  <a:chOff x="0" y="0"/>
                  <a:chExt cx="580" cy="227"/>
                </a:xfrm>
              </p:grpSpPr>
              <p:sp>
                <p:nvSpPr>
                  <p:cNvPr id="98329" name="矩形 144409"/>
                  <p:cNvSpPr/>
                  <p:nvPr/>
                </p:nvSpPr>
                <p:spPr>
                  <a:xfrm>
                    <a:off x="0" y="0"/>
                    <a:ext cx="317" cy="2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0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top</a:t>
                    </a:r>
                    <a:endParaRPr lang="en-US" altLang="x-none" sz="2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8330" name="直接连接符 144410"/>
                  <p:cNvSpPr/>
                  <p:nvPr/>
                </p:nvSpPr>
                <p:spPr>
                  <a:xfrm>
                    <a:off x="340" y="131"/>
                    <a:ext cx="240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sp>
              <p:nvSpPr>
                <p:cNvPr id="98331" name="矩形 144411"/>
                <p:cNvSpPr/>
                <p:nvPr/>
              </p:nvSpPr>
              <p:spPr>
                <a:xfrm>
                  <a:off x="623" y="610"/>
                  <a:ext cx="438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lang="zh-CN" altLang="en-US" sz="2400" baseline="-250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8332" name="矩形 144412"/>
                <p:cNvSpPr/>
                <p:nvPr/>
              </p:nvSpPr>
              <p:spPr>
                <a:xfrm>
                  <a:off x="623" y="406"/>
                  <a:ext cx="438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lang="zh-CN" altLang="en-US" sz="2400" baseline="-250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8333" name="矩形 144413"/>
                <p:cNvSpPr/>
                <p:nvPr/>
              </p:nvSpPr>
              <p:spPr>
                <a:xfrm>
                  <a:off x="623" y="202"/>
                  <a:ext cx="438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lang="zh-CN" altLang="en-US" sz="2400" baseline="-250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8334" name="矩形 144414"/>
                <p:cNvSpPr/>
                <p:nvPr/>
              </p:nvSpPr>
              <p:spPr>
                <a:xfrm>
                  <a:off x="623" y="0"/>
                  <a:ext cx="438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lang="zh-CN" altLang="en-US" sz="2400" baseline="-250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8335" name="矩形 144415"/>
                <p:cNvSpPr/>
                <p:nvPr/>
              </p:nvSpPr>
              <p:spPr>
                <a:xfrm>
                  <a:off x="621" y="813"/>
                  <a:ext cx="438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a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98336" name="组合 144416"/>
            <p:cNvGrpSpPr/>
            <p:nvPr/>
          </p:nvGrpSpPr>
          <p:grpSpPr>
            <a:xfrm>
              <a:off x="2767" y="21"/>
              <a:ext cx="1315" cy="1379"/>
              <a:chOff x="0" y="0"/>
              <a:chExt cx="1315" cy="1379"/>
            </a:xfrm>
          </p:grpSpPr>
          <p:sp>
            <p:nvSpPr>
              <p:cNvPr id="98337" name="矩形 144417"/>
              <p:cNvSpPr/>
              <p:nvPr/>
            </p:nvSpPr>
            <p:spPr>
              <a:xfrm>
                <a:off x="363" y="1112"/>
                <a:ext cx="952" cy="2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zh-CN" altLang="en-US" sz="20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元素</a:t>
                </a:r>
                <a:r>
                  <a: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b</a:t>
                </a:r>
                <a:r>
                  <a:rPr lang="zh-CN" altLang="en-US" sz="20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，</a:t>
                </a:r>
                <a:r>
                  <a: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c</a:t>
                </a:r>
                <a:r>
                  <a:rPr lang="zh-CN" altLang="en-US" sz="20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进栈</a:t>
                </a:r>
                <a:endParaRPr lang="zh-CN" altLang="en-US" sz="2000" b="1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98338" name="组合 144418"/>
              <p:cNvGrpSpPr/>
              <p:nvPr/>
            </p:nvGrpSpPr>
            <p:grpSpPr>
              <a:xfrm>
                <a:off x="0" y="0"/>
                <a:ext cx="1065" cy="1133"/>
                <a:chOff x="0" y="0"/>
                <a:chExt cx="1065" cy="1133"/>
              </a:xfrm>
            </p:grpSpPr>
            <p:grpSp>
              <p:nvGrpSpPr>
                <p:cNvPr id="98339" name="组合 144419"/>
                <p:cNvGrpSpPr/>
                <p:nvPr/>
              </p:nvGrpSpPr>
              <p:grpSpPr>
                <a:xfrm>
                  <a:off x="0" y="906"/>
                  <a:ext cx="605" cy="227"/>
                  <a:chOff x="0" y="0"/>
                  <a:chExt cx="605" cy="227"/>
                </a:xfrm>
              </p:grpSpPr>
              <p:sp>
                <p:nvSpPr>
                  <p:cNvPr id="98340" name="矩形 144420"/>
                  <p:cNvSpPr/>
                  <p:nvPr/>
                </p:nvSpPr>
                <p:spPr>
                  <a:xfrm>
                    <a:off x="0" y="0"/>
                    <a:ext cx="499" cy="2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0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bottom</a:t>
                    </a:r>
                    <a:endParaRPr lang="en-US" altLang="x-none" sz="2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8341" name="直接连接符 144421"/>
                  <p:cNvSpPr/>
                  <p:nvPr/>
                </p:nvSpPr>
                <p:spPr>
                  <a:xfrm>
                    <a:off x="242" y="29"/>
                    <a:ext cx="363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98342" name="组合 144422"/>
                <p:cNvGrpSpPr/>
                <p:nvPr/>
              </p:nvGrpSpPr>
              <p:grpSpPr>
                <a:xfrm>
                  <a:off x="28" y="168"/>
                  <a:ext cx="580" cy="227"/>
                  <a:chOff x="0" y="0"/>
                  <a:chExt cx="580" cy="227"/>
                </a:xfrm>
              </p:grpSpPr>
              <p:sp>
                <p:nvSpPr>
                  <p:cNvPr id="98343" name="矩形 144423"/>
                  <p:cNvSpPr/>
                  <p:nvPr/>
                </p:nvSpPr>
                <p:spPr>
                  <a:xfrm>
                    <a:off x="0" y="0"/>
                    <a:ext cx="317" cy="2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0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top</a:t>
                    </a:r>
                    <a:endParaRPr lang="en-US" altLang="x-none" sz="2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8344" name="直接连接符 144424"/>
                  <p:cNvSpPr/>
                  <p:nvPr/>
                </p:nvSpPr>
                <p:spPr>
                  <a:xfrm>
                    <a:off x="340" y="131"/>
                    <a:ext cx="240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sp>
              <p:nvSpPr>
                <p:cNvPr id="98345" name="矩形 144425"/>
                <p:cNvSpPr/>
                <p:nvPr/>
              </p:nvSpPr>
              <p:spPr>
                <a:xfrm>
                  <a:off x="610" y="200"/>
                  <a:ext cx="451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lang="zh-CN" altLang="en-US" sz="2400" baseline="-250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8346" name="矩形 144426"/>
                <p:cNvSpPr/>
                <p:nvPr/>
              </p:nvSpPr>
              <p:spPr>
                <a:xfrm>
                  <a:off x="614" y="0"/>
                  <a:ext cx="451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lang="zh-CN" altLang="en-US" sz="2400" baseline="-250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8347" name="矩形 144427"/>
                <p:cNvSpPr/>
                <p:nvPr/>
              </p:nvSpPr>
              <p:spPr>
                <a:xfrm>
                  <a:off x="612" y="812"/>
                  <a:ext cx="451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a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8348" name="矩形 144428"/>
                <p:cNvSpPr/>
                <p:nvPr/>
              </p:nvSpPr>
              <p:spPr>
                <a:xfrm>
                  <a:off x="612" y="604"/>
                  <a:ext cx="451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b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8349" name="矩形 144429"/>
                <p:cNvSpPr/>
                <p:nvPr/>
              </p:nvSpPr>
              <p:spPr>
                <a:xfrm>
                  <a:off x="612" y="397"/>
                  <a:ext cx="451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c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98350" name="组合 144430"/>
            <p:cNvGrpSpPr/>
            <p:nvPr/>
          </p:nvGrpSpPr>
          <p:grpSpPr>
            <a:xfrm>
              <a:off x="454" y="1452"/>
              <a:ext cx="1224" cy="1368"/>
              <a:chOff x="0" y="0"/>
              <a:chExt cx="1224" cy="1368"/>
            </a:xfrm>
          </p:grpSpPr>
          <p:sp>
            <p:nvSpPr>
              <p:cNvPr id="98351" name="矩形 144431"/>
              <p:cNvSpPr/>
              <p:nvPr/>
            </p:nvSpPr>
            <p:spPr>
              <a:xfrm>
                <a:off x="408" y="1119"/>
                <a:ext cx="816" cy="24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zh-CN" altLang="en-US" sz="20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元素</a:t>
                </a:r>
                <a:r>
                  <a: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c</a:t>
                </a:r>
                <a:r>
                  <a:rPr lang="zh-CN" altLang="en-US" sz="20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退栈</a:t>
                </a:r>
                <a:endParaRPr lang="zh-CN" altLang="en-US" sz="2000" b="1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98352" name="组合 144432"/>
              <p:cNvGrpSpPr/>
              <p:nvPr/>
            </p:nvGrpSpPr>
            <p:grpSpPr>
              <a:xfrm>
                <a:off x="0" y="0"/>
                <a:ext cx="1069" cy="1141"/>
                <a:chOff x="0" y="0"/>
                <a:chExt cx="1069" cy="1141"/>
              </a:xfrm>
            </p:grpSpPr>
            <p:grpSp>
              <p:nvGrpSpPr>
                <p:cNvPr id="98353" name="组合 144433"/>
                <p:cNvGrpSpPr/>
                <p:nvPr/>
              </p:nvGrpSpPr>
              <p:grpSpPr>
                <a:xfrm>
                  <a:off x="0" y="914"/>
                  <a:ext cx="605" cy="227"/>
                  <a:chOff x="0" y="0"/>
                  <a:chExt cx="605" cy="227"/>
                </a:xfrm>
              </p:grpSpPr>
              <p:sp>
                <p:nvSpPr>
                  <p:cNvPr id="98354" name="矩形 144434"/>
                  <p:cNvSpPr/>
                  <p:nvPr/>
                </p:nvSpPr>
                <p:spPr>
                  <a:xfrm>
                    <a:off x="0" y="0"/>
                    <a:ext cx="499" cy="2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0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bottom</a:t>
                    </a:r>
                    <a:endParaRPr lang="en-US" altLang="x-none" sz="2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8355" name="直接连接符 144435"/>
                  <p:cNvSpPr/>
                  <p:nvPr/>
                </p:nvSpPr>
                <p:spPr>
                  <a:xfrm>
                    <a:off x="242" y="29"/>
                    <a:ext cx="363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98356" name="组合 144436"/>
                <p:cNvGrpSpPr/>
                <p:nvPr/>
              </p:nvGrpSpPr>
              <p:grpSpPr>
                <a:xfrm>
                  <a:off x="28" y="370"/>
                  <a:ext cx="580" cy="227"/>
                  <a:chOff x="0" y="0"/>
                  <a:chExt cx="580" cy="227"/>
                </a:xfrm>
              </p:grpSpPr>
              <p:sp>
                <p:nvSpPr>
                  <p:cNvPr id="98357" name="矩形 144437"/>
                  <p:cNvSpPr/>
                  <p:nvPr/>
                </p:nvSpPr>
                <p:spPr>
                  <a:xfrm>
                    <a:off x="0" y="0"/>
                    <a:ext cx="317" cy="2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0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top</a:t>
                    </a:r>
                    <a:endParaRPr lang="en-US" altLang="x-none" sz="2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8358" name="直接连接符 144438"/>
                  <p:cNvSpPr/>
                  <p:nvPr/>
                </p:nvSpPr>
                <p:spPr>
                  <a:xfrm>
                    <a:off x="340" y="131"/>
                    <a:ext cx="240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sp>
              <p:nvSpPr>
                <p:cNvPr id="98359" name="矩形 144439"/>
                <p:cNvSpPr/>
                <p:nvPr/>
              </p:nvSpPr>
              <p:spPr>
                <a:xfrm>
                  <a:off x="618" y="208"/>
                  <a:ext cx="451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lang="zh-CN" altLang="en-US" sz="2400" baseline="-250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8360" name="矩形 144440"/>
                <p:cNvSpPr/>
                <p:nvPr/>
              </p:nvSpPr>
              <p:spPr>
                <a:xfrm>
                  <a:off x="614" y="0"/>
                  <a:ext cx="451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lang="zh-CN" altLang="en-US" sz="2400" baseline="-250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8361" name="矩形 144441"/>
                <p:cNvSpPr/>
                <p:nvPr/>
              </p:nvSpPr>
              <p:spPr>
                <a:xfrm>
                  <a:off x="612" y="812"/>
                  <a:ext cx="451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a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8362" name="矩形 144442"/>
                <p:cNvSpPr/>
                <p:nvPr/>
              </p:nvSpPr>
              <p:spPr>
                <a:xfrm>
                  <a:off x="612" y="612"/>
                  <a:ext cx="451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b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8363" name="矩形 144443"/>
                <p:cNvSpPr/>
                <p:nvPr/>
              </p:nvSpPr>
              <p:spPr>
                <a:xfrm>
                  <a:off x="612" y="413"/>
                  <a:ext cx="451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lang="zh-CN" altLang="en-US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98364" name="组合 144444"/>
            <p:cNvGrpSpPr/>
            <p:nvPr/>
          </p:nvGrpSpPr>
          <p:grpSpPr>
            <a:xfrm>
              <a:off x="2200" y="1293"/>
              <a:ext cx="1383" cy="1543"/>
              <a:chOff x="0" y="0"/>
              <a:chExt cx="1383" cy="1543"/>
            </a:xfrm>
          </p:grpSpPr>
          <p:grpSp>
            <p:nvGrpSpPr>
              <p:cNvPr id="98365" name="组合 144445"/>
              <p:cNvGrpSpPr/>
              <p:nvPr/>
            </p:nvGrpSpPr>
            <p:grpSpPr>
              <a:xfrm>
                <a:off x="0" y="0"/>
                <a:ext cx="1063" cy="1360"/>
                <a:chOff x="0" y="0"/>
                <a:chExt cx="1063" cy="1360"/>
              </a:xfrm>
            </p:grpSpPr>
            <p:grpSp>
              <p:nvGrpSpPr>
                <p:cNvPr id="98366" name="组合 144446"/>
                <p:cNvGrpSpPr/>
                <p:nvPr/>
              </p:nvGrpSpPr>
              <p:grpSpPr>
                <a:xfrm>
                  <a:off x="0" y="1133"/>
                  <a:ext cx="605" cy="227"/>
                  <a:chOff x="0" y="0"/>
                  <a:chExt cx="605" cy="227"/>
                </a:xfrm>
              </p:grpSpPr>
              <p:sp>
                <p:nvSpPr>
                  <p:cNvPr id="98367" name="矩形 144447"/>
                  <p:cNvSpPr/>
                  <p:nvPr/>
                </p:nvSpPr>
                <p:spPr>
                  <a:xfrm>
                    <a:off x="0" y="0"/>
                    <a:ext cx="499" cy="2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0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bottom</a:t>
                    </a:r>
                    <a:endParaRPr lang="en-US" altLang="x-none" sz="2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8368" name="直接连接符 144448"/>
                  <p:cNvSpPr/>
                  <p:nvPr/>
                </p:nvSpPr>
                <p:spPr>
                  <a:xfrm>
                    <a:off x="242" y="29"/>
                    <a:ext cx="363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98369" name="组合 144449"/>
                <p:cNvGrpSpPr/>
                <p:nvPr/>
              </p:nvGrpSpPr>
              <p:grpSpPr>
                <a:xfrm>
                  <a:off x="28" y="0"/>
                  <a:ext cx="580" cy="227"/>
                  <a:chOff x="0" y="0"/>
                  <a:chExt cx="580" cy="227"/>
                </a:xfrm>
              </p:grpSpPr>
              <p:sp>
                <p:nvSpPr>
                  <p:cNvPr id="98370" name="矩形 144450"/>
                  <p:cNvSpPr/>
                  <p:nvPr/>
                </p:nvSpPr>
                <p:spPr>
                  <a:xfrm>
                    <a:off x="0" y="0"/>
                    <a:ext cx="317" cy="2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/>
                    <a:r>
                      <a:rPr lang="en-US" altLang="x-none" sz="2000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top</a:t>
                    </a:r>
                    <a:endParaRPr lang="en-US" altLang="x-none" sz="2000" dirty="0">
                      <a:latin typeface="Times New Roman" panose="02020603050405020304" pitchFamily="2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8371" name="直接连接符 144451"/>
                  <p:cNvSpPr/>
                  <p:nvPr/>
                </p:nvSpPr>
                <p:spPr>
                  <a:xfrm>
                    <a:off x="340" y="131"/>
                    <a:ext cx="240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sp>
              <p:nvSpPr>
                <p:cNvPr id="98372" name="矩形 144452"/>
                <p:cNvSpPr/>
                <p:nvPr/>
              </p:nvSpPr>
              <p:spPr>
                <a:xfrm>
                  <a:off x="612" y="1031"/>
                  <a:ext cx="451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a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8373" name="矩形 144453"/>
                <p:cNvSpPr/>
                <p:nvPr/>
              </p:nvSpPr>
              <p:spPr>
                <a:xfrm>
                  <a:off x="612" y="831"/>
                  <a:ext cx="451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b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8374" name="矩形 144454"/>
                <p:cNvSpPr/>
                <p:nvPr/>
              </p:nvSpPr>
              <p:spPr>
                <a:xfrm>
                  <a:off x="612" y="632"/>
                  <a:ext cx="451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d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8375" name="矩形 144455"/>
                <p:cNvSpPr/>
                <p:nvPr/>
              </p:nvSpPr>
              <p:spPr>
                <a:xfrm>
                  <a:off x="611" y="433"/>
                  <a:ext cx="451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e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8376" name="矩形 144456"/>
                <p:cNvSpPr/>
                <p:nvPr/>
              </p:nvSpPr>
              <p:spPr>
                <a:xfrm>
                  <a:off x="611" y="227"/>
                  <a:ext cx="451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r>
                    <a:rPr lang="en-US" altLang="x-none" sz="2400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f</a:t>
                  </a:r>
                  <a:endPara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98377" name="矩形 144457"/>
              <p:cNvSpPr/>
              <p:nvPr/>
            </p:nvSpPr>
            <p:spPr>
              <a:xfrm>
                <a:off x="249" y="1316"/>
                <a:ext cx="1134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zh-CN" altLang="en-US" sz="20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元素</a:t>
                </a:r>
                <a:r>
                  <a: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d</a:t>
                </a:r>
                <a:r>
                  <a:rPr lang="zh-CN" altLang="en-US" sz="20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，</a:t>
                </a:r>
                <a:r>
                  <a: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e</a:t>
                </a:r>
                <a:r>
                  <a:rPr lang="zh-CN" altLang="en-US" sz="20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，</a:t>
                </a:r>
                <a:r>
                  <a:rPr lang="en-US" altLang="x-none" sz="20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f</a:t>
                </a:r>
                <a:r>
                  <a:rPr lang="zh-CN" altLang="en-US" sz="2000" b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进栈</a:t>
                </a:r>
                <a:endParaRPr lang="zh-CN" altLang="en-US" sz="2000" b="1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内容占位符 145409"/>
          <p:cNvSpPr>
            <a:spLocks noGrp="1"/>
          </p:cNvSpPr>
          <p:nvPr>
            <p:ph idx="4294967295"/>
          </p:nvPr>
        </p:nvSpPr>
        <p:spPr>
          <a:xfrm>
            <a:off x="1676400" y="149225"/>
            <a:ext cx="8812213" cy="5727700"/>
          </a:xfrm>
        </p:spPr>
        <p:txBody>
          <a:bodyPr anchor="t"/>
          <a:p>
            <a:pPr marL="0" indent="0">
              <a:lnSpc>
                <a:spcPct val="110000"/>
              </a:lnSpc>
              <a:buNone/>
            </a:pPr>
            <a:r>
              <a:rPr lang="zh-CN" altLang="en-US" sz="3600" b="1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基本操作的实现</a:t>
            </a:r>
            <a:endParaRPr lang="zh-CN" altLang="en-US" sz="28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dirty="0"/>
              <a:t>1</a:t>
            </a:r>
            <a:r>
              <a:rPr lang="en-US" altLang="x-none" sz="2800" b="1" dirty="0"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rPr>
              <a:t>栈的类型定义</a:t>
            </a:r>
            <a:endParaRPr lang="zh-CN" altLang="en-US" b="1" dirty="0">
              <a:solidFill>
                <a:schemeClr val="folHlink"/>
              </a:solidFill>
              <a:latin typeface="楷体_GB2312" pitchFamily="1" charset="-122"/>
              <a:ea typeface="楷体_GB2312" pitchFamily="1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/>
              <a:t>#define  STACK_SIZE  100    </a:t>
            </a:r>
            <a:r>
              <a:rPr lang="en-US" altLang="x-none" sz="2400" b="1" dirty="0"/>
              <a:t>/*  </a:t>
            </a:r>
            <a:r>
              <a:rPr lang="zh-CN" altLang="en-US" sz="2400" b="1" dirty="0"/>
              <a:t>栈初始向量大小  *</a:t>
            </a:r>
            <a:r>
              <a:rPr lang="en-US" altLang="x-none" sz="2400" b="1" dirty="0"/>
              <a:t>/</a:t>
            </a:r>
            <a:endParaRPr lang="en-US" altLang="x-none" sz="24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/>
              <a:t>#define STACKINCREMENT 10   </a:t>
            </a:r>
            <a:r>
              <a:rPr lang="en-US" altLang="x-none" sz="2400" b="1" dirty="0"/>
              <a:t>/*  </a:t>
            </a:r>
            <a:r>
              <a:rPr lang="zh-CN" altLang="en-US" sz="2400" b="1" dirty="0"/>
              <a:t>存储空间分配增量  *</a:t>
            </a:r>
            <a:r>
              <a:rPr lang="en-US" altLang="x-none" sz="2400" b="1" dirty="0"/>
              <a:t>/</a:t>
            </a:r>
            <a:endParaRPr lang="en-US" altLang="x-none" sz="28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/>
              <a:t>#typedef  int  ElemType ;</a:t>
            </a:r>
            <a:endParaRPr lang="en-US" altLang="x-none" sz="28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/>
              <a:t>typedef struct sqstack</a:t>
            </a:r>
            <a:endParaRPr lang="en-US" altLang="x-none" sz="2800" b="1" dirty="0"/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b="1" dirty="0"/>
              <a:t>{   ElemType  *bottom;     </a:t>
            </a:r>
            <a:r>
              <a:rPr lang="en-US" altLang="x-none" sz="2400" b="1" dirty="0"/>
              <a:t>/*  </a:t>
            </a:r>
            <a:r>
              <a:rPr lang="zh-CN" altLang="en-US" sz="2400" b="1" dirty="0"/>
              <a:t>栈不存在时值为</a:t>
            </a:r>
            <a:r>
              <a:rPr lang="en-US" altLang="x-none" sz="2400" b="1" dirty="0"/>
              <a:t>NULL  */</a:t>
            </a:r>
            <a:endParaRPr lang="en-US" altLang="x-none" sz="2400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ElemType  *top;      </a:t>
            </a:r>
            <a:r>
              <a:rPr lang="en-US" altLang="x-none" b="1" dirty="0"/>
              <a:t>/*  </a:t>
            </a:r>
            <a:r>
              <a:rPr lang="zh-CN" altLang="en-US" b="1" dirty="0"/>
              <a:t>栈顶指针  *</a:t>
            </a:r>
            <a:r>
              <a:rPr lang="en-US" altLang="x-none" b="1" dirty="0"/>
              <a:t>/</a:t>
            </a:r>
            <a:endParaRPr lang="en-US" altLang="x-none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int   stacksize ;      </a:t>
            </a:r>
            <a:r>
              <a:rPr lang="en-US" altLang="x-none" b="1" dirty="0"/>
              <a:t>/*  </a:t>
            </a:r>
            <a:r>
              <a:rPr lang="zh-CN" altLang="en-US" b="1" dirty="0"/>
              <a:t>当前已分配空间，以元素为单位  *</a:t>
            </a:r>
            <a:r>
              <a:rPr lang="en-US" altLang="x-none" b="1" dirty="0"/>
              <a:t>/</a:t>
            </a:r>
            <a:endParaRPr lang="en-US" altLang="x-none" b="1" dirty="0"/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b="1" dirty="0"/>
              <a:t>}SqStack ;</a:t>
            </a:r>
            <a:endParaRPr lang="en-US" altLang="x-none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内容占位符 146433"/>
          <p:cNvSpPr>
            <a:spLocks noGrp="1"/>
          </p:cNvSpPr>
          <p:nvPr>
            <p:ph idx="4294967295"/>
          </p:nvPr>
        </p:nvSpPr>
        <p:spPr>
          <a:xfrm>
            <a:off x="1676400" y="147638"/>
            <a:ext cx="8812213" cy="5586412"/>
          </a:xfrm>
        </p:spPr>
        <p:txBody>
          <a:bodyPr anchor="t"/>
          <a:p>
            <a:pPr marL="0" indent="0">
              <a:lnSpc>
                <a:spcPct val="110000"/>
              </a:lnSpc>
              <a:buNone/>
            </a:pPr>
            <a:r>
              <a:rPr lang="en-US" altLang="x-none" b="1" dirty="0"/>
              <a:t>2  </a:t>
            </a:r>
            <a:r>
              <a:rPr lang="zh-CN" altLang="en-US" b="1" dirty="0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rPr>
              <a:t>栈的初始化</a:t>
            </a:r>
            <a:endParaRPr lang="zh-CN" altLang="en-US" b="1" dirty="0">
              <a:solidFill>
                <a:schemeClr val="folHlink"/>
              </a:solidFill>
              <a:latin typeface="楷体_GB2312" pitchFamily="1" charset="-122"/>
              <a:ea typeface="楷体_GB2312" pitchFamily="1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/>
              <a:t>Status Init_Stack(void)</a:t>
            </a:r>
            <a:endParaRPr lang="en-US" altLang="x-none" sz="2800" b="1" dirty="0"/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b="1" dirty="0"/>
              <a:t>{   SqStack  S ;</a:t>
            </a:r>
            <a:endParaRPr lang="en-US" altLang="x-none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S.bottom=(ElemType *)malloc(STACK_SIZE *sizeof(ElemType));</a:t>
            </a:r>
            <a:endParaRPr lang="en-US" altLang="x-none" sz="2800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if (! S.bottom) return  ERROR;</a:t>
            </a:r>
            <a:endParaRPr lang="en-US" altLang="x-none" sz="2800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S.top=S.bottom ;    </a:t>
            </a:r>
            <a:r>
              <a:rPr lang="en-US" altLang="x-none" b="1" dirty="0"/>
              <a:t>/*  </a:t>
            </a:r>
            <a:r>
              <a:rPr lang="zh-CN" altLang="en-US" b="1" dirty="0"/>
              <a:t>栈空时栈顶和栈底指针相同  *</a:t>
            </a:r>
            <a:r>
              <a:rPr lang="en-US" altLang="x-none" b="1" dirty="0"/>
              <a:t>/</a:t>
            </a:r>
            <a:endParaRPr lang="en-US" altLang="x-none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S. stacksize=STACK_SIZE; </a:t>
            </a:r>
            <a:endParaRPr lang="en-US" altLang="x-none" sz="2800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return OK ;</a:t>
            </a:r>
            <a:endParaRPr lang="en-US" altLang="x-none" sz="2800" b="1" dirty="0"/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b="1" dirty="0"/>
              <a:t>}</a:t>
            </a:r>
            <a:endParaRPr lang="en-US" altLang="x-none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内容占位符 147457"/>
          <p:cNvSpPr>
            <a:spLocks noGrp="1"/>
          </p:cNvSpPr>
          <p:nvPr>
            <p:ph idx="4294967295"/>
          </p:nvPr>
        </p:nvSpPr>
        <p:spPr>
          <a:xfrm>
            <a:off x="1676400" y="152400"/>
            <a:ext cx="8812213" cy="6516688"/>
          </a:xfrm>
        </p:spPr>
        <p:txBody>
          <a:bodyPr anchor="t"/>
          <a:p>
            <a:pPr marL="0" indent="0">
              <a:lnSpc>
                <a:spcPct val="110000"/>
              </a:lnSpc>
              <a:buNone/>
            </a:pPr>
            <a:r>
              <a:rPr lang="en-US" altLang="x-none" b="1" dirty="0"/>
              <a:t>3  </a:t>
            </a:r>
            <a:r>
              <a:rPr lang="zh-CN" altLang="en-US" b="1" dirty="0">
                <a:solidFill>
                  <a:schemeClr val="folHlink"/>
                </a:solidFill>
                <a:ea typeface="楷体_GB2312" pitchFamily="1" charset="-122"/>
              </a:rPr>
              <a:t>压栈</a:t>
            </a:r>
            <a:r>
              <a:rPr lang="en-US" altLang="x-none" b="1" dirty="0"/>
              <a:t>(</a:t>
            </a:r>
            <a:r>
              <a:rPr lang="zh-CN" altLang="en-US" b="1" dirty="0">
                <a:solidFill>
                  <a:schemeClr val="folHlink"/>
                </a:solidFill>
                <a:ea typeface="楷体_GB2312" pitchFamily="1" charset="-122"/>
              </a:rPr>
              <a:t>元素进栈</a:t>
            </a:r>
            <a:r>
              <a:rPr lang="en-US" altLang="x-none" b="1" dirty="0"/>
              <a:t>)</a:t>
            </a:r>
            <a:endParaRPr lang="en-US" altLang="x-none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800" b="1" dirty="0"/>
              <a:t>Status push(SqStack S , ElemType  e)</a:t>
            </a:r>
            <a:endParaRPr lang="en-US" altLang="x-none" sz="28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x-none" sz="2400" b="1" dirty="0">
                <a:latin typeface="宋体" panose="02010600030101010101" pitchFamily="2" charset="-122"/>
              </a:rPr>
              <a:t>   </a:t>
            </a:r>
            <a:r>
              <a:rPr lang="en-US" altLang="x-none" b="1" dirty="0"/>
              <a:t>{  if  (S.top-S.bottom&gt;=S. stacksize-1) </a:t>
            </a:r>
            <a:endParaRPr lang="en-US" altLang="x-none" b="1" dirty="0"/>
          </a:p>
          <a:p>
            <a:pPr marL="1079500" lvl="3" indent="0">
              <a:lnSpc>
                <a:spcPct val="110000"/>
              </a:lnSpc>
              <a:buNone/>
            </a:pPr>
            <a:r>
              <a:rPr lang="en-US" altLang="x-none" sz="2800" b="1" dirty="0"/>
              <a:t>{   S.bottom=(ElemType *)realloc((S. STACKINCREMENT+STACK_SIZE) *sizeof(ElemType));   </a:t>
            </a:r>
            <a:r>
              <a:rPr lang="en-US" altLang="x-none" sz="2400" b="1" dirty="0"/>
              <a:t>/*  </a:t>
            </a:r>
            <a:r>
              <a:rPr lang="zh-CN" altLang="en-US" sz="2400" b="1" dirty="0"/>
              <a:t>栈满，追加存储空间  *</a:t>
            </a:r>
            <a:r>
              <a:rPr lang="en-US" altLang="x-none" sz="2400" b="1" dirty="0"/>
              <a:t>/</a:t>
            </a:r>
            <a:endParaRPr lang="en-US" altLang="x-none" sz="2400" b="1" dirty="0"/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x-none" sz="2800" b="1" dirty="0"/>
              <a:t>if (! S.bottom)  return  ERROR;</a:t>
            </a:r>
            <a:r>
              <a:rPr lang="en-US" altLang="x-none" sz="2400" b="1" dirty="0"/>
              <a:t> </a:t>
            </a:r>
            <a:endParaRPr lang="en-US" altLang="x-none" sz="2400" b="1" dirty="0"/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x-none" sz="2800" b="1" dirty="0"/>
              <a:t>S.top=S.bottom+S. stacksize ;</a:t>
            </a:r>
            <a:endParaRPr lang="en-US" altLang="x-none" sz="2800" b="1" dirty="0"/>
          </a:p>
          <a:p>
            <a:pPr marL="1435100" lvl="4" indent="0">
              <a:lnSpc>
                <a:spcPct val="110000"/>
              </a:lnSpc>
              <a:buNone/>
            </a:pPr>
            <a:r>
              <a:rPr lang="en-US" altLang="x-none" sz="2800" b="1" dirty="0"/>
              <a:t>S. stacksize+=STACKINCREMENT ;</a:t>
            </a:r>
            <a:endParaRPr lang="en-US" altLang="x-none" sz="2800" b="1" dirty="0"/>
          </a:p>
          <a:p>
            <a:pPr marL="1079500" lvl="3" indent="0">
              <a:lnSpc>
                <a:spcPct val="110000"/>
              </a:lnSpc>
              <a:buNone/>
            </a:pPr>
            <a:r>
              <a:rPr lang="en-US" altLang="x-none" sz="2800" b="1" dirty="0"/>
              <a:t>}  </a:t>
            </a:r>
            <a:endParaRPr lang="en-US" altLang="x-none" sz="2800" b="1" dirty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*S.top=e;  S.top++ ; </a:t>
            </a:r>
            <a:r>
              <a:rPr lang="en-US" altLang="x-none" sz="2000" b="1" dirty="0">
                <a:latin typeface="宋体" panose="02010600030101010101" pitchFamily="2" charset="-122"/>
              </a:rPr>
              <a:t>/*  </a:t>
            </a:r>
            <a:r>
              <a:rPr lang="zh-CN" altLang="en-US" sz="2000" b="1" dirty="0">
                <a:latin typeface="宋体" panose="02010600030101010101" pitchFamily="2" charset="-122"/>
              </a:rPr>
              <a:t>栈顶指针加</a:t>
            </a:r>
            <a:r>
              <a:rPr lang="en-US" altLang="x-none" sz="2000" b="1" dirty="0"/>
              <a:t>1</a:t>
            </a:r>
            <a:r>
              <a:rPr lang="zh-CN" altLang="en-US" sz="2000" b="1" dirty="0"/>
              <a:t>，</a:t>
            </a:r>
            <a:r>
              <a:rPr lang="en-US" altLang="x-none" sz="2000" b="1" dirty="0"/>
              <a:t>e</a:t>
            </a:r>
            <a:r>
              <a:rPr lang="zh-CN" altLang="en-US" sz="2000" b="1" dirty="0">
                <a:latin typeface="宋体" panose="02010600030101010101" pitchFamily="2" charset="-122"/>
              </a:rPr>
              <a:t>成为新的栈顶 *</a:t>
            </a:r>
            <a:r>
              <a:rPr lang="en-US" altLang="x-none" sz="2000" b="1" dirty="0">
                <a:latin typeface="宋体" panose="02010600030101010101" pitchFamily="2" charset="-122"/>
              </a:rPr>
              <a:t>/</a:t>
            </a:r>
            <a:endParaRPr lang="en-US" altLang="x-none" sz="2000" b="1" dirty="0">
              <a:latin typeface="宋体" panose="02010600030101010101" pitchFamily="2" charset="-122"/>
            </a:endParaRP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x-none" sz="2800" b="1" dirty="0"/>
              <a:t>return OK;</a:t>
            </a:r>
            <a:endParaRPr lang="en-US" altLang="x-none" sz="2800" b="1" dirty="0"/>
          </a:p>
          <a:p>
            <a:pPr marL="355600" lvl="1" indent="0">
              <a:lnSpc>
                <a:spcPct val="110000"/>
              </a:lnSpc>
              <a:buNone/>
            </a:pPr>
            <a:r>
              <a:rPr lang="en-US" altLang="x-none" b="1" dirty="0"/>
              <a:t>}</a:t>
            </a:r>
            <a:endParaRPr lang="en-US" altLang="x-none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Soaring">
  <a:themeElements>
    <a:clrScheme name="">
      <a:dk1>
        <a:srgbClr val="FFFFFF"/>
      </a:dk1>
      <a:lt1>
        <a:srgbClr val="0000FF"/>
      </a:lt1>
      <a:dk2>
        <a:srgbClr val="FFCC66"/>
      </a:dk2>
      <a:lt2>
        <a:srgbClr val="000000"/>
      </a:lt2>
      <a:accent1>
        <a:srgbClr val="00FFFF"/>
      </a:accent1>
      <a:accent2>
        <a:srgbClr val="3366FF"/>
      </a:accent2>
      <a:accent3>
        <a:srgbClr val="AAAAFF"/>
      </a:accent3>
      <a:accent4>
        <a:srgbClr val="DCDCDC"/>
      </a:accent4>
      <a:accent5>
        <a:srgbClr val="AAFFFF"/>
      </a:accent5>
      <a:accent6>
        <a:srgbClr val="2D5BE5"/>
      </a:accent6>
      <a:hlink>
        <a:srgbClr val="FF0033"/>
      </a:hlink>
      <a:folHlink>
        <a:srgbClr val="FFFF00"/>
      </a:folHlink>
    </a:clrScheme>
    <a:fontScheme name="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CC66"/>
        </a:dk2>
        <a:lt2>
          <a:srgbClr val="000000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CDCDC"/>
        </a:accent4>
        <a:accent5>
          <a:srgbClr val="AAFFFF"/>
        </a:accent5>
        <a:accent6>
          <a:srgbClr val="2D5BE5"/>
        </a:accent6>
        <a:hlink>
          <a:srgbClr val="FF0033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9CAFF"/>
        </a:accent5>
        <a:accent6>
          <a:srgbClr val="5BB7E5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D2D2D2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CC66"/>
        </a:dk2>
        <a:lt2>
          <a:srgbClr val="000000"/>
        </a:lt2>
        <a:accent1>
          <a:srgbClr val="0099CC"/>
        </a:accent1>
        <a:accent2>
          <a:srgbClr val="009999"/>
        </a:accent2>
        <a:accent3>
          <a:srgbClr val="AAC1C1"/>
        </a:accent3>
        <a:accent4>
          <a:srgbClr val="DCDCDC"/>
        </a:accent4>
        <a:accent5>
          <a:srgbClr val="AACAE2"/>
        </a:accent5>
        <a:accent6>
          <a:srgbClr val="008989"/>
        </a:accent6>
        <a:hlink>
          <a:srgbClr val="6600CC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993300"/>
        </a:lt1>
        <a:dk2>
          <a:srgbClr val="FFCC66"/>
        </a:dk2>
        <a:lt2>
          <a:srgbClr val="000000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CDCDC"/>
        </a:accent4>
        <a:accent5>
          <a:srgbClr val="FFB9AD"/>
        </a:accent5>
        <a:accent6>
          <a:srgbClr val="B75B00"/>
        </a:accent6>
        <a:hlink>
          <a:srgbClr val="CC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11672</Words>
  <Application>WPS 演示</Application>
  <PresentationFormat>宽屏</PresentationFormat>
  <Paragraphs>871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5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Times New Roman</vt:lpstr>
      <vt:lpstr>楷体_GB2312</vt:lpstr>
      <vt:lpstr>新宋体</vt:lpstr>
      <vt:lpstr>3_Soaring</vt:lpstr>
      <vt:lpstr>第3章 栈和队列</vt:lpstr>
      <vt:lpstr>3.1  栈</vt:lpstr>
      <vt:lpstr>PowerPoint 演示文稿</vt:lpstr>
      <vt:lpstr>3.1.2  栈的顺序存储表示</vt:lpstr>
      <vt:lpstr>3.1.2.1  栈的动态顺序存储表示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3.1.2.2  栈的静态顺序存储表示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3.1.3  栈的链式存储表示</vt:lpstr>
      <vt:lpstr>PowerPoint 演示文稿</vt:lpstr>
      <vt:lpstr>PowerPoint 演示文稿</vt:lpstr>
      <vt:lpstr>PowerPoint 演示文稿</vt:lpstr>
      <vt:lpstr>3.2  栈的应用</vt:lpstr>
      <vt:lpstr>3.2.1    数制转换</vt:lpstr>
      <vt:lpstr>PowerPoint 演示文稿</vt:lpstr>
      <vt:lpstr>3.2.2     括号匹配问题</vt:lpstr>
      <vt:lpstr>PowerPoint 演示文稿</vt:lpstr>
      <vt:lpstr>PowerPoint 演示文稿</vt:lpstr>
      <vt:lpstr>PowerPoint 演示文稿</vt:lpstr>
      <vt:lpstr>3.2.2   栈与递归调用的实现</vt:lpstr>
      <vt:lpstr>PowerPoint 演示文稿</vt:lpstr>
      <vt:lpstr>PowerPoint 演示文稿</vt:lpstr>
      <vt:lpstr>3.3  队 列</vt:lpstr>
      <vt:lpstr>PowerPoint 演示文稿</vt:lpstr>
      <vt:lpstr>PowerPoint 演示文稿</vt:lpstr>
      <vt:lpstr>3.3.2  队列的顺序表示和实现</vt:lpstr>
      <vt:lpstr>3.3.2.1  队列的顺序存储结构</vt:lpstr>
      <vt:lpstr>PowerPoint 演示文稿</vt:lpstr>
      <vt:lpstr>PowerPoint 演示文稿</vt:lpstr>
      <vt:lpstr>3.3.2.2     循环队列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3.3.3  队列的链式表示和实现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习 题 三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gege</dc:creator>
  <cp:lastModifiedBy>Da明Xing</cp:lastModifiedBy>
  <cp:revision>1</cp:revision>
  <dcterms:created xsi:type="dcterms:W3CDTF">2017-12-06T04:51:14Z</dcterms:created>
  <dcterms:modified xsi:type="dcterms:W3CDTF">2017-12-06T04:52:33Z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