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4626" name="幻灯片图像占位符 200705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54627" name="文本占位符 200706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0770" name="幻灯片图像占位符 206849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60771" name="文本占位符 206850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2818" name="幻灯片图像占位符 208897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62819" name="文本占位符 208898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r>
              <a:rPr lang="zh-CN" altLang="en-US" sz="1400" dirty="0">
                <a:latin typeface="宋体" panose="02010600030101010101" pitchFamily="2" charset="-122"/>
              </a:rPr>
              <a:t>在</a:t>
            </a:r>
            <a:r>
              <a:rPr lang="en-US" altLang="x-none" sz="1400" dirty="0">
                <a:latin typeface="宋体" panose="02010600030101010101" pitchFamily="2" charset="-122"/>
              </a:rPr>
              <a:t>C</a:t>
            </a:r>
            <a:r>
              <a:rPr lang="zh-CN" altLang="en-US" sz="1400" dirty="0"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x-none" sz="1400" dirty="0"/>
              <a:t>‵\0′</a:t>
            </a:r>
            <a:r>
              <a:rPr lang="zh-CN" altLang="en-US" sz="1400" dirty="0">
                <a:latin typeface="宋体" panose="02010600030101010101" pitchFamily="2" charset="-122"/>
              </a:rPr>
              <a:t>在串值的尾部来表示串的结束。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6145"/>
          <p:cNvGrpSpPr/>
          <p:nvPr/>
        </p:nvGrpSpPr>
        <p:grpSpPr>
          <a:xfrm>
            <a:off x="-1377949" y="1552575"/>
            <a:ext cx="13569949" cy="5305425"/>
            <a:chOff x="0" y="0"/>
            <a:chExt cx="6412" cy="3342"/>
          </a:xfrm>
        </p:grpSpPr>
        <p:sp>
          <p:nvSpPr>
            <p:cNvPr id="4099" name="未知"/>
            <p:cNvSpPr/>
            <p:nvPr/>
          </p:nvSpPr>
          <p:spPr>
            <a:xfrm>
              <a:off x="2713" y="729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100" name="任意多边形 6147"/>
            <p:cNvSpPr/>
            <p:nvPr/>
          </p:nvSpPr>
          <p:spPr>
            <a:xfrm>
              <a:off x="0" y="0"/>
              <a:ext cx="4237" cy="3342"/>
            </a:xfrm>
            <a:custGeom>
              <a:avLst/>
              <a:gdLst/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150" name="副标题 6149"/>
          <p:cNvSpPr>
            <a:spLocks noGrp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6151" name="日期占位符 6150"/>
          <p:cNvSpPr>
            <a:spLocks noGrp="1"/>
          </p:cNvSpPr>
          <p:nvPr>
            <p:ph type="dt" sz="quarter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152" name="页脚占位符 6151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153" name="灯片编号占位符 6152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5121"/>
          <p:cNvGrpSpPr/>
          <p:nvPr/>
        </p:nvGrpSpPr>
        <p:grpSpPr>
          <a:xfrm>
            <a:off x="0" y="1588"/>
            <a:ext cx="12177184" cy="6845300"/>
            <a:chOff x="0" y="0"/>
            <a:chExt cx="5753" cy="4312"/>
          </a:xfrm>
        </p:grpSpPr>
        <p:sp>
          <p:nvSpPr>
            <p:cNvPr id="2051" name="未知"/>
            <p:cNvSpPr/>
            <p:nvPr/>
          </p:nvSpPr>
          <p:spPr>
            <a:xfrm>
              <a:off x="3394" y="998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2052" name="任意多边形 5123"/>
            <p:cNvSpPr/>
            <p:nvPr/>
          </p:nvSpPr>
          <p:spPr>
            <a:xfrm>
              <a:off x="0" y="0"/>
              <a:ext cx="5298" cy="4312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5125" name="标题 5124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2057" name="文本占位符 5128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标题 198657"/>
          <p:cNvSpPr>
            <a:spLocks noGrp="1"/>
          </p:cNvSpPr>
          <p:nvPr>
            <p:ph type="title"/>
          </p:nvPr>
        </p:nvSpPr>
        <p:spPr>
          <a:xfrm>
            <a:off x="3287713" y="152400"/>
            <a:ext cx="4965700" cy="1044575"/>
          </a:xfrm>
        </p:spPr>
        <p:txBody>
          <a:bodyPr lIns="92075" tIns="46038" rIns="92075" bIns="46038" anchor="ctr"/>
          <a:p>
            <a:pPr fontAlgn="base"/>
            <a:r>
              <a:rPr lang="zh-CN" altLang="en-US" sz="6000" b="1" strike="noStrike" noProof="1" dirty="0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x-none" sz="6000" b="1" strike="noStrike" noProof="1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sz="6000" b="1" strike="noStrike" noProof="1" dirty="0">
                <a:latin typeface="楷体_GB2312" pitchFamily="1" charset="-122"/>
                <a:ea typeface="楷体_GB2312" pitchFamily="1" charset="-122"/>
              </a:rPr>
              <a:t>章 串</a:t>
            </a:r>
            <a:endParaRPr lang="zh-CN" altLang="en-US" sz="6000" b="1" strike="noStrike" noProof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98659" name="矩形 198658"/>
          <p:cNvSpPr/>
          <p:nvPr/>
        </p:nvSpPr>
        <p:spPr>
          <a:xfrm>
            <a:off x="1676400" y="1412875"/>
            <a:ext cx="8812213" cy="2120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在非数值处理、事务处理等问题常涉及到一系列的字符操作。计算机的硬件结构主要是反映数值计算的要求，因此，字符串的处理比具体数值处理复杂。本章讨论串的存储结构及几种基本的处理。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  <p:bldP spid="1986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内容占位符 21094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1563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2 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求子串操作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Status </a:t>
            </a:r>
            <a:r>
              <a:rPr lang="en-US" altLang="x-none" sz="2800" b="1" dirty="0"/>
              <a:t>SubString (</a:t>
            </a:r>
            <a:r>
              <a:rPr lang="en-US" altLang="x-none" sz="2800" b="1" dirty="0">
                <a:ea typeface="楷体_GB2312" pitchFamily="1" charset="-122"/>
              </a:rPr>
              <a:t>StringType </a:t>
            </a:r>
            <a:r>
              <a:rPr lang="en-US" altLang="x-none" sz="2800" b="1" dirty="0"/>
              <a:t>s, int pos, int len, </a:t>
            </a:r>
            <a:r>
              <a:rPr lang="en-US" altLang="x-none" sz="2800" b="1" dirty="0">
                <a:ea typeface="楷体_GB2312" pitchFamily="1" charset="-122"/>
              </a:rPr>
              <a:t>StringType</a:t>
            </a:r>
            <a:r>
              <a:rPr lang="en-US" altLang="x-none" sz="2800" b="1" dirty="0"/>
              <a:t> *sub)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int k,  j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(pos&lt;1||pos&gt;s.length||len&lt;0||len&gt;(s.length-pos+1))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;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参数非法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sub-&gt;length=len-pos+1 ;   </a:t>
            </a:r>
            <a:r>
              <a:rPr lang="en-US" altLang="x-none" b="1" dirty="0"/>
              <a:t>/*  </a:t>
            </a:r>
            <a:r>
              <a:rPr lang="zh-CN" altLang="en-US" b="1" dirty="0"/>
              <a:t>求得子串长度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for (j=0, k=pos ; k&lt;=leng ; k++, j++)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sub-&gt;str[j]=s.str[i] ;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逐个字符复制求得子串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211969"/>
          <p:cNvSpPr>
            <a:spLocks noGrp="1"/>
          </p:cNvSpPr>
          <p:nvPr>
            <p:ph type="title"/>
          </p:nvPr>
        </p:nvSpPr>
        <p:spPr>
          <a:xfrm>
            <a:off x="2209800" y="146050"/>
            <a:ext cx="6934200" cy="762000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4.2.2</a:t>
            </a:r>
            <a:r>
              <a:rPr lang="en-US" altLang="x-none" dirty="0">
                <a:effectLst/>
              </a:rPr>
              <a:t>   </a:t>
            </a:r>
            <a:r>
              <a:rPr lang="zh-CN" altLang="en-US" b="1" dirty="0">
                <a:effectLst/>
                <a:ea typeface="楷体_GB2312" pitchFamily="1" charset="-122"/>
              </a:rPr>
              <a:t>串的堆分配存储表示</a:t>
            </a:r>
            <a:endParaRPr lang="zh-CN" altLang="en-US" b="1" dirty="0">
              <a:effectLst/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5890" name="矩形 211970"/>
          <p:cNvSpPr/>
          <p:nvPr/>
        </p:nvSpPr>
        <p:spPr>
          <a:xfrm>
            <a:off x="1703388" y="981075"/>
            <a:ext cx="8763000" cy="56880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实现方法：系统提供一个空间足够大且地址连续的存储空间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供串使用。可使用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语言的动态存储分配函数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malloc()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free()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管理。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特点是：仍然以一组地址连续的存储空间来存储字符串值，但其所需的存储空间是在程序执行过程中动态分配，故是动态的，变长的。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串的堆式存储结构的类型定义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char *ch;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若非空，按长度分配，否则为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NULL */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length;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串的长度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HString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内容占位符 21299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51668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1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串的联结操作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Status  </a:t>
            </a:r>
            <a:r>
              <a:rPr lang="en-US" altLang="x-none" sz="2800" b="1" dirty="0"/>
              <a:t>Hstring  *StrConcat(HString  *T, HString *s1, HString *s2)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用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返回由</a:t>
            </a:r>
            <a:r>
              <a:rPr lang="en-US" altLang="x-none" sz="2400" b="1" dirty="0"/>
              <a:t>s1</a:t>
            </a:r>
            <a:r>
              <a:rPr lang="zh-CN" altLang="en-US" sz="2400" b="1" dirty="0"/>
              <a:t>和</a:t>
            </a:r>
            <a:r>
              <a:rPr lang="en-US" altLang="x-none" sz="2400" b="1" dirty="0"/>
              <a:t>s2</a:t>
            </a:r>
            <a:r>
              <a:rPr lang="zh-CN" altLang="en-US" sz="2400" b="1" dirty="0"/>
              <a:t>联结而成的串  *</a:t>
            </a:r>
            <a:r>
              <a:rPr lang="en-US" altLang="x-none" sz="2400" b="1" dirty="0"/>
              <a:t>/  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int k,  j , t_len ; 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(T.ch)  free(T);     </a:t>
            </a:r>
            <a:r>
              <a:rPr lang="en-US" altLang="x-none" b="1" dirty="0"/>
              <a:t>/*  </a:t>
            </a:r>
            <a:r>
              <a:rPr lang="zh-CN" altLang="en-US" b="1" dirty="0"/>
              <a:t>释放旧空间 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t_len=s1-&gt;length+s2-&gt;length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((p=(char *)malloc(sizeof((char)*t_len))==NULL)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 printf(“</a:t>
            </a:r>
            <a:r>
              <a:rPr lang="zh-CN" altLang="en-US" sz="2800" b="1" dirty="0"/>
              <a:t>系统空间不够，申请空间失败 ！</a:t>
            </a:r>
            <a:r>
              <a:rPr lang="en-US" altLang="x-none" sz="2800" b="1" dirty="0"/>
              <a:t>\n”)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 ;     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for (j=0 ; j&lt;s-&gt;length; j++)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T-&gt;ch[j]=s1-&gt;ch[j] ;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将串</a:t>
            </a:r>
            <a:r>
              <a:rPr lang="en-US" altLang="x-none" sz="2400" b="1" dirty="0"/>
              <a:t>s</a:t>
            </a:r>
            <a:r>
              <a:rPr lang="zh-CN" altLang="en-US" sz="2400" b="1" dirty="0"/>
              <a:t>复制到串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中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内容占位符 21401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3132138"/>
          </a:xfrm>
        </p:spPr>
        <p:txBody>
          <a:bodyPr anchor="t"/>
          <a:p>
            <a:pPr marL="723900" lvl="2" indent="0">
              <a:buNone/>
            </a:pPr>
            <a:r>
              <a:rPr lang="en-US" altLang="x-none" sz="2800" b="1" dirty="0"/>
              <a:t>for (k=s1-&gt;length, j=0 ; j&lt;s2-&gt;length; k++, j++)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T-&gt;ch[j]=s1-&gt;ch[j] ;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将串</a:t>
            </a:r>
            <a:r>
              <a:rPr lang="en-US" altLang="x-none" sz="2400" b="1" dirty="0"/>
              <a:t>s2</a:t>
            </a:r>
            <a:r>
              <a:rPr lang="zh-CN" altLang="en-US" sz="2400" b="1" dirty="0"/>
              <a:t>复制到串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中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free(s1-&gt;ch) ;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free(s2-&gt;ch) ;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OK ; 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sz="3200" b="1" dirty="0"/>
              <a:t>}</a:t>
            </a:r>
            <a:endParaRPr lang="en-US" altLang="x-none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21504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934200" cy="762000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4.2.3</a:t>
            </a:r>
            <a:r>
              <a:rPr lang="en-US" altLang="x-none" dirty="0">
                <a:effectLst/>
              </a:rPr>
              <a:t>   </a:t>
            </a:r>
            <a:r>
              <a:rPr lang="zh-CN" altLang="en-US" b="1" dirty="0">
                <a:effectLst/>
                <a:ea typeface="楷体_GB2312" pitchFamily="1" charset="-122"/>
              </a:rPr>
              <a:t>串的链式存储表示</a:t>
            </a:r>
            <a:endParaRPr lang="zh-CN" altLang="en-US" b="1" dirty="0">
              <a:effectLst/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8962" name="矩形 215042"/>
          <p:cNvSpPr/>
          <p:nvPr/>
        </p:nvSpPr>
        <p:spPr>
          <a:xfrm>
            <a:off x="1676400" y="1143000"/>
            <a:ext cx="8763000" cy="5022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串的链式存储结构和线性表的串的链式存储结构类似，采用单链表来存储串，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结点的构成是：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域：存放字符，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域可存放的字符个数称为结点的大小；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next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域：存放指向下一结点的指针。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若每个结点仅存放一个字符，则结点的指针域就非常多，造成系统空间浪费，为节省存储空间，考虑串结构的特殊性，使每个结点存放若干个字符，这种结构称为块链结构。如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图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4-1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是块大小为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的串的块链式存储结构示意图。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矩形 216065"/>
          <p:cNvSpPr/>
          <p:nvPr/>
        </p:nvSpPr>
        <p:spPr>
          <a:xfrm>
            <a:off x="1676400" y="1600200"/>
            <a:ext cx="8763000" cy="3916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串的块链式存储的类型定义包括：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⑴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块结点的类型定义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#define BLOCK_SIZE  4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  Blstrtype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char  data[BLOCK_SIZE]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struct  Blstrtype  *next;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}BNODE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69986" name="组合 216066"/>
          <p:cNvGrpSpPr/>
          <p:nvPr/>
        </p:nvGrpSpPr>
        <p:grpSpPr>
          <a:xfrm>
            <a:off x="2227263" y="76200"/>
            <a:ext cx="7069137" cy="1357313"/>
            <a:chOff x="0" y="0"/>
            <a:chExt cx="4453" cy="855"/>
          </a:xfrm>
        </p:grpSpPr>
        <p:grpSp>
          <p:nvGrpSpPr>
            <p:cNvPr id="169987" name="组合 216067"/>
            <p:cNvGrpSpPr/>
            <p:nvPr/>
          </p:nvGrpSpPr>
          <p:grpSpPr>
            <a:xfrm>
              <a:off x="0" y="0"/>
              <a:ext cx="4453" cy="449"/>
              <a:chOff x="0" y="0"/>
              <a:chExt cx="4453" cy="449"/>
            </a:xfrm>
          </p:grpSpPr>
          <p:grpSp>
            <p:nvGrpSpPr>
              <p:cNvPr id="169988" name="组合 216068"/>
              <p:cNvGrpSpPr/>
              <p:nvPr/>
            </p:nvGrpSpPr>
            <p:grpSpPr>
              <a:xfrm>
                <a:off x="570" y="222"/>
                <a:ext cx="1104" cy="227"/>
                <a:chOff x="0" y="0"/>
                <a:chExt cx="1104" cy="227"/>
              </a:xfrm>
            </p:grpSpPr>
            <p:sp>
              <p:nvSpPr>
                <p:cNvPr id="169989" name="矩形 216069"/>
                <p:cNvSpPr/>
                <p:nvPr/>
              </p:nvSpPr>
              <p:spPr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    b   c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990" name="直接连接符 216070"/>
                <p:cNvSpPr/>
                <p:nvPr/>
              </p:nvSpPr>
              <p:spPr>
                <a:xfrm>
                  <a:off x="24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1" name="直接连接符 216071"/>
                <p:cNvSpPr/>
                <p:nvPr/>
              </p:nvSpPr>
              <p:spPr>
                <a:xfrm>
                  <a:off x="48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2" name="直接连接符 216072"/>
                <p:cNvSpPr/>
                <p:nvPr/>
              </p:nvSpPr>
              <p:spPr>
                <a:xfrm>
                  <a:off x="72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3" name="直接连接符 216073"/>
                <p:cNvSpPr/>
                <p:nvPr/>
              </p:nvSpPr>
              <p:spPr>
                <a:xfrm>
                  <a:off x="816" y="117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69994" name="组合 216074"/>
              <p:cNvGrpSpPr/>
              <p:nvPr/>
            </p:nvGrpSpPr>
            <p:grpSpPr>
              <a:xfrm>
                <a:off x="1674" y="222"/>
                <a:ext cx="1104" cy="227"/>
                <a:chOff x="0" y="0"/>
                <a:chExt cx="1104" cy="227"/>
              </a:xfrm>
            </p:grpSpPr>
            <p:sp>
              <p:nvSpPr>
                <p:cNvPr id="169995" name="矩形 216075"/>
                <p:cNvSpPr/>
                <p:nvPr/>
              </p:nvSpPr>
              <p:spPr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e    p   c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996" name="直接连接符 216076"/>
                <p:cNvSpPr/>
                <p:nvPr/>
              </p:nvSpPr>
              <p:spPr>
                <a:xfrm>
                  <a:off x="24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7" name="直接连接符 216077"/>
                <p:cNvSpPr/>
                <p:nvPr/>
              </p:nvSpPr>
              <p:spPr>
                <a:xfrm>
                  <a:off x="48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8" name="直接连接符 216078"/>
                <p:cNvSpPr/>
                <p:nvPr/>
              </p:nvSpPr>
              <p:spPr>
                <a:xfrm>
                  <a:off x="72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9999" name="直接连接符 216079"/>
                <p:cNvSpPr/>
                <p:nvPr/>
              </p:nvSpPr>
              <p:spPr>
                <a:xfrm>
                  <a:off x="816" y="117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70000" name="组合 216080"/>
              <p:cNvGrpSpPr/>
              <p:nvPr/>
            </p:nvGrpSpPr>
            <p:grpSpPr>
              <a:xfrm>
                <a:off x="3546" y="222"/>
                <a:ext cx="907" cy="227"/>
                <a:chOff x="0" y="0"/>
                <a:chExt cx="907" cy="227"/>
              </a:xfrm>
            </p:grpSpPr>
            <p:sp>
              <p:nvSpPr>
                <p:cNvPr id="170001" name="矩形 216081"/>
                <p:cNvSpPr/>
                <p:nvPr/>
              </p:nvSpPr>
              <p:spPr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g   </a:t>
                  </a:r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@   @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⋀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002" name="直接连接符 216082"/>
                <p:cNvSpPr/>
                <p:nvPr/>
              </p:nvSpPr>
              <p:spPr>
                <a:xfrm>
                  <a:off x="24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003" name="直接连接符 216083"/>
                <p:cNvSpPr/>
                <p:nvPr/>
              </p:nvSpPr>
              <p:spPr>
                <a:xfrm>
                  <a:off x="48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004" name="直接连接符 216084"/>
                <p:cNvSpPr/>
                <p:nvPr/>
              </p:nvSpPr>
              <p:spPr>
                <a:xfrm>
                  <a:off x="720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0005" name="矩形 216085"/>
              <p:cNvSpPr/>
              <p:nvPr/>
            </p:nvSpPr>
            <p:spPr>
              <a:xfrm>
                <a:off x="2826" y="222"/>
                <a:ext cx="431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2" charset="0"/>
                    <a:ea typeface="Arial Unicode MS" panose="020B0604020202020204" charset="-122"/>
                  </a:rPr>
                  <a:t>⋯⋯</a:t>
                </a:r>
                <a:endParaRPr lang="zh-CN" altLang="en-US" sz="2400" dirty="0">
                  <a:latin typeface="Times New Roman" panose="02020603050405020304" pitchFamily="2" charset="0"/>
                  <a:ea typeface="Arial Unicode MS" panose="020B0604020202020204" charset="-122"/>
                </a:endParaRPr>
              </a:p>
            </p:txBody>
          </p:sp>
          <p:sp>
            <p:nvSpPr>
              <p:cNvPr id="170006" name="直接连接符 216086"/>
              <p:cNvSpPr/>
              <p:nvPr/>
            </p:nvSpPr>
            <p:spPr>
              <a:xfrm>
                <a:off x="3258" y="339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170007" name="组合 216087"/>
              <p:cNvGrpSpPr/>
              <p:nvPr/>
            </p:nvGrpSpPr>
            <p:grpSpPr>
              <a:xfrm>
                <a:off x="0" y="0"/>
                <a:ext cx="576" cy="336"/>
                <a:chOff x="0" y="0"/>
                <a:chExt cx="576" cy="336"/>
              </a:xfrm>
            </p:grpSpPr>
            <p:sp>
              <p:nvSpPr>
                <p:cNvPr id="170008" name="矩形 216088"/>
                <p:cNvSpPr/>
                <p:nvPr/>
              </p:nvSpPr>
              <p:spPr>
                <a:xfrm>
                  <a:off x="0" y="0"/>
                  <a:ext cx="40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head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009" name="直接连接符 216089"/>
                <p:cNvSpPr/>
                <p:nvPr/>
              </p:nvSpPr>
              <p:spPr>
                <a:xfrm>
                  <a:off x="192" y="240"/>
                  <a:ext cx="0" cy="9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010" name="直接连接符 216090"/>
                <p:cNvSpPr/>
                <p:nvPr/>
              </p:nvSpPr>
              <p:spPr>
                <a:xfrm>
                  <a:off x="192" y="336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170011" name="矩形 216091"/>
            <p:cNvSpPr/>
            <p:nvPr/>
          </p:nvSpPr>
          <p:spPr>
            <a:xfrm>
              <a:off x="949" y="615"/>
              <a:ext cx="26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4-1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串的块链式存储结构示意图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矩形 217089"/>
          <p:cNvSpPr/>
          <p:nvPr/>
        </p:nvSpPr>
        <p:spPr>
          <a:xfrm>
            <a:off x="1676400" y="115888"/>
            <a:ext cx="8763000" cy="57610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块链串的类型定义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{  BNODE  head;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头指针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int  Strlen ;  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当前长度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} Blstring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在这种存储结构下，结点的分配总是完整的结点为单位，因此，为使一个串能存放在整数个结点中，在串的末尾填上不属于串值的特殊字符，以表示串的终结。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当一个块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内存放多个字符时，往往会使操作过程变得较为复杂，如在串中插入或删除字符操作时通常需要在块间移动字符。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218113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410450" cy="900113"/>
          </a:xfrm>
        </p:spPr>
        <p:txBody>
          <a:bodyPr lIns="92075" tIns="46038" rIns="92075" bIns="46038" anchor="ctr"/>
          <a:p>
            <a:r>
              <a:rPr lang="en-US" altLang="x-none" sz="5400" b="1" dirty="0">
                <a:effectLst/>
                <a:latin typeface="Times New Roman" panose="02020603050405020304" pitchFamily="2" charset="0"/>
              </a:rPr>
              <a:t>4.3</a:t>
            </a:r>
            <a:r>
              <a:rPr lang="en-US" altLang="x-none" sz="5400" dirty="0">
                <a:effectLst/>
                <a:latin typeface="Times New Roman" panose="02020603050405020304" pitchFamily="2" charset="0"/>
              </a:rPr>
              <a:t>  </a:t>
            </a:r>
            <a:r>
              <a:rPr lang="zh-CN" altLang="en-US" sz="5400" b="1" dirty="0">
                <a:effectLst/>
                <a:latin typeface="Times New Roman" panose="02020603050405020304" pitchFamily="2" charset="0"/>
                <a:ea typeface="楷体_GB2312" pitchFamily="1" charset="-122"/>
              </a:rPr>
              <a:t>串的模式匹配算法</a:t>
            </a:r>
            <a:endParaRPr lang="zh-CN" altLang="en-US" sz="5400" b="1" dirty="0">
              <a:effectLst/>
              <a:latin typeface="宋体" panose="02010600030101010101" pitchFamily="2" charset="-122"/>
              <a:ea typeface="楷体_GB2312" pitchFamily="1" charset="-122"/>
            </a:endParaRPr>
          </a:p>
        </p:txBody>
      </p:sp>
      <p:sp>
        <p:nvSpPr>
          <p:cNvPr id="172034" name="内容占位符 218114"/>
          <p:cNvSpPr>
            <a:spLocks noGrp="1"/>
          </p:cNvSpPr>
          <p:nvPr>
            <p:ph idx="4294967295"/>
          </p:nvPr>
        </p:nvSpPr>
        <p:spPr>
          <a:xfrm>
            <a:off x="1676400" y="1066800"/>
            <a:ext cx="8839200" cy="553085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模式匹配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模范匹配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子串在主串中的定位称为模式匹配或串匹配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字符串匹配</a:t>
            </a:r>
            <a:r>
              <a:rPr lang="en-US" altLang="x-none" sz="2800" b="1" dirty="0">
                <a:latin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。模式匹配成功是指在主串</a:t>
            </a:r>
            <a:r>
              <a:rPr lang="en-US" altLang="x-none" sz="2800" b="1" dirty="0"/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中能够找到模式串</a:t>
            </a:r>
            <a:r>
              <a:rPr lang="en-US" altLang="x-none" sz="2800" b="1" dirty="0"/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，否则，称模式串</a:t>
            </a:r>
            <a:r>
              <a:rPr lang="en-US" altLang="x-none" sz="2800" b="1" dirty="0"/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在主串</a:t>
            </a:r>
            <a:r>
              <a:rPr lang="en-US" altLang="x-none" sz="2800" b="1" dirty="0"/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中不存在。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模式匹配的应用在非常广泛。例如，在文本编辑程序中，我们经常要查找某一特定单词在文本中出现的位置。显然，解此问题的有效算法能极大地提高文本编辑程序的响应性能。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模式匹配是一个较为复杂的串操作过程。迄今为止，人们对串的模式匹配提出了许多思想和效率各不相同的计算机算法。介绍两种主要的模式匹配算法。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标题 219137"/>
          <p:cNvSpPr>
            <a:spLocks noGrp="1"/>
          </p:cNvSpPr>
          <p:nvPr>
            <p:ph type="title"/>
          </p:nvPr>
        </p:nvSpPr>
        <p:spPr>
          <a:xfrm>
            <a:off x="2209800" y="115888"/>
            <a:ext cx="7989888" cy="762000"/>
          </a:xfrm>
        </p:spPr>
        <p:txBody>
          <a:bodyPr lIns="92075" tIns="46038" rIns="92075" bIns="46038" anchor="ctr"/>
          <a:p>
            <a:r>
              <a:rPr lang="en-US" altLang="x-none" sz="4000" b="1" dirty="0">
                <a:effectLst/>
                <a:latin typeface="Times New Roman" panose="02020603050405020304" pitchFamily="2" charset="0"/>
              </a:rPr>
              <a:t>4.3.1</a:t>
            </a:r>
            <a:r>
              <a:rPr lang="en-US" altLang="x-none" sz="4000" dirty="0">
                <a:effectLst/>
              </a:rPr>
              <a:t>  </a:t>
            </a:r>
            <a:r>
              <a:rPr lang="en-US" altLang="x-none" b="1" dirty="0">
                <a:effectLst/>
                <a:latin typeface="Times New Roman" panose="02020603050405020304" pitchFamily="2" charset="0"/>
              </a:rPr>
              <a:t>Brute-Force</a:t>
            </a:r>
            <a:r>
              <a:rPr lang="zh-CN" altLang="en-US" b="1" dirty="0">
                <a:effectLst/>
                <a:ea typeface="楷体_GB2312" pitchFamily="1" charset="-122"/>
              </a:rPr>
              <a:t>模式匹配算法</a:t>
            </a:r>
            <a:endParaRPr lang="zh-CN" altLang="en-US" b="1" dirty="0">
              <a:effectLst/>
              <a:ea typeface="楷体_GB2312" pitchFamily="1" charset="-122"/>
            </a:endParaRPr>
          </a:p>
        </p:txBody>
      </p:sp>
      <p:sp>
        <p:nvSpPr>
          <p:cNvPr id="173058" name="内容占位符 219138"/>
          <p:cNvSpPr>
            <a:spLocks noGrp="1"/>
          </p:cNvSpPr>
          <p:nvPr>
            <p:ph idx="4294967295"/>
          </p:nvPr>
        </p:nvSpPr>
        <p:spPr>
          <a:xfrm>
            <a:off x="1676400" y="947738"/>
            <a:ext cx="8839200" cy="572135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</a:t>
            </a:r>
            <a:r>
              <a:rPr lang="zh-CN" altLang="en-US" sz="2800" b="1" dirty="0"/>
              <a:t>设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为目标串，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为模式串，且不妨设：</a:t>
            </a:r>
            <a:endParaRPr lang="zh-CN" altLang="en-US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S=“s</a:t>
            </a:r>
            <a:r>
              <a:rPr lang="en-US" altLang="x-none" b="1" baseline="-20000" dirty="0"/>
              <a:t>0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1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2</a:t>
            </a:r>
            <a:r>
              <a:rPr lang="en-US" altLang="x-none" b="1" dirty="0"/>
              <a:t>…s</a:t>
            </a:r>
            <a:r>
              <a:rPr lang="en-US" altLang="x-none" b="1" baseline="-20000" dirty="0"/>
              <a:t>n-1</a:t>
            </a:r>
            <a:r>
              <a:rPr lang="en-US" altLang="x-none" b="1" dirty="0"/>
              <a:t>” </a:t>
            </a:r>
            <a:r>
              <a:rPr lang="zh-CN" altLang="en-US" b="1" dirty="0"/>
              <a:t>， </a:t>
            </a:r>
            <a:r>
              <a:rPr lang="en-US" altLang="x-none" b="1" dirty="0"/>
              <a:t>T=“t</a:t>
            </a:r>
            <a:r>
              <a:rPr lang="en-US" altLang="x-none" b="1" baseline="-20000" dirty="0"/>
              <a:t>0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1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2</a:t>
            </a:r>
            <a:r>
              <a:rPr lang="en-US" altLang="x-none" b="1" dirty="0"/>
              <a:t> …t</a:t>
            </a:r>
            <a:r>
              <a:rPr lang="en-US" altLang="x-none" b="1" baseline="-20000" dirty="0"/>
              <a:t>m-1</a:t>
            </a:r>
            <a:r>
              <a:rPr lang="en-US" altLang="x-none" b="1" dirty="0"/>
              <a:t>” 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</a:t>
            </a:r>
            <a:r>
              <a:rPr lang="zh-CN" altLang="en-US" sz="2800" b="1" dirty="0"/>
              <a:t>串的匹配实际上是对合法的位置</a:t>
            </a:r>
            <a:r>
              <a:rPr lang="en-US" altLang="x-none" sz="2800" b="1" dirty="0"/>
              <a:t>0≦i≦n-m</a:t>
            </a:r>
            <a:r>
              <a:rPr lang="zh-CN" altLang="en-US" sz="2800" b="1" dirty="0"/>
              <a:t>依次将目标串中的子串</a:t>
            </a:r>
            <a:r>
              <a:rPr lang="en-US" altLang="x-none" sz="2800" b="1" dirty="0"/>
              <a:t>s[i…i+m-1]</a:t>
            </a:r>
            <a:r>
              <a:rPr lang="zh-CN" altLang="en-US" sz="2800" b="1" dirty="0"/>
              <a:t>和模式串</a:t>
            </a:r>
            <a:r>
              <a:rPr lang="en-US" altLang="x-none" sz="2800" b="1" dirty="0"/>
              <a:t>t[0…m-1]</a:t>
            </a:r>
            <a:r>
              <a:rPr lang="zh-CN" altLang="en-US" sz="2800" b="1" dirty="0"/>
              <a:t>进行比较：</a:t>
            </a:r>
            <a:endParaRPr lang="zh-CN" altLang="en-US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若</a:t>
            </a:r>
            <a:r>
              <a:rPr lang="en-US" altLang="x-none" b="1" dirty="0"/>
              <a:t>s[i…i+m-1]=t[0…m-1]</a:t>
            </a:r>
            <a:r>
              <a:rPr lang="zh-CN" altLang="en-US" b="1" dirty="0"/>
              <a:t>：则称从位置</a:t>
            </a:r>
            <a:r>
              <a:rPr lang="en-US" altLang="x-none" b="1" dirty="0"/>
              <a:t>i</a:t>
            </a:r>
            <a:r>
              <a:rPr lang="zh-CN" altLang="en-US" b="1" dirty="0"/>
              <a:t>开始的匹配成功，亦称模式</a:t>
            </a:r>
            <a:r>
              <a:rPr lang="en-US" altLang="x-none" b="1" dirty="0"/>
              <a:t>t</a:t>
            </a:r>
            <a:r>
              <a:rPr lang="zh-CN" altLang="en-US" b="1" dirty="0"/>
              <a:t>在目标</a:t>
            </a:r>
            <a:r>
              <a:rPr lang="en-US" altLang="x-none" b="1" dirty="0"/>
              <a:t>s</a:t>
            </a:r>
            <a:r>
              <a:rPr lang="zh-CN" altLang="en-US" b="1" dirty="0"/>
              <a:t>中出现；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若</a:t>
            </a:r>
            <a:r>
              <a:rPr lang="en-US" altLang="x-none" b="1" dirty="0"/>
              <a:t>s[i…i+m-1]≠t[0…m-1]</a:t>
            </a:r>
            <a:r>
              <a:rPr lang="zh-CN" altLang="en-US" b="1" dirty="0"/>
              <a:t>：从</a:t>
            </a:r>
            <a:r>
              <a:rPr lang="en-US" altLang="x-none" b="1" dirty="0"/>
              <a:t>i</a:t>
            </a:r>
            <a:r>
              <a:rPr lang="zh-CN" altLang="en-US" b="1" dirty="0"/>
              <a:t>开始的匹配失败。位置</a:t>
            </a:r>
            <a:r>
              <a:rPr lang="en-US" altLang="x-none" b="1" dirty="0"/>
              <a:t>i</a:t>
            </a:r>
            <a:r>
              <a:rPr lang="zh-CN" altLang="en-US" b="1" dirty="0"/>
              <a:t>称为位移，当</a:t>
            </a:r>
            <a:r>
              <a:rPr lang="en-US" altLang="x-none" b="1" dirty="0"/>
              <a:t>s[i…i+m-1]=t[0…m-1]</a:t>
            </a:r>
            <a:r>
              <a:rPr lang="zh-CN" altLang="en-US" b="1" dirty="0"/>
              <a:t>时，</a:t>
            </a:r>
            <a:r>
              <a:rPr lang="en-US" altLang="x-none" b="1" dirty="0"/>
              <a:t>i</a:t>
            </a:r>
            <a:r>
              <a:rPr lang="zh-CN" altLang="en-US" b="1" dirty="0"/>
              <a:t>称为有效位移；当</a:t>
            </a:r>
            <a:r>
              <a:rPr lang="en-US" altLang="x-none" b="1" dirty="0"/>
              <a:t>s[i…i+m-1] ≠t[0…m-1]</a:t>
            </a:r>
            <a:r>
              <a:rPr lang="zh-CN" altLang="en-US" b="1" dirty="0"/>
              <a:t>时，</a:t>
            </a:r>
            <a:r>
              <a:rPr lang="en-US" altLang="x-none" b="1" dirty="0"/>
              <a:t>i</a:t>
            </a:r>
            <a:r>
              <a:rPr lang="zh-CN" altLang="en-US" b="1" dirty="0"/>
              <a:t>称为无效位移。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内容占位符 220161"/>
          <p:cNvSpPr>
            <a:spLocks noGrp="1"/>
          </p:cNvSpPr>
          <p:nvPr>
            <p:ph idx="4294967295"/>
          </p:nvPr>
        </p:nvSpPr>
        <p:spPr>
          <a:xfrm>
            <a:off x="1676400" y="141288"/>
            <a:ext cx="8839200" cy="638333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这样，串匹配</a:t>
            </a:r>
            <a:r>
              <a:rPr lang="zh-CN" altLang="en-US" sz="2800" b="1" dirty="0"/>
              <a:t>问题可简化为找出某给定模式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在给定目标串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中首次出现</a:t>
            </a:r>
            <a:r>
              <a:rPr lang="zh-CN" altLang="en-US" sz="2800" b="1" dirty="0">
                <a:latin typeface="宋体" panose="02010600030101010101" pitchFamily="2" charset="-122"/>
              </a:rPr>
              <a:t>的有效位移。</a:t>
            </a: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算法实现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int IndexString(StringType  s , StringType  t , int pos 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</a:t>
            </a:r>
            <a:r>
              <a:rPr lang="en-US" altLang="x-none" sz="2400" b="1" dirty="0"/>
              <a:t>/*   </a:t>
            </a:r>
            <a:r>
              <a:rPr lang="zh-CN" altLang="en-US" sz="2400" b="1" dirty="0"/>
              <a:t>采用顺序存储方式存储主串</a:t>
            </a:r>
            <a:r>
              <a:rPr lang="en-US" altLang="x-none" sz="2400" b="1" dirty="0"/>
              <a:t>s</a:t>
            </a:r>
            <a:r>
              <a:rPr lang="zh-CN" altLang="en-US" sz="2400" b="1" dirty="0"/>
              <a:t>和模式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，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/>
              <a:t>   /*   </a:t>
            </a:r>
            <a:r>
              <a:rPr lang="zh-CN" altLang="en-US" sz="2400" b="1" dirty="0"/>
              <a:t>若模式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在主串</a:t>
            </a:r>
            <a:r>
              <a:rPr lang="en-US" altLang="x-none" sz="2400" b="1" dirty="0"/>
              <a:t>s</a:t>
            </a:r>
            <a:r>
              <a:rPr lang="zh-CN" altLang="en-US" sz="2400" b="1" dirty="0"/>
              <a:t>中从第</a:t>
            </a:r>
            <a:r>
              <a:rPr lang="en-US" altLang="x-none" sz="2400" b="1" dirty="0"/>
              <a:t>pos</a:t>
            </a:r>
            <a:r>
              <a:rPr lang="zh-CN" altLang="en-US" sz="2400" b="1" dirty="0"/>
              <a:t>位置开始有匹配的子串，*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/>
              <a:t>   /*   </a:t>
            </a:r>
            <a:r>
              <a:rPr lang="zh-CN" altLang="en-US" sz="2400" b="1" dirty="0"/>
              <a:t>返回位置，否则返回</a:t>
            </a:r>
            <a:r>
              <a:rPr lang="en-US" altLang="x-none" sz="2400" b="1" dirty="0"/>
              <a:t>-1   */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char *p , *q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int  k , j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k=pos-1 </a:t>
            </a:r>
            <a:r>
              <a:rPr lang="zh-CN" altLang="en-US" sz="2800" b="1" dirty="0"/>
              <a:t>； </a:t>
            </a:r>
            <a:r>
              <a:rPr lang="en-US" altLang="x-none" sz="2800" b="1" dirty="0"/>
              <a:t>j=0 ; p=s.str+pos-1 ; q=t.str ;</a:t>
            </a:r>
            <a:r>
              <a:rPr lang="en-US" altLang="x-none" sz="2000" b="1" dirty="0"/>
              <a:t>   </a:t>
            </a:r>
            <a:endParaRPr lang="en-US" altLang="x-none" sz="20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初始匹配位置设置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400" b="1" dirty="0"/>
              <a:t> /*  </a:t>
            </a:r>
            <a:r>
              <a:rPr lang="zh-CN" altLang="en-US" sz="2400" b="1" dirty="0"/>
              <a:t>顺序存放时第</a:t>
            </a:r>
            <a:r>
              <a:rPr lang="en-US" altLang="x-none" sz="2400" b="1" dirty="0"/>
              <a:t>pos</a:t>
            </a:r>
            <a:r>
              <a:rPr lang="zh-CN" altLang="en-US" sz="2400" b="1" dirty="0"/>
              <a:t>位置的下标值为</a:t>
            </a:r>
            <a:r>
              <a:rPr lang="en-US" altLang="x-none" sz="2400" b="1" dirty="0"/>
              <a:t>pos-1 */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标题 19968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2484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4.1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串类型的定义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99683" name="矩形 199682"/>
          <p:cNvSpPr/>
          <p:nvPr/>
        </p:nvSpPr>
        <p:spPr>
          <a:xfrm>
            <a:off x="1828800" y="1066800"/>
            <a:ext cx="51816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fontAlgn="base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4.1.1</a:t>
            </a:r>
            <a:r>
              <a:rPr lang="en-US" altLang="x-none" sz="4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cs typeface="+mn-cs"/>
              </a:rPr>
              <a:t>串的基本概念</a:t>
            </a:r>
            <a:endParaRPr lang="zh-CN" altLang="en-US" sz="4400" b="1" strike="noStrike" noProof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3603" name="内容占位符 199683"/>
          <p:cNvSpPr>
            <a:spLocks noGrp="1"/>
          </p:cNvSpPr>
          <p:nvPr>
            <p:ph idx="4294967295"/>
          </p:nvPr>
        </p:nvSpPr>
        <p:spPr>
          <a:xfrm>
            <a:off x="1676400" y="1905000"/>
            <a:ext cx="8812213" cy="476408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串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字符串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：是零个或多个字符组成的有限序列。记作： </a:t>
            </a:r>
            <a:r>
              <a:rPr lang="en-US" altLang="x-none" sz="2800" b="1" dirty="0"/>
              <a:t>S=“a</a:t>
            </a:r>
            <a:r>
              <a:rPr lang="en-US" altLang="x-none" sz="2800" b="1" baseline="-20000" dirty="0"/>
              <a:t>1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2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3</a:t>
            </a:r>
            <a:r>
              <a:rPr lang="en-US" altLang="x-none" sz="2800" b="1" dirty="0"/>
              <a:t>…”</a:t>
            </a:r>
            <a:r>
              <a:rPr lang="zh-CN" altLang="en-US" sz="2800" b="1" dirty="0">
                <a:latin typeface="宋体" panose="02010600030101010101" pitchFamily="2" charset="-122"/>
              </a:rPr>
              <a:t>，其中</a:t>
            </a:r>
            <a:r>
              <a:rPr lang="en-US" altLang="x-none" sz="2800" b="1" dirty="0"/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是串名，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i</a:t>
            </a:r>
            <a:r>
              <a:rPr lang="en-US" altLang="x-none" sz="2800" b="1" dirty="0"/>
              <a:t>(1≦i≦n)</a:t>
            </a:r>
            <a:r>
              <a:rPr lang="zh-CN" altLang="en-US" sz="2800" b="1" dirty="0"/>
              <a:t>是单个，</a:t>
            </a:r>
            <a:r>
              <a:rPr lang="zh-CN" altLang="en-US" sz="2800" b="1" dirty="0">
                <a:latin typeface="宋体" panose="02010600030101010101" pitchFamily="2" charset="-122"/>
              </a:rPr>
              <a:t>可以是字母、数字或其它字符。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串值</a:t>
            </a:r>
            <a:r>
              <a:rPr lang="zh-CN" altLang="en-US" sz="2800" b="1" dirty="0">
                <a:latin typeface="宋体" panose="02010600030101010101" pitchFamily="2" charset="-122"/>
              </a:rPr>
              <a:t>：双引号括起来的字符序列是串值。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串长</a:t>
            </a:r>
            <a:r>
              <a:rPr lang="zh-CN" altLang="en-US" sz="2800" b="1" dirty="0">
                <a:latin typeface="宋体" panose="02010600030101010101" pitchFamily="2" charset="-122"/>
              </a:rPr>
              <a:t>：串中所包含的字符个数称为该串的长度。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空串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空的字符串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：长度为零的串称为空串，它不包含任何字符。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空格串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空白串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：构成串的所有字符都是空格的串称为空白串。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内容占位符 221185"/>
          <p:cNvSpPr>
            <a:spLocks noGrp="1"/>
          </p:cNvSpPr>
          <p:nvPr>
            <p:ph idx="4294967295"/>
          </p:nvPr>
        </p:nvSpPr>
        <p:spPr>
          <a:xfrm>
            <a:off x="1676400" y="141288"/>
            <a:ext cx="8839200" cy="6456362"/>
          </a:xfrm>
        </p:spPr>
        <p:txBody>
          <a:bodyPr anchor="t"/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while (k&lt;s.length)&amp;&amp;(j&lt;t.length)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if (*p==*q)   { p++ ; q++ ; k++ ; j++ ; }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else { k=k-j+1 ; j=0 ; q=t.str ; p=s.str+k ;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重新设置匹配位置 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if (j==t.length)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     return(k-t.length) ;   </a:t>
            </a:r>
            <a:r>
              <a:rPr lang="en-US" altLang="x-none" b="1" dirty="0">
                <a:ea typeface="楷体_GB2312" pitchFamily="1" charset="-122"/>
              </a:rPr>
              <a:t>/ *   </a:t>
            </a:r>
            <a:r>
              <a:rPr lang="zh-CN" altLang="en-US" b="1" dirty="0">
                <a:ea typeface="楷体_GB2312" pitchFamily="1" charset="-122"/>
              </a:rPr>
              <a:t>匹配，返回位置   *</a:t>
            </a:r>
            <a:r>
              <a:rPr lang="en-US" altLang="x-none" b="1" dirty="0">
                <a:ea typeface="楷体_GB2312" pitchFamily="1" charset="-122"/>
              </a:rPr>
              <a:t>/</a:t>
            </a:r>
            <a:endParaRPr lang="en-US" altLang="x-none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else return(-1) ;      </a:t>
            </a:r>
            <a:r>
              <a:rPr lang="en-US" altLang="x-none" b="1" dirty="0"/>
              <a:t>/*   </a:t>
            </a:r>
            <a:r>
              <a:rPr lang="zh-CN" altLang="en-US" b="1" dirty="0"/>
              <a:t>不匹配，返回</a:t>
            </a:r>
            <a:r>
              <a:rPr lang="en-US" altLang="x-none" b="1" dirty="0"/>
              <a:t>-1   */</a:t>
            </a:r>
            <a:endParaRPr lang="en-US" altLang="x-none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内容占位符 222209"/>
          <p:cNvSpPr>
            <a:spLocks noGrp="1"/>
          </p:cNvSpPr>
          <p:nvPr>
            <p:ph idx="4294967295"/>
          </p:nvPr>
        </p:nvSpPr>
        <p:spPr>
          <a:xfrm>
            <a:off x="1671638" y="157163"/>
            <a:ext cx="8816975" cy="53594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该算法简单，易于理解。在一些场合的应用里，如文字处理中的文本编辑，其效率较高。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该算法的时间复杂度为</a:t>
            </a:r>
            <a:r>
              <a:rPr lang="en-US" altLang="x-none" sz="2800" b="1" dirty="0"/>
              <a:t>O(n*m) </a:t>
            </a:r>
            <a:r>
              <a:rPr lang="zh-CN" altLang="en-US" sz="2800" b="1" dirty="0"/>
              <a:t>，其中</a:t>
            </a:r>
            <a:r>
              <a:rPr lang="en-US" altLang="x-none" sz="2800" b="1" dirty="0"/>
              <a:t>n </a:t>
            </a:r>
            <a:r>
              <a:rPr lang="zh-CN" altLang="en-US" sz="2800" b="1" dirty="0"/>
              <a:t>、</a:t>
            </a:r>
            <a:r>
              <a:rPr lang="en-US" altLang="x-none" sz="2800" b="1" dirty="0"/>
              <a:t>m</a:t>
            </a:r>
            <a:r>
              <a:rPr lang="zh-CN" altLang="en-US" sz="2800" b="1" dirty="0"/>
              <a:t>分别是主串和模式串的长度。通常情况下，实际运行过程中，该算法的执行时间近似于</a:t>
            </a:r>
            <a:r>
              <a:rPr lang="en-US" altLang="x-none" sz="2800" b="1" dirty="0"/>
              <a:t>O(n+m) </a:t>
            </a:r>
            <a:r>
              <a:rPr lang="zh-CN" altLang="en-US" sz="2800" b="1" dirty="0"/>
              <a:t>。</a:t>
            </a: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理解该算法的关键点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/>
              <a:t>当第一次</a:t>
            </a:r>
            <a:r>
              <a:rPr lang="en-US" altLang="x-none" sz="2800" b="1" dirty="0"/>
              <a:t>s</a:t>
            </a:r>
            <a:r>
              <a:rPr lang="en-US" altLang="x-none" sz="2800" b="1" baseline="-20000" dirty="0"/>
              <a:t>k</a:t>
            </a:r>
            <a:r>
              <a:rPr lang="en-US" altLang="x-none" sz="2800" b="1" dirty="0"/>
              <a:t>≠t</a:t>
            </a:r>
            <a:r>
              <a:rPr lang="en-US" altLang="x-none" sz="2800" b="1" baseline="-20000" dirty="0"/>
              <a:t>j</a:t>
            </a:r>
            <a:r>
              <a:rPr lang="zh-CN" altLang="en-US" sz="2800" b="1" dirty="0"/>
              <a:t>时：主串要退回到</a:t>
            </a:r>
            <a:r>
              <a:rPr lang="en-US" altLang="x-none" sz="2800" b="1" dirty="0"/>
              <a:t>k-j+1</a:t>
            </a:r>
            <a:r>
              <a:rPr lang="zh-CN" altLang="en-US" sz="2800" b="1" dirty="0"/>
              <a:t>的位置，而模式串也要退回到第一个字符（即</a:t>
            </a:r>
            <a:r>
              <a:rPr lang="en-US" altLang="x-none" sz="2800" b="1" dirty="0"/>
              <a:t>j=0</a:t>
            </a:r>
            <a:r>
              <a:rPr lang="zh-CN" altLang="en-US" sz="2800" b="1" dirty="0"/>
              <a:t>的位置）。</a:t>
            </a:r>
            <a:endParaRPr lang="zh-CN" altLang="en-US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比较出现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k</a:t>
            </a:r>
            <a:r>
              <a:rPr lang="en-US" altLang="x-none" b="1" dirty="0"/>
              <a:t>≠t</a:t>
            </a:r>
            <a:r>
              <a:rPr lang="en-US" altLang="x-none" b="1" baseline="-20000" dirty="0"/>
              <a:t>j</a:t>
            </a:r>
            <a:r>
              <a:rPr lang="zh-CN" altLang="en-US" b="1" dirty="0"/>
              <a:t>时：则应该有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k-1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j-1</a:t>
            </a:r>
            <a:r>
              <a:rPr lang="zh-CN" altLang="en-US" b="1" dirty="0"/>
              <a:t>，</a:t>
            </a:r>
            <a:r>
              <a:rPr lang="en-US" altLang="x-none" b="1" dirty="0">
                <a:cs typeface="Times New Roman" panose="02020603050405020304" pitchFamily="2" charset="0"/>
              </a:rPr>
              <a:t>…</a:t>
            </a:r>
            <a:r>
              <a:rPr lang="zh-CN" altLang="en-US" b="1" dirty="0"/>
              <a:t>，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k-j+1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1</a:t>
            </a:r>
            <a:r>
              <a:rPr lang="zh-CN" altLang="en-US" b="1" dirty="0"/>
              <a:t>， 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k-j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0</a:t>
            </a:r>
            <a:r>
              <a:rPr lang="en-US" altLang="x-none" b="1" dirty="0"/>
              <a:t> 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223233"/>
          <p:cNvSpPr>
            <a:spLocks noGrp="1"/>
          </p:cNvSpPr>
          <p:nvPr>
            <p:ph type="title"/>
          </p:nvPr>
        </p:nvSpPr>
        <p:spPr>
          <a:xfrm>
            <a:off x="2209800" y="115888"/>
            <a:ext cx="7989888" cy="762000"/>
          </a:xfrm>
        </p:spPr>
        <p:txBody>
          <a:bodyPr lIns="92075" tIns="46038" rIns="92075" bIns="46038" anchor="ctr"/>
          <a:p>
            <a:r>
              <a:rPr lang="en-US" altLang="x-none" sz="4000" b="1" dirty="0">
                <a:effectLst/>
                <a:latin typeface="Times New Roman" panose="02020603050405020304" pitchFamily="2" charset="0"/>
              </a:rPr>
              <a:t>4.3.2    </a:t>
            </a:r>
            <a:r>
              <a:rPr lang="zh-CN" altLang="en-US" b="1" dirty="0">
                <a:effectLst/>
                <a:ea typeface="楷体_GB2312" pitchFamily="1" charset="-122"/>
              </a:rPr>
              <a:t>模式匹配的一种改进算法</a:t>
            </a:r>
            <a:endParaRPr lang="zh-CN" altLang="en-US" b="1" dirty="0">
              <a:effectLst/>
              <a:ea typeface="楷体_GB2312" pitchFamily="1" charset="-122"/>
            </a:endParaRPr>
          </a:p>
        </p:txBody>
      </p:sp>
      <p:sp>
        <p:nvSpPr>
          <p:cNvPr id="177154" name="内容占位符 223234"/>
          <p:cNvSpPr>
            <a:spLocks noGrp="1"/>
          </p:cNvSpPr>
          <p:nvPr>
            <p:ph idx="4294967295"/>
          </p:nvPr>
        </p:nvSpPr>
        <p:spPr>
          <a:xfrm>
            <a:off x="1676400" y="947738"/>
            <a:ext cx="8839200" cy="5721350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        该改进算法是由</a:t>
            </a:r>
            <a:r>
              <a:rPr lang="en-US" altLang="x-none" sz="2800" b="1" dirty="0"/>
              <a:t>D.E.Knuth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J.H.Morris</a:t>
            </a:r>
            <a:r>
              <a:rPr lang="zh-CN" altLang="en-US" sz="2800" b="1" dirty="0"/>
              <a:t>和 </a:t>
            </a:r>
            <a:r>
              <a:rPr lang="en-US" altLang="x-none" sz="2800" b="1" dirty="0"/>
              <a:t>V.R.Pratt</a:t>
            </a:r>
            <a:r>
              <a:rPr lang="zh-CN" altLang="en-US" sz="2800" b="1" dirty="0"/>
              <a:t>提出来的，简称为</a:t>
            </a:r>
            <a:r>
              <a:rPr lang="en-US" altLang="x-none" sz="2800" b="1" dirty="0"/>
              <a:t>KMP</a:t>
            </a:r>
            <a:r>
              <a:rPr lang="zh-CN" altLang="en-US" sz="2800" b="1" dirty="0"/>
              <a:t>算法。其</a:t>
            </a:r>
            <a:r>
              <a:rPr lang="zh-CN" altLang="en-US" b="1" dirty="0"/>
              <a:t>改进在于：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sz="2800" b="1" dirty="0"/>
              <a:t>每当一趟匹配过程出现字符不相等时，主串指示器不用回溯，而是利用已经得到的“部分匹配”结果，将模式串的指示器向右“</a:t>
            </a:r>
            <a:r>
              <a:rPr lang="zh-CN" altLang="en-US" sz="2800" b="1" dirty="0">
                <a:solidFill>
                  <a:schemeClr val="folHlink"/>
                </a:solidFill>
              </a:rPr>
              <a:t>滑动</a:t>
            </a:r>
            <a:r>
              <a:rPr lang="zh-CN" altLang="en-US" sz="2800" b="1" dirty="0"/>
              <a:t>”尽可能远的一段距离后，继续进行比较。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b="1" dirty="0"/>
              <a:t>例：</a:t>
            </a:r>
            <a:r>
              <a:rPr lang="zh-CN" altLang="en-US" sz="2800" b="1" dirty="0"/>
              <a:t>设有串</a:t>
            </a:r>
            <a:r>
              <a:rPr lang="en-US" altLang="x-none" sz="2800" b="1" dirty="0"/>
              <a:t>s=“abacabab”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t=“abab” </a:t>
            </a:r>
            <a:r>
              <a:rPr lang="zh-CN" altLang="en-US" sz="2800" b="1" dirty="0"/>
              <a:t>。则第一次匹配过程如图</a:t>
            </a:r>
            <a:r>
              <a:rPr lang="en-US" altLang="x-none" sz="2800" b="1" dirty="0"/>
              <a:t>4-2</a:t>
            </a:r>
            <a:r>
              <a:rPr lang="zh-CN" altLang="en-US" sz="2800" b="1" dirty="0"/>
              <a:t>所示。</a:t>
            </a:r>
            <a:endParaRPr lang="zh-CN" altLang="en-US" sz="2800" b="1" dirty="0"/>
          </a:p>
        </p:txBody>
      </p:sp>
      <p:grpSp>
        <p:nvGrpSpPr>
          <p:cNvPr id="177155" name="组合 223235"/>
          <p:cNvGrpSpPr/>
          <p:nvPr/>
        </p:nvGrpSpPr>
        <p:grpSpPr>
          <a:xfrm>
            <a:off x="2587625" y="4895850"/>
            <a:ext cx="5813425" cy="1701800"/>
            <a:chOff x="0" y="0"/>
            <a:chExt cx="3662" cy="1072"/>
          </a:xfrm>
        </p:grpSpPr>
        <p:sp>
          <p:nvSpPr>
            <p:cNvPr id="177156" name="矩形 223236"/>
            <p:cNvSpPr/>
            <p:nvPr/>
          </p:nvSpPr>
          <p:spPr>
            <a:xfrm>
              <a:off x="720" y="832"/>
              <a:ext cx="187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4-2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模式匹配示例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77157" name="矩形 223237"/>
            <p:cNvSpPr/>
            <p:nvPr/>
          </p:nvSpPr>
          <p:spPr>
            <a:xfrm>
              <a:off x="0" y="0"/>
              <a:ext cx="3662" cy="7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s=“a  b  cbb”        i=3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x-none" sz="2400" dirty="0">
                  <a:latin typeface="Times New Roman" panose="02020603050405020304" pitchFamily="2" charset="0"/>
                  <a:ea typeface="Arial Unicode MS" panose="020B0604020202020204" charset="-122"/>
                </a:rPr>
                <a:t>||</a:t>
              </a:r>
              <a:r>
                <a:rPr lang="en-US" altLang="x-none" sz="2400" dirty="0">
                  <a:latin typeface="宋体" panose="02010600030101010101" pitchFamily="2" charset="-122"/>
                  <a:ea typeface="Arial Unicode MS" panose="020B0604020202020204" charset="-122"/>
                </a:rPr>
                <a:t> 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|| </a:t>
              </a:r>
              <a:r>
                <a:rPr lang="en-US" altLang="x-none" sz="2400" dirty="0">
                  <a:latin typeface="宋体" panose="02010600030101010101" pitchFamily="2" charset="-122"/>
                  <a:ea typeface="Arial Unicode MS" panose="020B0604020202020204" charset="-122"/>
                </a:rPr>
                <a:t>≠               </a:t>
              </a:r>
              <a:r>
                <a:rPr lang="zh-CN" altLang="en-US" sz="2400" b="1" dirty="0">
                  <a:latin typeface="宋体" panose="02010600030101010101" pitchFamily="2" charset="-122"/>
                  <a:ea typeface="Arial Unicode MS" panose="020B0604020202020204" charset="-122"/>
                </a:rPr>
                <a:t>匹配失败</a:t>
              </a:r>
              <a:endParaRPr lang="zh-CN" altLang="en-US" sz="2400" b="1" dirty="0">
                <a:latin typeface="宋体" panose="02010600030101010101" pitchFamily="2" charset="-122"/>
                <a:ea typeface="Arial Unicode MS" panose="020B0604020202020204" charset="-122"/>
              </a:endParaRPr>
            </a:p>
            <a:p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t=“a  b  b”            j=3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矩形 224257"/>
          <p:cNvSpPr/>
          <p:nvPr/>
        </p:nvSpPr>
        <p:spPr>
          <a:xfrm>
            <a:off x="1676400" y="144463"/>
            <a:ext cx="8839200" cy="4005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i=3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j=3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时，匹配失败。但重新开始第二次匹配时，不必从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i=1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j=0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开始。因为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≠t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，必有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≠t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，又因为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，所以必有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。由此可知，第二次匹配可以直接从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i=3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j=1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开始。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总之，在主串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与模式串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的匹配过程中，一旦出现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≠t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j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，主串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的指针不必回溯，而是直接与模式串的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(0≦k&lt;j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进行比较，而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的取值与主串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无关，只与模式串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本身的构成有关，即从模式串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可求得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值。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内容占位符 225281"/>
          <p:cNvSpPr>
            <a:spLocks noGrp="1"/>
          </p:cNvSpPr>
          <p:nvPr>
            <p:ph idx="4294967295"/>
          </p:nvPr>
        </p:nvSpPr>
        <p:spPr>
          <a:xfrm>
            <a:off x="1676400" y="115888"/>
            <a:ext cx="8839200" cy="6481762"/>
          </a:xfrm>
        </p:spPr>
        <p:txBody>
          <a:bodyPr anchor="t"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不失一般性，设</a:t>
            </a:r>
            <a:r>
              <a:rPr lang="zh-CN" altLang="en-US" sz="2800" b="1" dirty="0"/>
              <a:t>主串</a:t>
            </a:r>
            <a:r>
              <a:rPr lang="en-US" altLang="x-none" sz="2800" b="1" dirty="0"/>
              <a:t>s=“s</a:t>
            </a:r>
            <a:r>
              <a:rPr lang="en-US" altLang="x-none" sz="2800" b="1" baseline="-18000" dirty="0"/>
              <a:t>1</a:t>
            </a:r>
            <a:r>
              <a:rPr lang="en-US" altLang="x-none" sz="2800" b="1" dirty="0"/>
              <a:t>s</a:t>
            </a:r>
            <a:r>
              <a:rPr lang="en-US" altLang="x-none" sz="2800" b="1" baseline="-18000" dirty="0"/>
              <a:t>2</a:t>
            </a:r>
            <a:r>
              <a:rPr lang="en-US" altLang="x-none" sz="2800" b="1" dirty="0">
                <a:ea typeface="Arial Unicode MS" panose="020B0604020202020204" charset="-122"/>
              </a:rPr>
              <a:t>…</a:t>
            </a:r>
            <a:r>
              <a:rPr lang="en-US" altLang="x-none" sz="2800" b="1" dirty="0"/>
              <a:t>s</a:t>
            </a:r>
            <a:r>
              <a:rPr lang="en-US" altLang="x-none" sz="2800" b="1" baseline="-18000" dirty="0"/>
              <a:t>n</a:t>
            </a:r>
            <a:r>
              <a:rPr lang="en-US" altLang="x-none" sz="2800" b="1" dirty="0"/>
              <a:t>”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模式串</a:t>
            </a:r>
            <a:r>
              <a:rPr lang="en-US" altLang="x-none" sz="2800" b="1" dirty="0"/>
              <a:t>t=“t</a:t>
            </a:r>
            <a:r>
              <a:rPr lang="en-US" altLang="x-none" sz="2800" b="1" baseline="-18000" dirty="0"/>
              <a:t>1 </a:t>
            </a:r>
            <a:r>
              <a:rPr lang="en-US" altLang="x-none" sz="2800" b="1" dirty="0"/>
              <a:t>t</a:t>
            </a:r>
            <a:r>
              <a:rPr lang="en-US" altLang="x-none" sz="2800" b="1" baseline="-18000" dirty="0"/>
              <a:t>2 </a:t>
            </a:r>
            <a:r>
              <a:rPr lang="en-US" altLang="x-none" sz="2800" b="1" dirty="0"/>
              <a:t>…t</a:t>
            </a:r>
            <a:r>
              <a:rPr lang="en-US" altLang="x-none" sz="2800" b="1" baseline="-18000" dirty="0"/>
              <a:t>m</a:t>
            </a:r>
            <a:r>
              <a:rPr lang="en-US" altLang="x-none" sz="2800" b="1" dirty="0"/>
              <a:t>”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 dirty="0"/>
              <a:t>      当</a:t>
            </a:r>
            <a:r>
              <a:rPr lang="en-US" altLang="x-none" sz="2800" b="1" dirty="0"/>
              <a:t>s</a:t>
            </a:r>
            <a:r>
              <a:rPr lang="en-US" altLang="x-none" sz="2800" b="1" baseline="-20000" dirty="0"/>
              <a:t>i</a:t>
            </a:r>
            <a:r>
              <a:rPr lang="en-US" altLang="x-none" sz="2800" b="1" dirty="0"/>
              <a:t>≠t</a:t>
            </a:r>
            <a:r>
              <a:rPr lang="en-US" altLang="x-none" sz="2800" b="1" baseline="-20000" dirty="0"/>
              <a:t>j</a:t>
            </a:r>
            <a:r>
              <a:rPr lang="en-US" altLang="x-none" sz="2800" b="1" dirty="0"/>
              <a:t>(1≦i≦n-m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1≦j&lt;m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m&lt;n)</a:t>
            </a:r>
            <a:r>
              <a:rPr lang="zh-CN" altLang="en-US" sz="2800" b="1" dirty="0"/>
              <a:t>时，主串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的指针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不必回溯，而模式串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的指针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回溯到第</a:t>
            </a:r>
            <a:r>
              <a:rPr lang="en-US" altLang="x-none" sz="2800" b="1" dirty="0"/>
              <a:t>k(k&lt;j)</a:t>
            </a:r>
            <a:r>
              <a:rPr lang="zh-CN" altLang="en-US" sz="2800" b="1" dirty="0"/>
              <a:t>个字符继续比较，则模式串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的前</a:t>
            </a:r>
            <a:r>
              <a:rPr lang="en-US" altLang="x-none" sz="2800" b="1" dirty="0"/>
              <a:t>k-1</a:t>
            </a:r>
            <a:r>
              <a:rPr lang="zh-CN" altLang="en-US" sz="2800" b="1" dirty="0"/>
              <a:t>个字符必须满足</a:t>
            </a:r>
            <a:r>
              <a:rPr lang="en-US" altLang="x-none" sz="2800" b="1" dirty="0"/>
              <a:t>4-1</a:t>
            </a:r>
            <a:r>
              <a:rPr lang="zh-CN" altLang="en-US" sz="2800" b="1" dirty="0"/>
              <a:t>式，而且不可能存在</a:t>
            </a:r>
            <a:r>
              <a:rPr lang="en-US" altLang="x-none" sz="2800" b="1" dirty="0"/>
              <a:t>k’&gt;k</a:t>
            </a:r>
            <a:r>
              <a:rPr lang="zh-CN" altLang="en-US" sz="2800" b="1" dirty="0"/>
              <a:t>满足</a:t>
            </a:r>
            <a:r>
              <a:rPr lang="en-US" altLang="x-none" sz="2800" b="1" dirty="0"/>
              <a:t>4-1</a:t>
            </a:r>
            <a:r>
              <a:rPr lang="zh-CN" altLang="en-US" sz="2800" b="1" dirty="0"/>
              <a:t>式。</a:t>
            </a:r>
            <a:endParaRPr lang="zh-CN" altLang="en-US" sz="2800" b="1" dirty="0"/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en-US" altLang="x-none" b="1" dirty="0"/>
              <a:t>t</a:t>
            </a:r>
            <a:r>
              <a:rPr lang="en-US" altLang="x-none" b="1" baseline="-20000" dirty="0"/>
              <a:t>1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2</a:t>
            </a:r>
            <a:r>
              <a:rPr lang="en-US" altLang="x-none" b="1" dirty="0"/>
              <a:t>…t</a:t>
            </a:r>
            <a:r>
              <a:rPr lang="en-US" altLang="x-none" b="1" baseline="-20000" dirty="0"/>
              <a:t>k-1</a:t>
            </a:r>
            <a:r>
              <a:rPr lang="en-US" altLang="x-none" b="1" dirty="0"/>
              <a:t>= s</a:t>
            </a:r>
            <a:r>
              <a:rPr lang="en-US" altLang="x-none" b="1" baseline="-20000" dirty="0"/>
              <a:t>i-(k-1)</a:t>
            </a:r>
            <a:r>
              <a:rPr lang="en-US" altLang="x-none" b="1" dirty="0"/>
              <a:t> s</a:t>
            </a:r>
            <a:r>
              <a:rPr lang="en-US" altLang="x-none" b="1" baseline="-20000" dirty="0"/>
              <a:t>i-(k-2)</a:t>
            </a:r>
            <a:r>
              <a:rPr lang="en-US" altLang="x-none" b="1" dirty="0"/>
              <a:t> … s</a:t>
            </a:r>
            <a:r>
              <a:rPr lang="en-US" altLang="x-none" b="1" baseline="-20000" dirty="0"/>
              <a:t>i-2</a:t>
            </a:r>
            <a:r>
              <a:rPr lang="en-US" altLang="x-none" b="1" dirty="0"/>
              <a:t> s</a:t>
            </a:r>
            <a:r>
              <a:rPr lang="en-US" altLang="x-none" b="1" baseline="-20000" dirty="0"/>
              <a:t>i-1</a:t>
            </a:r>
            <a:r>
              <a:rPr lang="en-US" altLang="x-none" b="1" dirty="0"/>
              <a:t>                (4-1)</a:t>
            </a:r>
            <a:endParaRPr lang="en-US" altLang="x-none" b="1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zh-CN" altLang="en-US" sz="2800" b="1" dirty="0"/>
              <a:t>而已经得到的 “部分匹配”的结果为：</a:t>
            </a:r>
            <a:endParaRPr lang="zh-CN" altLang="en-US" sz="2800" b="1" dirty="0"/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en-US" altLang="x-none" b="1" dirty="0"/>
              <a:t>t</a:t>
            </a:r>
            <a:r>
              <a:rPr lang="en-US" altLang="x-none" b="1" baseline="-20000" dirty="0"/>
              <a:t>j-(k-1)</a:t>
            </a:r>
            <a:r>
              <a:rPr lang="en-US" altLang="x-none" b="1" dirty="0"/>
              <a:t> t</a:t>
            </a:r>
            <a:r>
              <a:rPr lang="en-US" altLang="x-none" b="1" baseline="-20000" dirty="0"/>
              <a:t>j-k</a:t>
            </a:r>
            <a:r>
              <a:rPr lang="en-US" altLang="x-none" b="1" dirty="0"/>
              <a:t>… t</a:t>
            </a:r>
            <a:r>
              <a:rPr lang="en-US" altLang="x-none" b="1" baseline="-20000" dirty="0"/>
              <a:t>j-1</a:t>
            </a:r>
            <a:r>
              <a:rPr lang="en-US" altLang="x-none" b="1" dirty="0"/>
              <a:t>=s</a:t>
            </a:r>
            <a:r>
              <a:rPr lang="en-US" altLang="x-none" b="1" baseline="-20000" dirty="0"/>
              <a:t>i-(k-1)</a:t>
            </a:r>
            <a:r>
              <a:rPr lang="en-US" altLang="x-none" b="1" dirty="0"/>
              <a:t> s</a:t>
            </a:r>
            <a:r>
              <a:rPr lang="en-US" altLang="x-none" b="1" baseline="-20000" dirty="0"/>
              <a:t>i-(k-2)</a:t>
            </a:r>
            <a:r>
              <a:rPr lang="en-US" altLang="x-none" b="1" dirty="0"/>
              <a:t> … s</a:t>
            </a:r>
            <a:r>
              <a:rPr lang="en-US" altLang="x-none" b="1" baseline="-20000" dirty="0"/>
              <a:t>i-2</a:t>
            </a:r>
            <a:r>
              <a:rPr lang="en-US" altLang="x-none" b="1" dirty="0"/>
              <a:t> s</a:t>
            </a:r>
            <a:r>
              <a:rPr lang="en-US" altLang="x-none" b="1" baseline="-20000" dirty="0"/>
              <a:t>i-1</a:t>
            </a:r>
            <a:r>
              <a:rPr lang="en-US" altLang="x-none" b="1" dirty="0"/>
              <a:t>    (4-2)</a:t>
            </a:r>
            <a:endParaRPr lang="en-US" altLang="x-none" b="1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zh-CN" altLang="en-US" sz="2800" b="1" dirty="0"/>
              <a:t>由式</a:t>
            </a:r>
            <a:r>
              <a:rPr lang="en-US" altLang="x-none" sz="2800" b="1" dirty="0"/>
              <a:t>(4-1)</a:t>
            </a:r>
            <a:r>
              <a:rPr lang="zh-CN" altLang="en-US" sz="2800" b="1" dirty="0"/>
              <a:t>和式</a:t>
            </a:r>
            <a:r>
              <a:rPr lang="en-US" altLang="x-none" sz="2800" b="1" dirty="0"/>
              <a:t>(4-2)</a:t>
            </a:r>
            <a:r>
              <a:rPr lang="zh-CN" altLang="en-US" sz="2800" b="1" dirty="0"/>
              <a:t>得：</a:t>
            </a:r>
            <a:endParaRPr lang="zh-CN" altLang="en-US" sz="2800" b="1" dirty="0"/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en-US" altLang="x-none" b="1" dirty="0"/>
              <a:t>t</a:t>
            </a:r>
            <a:r>
              <a:rPr lang="en-US" altLang="x-none" b="1" baseline="-20000" dirty="0"/>
              <a:t>1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2</a:t>
            </a:r>
            <a:r>
              <a:rPr lang="en-US" altLang="x-none" b="1" dirty="0"/>
              <a:t>…t</a:t>
            </a:r>
            <a:r>
              <a:rPr lang="en-US" altLang="x-none" b="1" baseline="-20000" dirty="0"/>
              <a:t>k-1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j-(k-1)</a:t>
            </a:r>
            <a:r>
              <a:rPr lang="en-US" altLang="x-none" b="1" dirty="0"/>
              <a:t> t</a:t>
            </a:r>
            <a:r>
              <a:rPr lang="en-US" altLang="x-none" b="1" baseline="-20000" dirty="0"/>
              <a:t>j-k</a:t>
            </a:r>
            <a:r>
              <a:rPr lang="en-US" altLang="x-none" b="1" dirty="0"/>
              <a:t>… t</a:t>
            </a:r>
            <a:r>
              <a:rPr lang="en-US" altLang="x-none" b="1" baseline="-20000" dirty="0"/>
              <a:t>j-1</a:t>
            </a:r>
            <a:r>
              <a:rPr lang="en-US" altLang="x-none" b="1" dirty="0"/>
              <a:t>                              (4-3)</a:t>
            </a:r>
            <a:endParaRPr lang="en-US" altLang="x-none" b="1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该推导过程可用图</a:t>
            </a:r>
            <a:r>
              <a:rPr lang="en-US" altLang="x-none" sz="2800" b="1" dirty="0"/>
              <a:t>4-3</a:t>
            </a:r>
            <a:r>
              <a:rPr lang="zh-CN" altLang="en-US" sz="2800" b="1" dirty="0"/>
              <a:t>形象描述。实际上，式</a:t>
            </a:r>
            <a:r>
              <a:rPr lang="en-US" altLang="x-none" sz="2800" b="1" dirty="0"/>
              <a:t>(4-3)</a:t>
            </a:r>
            <a:r>
              <a:rPr lang="zh-CN" altLang="en-US" sz="2800" b="1" dirty="0"/>
              <a:t>描述了模式串中存在相互重叠的子串的情况。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0225" name="组合 226305"/>
          <p:cNvGrpSpPr/>
          <p:nvPr/>
        </p:nvGrpSpPr>
        <p:grpSpPr>
          <a:xfrm>
            <a:off x="3000375" y="115888"/>
            <a:ext cx="5268913" cy="2768600"/>
            <a:chOff x="0" y="0"/>
            <a:chExt cx="3319" cy="1744"/>
          </a:xfrm>
        </p:grpSpPr>
        <p:sp>
          <p:nvSpPr>
            <p:cNvPr id="180226" name="矩形 226306"/>
            <p:cNvSpPr/>
            <p:nvPr/>
          </p:nvSpPr>
          <p:spPr>
            <a:xfrm>
              <a:off x="912" y="1504"/>
              <a:ext cx="187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4-3   KMP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算法示例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180227" name="组合 226307"/>
            <p:cNvGrpSpPr/>
            <p:nvPr/>
          </p:nvGrpSpPr>
          <p:grpSpPr>
            <a:xfrm>
              <a:off x="0" y="0"/>
              <a:ext cx="3319" cy="1459"/>
              <a:chOff x="0" y="0"/>
              <a:chExt cx="3319" cy="1459"/>
            </a:xfrm>
          </p:grpSpPr>
          <p:grpSp>
            <p:nvGrpSpPr>
              <p:cNvPr id="180228" name="组合 226308"/>
              <p:cNvGrpSpPr/>
              <p:nvPr/>
            </p:nvGrpSpPr>
            <p:grpSpPr>
              <a:xfrm>
                <a:off x="0" y="0"/>
                <a:ext cx="3310" cy="650"/>
                <a:chOff x="0" y="0"/>
                <a:chExt cx="3310" cy="650"/>
              </a:xfrm>
            </p:grpSpPr>
            <p:grpSp>
              <p:nvGrpSpPr>
                <p:cNvPr id="180229" name="组合 226309"/>
                <p:cNvGrpSpPr/>
                <p:nvPr/>
              </p:nvGrpSpPr>
              <p:grpSpPr>
                <a:xfrm>
                  <a:off x="585" y="460"/>
                  <a:ext cx="2725" cy="190"/>
                  <a:chOff x="0" y="0"/>
                  <a:chExt cx="2725" cy="190"/>
                </a:xfrm>
              </p:grpSpPr>
              <p:sp>
                <p:nvSpPr>
                  <p:cNvPr id="180230" name="矩形 226310"/>
                  <p:cNvSpPr/>
                  <p:nvPr/>
                </p:nvSpPr>
                <p:spPr>
                  <a:xfrm>
                    <a:off x="680" y="0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31" name="矩形 226311"/>
                  <p:cNvSpPr/>
                  <p:nvPr/>
                </p:nvSpPr>
                <p:spPr>
                  <a:xfrm>
                    <a:off x="1592" y="2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32" name="矩形 226312"/>
                  <p:cNvSpPr/>
                  <p:nvPr/>
                </p:nvSpPr>
                <p:spPr>
                  <a:xfrm>
                    <a:off x="1133" y="0"/>
                    <a:ext cx="453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33" name="矩形 226313"/>
                  <p:cNvSpPr/>
                  <p:nvPr/>
                </p:nvSpPr>
                <p:spPr>
                  <a:xfrm>
                    <a:off x="0" y="0"/>
                    <a:ext cx="68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80234" name="组合 226314"/>
                  <p:cNvGrpSpPr/>
                  <p:nvPr/>
                </p:nvGrpSpPr>
                <p:grpSpPr>
                  <a:xfrm>
                    <a:off x="2045" y="0"/>
                    <a:ext cx="680" cy="190"/>
                    <a:chOff x="0" y="0"/>
                    <a:chExt cx="680" cy="190"/>
                  </a:xfrm>
                </p:grpSpPr>
                <p:sp>
                  <p:nvSpPr>
                    <p:cNvPr id="180235" name="矩形 226315"/>
                    <p:cNvSpPr/>
                    <p:nvPr/>
                  </p:nvSpPr>
                  <p:spPr>
                    <a:xfrm>
                      <a:off x="0" y="0"/>
                      <a:ext cx="680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0236" name="直接连接符 226316"/>
                    <p:cNvSpPr/>
                    <p:nvPr/>
                  </p:nvSpPr>
                  <p:spPr>
                    <a:xfrm>
                      <a:off x="123" y="9"/>
                      <a:ext cx="0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80237" name="矩形 226317"/>
                <p:cNvSpPr/>
                <p:nvPr/>
              </p:nvSpPr>
              <p:spPr>
                <a:xfrm>
                  <a:off x="0" y="417"/>
                  <a:ext cx="56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主串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s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80238" name="组合 226318"/>
                <p:cNvGrpSpPr/>
                <p:nvPr/>
              </p:nvGrpSpPr>
              <p:grpSpPr>
                <a:xfrm>
                  <a:off x="2601" y="0"/>
                  <a:ext cx="181" cy="432"/>
                  <a:chOff x="0" y="0"/>
                  <a:chExt cx="181" cy="432"/>
                </a:xfrm>
              </p:grpSpPr>
              <p:sp>
                <p:nvSpPr>
                  <p:cNvPr id="180239" name="矩形 226319"/>
                  <p:cNvSpPr/>
                  <p:nvPr/>
                </p:nvSpPr>
                <p:spPr>
                  <a:xfrm>
                    <a:off x="0" y="0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i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40" name="直接连接符 226320"/>
                  <p:cNvSpPr/>
                  <p:nvPr/>
                </p:nvSpPr>
                <p:spPr>
                  <a:xfrm>
                    <a:off x="96" y="240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80241" name="组合 226321"/>
              <p:cNvGrpSpPr/>
              <p:nvPr/>
            </p:nvGrpSpPr>
            <p:grpSpPr>
              <a:xfrm>
                <a:off x="511" y="772"/>
                <a:ext cx="2808" cy="687"/>
                <a:chOff x="0" y="0"/>
                <a:chExt cx="2808" cy="687"/>
              </a:xfrm>
            </p:grpSpPr>
            <p:grpSp>
              <p:nvGrpSpPr>
                <p:cNvPr id="180242" name="组合 226322"/>
                <p:cNvGrpSpPr/>
                <p:nvPr/>
              </p:nvGrpSpPr>
              <p:grpSpPr>
                <a:xfrm>
                  <a:off x="763" y="17"/>
                  <a:ext cx="2045" cy="190"/>
                  <a:chOff x="0" y="0"/>
                  <a:chExt cx="2045" cy="190"/>
                </a:xfrm>
              </p:grpSpPr>
              <p:sp>
                <p:nvSpPr>
                  <p:cNvPr id="180243" name="矩形 226323"/>
                  <p:cNvSpPr/>
                  <p:nvPr/>
                </p:nvSpPr>
                <p:spPr>
                  <a:xfrm>
                    <a:off x="0" y="0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44" name="矩形 226324"/>
                  <p:cNvSpPr/>
                  <p:nvPr/>
                </p:nvSpPr>
                <p:spPr>
                  <a:xfrm>
                    <a:off x="912" y="2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80245" name="组合 226325"/>
                  <p:cNvGrpSpPr/>
                  <p:nvPr/>
                </p:nvGrpSpPr>
                <p:grpSpPr>
                  <a:xfrm>
                    <a:off x="453" y="0"/>
                    <a:ext cx="453" cy="181"/>
                    <a:chOff x="0" y="0"/>
                    <a:chExt cx="453" cy="181"/>
                  </a:xfrm>
                </p:grpSpPr>
                <p:sp>
                  <p:nvSpPr>
                    <p:cNvPr id="180246" name="矩形 226326"/>
                    <p:cNvSpPr/>
                    <p:nvPr/>
                  </p:nvSpPr>
                  <p:spPr>
                    <a:xfrm>
                      <a:off x="0" y="0"/>
                      <a:ext cx="453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0247" name="直接连接符 226327"/>
                    <p:cNvSpPr/>
                    <p:nvPr/>
                  </p:nvSpPr>
                  <p:spPr>
                    <a:xfrm>
                      <a:off x="240" y="0"/>
                      <a:ext cx="0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80248" name="组合 226328"/>
                  <p:cNvGrpSpPr/>
                  <p:nvPr/>
                </p:nvGrpSpPr>
                <p:grpSpPr>
                  <a:xfrm>
                    <a:off x="1365" y="0"/>
                    <a:ext cx="680" cy="190"/>
                    <a:chOff x="0" y="0"/>
                    <a:chExt cx="680" cy="190"/>
                  </a:xfrm>
                </p:grpSpPr>
                <p:sp>
                  <p:nvSpPr>
                    <p:cNvPr id="180249" name="矩形 226329"/>
                    <p:cNvSpPr/>
                    <p:nvPr/>
                  </p:nvSpPr>
                  <p:spPr>
                    <a:xfrm>
                      <a:off x="0" y="0"/>
                      <a:ext cx="680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0250" name="直接连接符 226330"/>
                    <p:cNvSpPr/>
                    <p:nvPr/>
                  </p:nvSpPr>
                  <p:spPr>
                    <a:xfrm>
                      <a:off x="123" y="9"/>
                      <a:ext cx="0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80251" name="矩形 226331"/>
                <p:cNvSpPr/>
                <p:nvPr/>
              </p:nvSpPr>
              <p:spPr>
                <a:xfrm>
                  <a:off x="0" y="0"/>
                  <a:ext cx="79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模式串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t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80252" name="组合 226332"/>
                <p:cNvGrpSpPr/>
                <p:nvPr/>
              </p:nvGrpSpPr>
              <p:grpSpPr>
                <a:xfrm>
                  <a:off x="1274" y="209"/>
                  <a:ext cx="181" cy="427"/>
                  <a:chOff x="0" y="0"/>
                  <a:chExt cx="181" cy="427"/>
                </a:xfrm>
              </p:grpSpPr>
              <p:sp>
                <p:nvSpPr>
                  <p:cNvPr id="180253" name="矩形 226333"/>
                  <p:cNvSpPr/>
                  <p:nvPr/>
                </p:nvSpPr>
                <p:spPr>
                  <a:xfrm>
                    <a:off x="0" y="246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k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54" name="直接连接符 226334"/>
                  <p:cNvSpPr/>
                  <p:nvPr/>
                </p:nvSpPr>
                <p:spPr>
                  <a:xfrm flipV="1">
                    <a:off x="66" y="0"/>
                    <a:ext cx="0" cy="18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80255" name="组合 226335"/>
                <p:cNvGrpSpPr/>
                <p:nvPr/>
              </p:nvGrpSpPr>
              <p:grpSpPr>
                <a:xfrm>
                  <a:off x="2106" y="257"/>
                  <a:ext cx="181" cy="430"/>
                  <a:chOff x="0" y="0"/>
                  <a:chExt cx="181" cy="430"/>
                </a:xfrm>
              </p:grpSpPr>
              <p:sp>
                <p:nvSpPr>
                  <p:cNvPr id="180256" name="矩形 226336"/>
                  <p:cNvSpPr/>
                  <p:nvPr/>
                </p:nvSpPr>
                <p:spPr>
                  <a:xfrm>
                    <a:off x="0" y="249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j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0257" name="直接连接符 226337"/>
                  <p:cNvSpPr/>
                  <p:nvPr/>
                </p:nvSpPr>
                <p:spPr>
                  <a:xfrm flipV="1">
                    <a:off x="96" y="0"/>
                    <a:ext cx="0" cy="18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</p:grpSp>
      <p:grpSp>
        <p:nvGrpSpPr>
          <p:cNvPr id="180258" name="组合 226338"/>
          <p:cNvGrpSpPr/>
          <p:nvPr/>
        </p:nvGrpSpPr>
        <p:grpSpPr>
          <a:xfrm>
            <a:off x="1684338" y="2997200"/>
            <a:ext cx="8732837" cy="2017713"/>
            <a:chOff x="0" y="0"/>
            <a:chExt cx="5501" cy="1271"/>
          </a:xfrm>
        </p:grpSpPr>
        <p:grpSp>
          <p:nvGrpSpPr>
            <p:cNvPr id="180259" name="组合 226339"/>
            <p:cNvGrpSpPr/>
            <p:nvPr/>
          </p:nvGrpSpPr>
          <p:grpSpPr>
            <a:xfrm>
              <a:off x="0" y="343"/>
              <a:ext cx="5501" cy="928"/>
              <a:chOff x="0" y="0"/>
              <a:chExt cx="5501" cy="928"/>
            </a:xfrm>
          </p:grpSpPr>
          <p:sp>
            <p:nvSpPr>
              <p:cNvPr id="180260" name="矩形 226340"/>
              <p:cNvSpPr/>
              <p:nvPr/>
            </p:nvSpPr>
            <p:spPr>
              <a:xfrm>
                <a:off x="883" y="0"/>
                <a:ext cx="3938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0                                                                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当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j=1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时</a:t>
                </a:r>
                <a:endPara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61" name="矩形 226341"/>
              <p:cNvSpPr/>
              <p:nvPr/>
            </p:nvSpPr>
            <p:spPr>
              <a:xfrm>
                <a:off x="875" y="338"/>
                <a:ext cx="4626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Max{k|1&lt;k&lt;j∧t</a:t>
                </a:r>
                <a:r>
                  <a:rPr lang="en-US" altLang="x-none" sz="2400" b="1" baseline="-2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t</a:t>
                </a:r>
                <a:r>
                  <a:rPr lang="en-US" altLang="x-none" sz="2400" b="1" baseline="-20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…t</a:t>
                </a:r>
                <a:r>
                  <a:rPr lang="en-US" altLang="x-none" sz="2400" b="1" baseline="-20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k-1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=t</a:t>
                </a:r>
                <a:r>
                  <a:rPr lang="en-US" altLang="x-none" sz="2400" b="1" baseline="-20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j-(k-1)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t</a:t>
                </a:r>
                <a:r>
                  <a:rPr lang="en-US" altLang="x-none" sz="2400" b="1" baseline="-20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j-k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… t</a:t>
                </a:r>
                <a:r>
                  <a:rPr lang="en-US" altLang="x-none" sz="2400" b="1" baseline="-20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j-1</a:t>
                </a:r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}   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该集合不空时</a:t>
                </a:r>
                <a:endPara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62" name="矩形 226342"/>
              <p:cNvSpPr/>
              <p:nvPr/>
            </p:nvSpPr>
            <p:spPr>
              <a:xfrm>
                <a:off x="920" y="656"/>
                <a:ext cx="4037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                                                                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其它情况</a:t>
                </a:r>
                <a:endPara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63" name="矩形 226343"/>
              <p:cNvSpPr/>
              <p:nvPr/>
            </p:nvSpPr>
            <p:spPr>
              <a:xfrm>
                <a:off x="0" y="338"/>
                <a:ext cx="726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next[j]=</a:t>
                </a:r>
                <a:endPara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64" name="左大括号 226344"/>
              <p:cNvSpPr/>
              <p:nvPr/>
            </p:nvSpPr>
            <p:spPr>
              <a:xfrm>
                <a:off x="755" y="112"/>
                <a:ext cx="91" cy="725"/>
              </a:xfrm>
              <a:prstGeom prst="leftBrace">
                <a:avLst>
                  <a:gd name="adj1" fmla="val 66355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0265" name="矩形 226345"/>
            <p:cNvSpPr/>
            <p:nvPr/>
          </p:nvSpPr>
          <p:spPr>
            <a:xfrm>
              <a:off x="330" y="0"/>
              <a:ext cx="176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定义</a:t>
              </a:r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next[j]</a:t>
              </a:r>
              <a:r>
                <a:rPr lang="zh-CN" altLang="en-US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函数为</a:t>
              </a:r>
              <a:endPara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内容占位符 22732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084888"/>
          </a:xfrm>
        </p:spPr>
        <p:txBody>
          <a:bodyPr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800" b="1" dirty="0"/>
              <a:t>在求得了</a:t>
            </a:r>
            <a:r>
              <a:rPr lang="en-US" altLang="x-none" sz="2800" b="1" dirty="0"/>
              <a:t>next[j]</a:t>
            </a:r>
            <a:r>
              <a:rPr lang="zh-CN" altLang="en-US" sz="2800" b="1" dirty="0"/>
              <a:t>值之后，</a:t>
            </a:r>
            <a:r>
              <a:rPr lang="en-US" altLang="x-none" sz="2800" b="1" dirty="0"/>
              <a:t>KMP</a:t>
            </a:r>
            <a:r>
              <a:rPr lang="zh-CN" altLang="en-US" sz="2800" b="1" dirty="0"/>
              <a:t>算法的思想是：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设目标串</a:t>
            </a:r>
            <a:r>
              <a:rPr lang="en-US" altLang="x-none" sz="2800" b="1" dirty="0"/>
              <a:t>(</a:t>
            </a:r>
            <a:r>
              <a:rPr lang="zh-CN" altLang="en-US" sz="2800" b="1" dirty="0"/>
              <a:t>主串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为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，模式串为</a:t>
            </a:r>
            <a:r>
              <a:rPr lang="en-US" altLang="x-none" sz="2800" b="1" dirty="0"/>
              <a:t>t </a:t>
            </a:r>
            <a:r>
              <a:rPr lang="zh-CN" altLang="en-US" sz="2800" b="1" dirty="0"/>
              <a:t>，并设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指针和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指针分别指示目标串和模式串中正待比较的字符，设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的初值均为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。若有</a:t>
            </a:r>
            <a:r>
              <a:rPr lang="en-US" altLang="x-none" sz="2800" b="1" dirty="0"/>
              <a:t>s</a:t>
            </a:r>
            <a:r>
              <a:rPr lang="en-US" altLang="x-none" sz="2800" b="1" baseline="-20000" dirty="0"/>
              <a:t>i</a:t>
            </a:r>
            <a:r>
              <a:rPr lang="en-US" altLang="x-none" sz="2800" b="1" dirty="0"/>
              <a:t>=t</a:t>
            </a:r>
            <a:r>
              <a:rPr lang="en-US" altLang="x-none" sz="2800" b="1" baseline="-20000" dirty="0"/>
              <a:t>j</a:t>
            </a:r>
            <a:r>
              <a:rPr lang="zh-CN" altLang="en-US" sz="2800" b="1" dirty="0"/>
              <a:t>，则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分别加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。否则，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不变，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退回到</a:t>
            </a:r>
            <a:r>
              <a:rPr lang="en-US" altLang="x-none" sz="2800" b="1" dirty="0"/>
              <a:t>j=next[j]</a:t>
            </a:r>
            <a:r>
              <a:rPr lang="zh-CN" altLang="en-US" sz="2800" b="1" dirty="0"/>
              <a:t>的位置，再比较</a:t>
            </a:r>
            <a:r>
              <a:rPr lang="en-US" altLang="x-none" sz="2800" b="1" dirty="0"/>
              <a:t>s</a:t>
            </a:r>
            <a:r>
              <a:rPr lang="en-US" altLang="x-none" sz="2800" b="1" baseline="-20000" dirty="0"/>
              <a:t>i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j</a:t>
            </a:r>
            <a:r>
              <a:rPr lang="zh-CN" altLang="en-US" sz="2800" b="1" dirty="0"/>
              <a:t>，若相等，则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分别加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。否则，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不变，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再次退回到</a:t>
            </a:r>
            <a:r>
              <a:rPr lang="en-US" altLang="x-none" sz="2800" b="1" dirty="0"/>
              <a:t>j=next[j]</a:t>
            </a:r>
            <a:r>
              <a:rPr lang="zh-CN" altLang="en-US" sz="2800" b="1" dirty="0"/>
              <a:t>的位置，依此类推。直到下列两种可能：</a:t>
            </a:r>
            <a:endParaRPr lang="zh-CN" altLang="en-US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(1)  j</a:t>
            </a:r>
            <a:r>
              <a:rPr lang="zh-CN" altLang="en-US" b="1" dirty="0"/>
              <a:t>退回到某个下一个</a:t>
            </a:r>
            <a:r>
              <a:rPr lang="en-US" altLang="x-none" b="1" dirty="0"/>
              <a:t>[j]</a:t>
            </a:r>
            <a:r>
              <a:rPr lang="zh-CN" altLang="en-US" b="1" dirty="0"/>
              <a:t>值时字符比较相等，则指针各自加</a:t>
            </a:r>
            <a:r>
              <a:rPr lang="en-US" altLang="x-none" b="1" dirty="0"/>
              <a:t>1</a:t>
            </a:r>
            <a:r>
              <a:rPr lang="zh-CN" altLang="en-US" b="1" dirty="0"/>
              <a:t>继续进行匹配。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AutoNum type="arabicParenBoth" startAt="2"/>
            </a:pPr>
            <a:r>
              <a:rPr lang="zh-CN" altLang="en-US" b="1" dirty="0"/>
              <a:t>退回到</a:t>
            </a:r>
            <a:r>
              <a:rPr lang="en-US" altLang="x-none" b="1" dirty="0"/>
              <a:t>j=0</a:t>
            </a:r>
            <a:r>
              <a:rPr lang="zh-CN" altLang="en-US" b="1" dirty="0"/>
              <a:t>，将</a:t>
            </a:r>
            <a:r>
              <a:rPr lang="en-US" altLang="x-none" b="1" dirty="0"/>
              <a:t>i</a:t>
            </a:r>
            <a:r>
              <a:rPr lang="zh-CN" altLang="en-US" b="1" dirty="0"/>
              <a:t>和</a:t>
            </a:r>
            <a:r>
              <a:rPr lang="en-US" altLang="x-none" b="1" dirty="0"/>
              <a:t>j</a:t>
            </a:r>
            <a:r>
              <a:rPr lang="zh-CN" altLang="en-US" b="1" dirty="0"/>
              <a:t>分别加</a:t>
            </a:r>
            <a:r>
              <a:rPr lang="en-US" altLang="x-none" b="1" dirty="0"/>
              <a:t>1</a:t>
            </a:r>
            <a:r>
              <a:rPr lang="zh-CN" altLang="en-US" b="1" dirty="0"/>
              <a:t>，即从主串的下一个字符</a:t>
            </a:r>
            <a:r>
              <a:rPr lang="en-US" altLang="x-none" b="1" dirty="0"/>
              <a:t>s</a:t>
            </a:r>
            <a:r>
              <a:rPr lang="en-US" altLang="x-none" b="1" baseline="-20000" dirty="0"/>
              <a:t>i+1</a:t>
            </a:r>
            <a:r>
              <a:rPr lang="zh-CN" altLang="en-US" b="1" dirty="0"/>
              <a:t>模式串的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1</a:t>
            </a:r>
            <a:r>
              <a:rPr lang="zh-CN" altLang="en-US" b="1" dirty="0"/>
              <a:t>重新开始匹配。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KMP</a:t>
            </a:r>
            <a:r>
              <a:rPr lang="zh-CN" altLang="en-US" b="1" dirty="0">
                <a:solidFill>
                  <a:schemeClr val="folHlink"/>
                </a:solidFill>
              </a:rPr>
              <a:t>算法如下</a:t>
            </a:r>
            <a:endParaRPr lang="zh-CN" altLang="en-US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内容占位符 228353"/>
          <p:cNvSpPr>
            <a:spLocks noGrp="1"/>
          </p:cNvSpPr>
          <p:nvPr>
            <p:ph idx="4294967295"/>
          </p:nvPr>
        </p:nvSpPr>
        <p:spPr>
          <a:xfrm>
            <a:off x="1752600" y="115888"/>
            <a:ext cx="8763000" cy="6477000"/>
          </a:xfrm>
        </p:spPr>
        <p:txBody>
          <a:bodyPr anchor="t"/>
          <a:p>
            <a:pPr marL="0" indent="0">
              <a:buNone/>
            </a:pPr>
            <a:r>
              <a:rPr lang="en-US" altLang="x-none" sz="2800" b="1" dirty="0"/>
              <a:t>#define Max_Strlen 1024</a:t>
            </a:r>
            <a:endParaRPr lang="en-US" altLang="x-none" sz="2800" b="1" dirty="0"/>
          </a:p>
          <a:p>
            <a:pPr marL="0" indent="0">
              <a:buNone/>
            </a:pPr>
            <a:r>
              <a:rPr lang="en-US" altLang="x-none" sz="2800" b="1" dirty="0"/>
              <a:t>int next[Max_Strlen];</a:t>
            </a:r>
            <a:endParaRPr lang="en-US" altLang="x-none" sz="2800" b="1" dirty="0"/>
          </a:p>
          <a:p>
            <a:pPr marL="0" indent="0">
              <a:buNone/>
            </a:pPr>
            <a:r>
              <a:rPr lang="en-US" altLang="x-none" sz="2800" b="1" dirty="0"/>
              <a:t>int KMP_index (StringType  s , StringType  t) </a:t>
            </a:r>
            <a:endParaRPr lang="en-US" altLang="x-none" sz="2800" b="1" dirty="0"/>
          </a:p>
          <a:p>
            <a:pPr marL="0" indent="0">
              <a:buNone/>
            </a:pPr>
            <a:r>
              <a:rPr lang="en-US" altLang="x-none" sz="2800" b="1" dirty="0"/>
              <a:t>  </a:t>
            </a:r>
            <a:r>
              <a:rPr lang="en-US" altLang="x-none" sz="2400" b="1" dirty="0"/>
              <a:t>/* </a:t>
            </a:r>
            <a:r>
              <a:rPr lang="zh-CN" altLang="en-US" sz="2400" b="1" dirty="0"/>
              <a:t>用</a:t>
            </a:r>
            <a:r>
              <a:rPr lang="en-US" altLang="x-none" sz="2400" b="1" dirty="0"/>
              <a:t>KMP</a:t>
            </a:r>
            <a:r>
              <a:rPr lang="zh-CN" altLang="en-US" sz="2400" b="1" dirty="0"/>
              <a:t>算法进行模式匹配，匹配返回位置，否则返回</a:t>
            </a:r>
            <a:r>
              <a:rPr lang="en-US" altLang="x-none" sz="2400" b="1" dirty="0"/>
              <a:t>-1 */</a:t>
            </a:r>
            <a:endParaRPr lang="en-US" altLang="x-none" sz="2400" b="1" dirty="0"/>
          </a:p>
          <a:p>
            <a:pPr marL="0" indent="0">
              <a:buNone/>
            </a:pPr>
            <a:r>
              <a:rPr lang="en-US" altLang="x-none" sz="2400" b="1" dirty="0"/>
              <a:t>   /*</a:t>
            </a:r>
            <a:r>
              <a:rPr lang="zh-CN" altLang="en-US" sz="2400" b="1" dirty="0"/>
              <a:t>用静态存储方式保存字符串， </a:t>
            </a:r>
            <a:r>
              <a:rPr lang="en-US" altLang="x-none" sz="2400" b="1" dirty="0"/>
              <a:t>s</a:t>
            </a:r>
            <a:r>
              <a:rPr lang="zh-CN" altLang="en-US" sz="2400" b="1" dirty="0"/>
              <a:t>和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分别表示主串和模式串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buNone/>
            </a:pPr>
            <a:r>
              <a:rPr lang="en-US" altLang="x-none" b="1" dirty="0"/>
              <a:t>{   int  k=0 , j=0 ;      </a:t>
            </a:r>
            <a:r>
              <a:rPr lang="en-US" altLang="x-none" sz="2400" b="1" dirty="0"/>
              <a:t>/*</a:t>
            </a:r>
            <a:r>
              <a:rPr lang="zh-CN" altLang="en-US" sz="2400" b="1" dirty="0"/>
              <a:t>初始匹配位置设置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buNone/>
            </a:pPr>
            <a:r>
              <a:rPr lang="en-US" altLang="x-none" sz="2800" b="1" dirty="0"/>
              <a:t>while (k&lt;s.length)&amp;&amp;(j&lt;t.length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if ((j==-1)|| (s. str[k]==t.str[j]))  {  k++ ; j++ ; }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else j=next[j] ;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if (j&gt;= t.length)  return(k-t.length) ;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  return(-1) ;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    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内容占位符 229377"/>
          <p:cNvSpPr>
            <a:spLocks noGrp="1"/>
          </p:cNvSpPr>
          <p:nvPr>
            <p:ph idx="4294967295"/>
          </p:nvPr>
        </p:nvSpPr>
        <p:spPr>
          <a:xfrm>
            <a:off x="1676400" y="228600"/>
            <a:ext cx="8839200" cy="62484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/>
              <a:t>很显然，</a:t>
            </a:r>
            <a:r>
              <a:rPr lang="en-US" altLang="x-none" sz="2800" b="1" dirty="0"/>
              <a:t>KMP_index</a:t>
            </a:r>
            <a:r>
              <a:rPr lang="zh-CN" altLang="en-US" sz="2800" b="1" dirty="0"/>
              <a:t>函数是在已知下一个函数值的基础上执行的，以下讨论如何求</a:t>
            </a:r>
            <a:r>
              <a:rPr lang="en-US" altLang="x-none" sz="2800" b="1" dirty="0"/>
              <a:t>next</a:t>
            </a:r>
            <a:r>
              <a:rPr lang="zh-CN" altLang="en-US" sz="2800" b="1" dirty="0"/>
              <a:t>函数值</a:t>
            </a:r>
            <a:r>
              <a:rPr lang="en-US" altLang="x-none" sz="2800" b="1" dirty="0"/>
              <a:t>?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由式</a:t>
            </a:r>
            <a:r>
              <a:rPr lang="en-US" altLang="x-none" sz="2800" b="1" dirty="0"/>
              <a:t>(4-3)</a:t>
            </a:r>
            <a:r>
              <a:rPr lang="zh-CN" altLang="en-US" sz="2800" b="1" dirty="0"/>
              <a:t>知，求模式串的</a:t>
            </a:r>
            <a:r>
              <a:rPr lang="en-US" altLang="x-none" sz="2800" b="1" dirty="0"/>
              <a:t>next[j]</a:t>
            </a:r>
            <a:r>
              <a:rPr lang="zh-CN" altLang="en-US" sz="2800" b="1" dirty="0"/>
              <a:t>值与主串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无关，只与模式串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本身的构成有关，则可把求</a:t>
            </a:r>
            <a:r>
              <a:rPr lang="en-US" altLang="x-none" sz="2800" b="1" dirty="0"/>
              <a:t>next</a:t>
            </a:r>
            <a:r>
              <a:rPr lang="zh-CN" altLang="en-US" sz="2800" b="1" dirty="0"/>
              <a:t>函数值的问题看成是一个模式匹配问题。由</a:t>
            </a:r>
            <a:r>
              <a:rPr lang="en-US" altLang="x-none" sz="2800" b="1" dirty="0"/>
              <a:t>next</a:t>
            </a:r>
            <a:r>
              <a:rPr lang="zh-CN" altLang="en-US" sz="2800" b="1" dirty="0"/>
              <a:t>函数定义可知：</a:t>
            </a:r>
            <a:endParaRPr lang="zh-CN" altLang="en-US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当</a:t>
            </a:r>
            <a:r>
              <a:rPr lang="en-US" altLang="x-none" b="1" dirty="0"/>
              <a:t>j=1</a:t>
            </a:r>
            <a:r>
              <a:rPr lang="zh-CN" altLang="en-US" b="1" dirty="0"/>
              <a:t>时：</a:t>
            </a:r>
            <a:r>
              <a:rPr lang="en-US" altLang="x-none" b="1" dirty="0"/>
              <a:t>next[1]=0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设</a:t>
            </a:r>
            <a:r>
              <a:rPr lang="en-US" altLang="x-none" b="1" dirty="0"/>
              <a:t>next[j]=k</a:t>
            </a:r>
            <a:r>
              <a:rPr lang="zh-CN" altLang="en-US" b="1" dirty="0"/>
              <a:t>，即在模式串中存在：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1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2</a:t>
            </a:r>
            <a:r>
              <a:rPr lang="en-US" altLang="x-none" b="1" dirty="0"/>
              <a:t>…t</a:t>
            </a:r>
            <a:r>
              <a:rPr lang="en-US" altLang="x-none" b="1" baseline="-20000" dirty="0"/>
              <a:t>k-1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j-(k-1)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j-k</a:t>
            </a:r>
            <a:r>
              <a:rPr lang="en-US" altLang="x-none" b="1" dirty="0"/>
              <a:t>… t</a:t>
            </a:r>
            <a:r>
              <a:rPr lang="en-US" altLang="x-none" b="1" baseline="-20000" dirty="0"/>
              <a:t>j-1</a:t>
            </a:r>
            <a:r>
              <a:rPr lang="en-US" altLang="x-none" b="1" dirty="0"/>
              <a:t> </a:t>
            </a:r>
            <a:r>
              <a:rPr lang="zh-CN" altLang="en-US" b="1" dirty="0"/>
              <a:t>，其中下标</a:t>
            </a:r>
            <a:r>
              <a:rPr lang="en-US" altLang="x-none" b="1" dirty="0"/>
              <a:t>k</a:t>
            </a:r>
            <a:r>
              <a:rPr lang="zh-CN" altLang="en-US" b="1" dirty="0"/>
              <a:t>满足</a:t>
            </a:r>
            <a:r>
              <a:rPr lang="en-US" altLang="x-none" b="1" dirty="0"/>
              <a:t>1&lt;k&lt;j</a:t>
            </a:r>
            <a:r>
              <a:rPr lang="zh-CN" altLang="en-US" b="1" dirty="0"/>
              <a:t>的某个最大值，此时求</a:t>
            </a:r>
            <a:r>
              <a:rPr lang="en-US" altLang="x-none" b="1" dirty="0"/>
              <a:t>next[j+1]</a:t>
            </a:r>
            <a:r>
              <a:rPr lang="zh-CN" altLang="en-US" b="1" dirty="0"/>
              <a:t>的值有两种可能：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⑴ </a:t>
            </a:r>
            <a:r>
              <a:rPr lang="zh-CN" altLang="en-US" b="1" dirty="0"/>
              <a:t>若有</a:t>
            </a:r>
            <a:r>
              <a:rPr lang="en-US" altLang="x-none" b="1" dirty="0"/>
              <a:t>t</a:t>
            </a:r>
            <a:r>
              <a:rPr lang="en-US" altLang="x-none" b="1" baseline="-20000" dirty="0"/>
              <a:t>k</a:t>
            </a:r>
            <a:r>
              <a:rPr lang="en-US" altLang="x-none" b="1" dirty="0"/>
              <a:t>=t</a:t>
            </a:r>
            <a:r>
              <a:rPr lang="en-US" altLang="x-none" b="1" baseline="-20000" dirty="0"/>
              <a:t>j</a:t>
            </a:r>
            <a:r>
              <a:rPr lang="en-US" altLang="x-none" b="1" dirty="0"/>
              <a:t> </a:t>
            </a:r>
            <a:r>
              <a:rPr lang="zh-CN" altLang="en-US" b="1" dirty="0"/>
              <a:t>：则表明在模式串中有：</a:t>
            </a:r>
            <a:endParaRPr lang="zh-CN" altLang="en-US" b="1" dirty="0"/>
          </a:p>
          <a:p>
            <a:pPr marL="1079500" lvl="2" indent="0">
              <a:lnSpc>
                <a:spcPct val="110000"/>
              </a:lnSpc>
              <a:buNone/>
            </a:pPr>
            <a:r>
              <a:rPr lang="zh-CN" altLang="en-US" sz="2800" b="1" dirty="0"/>
              <a:t> 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1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2</a:t>
            </a:r>
            <a:r>
              <a:rPr lang="en-US" altLang="x-none" sz="2800" b="1" dirty="0"/>
              <a:t>…t</a:t>
            </a:r>
            <a:r>
              <a:rPr lang="en-US" altLang="x-none" sz="2800" b="1" baseline="-20000" dirty="0"/>
              <a:t>k-1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k</a:t>
            </a:r>
            <a:r>
              <a:rPr lang="en-US" altLang="x-none" sz="2800" b="1" dirty="0"/>
              <a:t>=t</a:t>
            </a:r>
            <a:r>
              <a:rPr lang="en-US" altLang="x-none" sz="2800" b="1" baseline="-20000" dirty="0"/>
              <a:t>j-(k-1)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j-k</a:t>
            </a:r>
            <a:r>
              <a:rPr lang="en-US" altLang="x-none" sz="2800" b="1" dirty="0"/>
              <a:t>… t</a:t>
            </a:r>
            <a:r>
              <a:rPr lang="en-US" altLang="x-none" sz="2800" b="1" baseline="-20000" dirty="0"/>
              <a:t>j-1 </a:t>
            </a:r>
            <a:r>
              <a:rPr lang="en-US" altLang="x-none" sz="2800" b="1" dirty="0"/>
              <a:t>t</a:t>
            </a:r>
            <a:r>
              <a:rPr lang="en-US" altLang="x-none" sz="2800" b="1" baseline="-20000" dirty="0"/>
              <a:t>j</a:t>
            </a:r>
            <a:r>
              <a:rPr lang="zh-CN" altLang="en-US" sz="2800" b="1" dirty="0"/>
              <a:t>，且不可能存在</a:t>
            </a:r>
            <a:r>
              <a:rPr lang="en-US" altLang="x-none" sz="2800" b="1" dirty="0"/>
              <a:t>k’&gt;k</a:t>
            </a:r>
            <a:r>
              <a:rPr lang="zh-CN" altLang="en-US" sz="2800" b="1" dirty="0"/>
              <a:t>满足上式，即：</a:t>
            </a:r>
            <a:r>
              <a:rPr lang="en-US" altLang="x-none" sz="2800" b="1" dirty="0"/>
              <a:t>next[j+1]=next[j]+1=k+1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内容占位符 230401"/>
          <p:cNvSpPr>
            <a:spLocks noGrp="1"/>
          </p:cNvSpPr>
          <p:nvPr>
            <p:ph idx="4294967295"/>
          </p:nvPr>
        </p:nvSpPr>
        <p:spPr>
          <a:xfrm>
            <a:off x="1703388" y="188913"/>
            <a:ext cx="8839200" cy="5903912"/>
          </a:xfrm>
        </p:spPr>
        <p:txBody>
          <a:bodyPr anchor="t"/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(2)  </a:t>
            </a:r>
            <a:r>
              <a:rPr lang="zh-CN" altLang="en-US" b="1" dirty="0"/>
              <a:t>若有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k</a:t>
            </a:r>
            <a:r>
              <a:rPr lang="en-US" altLang="x-none" b="1" dirty="0"/>
              <a:t>≠t</a:t>
            </a:r>
            <a:r>
              <a:rPr lang="en-US" altLang="x-none" b="1" baseline="-25000" dirty="0"/>
              <a:t>j </a:t>
            </a:r>
            <a:r>
              <a:rPr lang="zh-CN" altLang="en-US" b="1" dirty="0"/>
              <a:t>：则表明在模式串中有：</a:t>
            </a:r>
            <a:r>
              <a:rPr lang="en-US" altLang="x-none" b="1" dirty="0"/>
              <a:t>t</a:t>
            </a:r>
            <a:r>
              <a:rPr lang="en-US" altLang="x-none" b="1" baseline="-18000" dirty="0"/>
              <a:t>1 </a:t>
            </a:r>
            <a:r>
              <a:rPr lang="en-US" altLang="x-none" b="1" dirty="0"/>
              <a:t>t</a:t>
            </a:r>
            <a:r>
              <a:rPr lang="en-US" altLang="x-none" b="1" baseline="-18000" dirty="0"/>
              <a:t>2</a:t>
            </a:r>
            <a:r>
              <a:rPr lang="en-US" altLang="x-none" b="1" dirty="0"/>
              <a:t>…t</a:t>
            </a:r>
            <a:r>
              <a:rPr lang="en-US" altLang="x-none" b="1" baseline="-18000" dirty="0"/>
              <a:t>k-1 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k</a:t>
            </a:r>
            <a:r>
              <a:rPr lang="en-US" altLang="x-none" b="1" dirty="0"/>
              <a:t>≠t</a:t>
            </a:r>
            <a:r>
              <a:rPr lang="en-US" altLang="x-none" b="1" baseline="-25000" dirty="0"/>
              <a:t>j-(k-</a:t>
            </a:r>
            <a:r>
              <a:rPr lang="en-US" altLang="x-none" b="1" baseline="-18000" dirty="0"/>
              <a:t>1) 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j-k</a:t>
            </a:r>
            <a:r>
              <a:rPr lang="en-US" altLang="x-none" b="1" dirty="0">
                <a:ea typeface="Arial Unicode MS" panose="020B0604020202020204" charset="-122"/>
              </a:rPr>
              <a:t>… 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j-1 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j</a:t>
            </a:r>
            <a:r>
              <a:rPr lang="en-US" altLang="x-none" b="1" dirty="0"/>
              <a:t> </a:t>
            </a:r>
            <a:r>
              <a:rPr lang="zh-CN" altLang="en-US" b="1" dirty="0"/>
              <a:t>，当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k</a:t>
            </a:r>
            <a:r>
              <a:rPr lang="en-US" altLang="x-none" b="1" dirty="0"/>
              <a:t>≠t</a:t>
            </a:r>
            <a:r>
              <a:rPr lang="en-US" altLang="x-none" b="1" baseline="-25000" dirty="0"/>
              <a:t>j</a:t>
            </a:r>
            <a:r>
              <a:rPr lang="zh-CN" altLang="en-US" b="1" dirty="0"/>
              <a:t>时应</a:t>
            </a:r>
            <a:r>
              <a:rPr lang="zh-CN" altLang="en-US" b="1" dirty="0">
                <a:solidFill>
                  <a:schemeClr val="folHlink"/>
                </a:solidFill>
              </a:rPr>
              <a:t>将模式向右滑动</a:t>
            </a:r>
            <a:r>
              <a:rPr lang="zh-CN" altLang="en-US" b="1" dirty="0"/>
              <a:t>至以模式中的第</a:t>
            </a:r>
            <a:r>
              <a:rPr lang="en-US" altLang="x-none" b="1" dirty="0"/>
              <a:t>next[k]</a:t>
            </a:r>
            <a:r>
              <a:rPr lang="zh-CN" altLang="en-US" b="1" dirty="0"/>
              <a:t>个字符和主串中的第</a:t>
            </a:r>
            <a:r>
              <a:rPr lang="en-US" altLang="x-none" b="1" dirty="0"/>
              <a:t>j</a:t>
            </a:r>
            <a:r>
              <a:rPr lang="zh-CN" altLang="en-US" b="1" dirty="0"/>
              <a:t>个字符相比较。若</a:t>
            </a:r>
            <a:r>
              <a:rPr lang="en-US" altLang="x-none" b="1" dirty="0"/>
              <a:t>next[k]= k’</a:t>
            </a:r>
            <a:r>
              <a:rPr lang="zh-CN" altLang="en-US" b="1" dirty="0"/>
              <a:t>，且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j </a:t>
            </a:r>
            <a:r>
              <a:rPr lang="en-US" altLang="x-none" b="1" dirty="0"/>
              <a:t>=</a:t>
            </a:r>
            <a:r>
              <a:rPr lang="en-US" altLang="x-none" b="1" baseline="-25000" dirty="0"/>
              <a:t> </a:t>
            </a:r>
            <a:r>
              <a:rPr lang="en-US" altLang="x-none" b="1" dirty="0"/>
              <a:t>t</a:t>
            </a:r>
            <a:r>
              <a:rPr lang="en-US" altLang="x-none" b="1" baseline="-25000" dirty="0"/>
              <a:t>k’</a:t>
            </a:r>
            <a:r>
              <a:rPr lang="zh-CN" altLang="en-US" b="1" dirty="0"/>
              <a:t>，则说明在主串中第</a:t>
            </a:r>
            <a:r>
              <a:rPr lang="en-US" altLang="x-none" b="1" dirty="0"/>
              <a:t>j+1</a:t>
            </a:r>
            <a:r>
              <a:rPr lang="zh-CN" altLang="en-US" b="1" dirty="0"/>
              <a:t>字符之前存在一个长度为</a:t>
            </a:r>
            <a:r>
              <a:rPr lang="en-US" altLang="x-none" b="1" dirty="0"/>
              <a:t>k’(</a:t>
            </a:r>
            <a:r>
              <a:rPr lang="zh-CN" altLang="en-US" b="1" dirty="0"/>
              <a:t>即</a:t>
            </a:r>
            <a:r>
              <a:rPr lang="en-US" altLang="x-none" b="1" dirty="0"/>
              <a:t>next[k])</a:t>
            </a:r>
            <a:r>
              <a:rPr lang="zh-CN" altLang="en-US" b="1" dirty="0"/>
              <a:t>的最长子串，与模式串中从第一个字符起长度为</a:t>
            </a:r>
            <a:r>
              <a:rPr lang="en-US" altLang="x-none" b="1" dirty="0"/>
              <a:t>k’</a:t>
            </a:r>
            <a:r>
              <a:rPr lang="zh-CN" altLang="en-US" b="1" dirty="0"/>
              <a:t>的子串相等。即        </a:t>
            </a:r>
            <a:r>
              <a:rPr lang="en-US" altLang="x-none" b="1" dirty="0"/>
              <a:t>next[j+1]=k’+1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同理，若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</a:t>
            </a:r>
            <a:r>
              <a:rPr lang="en-US" altLang="x-none" sz="2800" b="1" dirty="0"/>
              <a:t>≠t</a:t>
            </a:r>
            <a:r>
              <a:rPr lang="en-US" altLang="x-none" sz="2800" b="1" baseline="-25000" dirty="0"/>
              <a:t>k</a:t>
            </a:r>
            <a:r>
              <a:rPr lang="zh-CN" altLang="en-US" sz="2800" b="1" dirty="0"/>
              <a:t>，应</a:t>
            </a:r>
            <a:r>
              <a:rPr lang="zh-CN" altLang="en-US" sz="2800" b="1" dirty="0">
                <a:solidFill>
                  <a:schemeClr val="folHlink"/>
                </a:solidFill>
              </a:rPr>
              <a:t>将模式继续向右滑动</a:t>
            </a:r>
            <a:r>
              <a:rPr lang="zh-CN" altLang="en-US" sz="2800" b="1" dirty="0"/>
              <a:t>至将模式中的第</a:t>
            </a:r>
            <a:r>
              <a:rPr lang="en-US" altLang="x-none" sz="2800" b="1" dirty="0"/>
              <a:t>next[k’]</a:t>
            </a:r>
            <a:r>
              <a:rPr lang="zh-CN" altLang="en-US" sz="2800" b="1" dirty="0"/>
              <a:t>个字符和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</a:t>
            </a:r>
            <a:r>
              <a:rPr lang="zh-CN" altLang="en-US" sz="2800" b="1" dirty="0"/>
              <a:t>对齐，</a:t>
            </a:r>
            <a:r>
              <a:rPr lang="zh-CN" altLang="en-US" sz="2800" b="1" dirty="0">
                <a:ea typeface="Arial Unicode MS" panose="020B0604020202020204" charset="-122"/>
              </a:rPr>
              <a:t>⋯⋯</a:t>
            </a:r>
            <a:r>
              <a:rPr lang="zh-CN" altLang="en-US" sz="2800" b="1" dirty="0"/>
              <a:t>，依此类推，直到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</a:t>
            </a:r>
            <a:r>
              <a:rPr lang="zh-CN" altLang="en-US" sz="2800" b="1" dirty="0"/>
              <a:t>和模式串中的某个字符匹配成功或者不存在任何</a:t>
            </a:r>
            <a:r>
              <a:rPr lang="en-US" altLang="x-none" sz="2800" b="1" dirty="0"/>
              <a:t>k’(1&lt; k’&lt;j)</a:t>
            </a:r>
            <a:r>
              <a:rPr lang="zh-CN" altLang="en-US" sz="2800" b="1" dirty="0"/>
              <a:t>满足等式：</a:t>
            </a:r>
            <a:r>
              <a:rPr lang="en-US" altLang="x-none" sz="2800" b="1" dirty="0"/>
              <a:t>t</a:t>
            </a:r>
            <a:r>
              <a:rPr lang="en-US" altLang="x-none" sz="2800" b="1" baseline="-18000" dirty="0"/>
              <a:t>1 </a:t>
            </a:r>
            <a:r>
              <a:rPr lang="en-US" altLang="x-none" sz="2800" b="1" dirty="0"/>
              <a:t>t</a:t>
            </a:r>
            <a:r>
              <a:rPr lang="en-US" altLang="x-none" sz="2800" b="1" baseline="-18000" dirty="0"/>
              <a:t>2</a:t>
            </a:r>
            <a:r>
              <a:rPr lang="en-US" altLang="x-none" sz="2800" b="1" dirty="0"/>
              <a:t>…t</a:t>
            </a:r>
            <a:r>
              <a:rPr lang="en-US" altLang="x-none" sz="2800" b="1" baseline="-18000" dirty="0"/>
              <a:t>k-1 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k’</a:t>
            </a:r>
            <a:r>
              <a:rPr lang="en-US" altLang="x-none" sz="2800" b="1" dirty="0"/>
              <a:t>=t</a:t>
            </a:r>
            <a:r>
              <a:rPr lang="en-US" altLang="x-none" sz="2800" b="1" baseline="-25000" dirty="0"/>
              <a:t>j-(k’-</a:t>
            </a:r>
            <a:r>
              <a:rPr lang="en-US" altLang="x-none" sz="2800" b="1" baseline="-18000" dirty="0"/>
              <a:t>1) 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j-k’</a:t>
            </a:r>
            <a:r>
              <a:rPr lang="en-US" altLang="x-none" sz="2800" b="1" dirty="0">
                <a:ea typeface="Arial Unicode MS" panose="020B0604020202020204" charset="-122"/>
              </a:rPr>
              <a:t>… 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j-1 </a:t>
            </a:r>
            <a:r>
              <a:rPr lang="en-US" altLang="x-none" sz="2800" b="1" dirty="0"/>
              <a:t>t</a:t>
            </a:r>
            <a:r>
              <a:rPr lang="en-US" altLang="x-none" sz="2800" b="1" baseline="-25000" dirty="0"/>
              <a:t>j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则： </a:t>
            </a:r>
            <a:r>
              <a:rPr lang="en-US" altLang="x-none" sz="2800" b="1" dirty="0"/>
              <a:t>next[j]+1=1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内容占位符 201729"/>
          <p:cNvSpPr>
            <a:spLocks noGrp="1"/>
          </p:cNvSpPr>
          <p:nvPr>
            <p:ph idx="4294967295"/>
          </p:nvPr>
        </p:nvSpPr>
        <p:spPr>
          <a:xfrm>
            <a:off x="1600200" y="147638"/>
            <a:ext cx="8888413" cy="616108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 dirty="0">
                <a:latin typeface="宋体" panose="02010600030101010101" pitchFamily="2" charset="-122"/>
              </a:rPr>
              <a:t>：空串和空白串的不同，例如“  ”和“”分别表示长度为</a:t>
            </a:r>
            <a:r>
              <a:rPr lang="en-US" altLang="x-none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的空白串和长度为</a:t>
            </a:r>
            <a:r>
              <a:rPr lang="en-US" altLang="x-none" sz="2800" b="1" dirty="0"/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的空串。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子串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substring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：串中任意个连续字符组成的子序列称为该串的子串，包含子串的串相应地称为主串。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子串的序号</a:t>
            </a:r>
            <a:r>
              <a:rPr lang="zh-CN" altLang="en-US" sz="2800" b="1" dirty="0">
                <a:latin typeface="宋体" panose="02010600030101010101" pitchFamily="2" charset="-122"/>
              </a:rPr>
              <a:t>：将子串在主串中首次出现时的该子串的首字符对应在主串中的序号，称为子串在主串中的序号（或位置）。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例如，</a:t>
            </a:r>
            <a:r>
              <a:rPr lang="zh-CN" altLang="en-US" sz="2800" b="1" dirty="0"/>
              <a:t>设有串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分别是：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</a:t>
            </a:r>
            <a:r>
              <a:rPr lang="en-US" altLang="x-none" sz="2800" b="1" dirty="0"/>
              <a:t>A=“</a:t>
            </a:r>
            <a:r>
              <a:rPr lang="zh-CN" altLang="en-US" sz="2800" b="1" dirty="0"/>
              <a:t>这是字符串”，</a:t>
            </a:r>
            <a:r>
              <a:rPr lang="en-US" altLang="x-none" sz="2800" b="1" dirty="0"/>
              <a:t>B=“</a:t>
            </a:r>
            <a:r>
              <a:rPr lang="zh-CN" altLang="en-US" sz="2800" b="1" dirty="0"/>
              <a:t>是”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则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是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的子串，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为主串。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在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中出现了两次，其中首次出现所对应的主串位置是</a:t>
            </a:r>
            <a:r>
              <a:rPr lang="en-US" altLang="x-none" sz="2800" b="1" dirty="0"/>
              <a:t>3</a:t>
            </a:r>
            <a:r>
              <a:rPr lang="zh-CN" altLang="en-US" sz="2800" b="1" dirty="0"/>
              <a:t>。因此，称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在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中的序号为</a:t>
            </a:r>
            <a:r>
              <a:rPr lang="en-US" altLang="x-none" sz="2800" b="1" dirty="0"/>
              <a:t>3 </a:t>
            </a:r>
            <a:r>
              <a:rPr lang="zh-CN" altLang="en-US" sz="2800" b="1" dirty="0"/>
              <a:t>。</a:t>
            </a:r>
            <a:endParaRPr lang="zh-CN" altLang="en-US" sz="2800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内容占位符 231425"/>
          <p:cNvSpPr>
            <a:spLocks noGrp="1"/>
          </p:cNvSpPr>
          <p:nvPr>
            <p:ph idx="4294967295"/>
          </p:nvPr>
        </p:nvSpPr>
        <p:spPr>
          <a:xfrm>
            <a:off x="1703388" y="115888"/>
            <a:ext cx="8763000" cy="6626225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根据上述分析， 求</a:t>
            </a:r>
            <a:r>
              <a:rPr lang="en-US" altLang="x-none" sz="2800" b="1" dirty="0"/>
              <a:t>next</a:t>
            </a:r>
            <a:r>
              <a:rPr lang="zh-CN" altLang="en-US" sz="2800" b="1" dirty="0"/>
              <a:t>函数值的算法如下：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x-none" sz="2800" b="1" dirty="0"/>
              <a:t>void  next(StringType  t , int next[])</a:t>
            </a:r>
            <a:r>
              <a:rPr lang="en-US" altLang="x-none" b="1" dirty="0"/>
              <a:t> </a:t>
            </a:r>
            <a:endParaRPr lang="en-US" altLang="x-none" b="1" dirty="0"/>
          </a:p>
          <a:p>
            <a:pPr marL="0" indent="0">
              <a:buNone/>
            </a:pPr>
            <a:r>
              <a:rPr lang="en-US" altLang="x-none" b="1" dirty="0"/>
              <a:t>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求模式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的</a:t>
            </a:r>
            <a:r>
              <a:rPr lang="en-US" altLang="x-none" sz="2400" b="1" dirty="0"/>
              <a:t>next</a:t>
            </a:r>
            <a:r>
              <a:rPr lang="zh-CN" altLang="en-US" sz="2400" b="1" dirty="0"/>
              <a:t>串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函数值并保存在</a:t>
            </a:r>
            <a:r>
              <a:rPr lang="en-US" altLang="x-none" sz="2400" b="1" dirty="0"/>
              <a:t>next</a:t>
            </a:r>
            <a:r>
              <a:rPr lang="zh-CN" altLang="en-US" sz="2400" b="1" dirty="0"/>
              <a:t>数组中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buNone/>
            </a:pPr>
            <a:r>
              <a:rPr lang="en-US" altLang="x-none" b="1" dirty="0"/>
              <a:t>{   int  k=1 , j=0 ; next[1]=0;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while (k&lt;t.length)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 if ((j==0)|| (t.str[k]==t.str[j]))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{   k++ ; j++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  if ( t.str[k]!=t.str[j] )</a:t>
            </a:r>
            <a:r>
              <a:rPr lang="en-US" altLang="x-none" sz="2400" b="1" dirty="0"/>
              <a:t>  next[k]=j;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400" b="1" dirty="0"/>
              <a:t>         else  next[k]=next[j];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    }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 else next[j]=j ;  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    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标题 232449"/>
          <p:cNvSpPr>
            <a:spLocks noGrp="1"/>
          </p:cNvSpPr>
          <p:nvPr>
            <p:ph type="title"/>
          </p:nvPr>
        </p:nvSpPr>
        <p:spPr>
          <a:xfrm>
            <a:off x="3657600" y="152400"/>
            <a:ext cx="4343400" cy="838200"/>
          </a:xfrm>
        </p:spPr>
        <p:txBody>
          <a:bodyPr vert="horz" wrap="square" lIns="92075" tIns="46038" rIns="92075" bIns="46038" anchor="ctr"/>
          <a:p>
            <a:pPr fontAlgn="base"/>
            <a:r>
              <a:rPr lang="zh-CN" altLang="en-US" sz="5400" b="1" strike="noStrike" noProof="1">
                <a:latin typeface="楷体_GB2312" pitchFamily="1" charset="-122"/>
                <a:ea typeface="楷体_GB2312" pitchFamily="1" charset="-122"/>
              </a:rPr>
              <a:t>习 题 四</a:t>
            </a:r>
            <a:endParaRPr lang="zh-CN" altLang="en-US" sz="5400" b="1" strike="noStrike" noProof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86370" name="文本占位符 232450"/>
          <p:cNvSpPr>
            <a:spLocks noGrp="1"/>
          </p:cNvSpPr>
          <p:nvPr>
            <p:ph idx="1"/>
          </p:nvPr>
        </p:nvSpPr>
        <p:spPr>
          <a:xfrm>
            <a:off x="1676400" y="1219200"/>
            <a:ext cx="8812213" cy="3649663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⑴ 解释下列每对术语的区别：空串和空白串；主串和子串；目标串和模式串。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⑵ 若</a:t>
            </a:r>
            <a:r>
              <a:rPr lang="en-US" altLang="x-none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y</a:t>
            </a:r>
            <a:r>
              <a:rPr lang="zh-CN" altLang="en-US" sz="2800" b="1" dirty="0"/>
              <a:t>是两个采用顺序结构存储的串，写一算法比较这两个字符串是否相等。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⑶ </a:t>
            </a:r>
            <a:r>
              <a:rPr lang="zh-CN" altLang="en-US" sz="2800" b="1" dirty="0"/>
              <a:t>写一算法</a:t>
            </a:r>
            <a:r>
              <a:rPr lang="en-US" altLang="x-none" sz="2800" b="1" dirty="0"/>
              <a:t>void StrRelace(char *T, char *P, char *S)</a:t>
            </a:r>
            <a:r>
              <a:rPr lang="zh-CN" altLang="en-US" sz="2800" b="1" dirty="0"/>
              <a:t>，将</a:t>
            </a:r>
            <a:r>
              <a:rPr lang="en-US" altLang="x-none" sz="2800" b="1" dirty="0"/>
              <a:t>T</a:t>
            </a:r>
            <a:r>
              <a:rPr lang="zh-CN" altLang="en-US" sz="2800" b="1" dirty="0"/>
              <a:t>中第一次出现的与</a:t>
            </a:r>
            <a:r>
              <a:rPr lang="en-US" altLang="x-none" sz="2800" b="1" dirty="0"/>
              <a:t>P</a:t>
            </a:r>
            <a:r>
              <a:rPr lang="zh-CN" altLang="en-US" sz="2800" b="1" dirty="0"/>
              <a:t>相等的子串替换为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，串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P</a:t>
            </a:r>
            <a:r>
              <a:rPr lang="zh-CN" altLang="en-US" sz="2800" b="1" dirty="0"/>
              <a:t>的长度不一定相等，并分析时间复杂度。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内容占位符 20275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1563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特别地，空串是任意串的子串，任意串是其自身的子串。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串相等</a:t>
            </a:r>
            <a:r>
              <a:rPr lang="zh-CN" altLang="en-US" sz="2800" b="1" dirty="0">
                <a:latin typeface="宋体" panose="02010600030101010101" pitchFamily="2" charset="-122"/>
              </a:rPr>
              <a:t>：如果两个串的串值相等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相同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，称这两个串相等。换言之，只有当两个串的长度相等，且各个对应位置的字符都相同时才相等。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通常在程序中使用的串可分为两种：串变量和串常量。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串常量和整常数、实常数一样，在程序中只能被引用但不能不能改变其值，即只能读不能写。通常串常量是由直接量来表示的，例如语句错误</a:t>
            </a:r>
            <a:r>
              <a:rPr lang="en-US" altLang="x-none" sz="2800" b="1" dirty="0">
                <a:latin typeface="宋体" panose="02010600030101010101" pitchFamily="2" charset="-122"/>
              </a:rPr>
              <a:t>(“</a:t>
            </a:r>
            <a:r>
              <a:rPr lang="zh-CN" altLang="en-US" sz="2800" b="1" dirty="0">
                <a:latin typeface="宋体" panose="02010600030101010101" pitchFamily="2" charset="-122"/>
              </a:rPr>
              <a:t>溢出”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中“溢出”是直接量。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串变量和其它类型的变量一样，其值是可以改变。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203777"/>
          <p:cNvSpPr>
            <a:spLocks noGrp="1"/>
          </p:cNvSpPr>
          <p:nvPr>
            <p:ph type="title"/>
          </p:nvPr>
        </p:nvSpPr>
        <p:spPr>
          <a:xfrm>
            <a:off x="2209800" y="142875"/>
            <a:ext cx="7696200" cy="838200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4.1.2 </a:t>
            </a:r>
            <a:r>
              <a:rPr lang="en-US" altLang="x-none" dirty="0">
                <a:effectLst/>
              </a:rPr>
              <a:t> </a:t>
            </a:r>
            <a:r>
              <a:rPr lang="zh-CN" altLang="en-US" b="1" dirty="0">
                <a:effectLst/>
                <a:ea typeface="楷体_GB2312" pitchFamily="1" charset="-122"/>
              </a:rPr>
              <a:t>串的抽象数据类型定义</a:t>
            </a:r>
            <a:r>
              <a:rPr lang="zh-CN" altLang="en-US" dirty="0">
                <a:effectLst/>
              </a:rPr>
              <a:t> </a:t>
            </a:r>
            <a:endParaRPr lang="zh-CN" altLang="en-US" sz="2800" dirty="0"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157698" name="矩形 203778"/>
          <p:cNvSpPr/>
          <p:nvPr/>
        </p:nvSpPr>
        <p:spPr>
          <a:xfrm>
            <a:off x="1676400" y="981075"/>
            <a:ext cx="8839200" cy="551688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ADT String{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数据对象：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 = {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|a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∈CharacterSet,  i=1,2,…,n, n ≥0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数据关系：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 = {&lt;a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&gt;|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∈D,  i=2,3,…,n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基本操作：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StrAssign(t , chars)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初始条件：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chars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是一个字符串常量。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操作结果：生成一个值为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chars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StrConcat(s, t)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初始条件：串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s, t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已存在。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矩形 204801"/>
          <p:cNvSpPr/>
          <p:nvPr/>
        </p:nvSpPr>
        <p:spPr>
          <a:xfrm>
            <a:off x="1676400" y="157163"/>
            <a:ext cx="8839200" cy="59912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操作结果：将串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联结到串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后形成新串存放到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StrLength(t)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初始条件：字符串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已存在。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操作结果：返回串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中的元素个数，称为串长。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SubString (s, pos, len, sub)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初始条件：串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s,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已存在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1≦pos≦StrLength(s)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且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0≦len≦StrLength(s) –pos+1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sub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返回串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pos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个字符起长度为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len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的子串。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……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ADT  String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标题 205825"/>
          <p:cNvSpPr>
            <a:spLocks noGrp="1"/>
          </p:cNvSpPr>
          <p:nvPr>
            <p:ph type="title"/>
          </p:nvPr>
        </p:nvSpPr>
        <p:spPr>
          <a:xfrm>
            <a:off x="1919288" y="138113"/>
            <a:ext cx="8153400" cy="9144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4.2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latin typeface="Times New Roman" panose="02020603050405020304" pitchFamily="2" charset="0"/>
                <a:ea typeface="楷体_GB2312" pitchFamily="1" charset="-122"/>
              </a:rPr>
              <a:t>串的存储表示和实现</a:t>
            </a:r>
            <a:endParaRPr lang="zh-CN" altLang="en-US" sz="5400" b="1" strike="noStrike" noProof="1" dirty="0">
              <a:effectLst/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9746" name="内容占位符 205826"/>
          <p:cNvSpPr>
            <a:spLocks noGrp="1"/>
          </p:cNvSpPr>
          <p:nvPr>
            <p:ph idx="4294967295"/>
          </p:nvPr>
        </p:nvSpPr>
        <p:spPr>
          <a:xfrm>
            <a:off x="1749425" y="1366838"/>
            <a:ext cx="8766175" cy="5014912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串是一种特殊的线性表，其存储表示和线性表类似，但又不完全相同。串的存储方式取决于将要对串所进行的操作。串在计算机中有</a:t>
            </a:r>
            <a:r>
              <a:rPr lang="en-US" altLang="x-none" sz="2800" b="1" dirty="0"/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种表示方式：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</a:rPr>
              <a:t>定长顺序存储表示</a:t>
            </a:r>
            <a:r>
              <a:rPr lang="zh-CN" altLang="en-US" b="1" dirty="0"/>
              <a:t>：将串定义成字符数组，利用串名可以直接访问串值。用这种表示方式，串的存储空间在编译时确定，其大小不能改变。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</a:rPr>
              <a:t>堆分配存储方式</a:t>
            </a:r>
            <a:r>
              <a:rPr lang="zh-CN" altLang="en-US" b="1" dirty="0"/>
              <a:t>：仍然用一组地址连续的存储单元来依次存储串中的字符序列，但串的存储空间是在程序运行时根据串的实际长度动态分配的。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块链存储方式</a:t>
            </a:r>
            <a:r>
              <a:rPr lang="zh-CN" altLang="en-US" b="1" dirty="0">
                <a:latin typeface="宋体" panose="02010600030101010101" pitchFamily="2" charset="-122"/>
              </a:rPr>
              <a:t>：是一种链式存储结构表示。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207873"/>
          <p:cNvSpPr>
            <a:spLocks noGrp="1"/>
          </p:cNvSpPr>
          <p:nvPr>
            <p:ph type="title"/>
          </p:nvPr>
        </p:nvSpPr>
        <p:spPr>
          <a:xfrm>
            <a:off x="2063750" y="142875"/>
            <a:ext cx="7993063" cy="838200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4.2.1</a:t>
            </a:r>
            <a:r>
              <a:rPr lang="en-US" altLang="x-none" dirty="0">
                <a:effectLst/>
              </a:rPr>
              <a:t>   </a:t>
            </a:r>
            <a:r>
              <a:rPr lang="zh-CN" altLang="en-US" b="1" dirty="0">
                <a:effectLst/>
                <a:latin typeface="楷体_GB2312" pitchFamily="1" charset="-122"/>
                <a:ea typeface="楷体_GB2312" pitchFamily="1" charset="-122"/>
              </a:rPr>
              <a:t>串的定长顺序存储表示</a:t>
            </a:r>
            <a:endParaRPr lang="zh-CN" altLang="en-US" sz="4000" b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61794" name="矩形 207874"/>
          <p:cNvSpPr/>
          <p:nvPr/>
        </p:nvSpPr>
        <p:spPr>
          <a:xfrm>
            <a:off x="1676400" y="1143000"/>
            <a:ext cx="8812213" cy="5381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这种存储结构又称为串的顺序存储结构。是用一组连续的存储单元来存放串中的字符序列。所谓定长顺序存储结构，是直接使用定长的字符数组来定义，数组的上界预先确定。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定长顺序存储结构定义为：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#define MAX_STRLEN  256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char  str[MAX_STRLEN]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 length;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StringType ;  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内容占位符 20992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1563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1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串的联结操作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Status  StrConcat ( StringType  s, StringType t)</a:t>
            </a:r>
            <a:endParaRPr lang="en-US" altLang="x-none" sz="2800" b="1" dirty="0">
              <a:ea typeface="楷体_GB2312" pitchFamily="1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400" b="1" dirty="0"/>
              <a:t>/*</a:t>
            </a:r>
            <a:r>
              <a:rPr lang="en-US" altLang="x-none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将串</a:t>
            </a:r>
            <a:r>
              <a:rPr lang="en-US" altLang="x-none" sz="2400" b="1" dirty="0"/>
              <a:t>t</a:t>
            </a:r>
            <a:r>
              <a:rPr lang="zh-CN" altLang="en-US" sz="2400" b="1" dirty="0">
                <a:latin typeface="宋体" panose="02010600030101010101" pitchFamily="2" charset="-122"/>
              </a:rPr>
              <a:t>联结到串</a:t>
            </a:r>
            <a:r>
              <a:rPr lang="en-US" altLang="x-none" sz="2400" b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之后，结果仍然保存在</a:t>
            </a:r>
            <a:r>
              <a:rPr lang="en-US" altLang="x-none" sz="2400" b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中  </a:t>
            </a:r>
            <a:r>
              <a:rPr lang="zh-CN" altLang="en-US" sz="2400" b="1" dirty="0"/>
              <a:t>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int i,  j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((s.length+t.length)&gt;MAX_STRLEN)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;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联结后长度超出范围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 for (i=0 ; i&lt;t.length ; i++)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s.str[s.length+i]=t.str[i] ;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串</a:t>
            </a:r>
            <a:r>
              <a:rPr lang="en-US" altLang="x-none" sz="2400" b="1" dirty="0"/>
              <a:t>t</a:t>
            </a:r>
            <a:r>
              <a:rPr lang="zh-CN" altLang="en-US" sz="2400" b="1" dirty="0"/>
              <a:t>联结到串</a:t>
            </a:r>
            <a:r>
              <a:rPr lang="en-US" altLang="x-none" sz="2400" b="1" dirty="0"/>
              <a:t>s</a:t>
            </a:r>
            <a:r>
              <a:rPr lang="zh-CN" altLang="en-US" sz="2400" b="1" dirty="0"/>
              <a:t>之后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s.length=s.length+t.length ;  </a:t>
            </a:r>
            <a:r>
              <a:rPr lang="en-US" altLang="x-none" b="1" dirty="0"/>
              <a:t>/* </a:t>
            </a:r>
            <a:r>
              <a:rPr lang="zh-CN" altLang="en-US" b="1" dirty="0"/>
              <a:t>修改联结后的串长度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8095</Words>
  <Application>WPS 演示</Application>
  <PresentationFormat>宽屏</PresentationFormat>
  <Paragraphs>292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Calibri</vt:lpstr>
      <vt:lpstr>Symbol</vt:lpstr>
      <vt:lpstr>Kingsoft Phonetic Plain</vt:lpstr>
      <vt:lpstr>Segoe Print</vt:lpstr>
      <vt:lpstr>3_Soaring</vt:lpstr>
      <vt:lpstr>第4章 串</vt:lpstr>
      <vt:lpstr>4.1  串类型的定义</vt:lpstr>
      <vt:lpstr>PowerPoint 演示文稿</vt:lpstr>
      <vt:lpstr>PowerPoint 演示文稿</vt:lpstr>
      <vt:lpstr>4.1.2  串的抽象数据类型定义 </vt:lpstr>
      <vt:lpstr>PowerPoint 演示文稿</vt:lpstr>
      <vt:lpstr>4.2  串的存储表示和实现</vt:lpstr>
      <vt:lpstr>4.2.1   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4.2.3   串的链式存储表示</vt:lpstr>
      <vt:lpstr>PowerPoint 演示文稿</vt:lpstr>
      <vt:lpstr>PowerPoint 演示文稿</vt:lpstr>
      <vt:lpstr>4.3  串的模式匹配算法</vt:lpstr>
      <vt:lpstr>4.3.1  Brute-Force模式匹配算法</vt:lpstr>
      <vt:lpstr>PowerPoint 演示文稿</vt:lpstr>
      <vt:lpstr>PowerPoint 演示文稿</vt:lpstr>
      <vt:lpstr>PowerPoint 演示文稿</vt:lpstr>
      <vt:lpstr>4.3.2    模式匹配的一种改进算法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gege</dc:creator>
  <cp:lastModifiedBy>Da明Xing</cp:lastModifiedBy>
  <cp:revision>2</cp:revision>
  <dcterms:created xsi:type="dcterms:W3CDTF">2017-12-06T04:53:00Z</dcterms:created>
  <dcterms:modified xsi:type="dcterms:W3CDTF">2017-12-06T05:37:51Z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