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7" r:id="rId3"/>
    <p:sldId id="258" r:id="rId4"/>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2" Type="http://schemas.openxmlformats.org/officeDocument/2006/relationships/tableStyles" Target="tableStyles.xml"/><Relationship Id="rId61" Type="http://schemas.openxmlformats.org/officeDocument/2006/relationships/viewProps" Target="viewProps.xml"/><Relationship Id="rId60" Type="http://schemas.openxmlformats.org/officeDocument/2006/relationships/presProps" Target="presProps.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189442" name="幻灯片图像占位符 235521"/>
          <p:cNvSpPr>
            <a:spLocks noGrp="1" noTextEdit="1"/>
          </p:cNvSpPr>
          <p:nvPr>
            <p:ph type="sldImg"/>
          </p:nvPr>
        </p:nvSpPr>
        <p:spPr/>
      </p:sp>
      <p:sp>
        <p:nvSpPr>
          <p:cNvPr id="189443" name="文本占位符 235522"/>
          <p:cNvSpPr>
            <a:spLocks noGrp="1"/>
          </p:cNvSpPr>
          <p:nvPr>
            <p:ph type="body"/>
          </p:nvPr>
        </p:nvSpPr>
        <p:spPr/>
        <p:txBody>
          <a:bodyPr anchor="ctr"/>
          <a:p>
            <a:pPr lvl="0" indent="0">
              <a:spcBef>
                <a:spcPct val="20000"/>
              </a:spcBef>
              <a:buClr>
                <a:schemeClr val="accent2"/>
              </a:buClr>
              <a:buSzPct val="80000"/>
              <a:buFont typeface="Wingdings" panose="05000000000000000000" pitchFamily="2" charset="2"/>
              <a:buChar char="l"/>
            </a:pPr>
            <a:r>
              <a:rPr lang="zh-CN" altLang="en-US" sz="2000" dirty="0">
                <a:latin typeface="宋体" panose="02010600030101010101" pitchFamily="2" charset="-122"/>
              </a:rPr>
              <a:t>  </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191490" name="幻灯片图像占位符 237569"/>
          <p:cNvSpPr>
            <a:spLocks noGrp="1" noTextEdit="1"/>
          </p:cNvSpPr>
          <p:nvPr>
            <p:ph type="sldImg"/>
          </p:nvPr>
        </p:nvSpPr>
        <p:spPr/>
      </p:sp>
      <p:sp>
        <p:nvSpPr>
          <p:cNvPr id="191491" name="文本占位符 237570"/>
          <p:cNvSpPr>
            <a:spLocks noGrp="1"/>
          </p:cNvSpPr>
          <p:nvPr>
            <p:ph type="body"/>
          </p:nvPr>
        </p:nvSpPr>
        <p:spPr/>
        <p:txBody>
          <a:bodyPr anchor="ctr"/>
          <a:p>
            <a:pPr lvl="0" indent="0"/>
            <a:r>
              <a:rPr lang="zh-CN" altLang="en-US" sz="1400" dirty="0">
                <a:latin typeface="宋体" panose="02010600030101010101" pitchFamily="2" charset="-122"/>
              </a:rPr>
              <a:t>在每个关系中，元素</a:t>
            </a:r>
            <a:r>
              <a:rPr lang="en-US" altLang="x-none" sz="1400" dirty="0"/>
              <a:t>a</a:t>
            </a:r>
            <a:r>
              <a:rPr lang="en-US" altLang="x-none" sz="1400" baseline="-8000" dirty="0"/>
              <a:t>j</a:t>
            </a:r>
            <a:r>
              <a:rPr lang="en-US" altLang="x-none" sz="1400" baseline="-40000" dirty="0"/>
              <a:t>1</a:t>
            </a:r>
            <a:r>
              <a:rPr lang="en-US" altLang="x-none" sz="1400" baseline="-8000" dirty="0"/>
              <a:t>j</a:t>
            </a:r>
            <a:r>
              <a:rPr lang="en-US" altLang="x-none" sz="1400" baseline="-40000" dirty="0"/>
              <a:t>2</a:t>
            </a:r>
            <a:r>
              <a:rPr lang="en-US" altLang="x-none" sz="1400" baseline="-25000" dirty="0"/>
              <a:t>…</a:t>
            </a:r>
            <a:r>
              <a:rPr lang="en-US" altLang="x-none" sz="1400" baseline="-8000" dirty="0"/>
              <a:t>j</a:t>
            </a:r>
            <a:r>
              <a:rPr lang="en-US" altLang="x-none" sz="1400" baseline="-40000" dirty="0"/>
              <a:t>n</a:t>
            </a:r>
            <a:r>
              <a:rPr lang="en-US" altLang="x-none" sz="1400" dirty="0"/>
              <a:t>(</a:t>
            </a:r>
            <a:r>
              <a:rPr lang="en-US" altLang="x-none" sz="1400" dirty="0">
                <a:latin typeface="宋体" panose="02010600030101010101" pitchFamily="2" charset="-122"/>
              </a:rPr>
              <a:t>0</a:t>
            </a:r>
            <a:r>
              <a:rPr lang="en-US" altLang="x-none" sz="1400" dirty="0">
                <a:latin typeface="宋体" panose="02010600030101010101" pitchFamily="2" charset="-122"/>
                <a:ea typeface="Arial Unicode MS" panose="020B0604020202020204" charset="-122"/>
              </a:rPr>
              <a:t>≦</a:t>
            </a:r>
            <a:r>
              <a:rPr lang="en-US" altLang="x-none" sz="1400" dirty="0">
                <a:latin typeface="宋体" panose="02010600030101010101" pitchFamily="2" charset="-122"/>
              </a:rPr>
              <a:t>j</a:t>
            </a:r>
            <a:r>
              <a:rPr lang="en-US" altLang="x-none" sz="1400" baseline="-25000" dirty="0">
                <a:latin typeface="宋体" panose="02010600030101010101" pitchFamily="2" charset="-122"/>
              </a:rPr>
              <a:t>i</a:t>
            </a:r>
            <a:r>
              <a:rPr lang="en-US" altLang="x-none" sz="1400" dirty="0">
                <a:latin typeface="宋体" panose="02010600030101010101" pitchFamily="2" charset="-122"/>
                <a:ea typeface="Arial Unicode MS" panose="020B0604020202020204" charset="-122"/>
              </a:rPr>
              <a:t>≦</a:t>
            </a:r>
            <a:r>
              <a:rPr lang="en-US" altLang="x-none" sz="1400" dirty="0">
                <a:latin typeface="宋体" panose="02010600030101010101" pitchFamily="2" charset="-122"/>
              </a:rPr>
              <a:t>b</a:t>
            </a:r>
            <a:r>
              <a:rPr lang="en-US" altLang="x-none" sz="1400" baseline="-25000" dirty="0">
                <a:latin typeface="宋体" panose="02010600030101010101" pitchFamily="2" charset="-122"/>
              </a:rPr>
              <a:t>i</a:t>
            </a:r>
            <a:r>
              <a:rPr lang="en-US" altLang="x-none" sz="1400" dirty="0">
                <a:latin typeface="宋体" panose="02010600030101010101" pitchFamily="2" charset="-122"/>
              </a:rPr>
              <a:t>-2</a:t>
            </a:r>
            <a:r>
              <a:rPr lang="en-US" altLang="x-none" sz="1400" dirty="0"/>
              <a:t>)</a:t>
            </a:r>
            <a:r>
              <a:rPr lang="zh-CN" altLang="en-US" sz="1400" dirty="0"/>
              <a:t>都有一个直接后继</a:t>
            </a:r>
            <a:r>
              <a:rPr lang="zh-CN" altLang="en-US" sz="1400" dirty="0">
                <a:latin typeface="宋体" panose="02010600030101010101" pitchFamily="2" charset="-122"/>
              </a:rPr>
              <a:t>。因此，就单个关系而言，这</a:t>
            </a:r>
            <a:r>
              <a:rPr lang="en-US" altLang="x-none" sz="1400" b="1" dirty="0"/>
              <a:t>n</a:t>
            </a:r>
            <a:r>
              <a:rPr lang="zh-CN" altLang="en-US" sz="1400" b="1" dirty="0">
                <a:latin typeface="宋体" panose="02010600030101010101" pitchFamily="2" charset="-122"/>
              </a:rPr>
              <a:t>个关系仍是线性表</a:t>
            </a:r>
            <a:r>
              <a:rPr lang="zh-CN" altLang="en-US" sz="1400" dirty="0">
                <a:latin typeface="宋体" panose="02010600030101010101" pitchFamily="2" charset="-122"/>
              </a:rPr>
              <a:t>。</a:t>
            </a:r>
            <a:endParaRPr lang="zh-CN" altLang="en-US" sz="1400" dirty="0">
              <a:latin typeface="宋体" panose="02010600030101010101" pitchFamily="2" charset="-122"/>
            </a:endParaRPr>
          </a:p>
          <a:p>
            <a:pPr lvl="0" indent="0"/>
            <a:r>
              <a:rPr lang="zh-CN" altLang="en-US" sz="1400" dirty="0">
                <a:latin typeface="宋体" panose="02010600030101010101" pitchFamily="2" charset="-122"/>
              </a:rPr>
              <a:t>显然当</a:t>
            </a:r>
            <a:r>
              <a:rPr lang="en-US" altLang="x-none" sz="1400" dirty="0"/>
              <a:t>n=1</a:t>
            </a:r>
            <a:r>
              <a:rPr lang="zh-CN" altLang="en-US" sz="1400" dirty="0"/>
              <a:t>时</a:t>
            </a:r>
            <a:r>
              <a:rPr lang="zh-CN" altLang="en-US" sz="1400" dirty="0">
                <a:latin typeface="宋体" panose="02010600030101010101" pitchFamily="2" charset="-122"/>
              </a:rPr>
              <a:t>，</a:t>
            </a:r>
            <a:r>
              <a:rPr lang="zh-CN" altLang="en-US" sz="1400" dirty="0"/>
              <a:t> </a:t>
            </a:r>
            <a:r>
              <a:rPr lang="en-US" altLang="x-none" sz="1400" dirty="0"/>
              <a:t>n</a:t>
            </a:r>
            <a:r>
              <a:rPr lang="zh-CN" altLang="en-US" sz="1400" dirty="0"/>
              <a:t>维数组就退化为定长的线性表</a:t>
            </a:r>
            <a:r>
              <a:rPr lang="zh-CN" altLang="en-US" sz="1400" dirty="0">
                <a:latin typeface="宋体" panose="02010600030101010101" pitchFamily="2" charset="-122"/>
              </a:rPr>
              <a:t>。反之，</a:t>
            </a:r>
            <a:r>
              <a:rPr lang="zh-CN" altLang="en-US" sz="1400" dirty="0"/>
              <a:t> </a:t>
            </a:r>
            <a:r>
              <a:rPr lang="en-US" altLang="x-none" sz="1400" dirty="0"/>
              <a:t>n</a:t>
            </a:r>
            <a:r>
              <a:rPr lang="zh-CN" altLang="en-US" sz="1400" dirty="0"/>
              <a:t>维数组也可以看成是线性表的推广</a:t>
            </a:r>
            <a:r>
              <a:rPr lang="zh-CN" altLang="en-US" sz="1400" dirty="0">
                <a:latin typeface="宋体" panose="02010600030101010101" pitchFamily="2" charset="-122"/>
              </a:rPr>
              <a:t>。</a:t>
            </a:r>
            <a:endParaRPr lang="zh-CN" altLang="en-US" sz="1400" dirty="0">
              <a:latin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195586" name="幻灯片图像占位符 241665"/>
          <p:cNvSpPr>
            <a:spLocks noGrp="1" noTextEdit="1"/>
          </p:cNvSpPr>
          <p:nvPr>
            <p:ph type="sldImg"/>
          </p:nvPr>
        </p:nvSpPr>
        <p:spPr/>
      </p:sp>
      <p:sp>
        <p:nvSpPr>
          <p:cNvPr id="195587" name="文本占位符 241666"/>
          <p:cNvSpPr>
            <a:spLocks noGrp="1"/>
          </p:cNvSpPr>
          <p:nvPr>
            <p:ph type="body"/>
          </p:nvPr>
        </p:nvSpPr>
        <p:spPr/>
        <p:txBody>
          <a:bodyPr anchor="ctr"/>
          <a:p>
            <a:pPr lvl="0" indent="0">
              <a:spcBef>
                <a:spcPct val="20000"/>
              </a:spcBef>
              <a:buClr>
                <a:schemeClr val="accent2"/>
              </a:buClr>
              <a:buSzPct val="80000"/>
              <a:buFont typeface="Wingdings" panose="05000000000000000000" pitchFamily="2" charset="2"/>
              <a:buChar char="l"/>
            </a:pPr>
            <a:r>
              <a:rPr lang="zh-CN" altLang="en-US" sz="2000" dirty="0">
                <a:latin typeface="宋体" panose="02010600030101010101" pitchFamily="2" charset="-122"/>
              </a:rPr>
              <a:t>  </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203778" name="幻灯片图像占位符 249857"/>
          <p:cNvSpPr>
            <a:spLocks noGrp="1" noTextEdit="1"/>
          </p:cNvSpPr>
          <p:nvPr>
            <p:ph type="sldImg"/>
          </p:nvPr>
        </p:nvSpPr>
        <p:spPr/>
      </p:sp>
      <p:sp>
        <p:nvSpPr>
          <p:cNvPr id="203779" name="文本占位符 249858"/>
          <p:cNvSpPr>
            <a:spLocks noGrp="1"/>
          </p:cNvSpPr>
          <p:nvPr>
            <p:ph type="body"/>
          </p:nvPr>
        </p:nvSpPr>
        <p:spPr/>
        <p:txBody>
          <a:bodyPr anchor="ctr"/>
          <a:p>
            <a:pPr lvl="0" indent="0">
              <a:spcBef>
                <a:spcPct val="20000"/>
              </a:spcBef>
              <a:buClr>
                <a:schemeClr val="accent2"/>
              </a:buClr>
              <a:buSzPct val="80000"/>
              <a:buFont typeface="Wingdings" panose="05000000000000000000" pitchFamily="2" charset="2"/>
              <a:buChar char="l"/>
            </a:pPr>
            <a:r>
              <a:rPr lang="zh-CN" altLang="en-US" sz="2000" dirty="0">
                <a:latin typeface="宋体" panose="02010600030101010101" pitchFamily="2" charset="-122"/>
              </a:rPr>
              <a:t>  </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230402" name="幻灯片图像占位符 276481"/>
          <p:cNvSpPr>
            <a:spLocks noGrp="1" noTextEdit="1"/>
          </p:cNvSpPr>
          <p:nvPr>
            <p:ph type="sldImg"/>
          </p:nvPr>
        </p:nvSpPr>
        <p:spPr/>
      </p:sp>
      <p:sp>
        <p:nvSpPr>
          <p:cNvPr id="230403" name="文本占位符 276482"/>
          <p:cNvSpPr>
            <a:spLocks noGrp="1"/>
          </p:cNvSpPr>
          <p:nvPr>
            <p:ph type="body"/>
          </p:nvPr>
        </p:nvSpPr>
        <p:spPr/>
        <p:txBody>
          <a:bodyPr anchor="ctr"/>
          <a:p>
            <a:pPr lvl="0" indent="0"/>
            <a:r>
              <a:rPr lang="zh-CN" altLang="en-US" sz="1800" dirty="0"/>
              <a:t>在</a:t>
            </a:r>
            <a:r>
              <a:rPr lang="zh-CN" altLang="en-US" sz="1800" dirty="0">
                <a:latin typeface="宋体" panose="02010600030101010101" pitchFamily="2" charset="-122"/>
              </a:rPr>
              <a:t>经典算法中， 无论</a:t>
            </a:r>
            <a:r>
              <a:rPr lang="en-US" altLang="x-none" sz="1800" dirty="0"/>
              <a:t>a[i][k]</a:t>
            </a:r>
            <a:r>
              <a:rPr lang="zh-CN" altLang="en-US" sz="1800" dirty="0"/>
              <a:t>或</a:t>
            </a:r>
            <a:r>
              <a:rPr lang="en-US" altLang="x-none" sz="1800" dirty="0"/>
              <a:t>b[k][j]</a:t>
            </a:r>
            <a:r>
              <a:rPr lang="zh-CN" altLang="en-US" sz="1800" dirty="0"/>
              <a:t>的值是否为</a:t>
            </a:r>
            <a:r>
              <a:rPr lang="en-US" altLang="x-none" sz="1800" dirty="0"/>
              <a:t>0 </a:t>
            </a:r>
            <a:r>
              <a:rPr lang="zh-CN" altLang="en-US" sz="1800" dirty="0">
                <a:latin typeface="宋体" panose="02010600030101010101" pitchFamily="2" charset="-122"/>
              </a:rPr>
              <a:t>，都要进行一次乘法运算，而实际上，两个中只要有一个为</a:t>
            </a:r>
            <a:r>
              <a:rPr lang="en-US" altLang="x-none" sz="1800" dirty="0">
                <a:latin typeface="宋体" panose="02010600030101010101" pitchFamily="2" charset="-122"/>
              </a:rPr>
              <a:t>0 </a:t>
            </a:r>
            <a:r>
              <a:rPr lang="zh-CN" altLang="en-US" sz="1800" dirty="0">
                <a:latin typeface="宋体" panose="02010600030101010101" pitchFamily="2" charset="-122"/>
              </a:rPr>
              <a:t>，其积为</a:t>
            </a:r>
            <a:r>
              <a:rPr lang="en-US" altLang="x-none" sz="1800" dirty="0">
                <a:latin typeface="宋体" panose="02010600030101010101" pitchFamily="2" charset="-122"/>
              </a:rPr>
              <a:t>0 </a:t>
            </a:r>
            <a:r>
              <a:rPr lang="zh-CN" altLang="en-US" sz="1800" dirty="0">
                <a:latin typeface="宋体" panose="02010600030101010101" pitchFamily="2" charset="-122"/>
              </a:rPr>
              <a:t>。特别是当</a:t>
            </a:r>
            <a:r>
              <a:rPr lang="en-US" altLang="x-none" sz="1800" dirty="0">
                <a:latin typeface="宋体" panose="02010600030101010101" pitchFamily="2" charset="-122"/>
              </a:rPr>
              <a:t>m </a:t>
            </a:r>
            <a:r>
              <a:rPr lang="zh-CN" altLang="en-US" sz="1000" dirty="0"/>
              <a:t>、</a:t>
            </a:r>
            <a:r>
              <a:rPr lang="zh-CN" altLang="en-US" sz="1800" dirty="0">
                <a:latin typeface="宋体" panose="02010600030101010101" pitchFamily="2" charset="-122"/>
              </a:rPr>
              <a:t> </a:t>
            </a:r>
            <a:r>
              <a:rPr lang="en-US" altLang="x-none" sz="1800" dirty="0">
                <a:latin typeface="宋体" panose="02010600030101010101" pitchFamily="2" charset="-122"/>
              </a:rPr>
              <a:t>n </a:t>
            </a:r>
            <a:r>
              <a:rPr lang="zh-CN" altLang="en-US" sz="1000" dirty="0"/>
              <a:t>、</a:t>
            </a:r>
            <a:r>
              <a:rPr lang="zh-CN" altLang="en-US" sz="1800" dirty="0">
                <a:latin typeface="宋体" panose="02010600030101010101" pitchFamily="2" charset="-122"/>
              </a:rPr>
              <a:t> </a:t>
            </a:r>
            <a:r>
              <a:rPr lang="en-US" altLang="x-none" sz="1800" dirty="0">
                <a:latin typeface="宋体" panose="02010600030101010101" pitchFamily="2" charset="-122"/>
              </a:rPr>
              <a:t>p</a:t>
            </a:r>
            <a:r>
              <a:rPr lang="zh-CN" altLang="en-US" sz="1800" dirty="0">
                <a:latin typeface="宋体" panose="02010600030101010101" pitchFamily="2" charset="-122"/>
              </a:rPr>
              <a:t>很大且</a:t>
            </a:r>
            <a:r>
              <a:rPr lang="zh-CN" altLang="en-US" dirty="0">
                <a:latin typeface="宋体" panose="02010600030101010101" pitchFamily="2" charset="-122"/>
              </a:rPr>
              <a:t>矩阵</a:t>
            </a:r>
            <a:r>
              <a:rPr lang="zh-CN" altLang="en-US" sz="1800" dirty="0">
                <a:latin typeface="宋体" panose="02010600030101010101" pitchFamily="2" charset="-122"/>
              </a:rPr>
              <a:t>又是</a:t>
            </a:r>
            <a:r>
              <a:rPr lang="zh-CN" altLang="en-US" dirty="0">
                <a:latin typeface="宋体" panose="02010600030101010101" pitchFamily="2" charset="-122"/>
              </a:rPr>
              <a:t>稀疏矩阵时</a:t>
            </a:r>
            <a:r>
              <a:rPr lang="zh-CN" altLang="en-US" sz="1800" dirty="0">
                <a:latin typeface="宋体" panose="02010600030101010101" pitchFamily="2" charset="-122"/>
              </a:rPr>
              <a:t>，上述经典算法做了许多无效的运算。</a:t>
            </a:r>
            <a:endParaRPr lang="zh-CN" altLang="en-US" sz="1800" dirty="0">
              <a:latin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240642" name="幻灯片图像占位符 286721"/>
          <p:cNvSpPr>
            <a:spLocks noGrp="1" noTextEdit="1"/>
          </p:cNvSpPr>
          <p:nvPr>
            <p:ph type="sldImg"/>
          </p:nvPr>
        </p:nvSpPr>
        <p:spPr/>
      </p:sp>
      <p:sp>
        <p:nvSpPr>
          <p:cNvPr id="240643" name="文本占位符 286722"/>
          <p:cNvSpPr>
            <a:spLocks noGrp="1"/>
          </p:cNvSpPr>
          <p:nvPr>
            <p:ph type="body"/>
          </p:nvPr>
        </p:nvSpPr>
        <p:spPr/>
        <p:txBody>
          <a:bodyPr anchor="ctr"/>
          <a:p>
            <a:pPr lvl="0" indent="0">
              <a:spcBef>
                <a:spcPct val="20000"/>
              </a:spcBef>
              <a:buClr>
                <a:schemeClr val="accent2"/>
              </a:buClr>
              <a:buSzPct val="80000"/>
              <a:buFont typeface="Wingdings" panose="05000000000000000000" pitchFamily="2" charset="2"/>
              <a:buChar char="l"/>
            </a:pPr>
            <a:r>
              <a:rPr lang="zh-CN" altLang="en-US" sz="2000" dirty="0">
                <a:latin typeface="宋体" panose="02010600030101010101" pitchFamily="2" charset="-122"/>
              </a:rPr>
              <a:t>  </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rgbClr val="336600"/>
        </a:solidFill>
        <a:effectLst/>
      </p:bgPr>
    </p:bg>
    <p:spTree>
      <p:nvGrpSpPr>
        <p:cNvPr id="1" name=""/>
        <p:cNvGrpSpPr/>
        <p:nvPr/>
      </p:nvGrpSpPr>
      <p:grpSpPr/>
      <p:grpSp>
        <p:nvGrpSpPr>
          <p:cNvPr id="4098" name="组合 6145"/>
          <p:cNvGrpSpPr/>
          <p:nvPr/>
        </p:nvGrpSpPr>
        <p:grpSpPr>
          <a:xfrm>
            <a:off x="-1377949" y="1552575"/>
            <a:ext cx="13569949" cy="5305425"/>
            <a:chOff x="0" y="0"/>
            <a:chExt cx="6412" cy="3342"/>
          </a:xfrm>
        </p:grpSpPr>
        <p:sp>
          <p:nvSpPr>
            <p:cNvPr id="4099" name="未知"/>
            <p:cNvSpPr/>
            <p:nvPr/>
          </p:nvSpPr>
          <p:spPr>
            <a:xfrm>
              <a:off x="2713" y="729"/>
              <a:ext cx="3699" cy="2613"/>
            </a:xfrm>
            <a:custGeom>
              <a:avLst/>
              <a:gdLst/>
              <a:ahLst/>
              <a:cxnLst/>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rgbClr val="182F76"/>
                </a:gs>
                <a:gs pos="100000">
                  <a:schemeClr val="accent2"/>
                </a:gs>
              </a:gsLst>
              <a:lin ang="0" scaled="1"/>
              <a:tileRect/>
            </a:gradFill>
            <a:ln w="9525">
              <a:noFill/>
            </a:ln>
          </p:spPr>
          <p:txBody>
            <a:bodyPr/>
            <a:p>
              <a:endParaRPr lang="zh-CN" altLang="en-US" sz="2400"/>
            </a:p>
          </p:txBody>
        </p:sp>
        <p:sp>
          <p:nvSpPr>
            <p:cNvPr id="4100" name="任意多边形 6147"/>
            <p:cNvSpPr/>
            <p:nvPr/>
          </p:nvSpPr>
          <p:spPr>
            <a:xfrm>
              <a:off x="0" y="0"/>
              <a:ext cx="4237" cy="3342"/>
            </a:xfrm>
            <a:custGeom>
              <a:avLst/>
              <a:gdLst/>
              <a:ahLst/>
              <a:cxnLst>
                <a:cxn ang="270">
                  <a:pos x="3977" y="0"/>
                </a:cxn>
                <a:cxn ang="0">
                  <a:pos x="21600" y="21231"/>
                </a:cxn>
                <a:cxn ang="180">
                  <a:pos x="0" y="21231"/>
                </a:cxn>
              </a:cxnLst>
              <a:pathLst>
                <a:path w="21600" h="21231" fill="none">
                  <a:moveTo>
                    <a:pt x="3977" y="0"/>
                  </a:moveTo>
                  <a:cubicBezTo>
                    <a:pt x="14012" y="1869"/>
                    <a:pt x="21600" y="10664"/>
                    <a:pt x="21600" y="21231"/>
                  </a:cubicBezTo>
                </a:path>
                <a:path w="21600" h="21231" stroke="0">
                  <a:moveTo>
                    <a:pt x="3977" y="0"/>
                  </a:moveTo>
                  <a:cubicBezTo>
                    <a:pt x="14012" y="1869"/>
                    <a:pt x="21600" y="10664"/>
                    <a:pt x="21600" y="21231"/>
                  </a:cubicBezTo>
                  <a:lnTo>
                    <a:pt x="0" y="21231"/>
                  </a:lnTo>
                  <a:close/>
                </a:path>
              </a:pathLst>
            </a:custGeom>
            <a:noFill/>
            <a:ln w="12700" cap="rnd" cmpd="sng">
              <a:solidFill>
                <a:schemeClr val="accent2"/>
              </a:solidFill>
              <a:prstDash val="solid"/>
              <a:round/>
              <a:headEnd type="none" w="med" len="med"/>
              <a:tailEnd type="none" w="med" len="med"/>
            </a:ln>
          </p:spPr>
          <p:txBody>
            <a:bodyPr/>
            <a:p>
              <a:endParaRPr lang="zh-CN" altLang="en-US" sz="2400"/>
            </a:p>
          </p:txBody>
        </p:sp>
      </p:grpSp>
      <p:sp>
        <p:nvSpPr>
          <p:cNvPr id="6149" name="标题 6148"/>
          <p:cNvSpPr>
            <a:spLocks noGrp="1"/>
          </p:cNvSpPr>
          <p:nvPr>
            <p:ph type="ctrTitle" sz="quarter"/>
          </p:nvPr>
        </p:nvSpPr>
        <p:spPr>
          <a:xfrm>
            <a:off x="1725084" y="762000"/>
            <a:ext cx="10363200" cy="1143000"/>
          </a:xfrm>
          <a:prstGeom prst="rect">
            <a:avLst/>
          </a:prstGeom>
          <a:noFill/>
          <a:ln w="9525">
            <a:noFill/>
          </a:ln>
        </p:spPr>
        <p:txBody>
          <a:bodyPr lIns="92075" tIns="46038" rIns="92075" bIns="46038" anchor="b"/>
          <a:lstStyle>
            <a:lvl1pPr lvl="0">
              <a:defRPr/>
            </a:lvl1pPr>
          </a:lstStyle>
          <a:p>
            <a:pPr lvl="0" fontAlgn="base"/>
            <a:r>
              <a:rPr lang="zh-CN" altLang="en-US" strike="noStrike" noProof="1"/>
              <a:t>单击此处编辑母版标题样式</a:t>
            </a:r>
            <a:endParaRPr lang="zh-CN" altLang="en-US" strike="noStrike" noProof="1"/>
          </a:p>
        </p:txBody>
      </p:sp>
      <p:sp>
        <p:nvSpPr>
          <p:cNvPr id="6150" name="副标题 6149"/>
          <p:cNvSpPr>
            <a:spLocks noGrp="1"/>
          </p:cNvSpPr>
          <p:nvPr>
            <p:ph type="subTitle" sz="quarter" idx="1"/>
          </p:nvPr>
        </p:nvSpPr>
        <p:spPr>
          <a:xfrm>
            <a:off x="914400" y="3429000"/>
            <a:ext cx="8534400" cy="1752600"/>
          </a:xfrm>
          <a:prstGeom prst="rect">
            <a:avLst/>
          </a:prstGeom>
          <a:noFill/>
          <a:ln w="9525">
            <a:noFill/>
          </a:ln>
        </p:spPr>
        <p:txBody>
          <a:bodyPr lIns="92075" tIns="46038" rIns="92075" bIns="46038" anchor="ctr"/>
          <a:lstStyle>
            <a:lvl1pPr marL="0" lvl="0" indent="0" algn="ctr">
              <a:buNone/>
              <a:defRPr/>
            </a:lvl1pPr>
            <a:lvl2pPr marL="457200" lvl="1" indent="0" algn="ctr">
              <a:buNone/>
              <a:defRPr/>
            </a:lvl2pPr>
            <a:lvl3pPr marL="914400" lvl="2" indent="0" algn="ctr">
              <a:buNone/>
              <a:defRPr/>
            </a:lvl3pPr>
            <a:lvl4pPr marL="1371600" lvl="3" indent="0" algn="ctr">
              <a:buNone/>
              <a:defRPr/>
            </a:lvl4pPr>
            <a:lvl5pPr marL="1828800" lvl="4" indent="0" algn="ctr">
              <a:buNone/>
              <a:defRPr/>
            </a:lvl5pPr>
          </a:lstStyle>
          <a:p>
            <a:pPr lvl="0" fontAlgn="base"/>
            <a:r>
              <a:rPr lang="zh-CN" altLang="en-US" strike="noStrike" noProof="1"/>
              <a:t>单击此处编辑母版副标题样式</a:t>
            </a:r>
            <a:endParaRPr lang="zh-CN" altLang="en-US" strike="noStrike" noProof="1"/>
          </a:p>
        </p:txBody>
      </p:sp>
      <p:sp>
        <p:nvSpPr>
          <p:cNvPr id="6151" name="日期占位符 6150"/>
          <p:cNvSpPr>
            <a:spLocks noGrp="1"/>
          </p:cNvSpPr>
          <p:nvPr>
            <p:ph type="dt" sz="quarter" idx="2"/>
          </p:nvPr>
        </p:nvSpPr>
        <p:spPr>
          <a:xfrm>
            <a:off x="914400" y="6248400"/>
            <a:ext cx="2540000" cy="457200"/>
          </a:xfrm>
          <a:prstGeom prst="rect">
            <a:avLst/>
          </a:prstGeom>
          <a:noFill/>
          <a:ln w="9525">
            <a:noFill/>
          </a:ln>
        </p:spPr>
        <p:txBody>
          <a:bodyPr lIns="92075" tIns="46038" rIns="92075" bIns="46038" anchor="ctr"/>
          <a:lstStyle>
            <a:lvl1pPr>
              <a:defRPr sz="1400"/>
            </a:lvl1pPr>
          </a:lstStyle>
          <a:p>
            <a:pPr eaLnBrk="1" fontAlgn="base" hangingPunct="1"/>
            <a:endParaRPr lang="zh-CN" altLang="en-US" strike="noStrike" noProof="1" dirty="0">
              <a:latin typeface="Times New Roman" panose="02020603050405020304" pitchFamily="2" charset="0"/>
            </a:endParaRPr>
          </a:p>
        </p:txBody>
      </p:sp>
      <p:sp>
        <p:nvSpPr>
          <p:cNvPr id="6152" name="页脚占位符 6151"/>
          <p:cNvSpPr>
            <a:spLocks noGrp="1"/>
          </p:cNvSpPr>
          <p:nvPr>
            <p:ph type="ftr" sz="quarter" idx="3"/>
          </p:nvPr>
        </p:nvSpPr>
        <p:spPr>
          <a:xfrm>
            <a:off x="4165600" y="6248400"/>
            <a:ext cx="3860800" cy="457200"/>
          </a:xfrm>
          <a:prstGeom prst="rect">
            <a:avLst/>
          </a:prstGeom>
          <a:noFill/>
          <a:ln w="9525">
            <a:noFill/>
          </a:ln>
        </p:spPr>
        <p:txBody>
          <a:bodyPr lIns="92075" tIns="46038" rIns="92075" bIns="46038" anchor="ctr"/>
          <a:lstStyle>
            <a:lvl1pPr algn="ctr">
              <a:defRPr sz="1400"/>
            </a:lvl1pPr>
          </a:lstStyle>
          <a:p>
            <a:pPr eaLnBrk="1" fontAlgn="base" hangingPunct="1"/>
            <a:endParaRPr lang="zh-CN" altLang="en-US" strike="noStrike" noProof="1" dirty="0">
              <a:latin typeface="Times New Roman" panose="02020603050405020304" pitchFamily="2" charset="0"/>
            </a:endParaRPr>
          </a:p>
        </p:txBody>
      </p:sp>
      <p:sp>
        <p:nvSpPr>
          <p:cNvPr id="6153" name="灯片编号占位符 6152"/>
          <p:cNvSpPr>
            <a:spLocks noGrp="1"/>
          </p:cNvSpPr>
          <p:nvPr>
            <p:ph type="sldNum" sz="quarter" idx="4"/>
          </p:nvPr>
        </p:nvSpPr>
        <p:spPr>
          <a:xfrm>
            <a:off x="8737600" y="6248400"/>
            <a:ext cx="2540000" cy="457200"/>
          </a:xfrm>
          <a:prstGeom prst="rect">
            <a:avLst/>
          </a:prstGeom>
          <a:noFill/>
          <a:ln w="9525">
            <a:noFill/>
          </a:ln>
        </p:spPr>
        <p:txBody>
          <a:bodyPr lIns="92075" tIns="46038" rIns="92075" bIns="46038" anchor="ctr"/>
          <a:lstStyle>
            <a:lvl1pPr algn="r">
              <a:defRPr sz="1400"/>
            </a:lvl1pPr>
          </a:lstStyle>
          <a:p>
            <a:pPr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cs"/>
              </a:rPr>
            </a:fld>
            <a:endParaRPr lang="zh-CN" altLang="en-US" strike="noStrike" noProof="1" dirty="0">
              <a:latin typeface="Times New Roman" panose="02020603050405020304" pitchFamily="2" charset="0"/>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Times New Roman" panose="02020603050405020304" pitchFamily="2" charset="0"/>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cs"/>
              </a:rPr>
            </a:fld>
            <a:endParaRPr lang="zh-CN" altLang="en-US" strike="noStrike" noProof="1" dirty="0">
              <a:latin typeface="Times New Roman" panose="02020603050405020304" pitchFamily="2"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86800" y="609600"/>
            <a:ext cx="2590800" cy="54864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914400" y="609600"/>
            <a:ext cx="7622209" cy="54864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Times New Roman" panose="02020603050405020304" pitchFamily="2" charset="0"/>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cs"/>
              </a:rPr>
            </a:fld>
            <a:endParaRPr lang="zh-CN" altLang="en-US" strike="noStrike" noProof="1" dirty="0">
              <a:latin typeface="Times New Roman" panose="02020603050405020304" pitchFamily="2"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914400" y="609600"/>
            <a:ext cx="10363200" cy="54864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zh-CN" altLang="en-US" strike="noStrike" noProof="1" dirty="0">
              <a:latin typeface="Times New Roman" panose="02020603050405020304" pitchFamily="2" charset="0"/>
            </a:endParaRPr>
          </a:p>
        </p:txBody>
      </p:sp>
      <p:sp>
        <p:nvSpPr>
          <p:cNvPr id="4" name="页脚占位符 3"/>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cs"/>
              </a:rPr>
            </a:fld>
            <a:endParaRPr lang="zh-CN" altLang="en-US" strike="noStrike" noProof="1" dirty="0">
              <a:latin typeface="Times New Roman" panose="02020603050405020304" pitchFamily="2"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838200" y="1825625"/>
            <a:ext cx="51816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72200" y="1825625"/>
            <a:ext cx="51816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Times New Roman" panose="02020603050405020304" pitchFamily="2" charset="0"/>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cs"/>
              </a:rPr>
            </a:fld>
            <a:endParaRPr lang="zh-CN" altLang="en-US" strike="noStrike" noProof="1" dirty="0">
              <a:latin typeface="Times New Roman" panose="02020603050405020304" pitchFamily="2"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Times New Roman" panose="02020603050405020304" pitchFamily="2" charset="0"/>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cs"/>
              </a:rPr>
            </a:fld>
            <a:endParaRPr lang="zh-CN" altLang="en-US" strike="noStrike" noProof="1" dirty="0">
              <a:latin typeface="Times New Roman" panose="02020603050405020304" pitchFamily="2"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Times New Roman" panose="02020603050405020304" pitchFamily="2" charset="0"/>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cs"/>
              </a:rPr>
            </a:fld>
            <a:endParaRPr lang="zh-CN" altLang="en-US" strike="noStrike" noProof="1" dirty="0">
              <a:latin typeface="Times New Roman" panose="02020603050405020304" pitchFamily="2"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914400" y="1981200"/>
            <a:ext cx="5077968"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99632" y="1981200"/>
            <a:ext cx="5077968"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Times New Roman" panose="02020603050405020304" pitchFamily="2" charset="0"/>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cs"/>
              </a:rPr>
            </a:fld>
            <a:endParaRPr lang="zh-CN" altLang="en-US" strike="noStrike" noProof="1" dirty="0">
              <a:latin typeface="Times New Roman" panose="02020603050405020304" pitchFamily="2"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zh-CN" altLang="en-US" strike="noStrike" noProof="1" dirty="0">
              <a:latin typeface="Times New Roman" panose="02020603050405020304" pitchFamily="2" charset="0"/>
            </a:endParaRPr>
          </a:p>
        </p:txBody>
      </p:sp>
      <p:sp>
        <p:nvSpPr>
          <p:cNvPr id="8" name="页脚占位符 7"/>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cs"/>
              </a:rPr>
            </a:fld>
            <a:endParaRPr lang="zh-CN" altLang="en-US" strike="noStrike" noProof="1" dirty="0">
              <a:latin typeface="Times New Roman" panose="02020603050405020304" pitchFamily="2"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zh-CN" altLang="en-US" strike="noStrike" noProof="1" dirty="0">
              <a:latin typeface="Times New Roman" panose="02020603050405020304" pitchFamily="2" charset="0"/>
            </a:endParaRPr>
          </a:p>
        </p:txBody>
      </p:sp>
      <p:sp>
        <p:nvSpPr>
          <p:cNvPr id="4" name="页脚占位符 3"/>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cs"/>
              </a:rPr>
            </a:fld>
            <a:endParaRPr lang="zh-CN" altLang="en-US" strike="noStrike" noProof="1" dirty="0">
              <a:latin typeface="Times New Roman" panose="02020603050405020304" pitchFamily="2"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zh-CN" altLang="en-US" strike="noStrike" noProof="1" dirty="0">
              <a:latin typeface="Times New Roman" panose="02020603050405020304" pitchFamily="2" charset="0"/>
            </a:endParaRPr>
          </a:p>
        </p:txBody>
      </p:sp>
      <p:sp>
        <p:nvSpPr>
          <p:cNvPr id="3" name="页脚占位符 2"/>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cs"/>
              </a:rPr>
            </a:fld>
            <a:endParaRPr lang="zh-CN" altLang="en-US" strike="noStrike" noProof="1" dirty="0">
              <a:latin typeface="Times New Roman" panose="02020603050405020304" pitchFamily="2"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Times New Roman" panose="02020603050405020304" pitchFamily="2" charset="0"/>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cs"/>
              </a:rPr>
            </a:fld>
            <a:endParaRPr lang="zh-CN" altLang="en-US" strike="noStrike" noProof="1" dirty="0">
              <a:latin typeface="Times New Roman" panose="02020603050405020304" pitchFamily="2"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Times New Roman" panose="02020603050405020304" pitchFamily="2" charset="0"/>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cs"/>
              </a:rPr>
            </a:fld>
            <a:endParaRPr lang="zh-CN" altLang="en-US" strike="noStrike" noProof="1" dirty="0">
              <a:latin typeface="Times New Roman" panose="02020603050405020304" pitchFamily="2"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6600"/>
        </a:solidFill>
        <a:effectLst/>
      </p:bgPr>
    </p:bg>
    <p:spTree>
      <p:nvGrpSpPr>
        <p:cNvPr id="1" name=""/>
        <p:cNvGrpSpPr/>
        <p:nvPr/>
      </p:nvGrpSpPr>
      <p:grpSpPr/>
      <p:grpSp>
        <p:nvGrpSpPr>
          <p:cNvPr id="2050" name="组合 5121"/>
          <p:cNvGrpSpPr/>
          <p:nvPr/>
        </p:nvGrpSpPr>
        <p:grpSpPr>
          <a:xfrm>
            <a:off x="0" y="1588"/>
            <a:ext cx="12177184" cy="6845300"/>
            <a:chOff x="0" y="0"/>
            <a:chExt cx="5753" cy="4312"/>
          </a:xfrm>
        </p:grpSpPr>
        <p:sp>
          <p:nvSpPr>
            <p:cNvPr id="2051" name="未知"/>
            <p:cNvSpPr/>
            <p:nvPr/>
          </p:nvSpPr>
          <p:spPr>
            <a:xfrm>
              <a:off x="3394" y="998"/>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182F76"/>
                </a:gs>
                <a:gs pos="100000">
                  <a:schemeClr val="accent2"/>
                </a:gs>
              </a:gsLst>
              <a:lin ang="0" scaled="1"/>
              <a:tileRect/>
            </a:gradFill>
            <a:ln w="9525">
              <a:noFill/>
            </a:ln>
          </p:spPr>
          <p:txBody>
            <a:bodyPr/>
            <a:p>
              <a:endParaRPr lang="zh-CN" altLang="en-US" sz="2400"/>
            </a:p>
          </p:txBody>
        </p:sp>
        <p:sp>
          <p:nvSpPr>
            <p:cNvPr id="2052" name="任意多边形 5123"/>
            <p:cNvSpPr/>
            <p:nvPr/>
          </p:nvSpPr>
          <p:spPr>
            <a:xfrm>
              <a:off x="0" y="0"/>
              <a:ext cx="5298" cy="4312"/>
            </a:xfrm>
            <a:custGeom>
              <a:avLst/>
              <a:gdLst/>
              <a:ahLst/>
              <a:cxnLst>
                <a:cxn ang="270">
                  <a:pos x="0" y="0"/>
                </a:cxn>
                <a:cxn ang="90">
                  <a:pos x="21600" y="21600"/>
                </a:cxn>
                <a:cxn ang="90">
                  <a:pos x="0" y="21600"/>
                </a:cxn>
              </a:cxnLst>
              <a:pathLst>
                <a:path w="21600" h="21600" fill="none">
                  <a:moveTo>
                    <a:pt x="0" y="0"/>
                  </a:moveTo>
                  <a:cubicBezTo>
                    <a:pt x="11929" y="0"/>
                    <a:pt x="21600" y="9671"/>
                    <a:pt x="21600" y="21600"/>
                  </a:cubicBezTo>
                </a:path>
                <a:path w="21600" h="21600" stroke="0">
                  <a:moveTo>
                    <a:pt x="0" y="0"/>
                  </a:moveTo>
                  <a:cubicBezTo>
                    <a:pt x="11929" y="0"/>
                    <a:pt x="21600" y="9671"/>
                    <a:pt x="21600" y="21600"/>
                  </a:cubicBezTo>
                  <a:lnTo>
                    <a:pt x="0" y="21600"/>
                  </a:lnTo>
                  <a:close/>
                </a:path>
              </a:pathLst>
            </a:custGeom>
            <a:noFill/>
            <a:ln w="12700" cap="rnd" cmpd="sng">
              <a:solidFill>
                <a:schemeClr val="accent2"/>
              </a:solidFill>
              <a:prstDash val="solid"/>
              <a:round/>
              <a:headEnd type="none" w="med" len="med"/>
              <a:tailEnd type="none" w="med" len="med"/>
            </a:ln>
          </p:spPr>
          <p:txBody>
            <a:bodyPr/>
            <a:p>
              <a:endParaRPr lang="zh-CN" altLang="en-US" sz="2400"/>
            </a:p>
          </p:txBody>
        </p:sp>
      </p:grpSp>
      <p:sp>
        <p:nvSpPr>
          <p:cNvPr id="5125" name="标题 5124"/>
          <p:cNvSpPr>
            <a:spLocks noGrp="1"/>
          </p:cNvSpPr>
          <p:nvPr>
            <p:ph type="title"/>
          </p:nvPr>
        </p:nvSpPr>
        <p:spPr>
          <a:xfrm>
            <a:off x="914400" y="609600"/>
            <a:ext cx="10363200" cy="1143000"/>
          </a:xfrm>
          <a:prstGeom prst="rect">
            <a:avLst/>
          </a:prstGeom>
          <a:noFill/>
          <a:ln w="9525">
            <a:noFill/>
          </a:ln>
        </p:spPr>
        <p:txBody>
          <a:bodyPr lIns="92075" tIns="46038" rIns="92075" bIns="46038" anchor="ctr"/>
          <a:p>
            <a:pPr lvl="0" fontAlgn="base"/>
            <a:r>
              <a:rPr lang="zh-CN" altLang="en-US" strike="noStrike" noProof="1"/>
              <a:t>单击此处编辑母版标题样式</a:t>
            </a:r>
            <a:endParaRPr lang="zh-CN" altLang="en-US" strike="noStrike" noProof="1"/>
          </a:p>
        </p:txBody>
      </p:sp>
      <p:sp>
        <p:nvSpPr>
          <p:cNvPr id="5126" name="日期占位符 5125"/>
          <p:cNvSpPr>
            <a:spLocks noGrp="1"/>
          </p:cNvSpPr>
          <p:nvPr>
            <p:ph type="dt" sz="half" idx="2"/>
          </p:nvPr>
        </p:nvSpPr>
        <p:spPr>
          <a:xfrm>
            <a:off x="914400" y="6248400"/>
            <a:ext cx="2540000" cy="457200"/>
          </a:xfrm>
          <a:prstGeom prst="rect">
            <a:avLst/>
          </a:prstGeom>
          <a:noFill/>
          <a:ln w="9525">
            <a:noFill/>
          </a:ln>
        </p:spPr>
        <p:txBody>
          <a:bodyPr lIns="92075" tIns="46038" rIns="92075" bIns="46038" anchor="ctr"/>
          <a:lstStyle>
            <a:lvl1pPr>
              <a:defRPr sz="1400"/>
            </a:lvl1pPr>
          </a:lstStyle>
          <a:p>
            <a:pPr lvl="0" eaLnBrk="1" fontAlgn="base" hangingPunct="1"/>
            <a:endParaRPr lang="zh-CN" altLang="en-US" strike="noStrike" noProof="1" dirty="0">
              <a:latin typeface="Times New Roman" panose="02020603050405020304" pitchFamily="2" charset="0"/>
            </a:endParaRPr>
          </a:p>
        </p:txBody>
      </p:sp>
      <p:sp>
        <p:nvSpPr>
          <p:cNvPr id="5127" name="页脚占位符 5126"/>
          <p:cNvSpPr>
            <a:spLocks noGrp="1"/>
          </p:cNvSpPr>
          <p:nvPr>
            <p:ph type="ftr" sz="quarter" idx="3"/>
          </p:nvPr>
        </p:nvSpPr>
        <p:spPr>
          <a:xfrm>
            <a:off x="4165600" y="6248400"/>
            <a:ext cx="3860800" cy="457200"/>
          </a:xfrm>
          <a:prstGeom prst="rect">
            <a:avLst/>
          </a:prstGeom>
          <a:noFill/>
          <a:ln w="9525">
            <a:noFill/>
          </a:ln>
        </p:spPr>
        <p:txBody>
          <a:bodyPr lIns="92075" tIns="46038" rIns="92075" bIns="46038" anchor="ctr"/>
          <a:lstStyle>
            <a:lvl1pPr algn="ctr">
              <a:defRPr sz="1400"/>
            </a:lvl1pPr>
          </a:lstStyle>
          <a:p>
            <a:pPr lvl="0" eaLnBrk="1" fontAlgn="base" hangingPunct="1"/>
            <a:endParaRPr lang="zh-CN" altLang="en-US" strike="noStrike" noProof="1" dirty="0">
              <a:latin typeface="Times New Roman" panose="02020603050405020304" pitchFamily="2" charset="0"/>
            </a:endParaRPr>
          </a:p>
        </p:txBody>
      </p:sp>
      <p:sp>
        <p:nvSpPr>
          <p:cNvPr id="5128" name="灯片编号占位符 5127"/>
          <p:cNvSpPr>
            <a:spLocks noGrp="1"/>
          </p:cNvSpPr>
          <p:nvPr>
            <p:ph type="sldNum" sz="quarter" idx="4"/>
          </p:nvPr>
        </p:nvSpPr>
        <p:spPr>
          <a:xfrm>
            <a:off x="8737600" y="6248400"/>
            <a:ext cx="2540000" cy="457200"/>
          </a:xfrm>
          <a:prstGeom prst="rect">
            <a:avLst/>
          </a:prstGeom>
          <a:noFill/>
          <a:ln w="9525">
            <a:noFill/>
          </a:ln>
        </p:spPr>
        <p:txBody>
          <a:bodyPr lIns="92075" tIns="46038" rIns="92075" bIns="46038" anchor="ctr"/>
          <a:lstStyle>
            <a:lvl1pPr algn="r">
              <a:defRPr sz="1400"/>
            </a:lvl1pPr>
          </a:lstStyle>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cs"/>
              </a:rPr>
            </a:fld>
            <a:endParaRPr lang="zh-CN" altLang="en-US" strike="noStrike" noProof="1" dirty="0">
              <a:latin typeface="Times New Roman" panose="02020603050405020304" pitchFamily="2" charset="0"/>
            </a:endParaRPr>
          </a:p>
        </p:txBody>
      </p:sp>
      <p:sp>
        <p:nvSpPr>
          <p:cNvPr id="2057" name="文本占位符 5128"/>
          <p:cNvSpPr>
            <a:spLocks noGrp="1"/>
          </p:cNvSpPr>
          <p:nvPr>
            <p:ph type="body"/>
          </p:nvPr>
        </p:nvSpPr>
        <p:spPr>
          <a:xfrm>
            <a:off x="914400" y="1981200"/>
            <a:ext cx="10363200" cy="4114800"/>
          </a:xfrm>
          <a:prstGeom prst="rect">
            <a:avLst/>
          </a:prstGeom>
          <a:noFill/>
          <a:ln w="9525">
            <a:noFill/>
          </a:ln>
        </p:spPr>
        <p:txBody>
          <a:bodyPr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effectLst>
            <a:outerShdw blurRad="38100" dist="38100" dir="2700000">
              <a:srgbClr val="000000"/>
            </a:outerShdw>
          </a:effectLst>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3474" name="标题 233473"/>
          <p:cNvSpPr>
            <a:spLocks noGrp="1"/>
          </p:cNvSpPr>
          <p:nvPr>
            <p:ph type="title"/>
          </p:nvPr>
        </p:nvSpPr>
        <p:spPr>
          <a:xfrm>
            <a:off x="1828800" y="188913"/>
            <a:ext cx="8458200" cy="936625"/>
          </a:xfrm>
        </p:spPr>
        <p:txBody>
          <a:bodyPr lIns="92075" tIns="46038" rIns="92075" bIns="46038" anchor="ctr"/>
          <a:p>
            <a:pPr fontAlgn="base"/>
            <a:r>
              <a:rPr lang="zh-CN" altLang="en-US" sz="6000" b="1" strike="noStrike" noProof="1" dirty="0">
                <a:latin typeface="楷体_GB2312" pitchFamily="1" charset="-122"/>
                <a:ea typeface="楷体_GB2312" pitchFamily="1" charset="-122"/>
              </a:rPr>
              <a:t>第</a:t>
            </a:r>
            <a:r>
              <a:rPr lang="en-US" altLang="x-none" sz="6000" b="1" strike="noStrike" noProof="1" dirty="0">
                <a:latin typeface="Times New Roman" panose="02020603050405020304" pitchFamily="2" charset="0"/>
                <a:ea typeface="楷体_GB2312" pitchFamily="1" charset="-122"/>
              </a:rPr>
              <a:t>5</a:t>
            </a:r>
            <a:r>
              <a:rPr lang="zh-CN" altLang="en-US" sz="6000" b="1" strike="noStrike" noProof="1" dirty="0">
                <a:latin typeface="楷体_GB2312" pitchFamily="1" charset="-122"/>
                <a:ea typeface="楷体_GB2312" pitchFamily="1" charset="-122"/>
              </a:rPr>
              <a:t>章 数组和广义表</a:t>
            </a:r>
            <a:endParaRPr lang="zh-CN" altLang="en-US" sz="6000" b="1" strike="noStrike" noProof="1" dirty="0">
              <a:latin typeface="楷体_GB2312" pitchFamily="1" charset="-122"/>
              <a:ea typeface="楷体_GB2312" pitchFamily="1" charset="-122"/>
            </a:endParaRPr>
          </a:p>
        </p:txBody>
      </p:sp>
      <p:sp>
        <p:nvSpPr>
          <p:cNvPr id="233475" name="内容占位符 233474"/>
          <p:cNvSpPr>
            <a:spLocks noGrp="1"/>
          </p:cNvSpPr>
          <p:nvPr>
            <p:ph idx="1"/>
          </p:nvPr>
        </p:nvSpPr>
        <p:spPr>
          <a:xfrm>
            <a:off x="1752600" y="1268413"/>
            <a:ext cx="8736013" cy="5589587"/>
          </a:xfrm>
        </p:spPr>
        <p:txBody>
          <a:bodyPr anchor="t"/>
          <a:p>
            <a:pPr marL="0" indent="0">
              <a:lnSpc>
                <a:spcPct val="110000"/>
              </a:lnSpc>
              <a:buNone/>
            </a:pPr>
            <a:r>
              <a:rPr lang="zh-CN" altLang="en-US" sz="1800" dirty="0"/>
              <a:t>           </a:t>
            </a:r>
            <a:r>
              <a:rPr lang="zh-CN" altLang="en-US" sz="2800" b="1" dirty="0"/>
              <a:t>数组是一种人们非常熟悉的数据结构，几乎所有的程序设计语言都支持这种数据结构或将这种数据结构设定为语言的固有类型。</a:t>
            </a:r>
            <a:r>
              <a:rPr lang="zh-CN" altLang="en-US" sz="2800" b="1" dirty="0">
                <a:solidFill>
                  <a:schemeClr val="folHlink"/>
                </a:solidFill>
              </a:rPr>
              <a:t>数组</a:t>
            </a:r>
            <a:r>
              <a:rPr lang="zh-CN" altLang="en-US" sz="2800" b="1" dirty="0"/>
              <a:t>这种数据结构可以看成</a:t>
            </a:r>
            <a:r>
              <a:rPr lang="zh-CN" altLang="en-US" sz="2800" b="1" dirty="0">
                <a:solidFill>
                  <a:schemeClr val="folHlink"/>
                </a:solidFill>
              </a:rPr>
              <a:t>是线性表的推广</a:t>
            </a:r>
            <a:r>
              <a:rPr lang="zh-CN" altLang="en-US" sz="2800" b="1" dirty="0"/>
              <a:t>。 </a:t>
            </a:r>
            <a:endParaRPr lang="zh-CN" altLang="en-US" sz="2800" b="1" dirty="0"/>
          </a:p>
          <a:p>
            <a:pPr marL="0" indent="0">
              <a:lnSpc>
                <a:spcPct val="110000"/>
              </a:lnSpc>
              <a:buNone/>
            </a:pPr>
            <a:r>
              <a:rPr lang="zh-CN" altLang="en-US" sz="2800" b="1" dirty="0"/>
              <a:t>        科学计算中涉及到大量的矩阵问题，在程序设计语言中一般都采用数组来存储，被描述成一个二维数组。但</a:t>
            </a:r>
            <a:r>
              <a:rPr lang="zh-CN" altLang="en-US" sz="2800" b="1" dirty="0">
                <a:solidFill>
                  <a:schemeClr val="folHlink"/>
                </a:solidFill>
              </a:rPr>
              <a:t>当矩阵规模很大且具有特殊结构</a:t>
            </a:r>
            <a:r>
              <a:rPr lang="en-US" altLang="x-none" sz="2800" b="1" dirty="0"/>
              <a:t>(</a:t>
            </a:r>
            <a:r>
              <a:rPr lang="zh-CN" altLang="en-US" sz="2800" b="1" dirty="0"/>
              <a:t>对角矩阵、三角矩阵、对称矩阵、稀疏矩阵等</a:t>
            </a:r>
            <a:r>
              <a:rPr lang="en-US" altLang="x-none" sz="2800" b="1" dirty="0"/>
              <a:t>)</a:t>
            </a:r>
            <a:r>
              <a:rPr lang="zh-CN" altLang="en-US" sz="2800" b="1" dirty="0"/>
              <a:t>，为减少程序的时间和空间需求，</a:t>
            </a:r>
            <a:r>
              <a:rPr lang="zh-CN" altLang="en-US" sz="2800" b="1" dirty="0">
                <a:solidFill>
                  <a:schemeClr val="accent1"/>
                </a:solidFill>
              </a:rPr>
              <a:t>采用自定义的描述方式</a:t>
            </a:r>
            <a:r>
              <a:rPr lang="zh-CN" altLang="en-US" sz="2800" b="1" dirty="0"/>
              <a:t>。 </a:t>
            </a:r>
            <a:endParaRPr lang="zh-CN" altLang="en-US" sz="2800" b="1" dirty="0"/>
          </a:p>
          <a:p>
            <a:pPr marL="0" indent="0">
              <a:lnSpc>
                <a:spcPct val="110000"/>
              </a:lnSpc>
              <a:buNone/>
            </a:pPr>
            <a:r>
              <a:rPr lang="zh-CN" altLang="en-US" sz="2800" b="1" dirty="0"/>
              <a:t>        </a:t>
            </a:r>
            <a:r>
              <a:rPr lang="zh-CN" altLang="en-US" sz="2800" b="1" dirty="0">
                <a:solidFill>
                  <a:schemeClr val="folHlink"/>
                </a:solidFill>
              </a:rPr>
              <a:t>广义表</a:t>
            </a:r>
            <a:r>
              <a:rPr lang="zh-CN" altLang="en-US" sz="2800" b="1" dirty="0"/>
              <a:t>是另一种推广形式的线性表，是一种灵活的数据结构，在许多方面有广泛的应用。</a:t>
            </a:r>
            <a:endParaRPr lang="zh-CN" altLang="en-US" sz="2800" b="1" dirty="0"/>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3474"/>
                                        </p:tgtEl>
                                        <p:attrNameLst>
                                          <p:attrName>style.visibility</p:attrName>
                                        </p:attrNameLst>
                                      </p:cBhvr>
                                      <p:to>
                                        <p:strVal val="visible"/>
                                      </p:to>
                                    </p:set>
                                    <p:anim calcmode="lin" valueType="num">
                                      <p:cBhvr additive="base">
                                        <p:cTn id="7" dur="500" fill="hold"/>
                                        <p:tgtEl>
                                          <p:spTgt spid="233474"/>
                                        </p:tgtEl>
                                        <p:attrNameLst>
                                          <p:attrName>ppt_x</p:attrName>
                                        </p:attrNameLst>
                                      </p:cBhvr>
                                      <p:tavLst>
                                        <p:tav tm="0">
                                          <p:val>
                                            <p:strVal val="0-#ppt_w/2"/>
                                          </p:val>
                                        </p:tav>
                                        <p:tav tm="100000">
                                          <p:val>
                                            <p:strVal val="#ppt_x"/>
                                          </p:val>
                                        </p:tav>
                                      </p:tavLst>
                                    </p:anim>
                                    <p:anim calcmode="lin" valueType="num">
                                      <p:cBhvr additive="base">
                                        <p:cTn id="8" dur="500" fill="hold"/>
                                        <p:tgtEl>
                                          <p:spTgt spid="23347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33475">
                                            <p:txEl>
                                              <p:charRg st="0" end="89"/>
                                            </p:txEl>
                                          </p:spTgt>
                                        </p:tgtEl>
                                        <p:attrNameLst>
                                          <p:attrName>style.visibility</p:attrName>
                                        </p:attrNameLst>
                                      </p:cBhvr>
                                      <p:to>
                                        <p:strVal val="visible"/>
                                      </p:to>
                                    </p:set>
                                    <p:anim calcmode="lin" valueType="num">
                                      <p:cBhvr additive="base">
                                        <p:cTn id="13" dur="500" fill="hold"/>
                                        <p:tgtEl>
                                          <p:spTgt spid="233475">
                                            <p:txEl>
                                              <p:charRg st="0" end="89"/>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33475">
                                            <p:txEl>
                                              <p:charRg st="0" end="89"/>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33475">
                                            <p:txEl>
                                              <p:charRg st="0" end="89"/>
                                            </p:txEl>
                                          </p:spTgt>
                                        </p:tgtEl>
                                        <p:attrNameLst>
                                          <p:attrName>ppt_c</p:attrName>
                                        </p:attrNameLst>
                                      </p:cBhvr>
                                      <p:to>
                                        <a:schemeClr val="hlink"/>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33475">
                                            <p:txEl>
                                              <p:charRg st="89" end="208"/>
                                            </p:txEl>
                                          </p:spTgt>
                                        </p:tgtEl>
                                        <p:attrNameLst>
                                          <p:attrName>style.visibility</p:attrName>
                                        </p:attrNameLst>
                                      </p:cBhvr>
                                      <p:to>
                                        <p:strVal val="visible"/>
                                      </p:to>
                                    </p:set>
                                    <p:anim calcmode="lin" valueType="num">
                                      <p:cBhvr additive="base">
                                        <p:cTn id="19" dur="500" fill="hold"/>
                                        <p:tgtEl>
                                          <p:spTgt spid="233475">
                                            <p:txEl>
                                              <p:charRg st="89" end="208"/>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33475">
                                            <p:txEl>
                                              <p:charRg st="89" end="208"/>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33475">
                                            <p:txEl>
                                              <p:charRg st="89" end="208"/>
                                            </p:txEl>
                                          </p:spTgt>
                                        </p:tgtEl>
                                        <p:attrNameLst>
                                          <p:attrName>ppt_c</p:attrName>
                                        </p:attrNameLst>
                                      </p:cBhvr>
                                      <p:to>
                                        <a:schemeClr val="hlink"/>
                                      </p:to>
                                    </p:animClr>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33475">
                                            <p:txEl>
                                              <p:charRg st="208" end="256"/>
                                            </p:txEl>
                                          </p:spTgt>
                                        </p:tgtEl>
                                        <p:attrNameLst>
                                          <p:attrName>style.visibility</p:attrName>
                                        </p:attrNameLst>
                                      </p:cBhvr>
                                      <p:to>
                                        <p:strVal val="visible"/>
                                      </p:to>
                                    </p:set>
                                    <p:anim calcmode="lin" valueType="num">
                                      <p:cBhvr additive="base">
                                        <p:cTn id="25" dur="500" fill="hold"/>
                                        <p:tgtEl>
                                          <p:spTgt spid="233475">
                                            <p:txEl>
                                              <p:charRg st="208" end="25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33475">
                                            <p:txEl>
                                              <p:charRg st="208" end="256"/>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33475">
                                            <p:txEl>
                                              <p:charRg st="208" end="256"/>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4" grpId="0"/>
      <p:bldP spid="23347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9681" name="内容占位符 245761"/>
          <p:cNvSpPr>
            <a:spLocks noGrp="1"/>
          </p:cNvSpPr>
          <p:nvPr>
            <p:ph idx="4294967295"/>
          </p:nvPr>
        </p:nvSpPr>
        <p:spPr>
          <a:xfrm>
            <a:off x="1676400" y="219075"/>
            <a:ext cx="8812213" cy="6234113"/>
          </a:xfrm>
        </p:spPr>
        <p:txBody>
          <a:bodyPr anchor="t"/>
          <a:p>
            <a:pPr marL="0" indent="0">
              <a:lnSpc>
                <a:spcPct val="110000"/>
              </a:lnSpc>
              <a:buNone/>
            </a:pPr>
            <a:r>
              <a:rPr lang="zh-CN" altLang="en-US" sz="2800" b="1" dirty="0"/>
              <a:t>        由此可知</a:t>
            </a:r>
            <a:r>
              <a:rPr lang="zh-CN" altLang="en-US" sz="2800" b="1" dirty="0">
                <a:latin typeface="宋体" panose="02010600030101010101" pitchFamily="2" charset="-122"/>
              </a:rPr>
              <a:t>，二维数组中</a:t>
            </a:r>
            <a:r>
              <a:rPr lang="zh-CN" altLang="en-US" sz="2800" b="1" dirty="0">
                <a:solidFill>
                  <a:schemeClr val="folHlink"/>
                </a:solidFill>
                <a:latin typeface="宋体" panose="02010600030101010101" pitchFamily="2" charset="-122"/>
              </a:rPr>
              <a:t>任一元素</a:t>
            </a:r>
            <a:r>
              <a:rPr lang="en-US" altLang="x-none" sz="2800" b="1" dirty="0">
                <a:solidFill>
                  <a:schemeClr val="folHlink"/>
                </a:solidFill>
              </a:rPr>
              <a:t>a</a:t>
            </a:r>
            <a:r>
              <a:rPr lang="en-US" altLang="x-none" sz="2800" b="1" baseline="-25000" dirty="0">
                <a:solidFill>
                  <a:schemeClr val="folHlink"/>
                </a:solidFill>
              </a:rPr>
              <a:t>ij</a:t>
            </a:r>
            <a:r>
              <a:rPr lang="zh-CN" altLang="en-US" sz="2800" b="1" dirty="0">
                <a:solidFill>
                  <a:schemeClr val="folHlink"/>
                </a:solidFill>
                <a:latin typeface="宋体" panose="02010600030101010101" pitchFamily="2" charset="-122"/>
              </a:rPr>
              <a:t>的</a:t>
            </a:r>
            <a:r>
              <a:rPr lang="en-US" altLang="x-none" sz="2800" b="1" dirty="0">
                <a:solidFill>
                  <a:schemeClr val="folHlink"/>
                </a:solidFill>
                <a:latin typeface="宋体" panose="02010600030101010101" pitchFamily="2" charset="-122"/>
              </a:rPr>
              <a:t>(</a:t>
            </a:r>
            <a:r>
              <a:rPr lang="zh-CN" altLang="en-US" sz="2800" b="1" dirty="0">
                <a:solidFill>
                  <a:schemeClr val="folHlink"/>
                </a:solidFill>
                <a:latin typeface="宋体" panose="02010600030101010101" pitchFamily="2" charset="-122"/>
              </a:rPr>
              <a:t>首</a:t>
            </a:r>
            <a:r>
              <a:rPr lang="en-US" altLang="x-none" sz="2800" b="1" dirty="0">
                <a:solidFill>
                  <a:schemeClr val="folHlink"/>
                </a:solidFill>
                <a:latin typeface="宋体" panose="02010600030101010101" pitchFamily="2" charset="-122"/>
              </a:rPr>
              <a:t>)</a:t>
            </a:r>
            <a:r>
              <a:rPr lang="zh-CN" altLang="en-US" sz="2800" b="1" dirty="0">
                <a:solidFill>
                  <a:schemeClr val="folHlink"/>
                </a:solidFill>
                <a:latin typeface="宋体" panose="02010600030101010101" pitchFamily="2" charset="-122"/>
              </a:rPr>
              <a:t>地址</a:t>
            </a:r>
            <a:r>
              <a:rPr lang="zh-CN" altLang="en-US" sz="2800" b="1" dirty="0">
                <a:latin typeface="宋体" panose="02010600030101010101" pitchFamily="2" charset="-122"/>
              </a:rPr>
              <a:t>是：</a:t>
            </a:r>
            <a:endParaRPr lang="zh-CN" altLang="en-US" sz="2800" b="1" dirty="0">
              <a:latin typeface="宋体" panose="02010600030101010101" pitchFamily="2" charset="-122"/>
            </a:endParaRPr>
          </a:p>
          <a:p>
            <a:pPr marL="533400" lvl="1" indent="0">
              <a:lnSpc>
                <a:spcPct val="110000"/>
              </a:lnSpc>
              <a:buNone/>
            </a:pPr>
            <a:r>
              <a:rPr lang="en-US" altLang="x-none" b="1" dirty="0"/>
              <a:t>LOC[a</a:t>
            </a:r>
            <a:r>
              <a:rPr lang="en-US" altLang="x-none" b="1" baseline="-25000" dirty="0"/>
              <a:t>ij</a:t>
            </a:r>
            <a:r>
              <a:rPr lang="en-US" altLang="x-none" b="1" dirty="0"/>
              <a:t>]=LOC[a</a:t>
            </a:r>
            <a:r>
              <a:rPr lang="en-US" altLang="x-none" b="1" baseline="-25000" dirty="0"/>
              <a:t>11</a:t>
            </a:r>
            <a:r>
              <a:rPr lang="en-US" altLang="x-none" b="1" dirty="0"/>
              <a:t>]+[(i-1)</a:t>
            </a:r>
            <a:r>
              <a:rPr lang="en-US" altLang="x-none" b="1" dirty="0">
                <a:sym typeface="Symbol" panose="05050102010706020507" pitchFamily="2" charset="2"/>
              </a:rPr>
              <a:t></a:t>
            </a:r>
            <a:r>
              <a:rPr lang="en-US" altLang="x-none" b="1" dirty="0"/>
              <a:t>n</a:t>
            </a:r>
            <a:r>
              <a:rPr lang="en-US" altLang="x-none" b="1" i="1" dirty="0"/>
              <a:t> </a:t>
            </a:r>
            <a:r>
              <a:rPr lang="en-US" altLang="x-none" b="1" dirty="0"/>
              <a:t>+(j-1)]</a:t>
            </a:r>
            <a:r>
              <a:rPr lang="en-US" altLang="x-none" b="1" dirty="0">
                <a:sym typeface="Symbol" panose="05050102010706020507" pitchFamily="2" charset="2"/>
              </a:rPr>
              <a:t></a:t>
            </a:r>
            <a:r>
              <a:rPr lang="en-US" altLang="x-none" b="1" i="1" dirty="0"/>
              <a:t>l </a:t>
            </a:r>
            <a:r>
              <a:rPr lang="en-US" altLang="x-none" b="1" dirty="0"/>
              <a:t>         (5-1)</a:t>
            </a:r>
            <a:endParaRPr lang="en-US" altLang="x-none" b="1" dirty="0"/>
          </a:p>
          <a:p>
            <a:pPr marL="533400" lvl="1" indent="0">
              <a:lnSpc>
                <a:spcPct val="110000"/>
              </a:lnSpc>
              <a:buNone/>
            </a:pPr>
            <a:r>
              <a:rPr lang="en-US" altLang="x-none" b="1" dirty="0"/>
              <a:t>i=1,2,</a:t>
            </a:r>
            <a:r>
              <a:rPr lang="en-US" altLang="x-none" b="1" baseline="-25000" dirty="0"/>
              <a:t> </a:t>
            </a:r>
            <a:r>
              <a:rPr lang="en-US" altLang="x-none" b="1" dirty="0">
                <a:ea typeface="Arial Unicode MS" panose="020B0604020202020204" charset="-122"/>
              </a:rPr>
              <a:t>…</a:t>
            </a:r>
            <a:r>
              <a:rPr lang="en-US" altLang="x-none" b="1" dirty="0"/>
              <a:t>,m    j=1,2,</a:t>
            </a:r>
            <a:r>
              <a:rPr lang="en-US" altLang="x-none" b="1" baseline="-25000" dirty="0"/>
              <a:t> </a:t>
            </a:r>
            <a:r>
              <a:rPr lang="en-US" altLang="x-none" b="1" dirty="0">
                <a:ea typeface="Arial Unicode MS" panose="020B0604020202020204" charset="-122"/>
              </a:rPr>
              <a:t>…</a:t>
            </a:r>
            <a:r>
              <a:rPr lang="en-US" altLang="x-none" b="1" dirty="0"/>
              <a:t>,n</a:t>
            </a:r>
            <a:endParaRPr lang="en-US" altLang="x-none" b="1" dirty="0"/>
          </a:p>
          <a:p>
            <a:pPr marL="0" indent="0">
              <a:lnSpc>
                <a:spcPct val="110000"/>
              </a:lnSpc>
              <a:buNone/>
            </a:pPr>
            <a:r>
              <a:rPr lang="en-US" altLang="x-none" sz="2800" b="1" dirty="0"/>
              <a:t>        </a:t>
            </a:r>
            <a:r>
              <a:rPr lang="zh-CN" altLang="en-US" sz="2800" b="1" dirty="0"/>
              <a:t>根据</a:t>
            </a:r>
            <a:r>
              <a:rPr lang="en-US" altLang="x-none" sz="2800" b="1" dirty="0"/>
              <a:t>(5-1)</a:t>
            </a:r>
            <a:r>
              <a:rPr lang="zh-CN" altLang="en-US" sz="2800" b="1" dirty="0"/>
              <a:t>式</a:t>
            </a:r>
            <a:r>
              <a:rPr lang="zh-CN" altLang="en-US" sz="2800" b="1" dirty="0">
                <a:latin typeface="宋体" panose="02010600030101010101" pitchFamily="2" charset="-122"/>
              </a:rPr>
              <a:t>，对于三维数组</a:t>
            </a:r>
            <a:r>
              <a:rPr lang="en-US" altLang="x-none" sz="2800" b="1" dirty="0"/>
              <a:t>A=(a</a:t>
            </a:r>
            <a:r>
              <a:rPr lang="en-US" altLang="x-none" sz="2800" b="1" baseline="-18000" dirty="0"/>
              <a:t>ijk</a:t>
            </a:r>
            <a:r>
              <a:rPr lang="en-US" altLang="x-none" sz="2800" b="1" dirty="0"/>
              <a:t>)</a:t>
            </a:r>
            <a:r>
              <a:rPr lang="en-US" altLang="x-none" sz="2800" b="1" baseline="-25000" dirty="0"/>
              <a:t>m</a:t>
            </a:r>
            <a:r>
              <a:rPr lang="en-US" altLang="x-none" sz="2800" b="1" baseline="-25000" dirty="0">
                <a:sym typeface="Symbol" panose="05050102010706020507" pitchFamily="2" charset="2"/>
              </a:rPr>
              <a:t></a:t>
            </a:r>
            <a:r>
              <a:rPr lang="en-US" altLang="x-none" sz="2800" b="1" baseline="-25000" dirty="0"/>
              <a:t>n</a:t>
            </a:r>
            <a:r>
              <a:rPr lang="en-US" altLang="x-none" sz="2800" b="1" baseline="-25000" dirty="0">
                <a:sym typeface="Symbol" panose="05050102010706020507" pitchFamily="2" charset="2"/>
              </a:rPr>
              <a:t></a:t>
            </a:r>
            <a:r>
              <a:rPr lang="en-US" altLang="x-none" sz="2800" b="1" baseline="-25000" dirty="0"/>
              <a:t>p</a:t>
            </a:r>
            <a:r>
              <a:rPr lang="zh-CN" altLang="en-US" sz="2800" b="1" dirty="0">
                <a:latin typeface="宋体" panose="02010600030101010101" pitchFamily="2" charset="-122"/>
              </a:rPr>
              <a:t>，若每个元素占用的存储单元数为</a:t>
            </a:r>
            <a:r>
              <a:rPr lang="en-US" altLang="x-none" sz="2800" b="1" i="1" dirty="0"/>
              <a:t>l</a:t>
            </a:r>
            <a:r>
              <a:rPr lang="en-US" altLang="x-none" sz="2800" b="1" dirty="0">
                <a:latin typeface="宋体" panose="02010600030101010101" pitchFamily="2" charset="-122"/>
              </a:rPr>
              <a:t>(</a:t>
            </a:r>
            <a:r>
              <a:rPr lang="zh-CN" altLang="en-US" sz="2800" b="1" dirty="0">
                <a:latin typeface="宋体" panose="02010600030101010101" pitchFamily="2" charset="-122"/>
              </a:rPr>
              <a:t>个</a:t>
            </a:r>
            <a:r>
              <a:rPr lang="en-US" altLang="x-none" sz="2800" b="1" dirty="0">
                <a:latin typeface="宋体" panose="02010600030101010101" pitchFamily="2" charset="-122"/>
              </a:rPr>
              <a:t>)</a:t>
            </a:r>
            <a:r>
              <a:rPr lang="zh-CN" altLang="en-US" sz="2800" b="1" dirty="0">
                <a:latin typeface="宋体" panose="02010600030101010101" pitchFamily="2" charset="-122"/>
              </a:rPr>
              <a:t>，</a:t>
            </a:r>
            <a:r>
              <a:rPr lang="en-US" altLang="x-none" sz="2800" b="1" dirty="0"/>
              <a:t>LOC[a</a:t>
            </a:r>
            <a:r>
              <a:rPr lang="en-US" altLang="x-none" sz="2800" b="1" baseline="-25000" dirty="0"/>
              <a:t>111</a:t>
            </a:r>
            <a:r>
              <a:rPr lang="en-US" altLang="x-none" sz="2800" b="1" dirty="0"/>
              <a:t>]</a:t>
            </a:r>
            <a:r>
              <a:rPr lang="zh-CN" altLang="en-US" sz="2800" b="1" dirty="0"/>
              <a:t>表示元素</a:t>
            </a:r>
            <a:r>
              <a:rPr lang="en-US" altLang="x-none" sz="2800" b="1" dirty="0"/>
              <a:t>a</a:t>
            </a:r>
            <a:r>
              <a:rPr lang="en-US" altLang="x-none" sz="2800" b="1" baseline="-25000" dirty="0"/>
              <a:t>111</a:t>
            </a:r>
            <a:r>
              <a:rPr lang="zh-CN" altLang="en-US" sz="2800" b="1" dirty="0"/>
              <a:t>的首地址</a:t>
            </a:r>
            <a:r>
              <a:rPr lang="zh-CN" altLang="en-US" sz="2800" b="1" dirty="0">
                <a:latin typeface="宋体" panose="02010600030101010101" pitchFamily="2" charset="-122"/>
              </a:rPr>
              <a:t>，即</a:t>
            </a:r>
            <a:r>
              <a:rPr lang="zh-CN" altLang="en-US" sz="2800" b="1" dirty="0">
                <a:solidFill>
                  <a:schemeClr val="accent1"/>
                </a:solidFill>
                <a:latin typeface="宋体" panose="02010600030101010101" pitchFamily="2" charset="-122"/>
              </a:rPr>
              <a:t>数组的</a:t>
            </a:r>
            <a:r>
              <a:rPr lang="zh-CN" altLang="en-US" sz="2800" b="1" dirty="0">
                <a:solidFill>
                  <a:schemeClr val="accent1"/>
                </a:solidFill>
              </a:rPr>
              <a:t>首地址</a:t>
            </a:r>
            <a:r>
              <a:rPr lang="zh-CN" altLang="en-US" sz="2800" b="1" dirty="0">
                <a:latin typeface="宋体" panose="02010600030101010101" pitchFamily="2" charset="-122"/>
              </a:rPr>
              <a:t>。</a:t>
            </a:r>
            <a:r>
              <a:rPr lang="zh-CN" altLang="en-US" sz="2800" b="1" dirty="0">
                <a:latin typeface="楷体_GB2312" pitchFamily="1" charset="-122"/>
              </a:rPr>
              <a:t>以“</a:t>
            </a:r>
            <a:r>
              <a:rPr lang="zh-CN" altLang="en-US" sz="2800" b="1" dirty="0">
                <a:solidFill>
                  <a:schemeClr val="folHlink"/>
                </a:solidFill>
                <a:latin typeface="楷体_GB2312" pitchFamily="1" charset="-122"/>
              </a:rPr>
              <a:t>行优先顺序</a:t>
            </a:r>
            <a:r>
              <a:rPr lang="zh-CN" altLang="en-US" sz="2800" b="1" dirty="0">
                <a:latin typeface="楷体_GB2312" pitchFamily="1" charset="-122"/>
              </a:rPr>
              <a:t>”存储在内存中</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marL="0" indent="0">
              <a:lnSpc>
                <a:spcPct val="110000"/>
              </a:lnSpc>
              <a:buNone/>
            </a:pPr>
            <a:r>
              <a:rPr lang="zh-CN" altLang="en-US" sz="2800" b="1" dirty="0">
                <a:latin typeface="宋体" panose="02010600030101010101" pitchFamily="2" charset="-122"/>
              </a:rPr>
              <a:t>    三维数组中任一元素</a:t>
            </a:r>
            <a:r>
              <a:rPr lang="en-US" altLang="x-none" sz="2800" b="1" dirty="0"/>
              <a:t>a</a:t>
            </a:r>
            <a:r>
              <a:rPr lang="en-US" altLang="x-none" sz="2800" b="1" baseline="-25000" dirty="0"/>
              <a:t>ijk</a:t>
            </a:r>
            <a:r>
              <a:rPr lang="zh-CN" altLang="en-US" sz="2800" b="1" dirty="0">
                <a:latin typeface="宋体" panose="02010600030101010101" pitchFamily="2" charset="-122"/>
              </a:rPr>
              <a:t>的</a:t>
            </a:r>
            <a:r>
              <a:rPr lang="en-US" altLang="x-none" sz="2800" b="1" dirty="0">
                <a:latin typeface="宋体" panose="02010600030101010101" pitchFamily="2" charset="-122"/>
              </a:rPr>
              <a:t>(</a:t>
            </a:r>
            <a:r>
              <a:rPr lang="zh-CN" altLang="en-US" sz="2800" b="1" dirty="0">
                <a:latin typeface="宋体" panose="02010600030101010101" pitchFamily="2" charset="-122"/>
              </a:rPr>
              <a:t>首</a:t>
            </a:r>
            <a:r>
              <a:rPr lang="en-US" altLang="x-none" sz="2800" b="1" dirty="0">
                <a:latin typeface="宋体" panose="02010600030101010101" pitchFamily="2" charset="-122"/>
              </a:rPr>
              <a:t>)</a:t>
            </a:r>
            <a:r>
              <a:rPr lang="zh-CN" altLang="en-US" sz="2800" b="1" dirty="0">
                <a:latin typeface="宋体" panose="02010600030101010101" pitchFamily="2" charset="-122"/>
              </a:rPr>
              <a:t>地址是：</a:t>
            </a:r>
            <a:endParaRPr lang="zh-CN" altLang="en-US" sz="2800" b="1" dirty="0">
              <a:latin typeface="宋体" panose="02010600030101010101" pitchFamily="2" charset="-122"/>
            </a:endParaRPr>
          </a:p>
          <a:p>
            <a:pPr marL="0" indent="0">
              <a:lnSpc>
                <a:spcPct val="110000"/>
              </a:lnSpc>
              <a:buNone/>
            </a:pPr>
            <a:r>
              <a:rPr lang="zh-CN" altLang="en-US" sz="2800" b="1" dirty="0"/>
              <a:t>  </a:t>
            </a:r>
            <a:r>
              <a:rPr lang="en-US" altLang="x-none" sz="2800" b="1" dirty="0"/>
              <a:t>LOC(a</a:t>
            </a:r>
            <a:r>
              <a:rPr lang="en-US" altLang="x-none" sz="2800" b="1" baseline="-20000" dirty="0"/>
              <a:t>ijk</a:t>
            </a:r>
            <a:r>
              <a:rPr lang="en-US" altLang="x-none" sz="2800" b="1" dirty="0"/>
              <a:t>)=LOC[a</a:t>
            </a:r>
            <a:r>
              <a:rPr lang="en-US" altLang="x-none" sz="2800" b="1" baseline="-20000" dirty="0"/>
              <a:t>111</a:t>
            </a:r>
            <a:r>
              <a:rPr lang="en-US" altLang="x-none" sz="2800" b="1" dirty="0"/>
              <a:t>]+[(i-1)</a:t>
            </a:r>
            <a:r>
              <a:rPr lang="en-US" altLang="x-none" sz="2800" b="1" dirty="0">
                <a:sym typeface="Symbol" panose="05050102010706020507" pitchFamily="2" charset="2"/>
              </a:rPr>
              <a:t></a:t>
            </a:r>
            <a:r>
              <a:rPr lang="en-US" altLang="x-none" sz="2800" b="1" dirty="0"/>
              <a:t>n</a:t>
            </a:r>
            <a:r>
              <a:rPr lang="en-US" altLang="x-none" sz="2800" b="1" dirty="0">
                <a:sym typeface="Symbol" panose="05050102010706020507" pitchFamily="2" charset="2"/>
              </a:rPr>
              <a:t></a:t>
            </a:r>
            <a:r>
              <a:rPr lang="en-US" altLang="x-none" sz="2800" b="1" dirty="0"/>
              <a:t>p+(j-1)</a:t>
            </a:r>
            <a:r>
              <a:rPr lang="en-US" altLang="x-none" sz="2800" b="1" dirty="0">
                <a:sym typeface="Symbol" panose="05050102010706020507" pitchFamily="2" charset="2"/>
              </a:rPr>
              <a:t></a:t>
            </a:r>
            <a:r>
              <a:rPr lang="en-US" altLang="x-none" sz="2800" b="1" dirty="0"/>
              <a:t>p+(k-1)]</a:t>
            </a:r>
            <a:r>
              <a:rPr lang="en-US" altLang="x-none" sz="2800" b="1" dirty="0">
                <a:sym typeface="Symbol" panose="05050102010706020507" pitchFamily="2" charset="2"/>
              </a:rPr>
              <a:t></a:t>
            </a:r>
            <a:r>
              <a:rPr lang="en-US" altLang="x-none" sz="2800" b="1" i="1" dirty="0"/>
              <a:t>l   </a:t>
            </a:r>
            <a:r>
              <a:rPr lang="en-US" altLang="x-none" sz="2800" b="1" dirty="0"/>
              <a:t>(5-2)</a:t>
            </a:r>
            <a:endParaRPr lang="en-US" altLang="x-none" sz="2800" b="1" dirty="0"/>
          </a:p>
          <a:p>
            <a:pPr marL="0" indent="0">
              <a:lnSpc>
                <a:spcPct val="110000"/>
              </a:lnSpc>
              <a:buNone/>
            </a:pPr>
            <a:r>
              <a:rPr lang="en-US" altLang="x-none" sz="2800" b="1" dirty="0"/>
              <a:t>        </a:t>
            </a:r>
            <a:r>
              <a:rPr lang="zh-CN" altLang="en-US" sz="2800" b="1" dirty="0"/>
              <a:t>推而广之</a:t>
            </a:r>
            <a:r>
              <a:rPr lang="zh-CN" altLang="en-US" sz="2800" b="1" dirty="0">
                <a:latin typeface="宋体" panose="02010600030101010101" pitchFamily="2" charset="-122"/>
              </a:rPr>
              <a:t>，对</a:t>
            </a:r>
            <a:r>
              <a:rPr lang="en-US" altLang="x-none" sz="2800" b="1" dirty="0"/>
              <a:t>n</a:t>
            </a:r>
            <a:r>
              <a:rPr lang="zh-CN" altLang="en-US" sz="2800" b="1" dirty="0">
                <a:latin typeface="宋体" panose="02010600030101010101" pitchFamily="2" charset="-122"/>
              </a:rPr>
              <a:t>维数组</a:t>
            </a:r>
            <a:r>
              <a:rPr lang="en-US" altLang="x-none" sz="2800" b="1" dirty="0"/>
              <a:t>A=(a</a:t>
            </a:r>
            <a:r>
              <a:rPr lang="en-US" altLang="x-none" sz="2800" b="1" baseline="-8000" dirty="0"/>
              <a:t>j</a:t>
            </a:r>
            <a:r>
              <a:rPr lang="en-US" altLang="x-none" sz="2800" b="1" baseline="-40000" dirty="0"/>
              <a:t>1</a:t>
            </a:r>
            <a:r>
              <a:rPr lang="en-US" altLang="x-none" sz="2800" b="1" baseline="-8000" dirty="0"/>
              <a:t>j</a:t>
            </a:r>
            <a:r>
              <a:rPr lang="en-US" altLang="x-none" sz="2800" b="1" baseline="-40000" dirty="0"/>
              <a:t>2</a:t>
            </a:r>
            <a:r>
              <a:rPr lang="en-US" altLang="x-none" sz="2800" b="1" baseline="-25000" dirty="0"/>
              <a:t>…</a:t>
            </a:r>
            <a:r>
              <a:rPr lang="en-US" altLang="x-none" sz="2800" b="1" baseline="-8000" dirty="0"/>
              <a:t>j</a:t>
            </a:r>
            <a:r>
              <a:rPr lang="en-US" altLang="x-none" sz="2800" b="1" baseline="-40000" dirty="0"/>
              <a:t>n</a:t>
            </a:r>
            <a:r>
              <a:rPr lang="en-US" altLang="x-none" sz="2800" b="1" dirty="0"/>
              <a:t>) </a:t>
            </a:r>
            <a:r>
              <a:rPr lang="zh-CN" altLang="en-US" sz="2800" b="1" dirty="0">
                <a:latin typeface="宋体" panose="02010600030101010101" pitchFamily="2" charset="-122"/>
              </a:rPr>
              <a:t>，若每个元素占用的存储单元数为</a:t>
            </a:r>
            <a:r>
              <a:rPr lang="en-US" altLang="x-none" sz="2800" b="1" i="1" dirty="0"/>
              <a:t>l</a:t>
            </a:r>
            <a:r>
              <a:rPr lang="en-US" altLang="x-none" sz="2800" b="1" dirty="0">
                <a:latin typeface="宋体" panose="02010600030101010101" pitchFamily="2" charset="-122"/>
              </a:rPr>
              <a:t>(</a:t>
            </a:r>
            <a:r>
              <a:rPr lang="zh-CN" altLang="en-US" sz="2800" b="1" dirty="0">
                <a:latin typeface="宋体" panose="02010600030101010101" pitchFamily="2" charset="-122"/>
              </a:rPr>
              <a:t>个</a:t>
            </a:r>
            <a:r>
              <a:rPr lang="en-US" altLang="x-none" sz="2800" b="1" dirty="0">
                <a:latin typeface="宋体" panose="02010600030101010101" pitchFamily="2" charset="-122"/>
              </a:rPr>
              <a:t>)</a:t>
            </a:r>
            <a:r>
              <a:rPr lang="zh-CN" altLang="en-US" sz="2800" b="1" dirty="0">
                <a:latin typeface="宋体" panose="02010600030101010101" pitchFamily="2" charset="-122"/>
              </a:rPr>
              <a:t>，</a:t>
            </a:r>
            <a:r>
              <a:rPr lang="en-US" altLang="x-none" sz="2800" b="1" dirty="0"/>
              <a:t>LOC[a</a:t>
            </a:r>
            <a:r>
              <a:rPr lang="en-US" altLang="x-none" sz="2800" b="1" baseline="-25000" dirty="0"/>
              <a:t>11 …1</a:t>
            </a:r>
            <a:r>
              <a:rPr lang="en-US" altLang="x-none" sz="2800" b="1" dirty="0"/>
              <a:t>]</a:t>
            </a:r>
            <a:r>
              <a:rPr lang="zh-CN" altLang="en-US" sz="2800" b="1" dirty="0"/>
              <a:t>表示元素</a:t>
            </a:r>
            <a:r>
              <a:rPr lang="en-US" altLang="x-none" sz="2800" b="1" dirty="0"/>
              <a:t>a</a:t>
            </a:r>
            <a:r>
              <a:rPr lang="en-US" altLang="x-none" sz="2800" b="1" baseline="-25000" dirty="0"/>
              <a:t>11 …1</a:t>
            </a:r>
            <a:r>
              <a:rPr lang="zh-CN" altLang="en-US" sz="2800" b="1" dirty="0"/>
              <a:t>的首地址</a:t>
            </a:r>
            <a:r>
              <a:rPr lang="zh-CN" altLang="en-US" sz="2800" b="1" dirty="0">
                <a:latin typeface="宋体" panose="02010600030101010101" pitchFamily="2" charset="-122"/>
              </a:rPr>
              <a:t>。则</a:t>
            </a:r>
            <a:r>
              <a:rPr lang="zh-CN" altLang="en-US" sz="2800" b="1" dirty="0">
                <a:solidFill>
                  <a:schemeClr val="hlink"/>
                </a:solidFill>
              </a:rPr>
              <a:t> </a:t>
            </a:r>
            <a:r>
              <a:rPr lang="zh-CN" altLang="en-US" sz="2800" b="1" dirty="0">
                <a:latin typeface="楷体_GB2312" pitchFamily="1" charset="-122"/>
              </a:rPr>
              <a:t>以“</a:t>
            </a:r>
            <a:r>
              <a:rPr lang="zh-CN" altLang="en-US" sz="2800" b="1" dirty="0">
                <a:solidFill>
                  <a:schemeClr val="folHlink"/>
                </a:solidFill>
                <a:latin typeface="楷体_GB2312" pitchFamily="1" charset="-122"/>
              </a:rPr>
              <a:t>行优先顺序</a:t>
            </a:r>
            <a:r>
              <a:rPr lang="zh-CN" altLang="en-US" sz="2800" b="1" dirty="0">
                <a:latin typeface="楷体_GB2312" pitchFamily="1" charset="-122"/>
              </a:rPr>
              <a:t>”存储在内存中</a:t>
            </a:r>
            <a:r>
              <a:rPr lang="zh-CN" altLang="en-US" sz="2800" b="1" dirty="0">
                <a:latin typeface="宋体" panose="02010600030101010101" pitchFamily="2" charset="-122"/>
              </a:rPr>
              <a:t>。</a:t>
            </a:r>
            <a:endParaRPr lang="zh-CN" altLang="en-US" sz="2800" b="1" dirty="0">
              <a:latin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0705" name="内容占位符 246785"/>
          <p:cNvSpPr>
            <a:spLocks noGrp="1"/>
          </p:cNvSpPr>
          <p:nvPr>
            <p:ph idx="4294967295"/>
          </p:nvPr>
        </p:nvSpPr>
        <p:spPr>
          <a:xfrm>
            <a:off x="1676400" y="152400"/>
            <a:ext cx="8812213" cy="6516688"/>
          </a:xfrm>
        </p:spPr>
        <p:txBody>
          <a:bodyPr anchor="t"/>
          <a:p>
            <a:pPr marL="0" indent="0">
              <a:lnSpc>
                <a:spcPct val="110000"/>
              </a:lnSpc>
              <a:buNone/>
            </a:pPr>
            <a:r>
              <a:rPr lang="zh-CN" altLang="en-US" sz="2800" b="1" dirty="0"/>
              <a:t>       </a:t>
            </a:r>
            <a:r>
              <a:rPr lang="en-US" altLang="x-none" sz="2800" b="1" dirty="0"/>
              <a:t>n</a:t>
            </a:r>
            <a:r>
              <a:rPr lang="zh-CN" altLang="en-US" sz="2800" b="1" dirty="0">
                <a:latin typeface="宋体" panose="02010600030101010101" pitchFamily="2" charset="-122"/>
              </a:rPr>
              <a:t>维数组中任一元素</a:t>
            </a:r>
            <a:r>
              <a:rPr lang="en-US" altLang="x-none" sz="2800" b="1" dirty="0"/>
              <a:t>a</a:t>
            </a:r>
            <a:r>
              <a:rPr lang="en-US" altLang="x-none" sz="2800" b="1" baseline="-8000" dirty="0"/>
              <a:t>j</a:t>
            </a:r>
            <a:r>
              <a:rPr lang="en-US" altLang="x-none" sz="2800" b="1" baseline="-40000" dirty="0"/>
              <a:t>1</a:t>
            </a:r>
            <a:r>
              <a:rPr lang="en-US" altLang="x-none" sz="2800" b="1" baseline="-8000" dirty="0"/>
              <a:t>j</a:t>
            </a:r>
            <a:r>
              <a:rPr lang="en-US" altLang="x-none" sz="2800" b="1" baseline="-40000" dirty="0"/>
              <a:t>2</a:t>
            </a:r>
            <a:r>
              <a:rPr lang="en-US" altLang="x-none" sz="2800" b="1" baseline="-25000" dirty="0"/>
              <a:t>…</a:t>
            </a:r>
            <a:r>
              <a:rPr lang="en-US" altLang="x-none" sz="2800" b="1" baseline="-8000" dirty="0"/>
              <a:t>j</a:t>
            </a:r>
            <a:r>
              <a:rPr lang="en-US" altLang="x-none" sz="2800" b="1" baseline="-40000" dirty="0"/>
              <a:t>n</a:t>
            </a:r>
            <a:r>
              <a:rPr lang="zh-CN" altLang="en-US" sz="2800" b="1" dirty="0">
                <a:latin typeface="宋体" panose="02010600030101010101" pitchFamily="2" charset="-122"/>
              </a:rPr>
              <a:t>的</a:t>
            </a:r>
            <a:r>
              <a:rPr lang="en-US" altLang="x-none" sz="2800" b="1" dirty="0">
                <a:latin typeface="宋体" panose="02010600030101010101" pitchFamily="2" charset="-122"/>
              </a:rPr>
              <a:t>(</a:t>
            </a:r>
            <a:r>
              <a:rPr lang="zh-CN" altLang="en-US" sz="2800" b="1" dirty="0">
                <a:latin typeface="宋体" panose="02010600030101010101" pitchFamily="2" charset="-122"/>
              </a:rPr>
              <a:t>首</a:t>
            </a:r>
            <a:r>
              <a:rPr lang="en-US" altLang="x-none" sz="2800" b="1" dirty="0">
                <a:latin typeface="宋体" panose="02010600030101010101" pitchFamily="2" charset="-122"/>
              </a:rPr>
              <a:t>)</a:t>
            </a:r>
            <a:r>
              <a:rPr lang="zh-CN" altLang="en-US" sz="2800" b="1" dirty="0">
                <a:latin typeface="宋体" panose="02010600030101010101" pitchFamily="2" charset="-122"/>
              </a:rPr>
              <a:t>地址是：</a:t>
            </a:r>
            <a:endParaRPr lang="zh-CN" altLang="en-US" sz="2800" b="1" dirty="0">
              <a:latin typeface="宋体" panose="02010600030101010101" pitchFamily="2" charset="-122"/>
            </a:endParaRPr>
          </a:p>
          <a:p>
            <a:pPr marL="0" indent="0">
              <a:lnSpc>
                <a:spcPct val="110000"/>
              </a:lnSpc>
              <a:buNone/>
            </a:pPr>
            <a:r>
              <a:rPr lang="zh-CN" altLang="en-US" sz="2800" b="1" dirty="0"/>
              <a:t>     </a:t>
            </a:r>
            <a:r>
              <a:rPr lang="en-US" altLang="x-none" sz="2800" b="1" dirty="0"/>
              <a:t>LOC[a</a:t>
            </a:r>
            <a:r>
              <a:rPr lang="en-US" altLang="x-none" sz="2800" b="1" baseline="-8000" dirty="0"/>
              <a:t>j</a:t>
            </a:r>
            <a:r>
              <a:rPr lang="en-US" altLang="x-none" sz="2800" b="1" baseline="-40000" dirty="0"/>
              <a:t>1</a:t>
            </a:r>
            <a:r>
              <a:rPr lang="en-US" altLang="x-none" sz="2800" b="1" baseline="-8000" dirty="0"/>
              <a:t>j</a:t>
            </a:r>
            <a:r>
              <a:rPr lang="en-US" altLang="x-none" sz="2800" b="1" baseline="-40000" dirty="0"/>
              <a:t>2</a:t>
            </a:r>
            <a:r>
              <a:rPr lang="en-US" altLang="x-none" sz="2800" b="1" baseline="-25000" dirty="0"/>
              <a:t>…</a:t>
            </a:r>
            <a:r>
              <a:rPr lang="en-US" altLang="x-none" sz="2800" b="1" baseline="-8000" dirty="0"/>
              <a:t>j</a:t>
            </a:r>
            <a:r>
              <a:rPr lang="en-US" altLang="x-none" sz="2800" b="1" baseline="-40000" dirty="0"/>
              <a:t>n</a:t>
            </a:r>
            <a:r>
              <a:rPr lang="en-US" altLang="x-none" sz="2800" b="1" dirty="0"/>
              <a:t>]=LOC[a</a:t>
            </a:r>
            <a:r>
              <a:rPr lang="en-US" altLang="x-none" sz="2800" b="1" baseline="-25000" dirty="0"/>
              <a:t>11 …1</a:t>
            </a:r>
            <a:r>
              <a:rPr lang="en-US" altLang="x-none" sz="2800" b="1" dirty="0"/>
              <a:t>]+[(b</a:t>
            </a:r>
            <a:r>
              <a:rPr lang="en-US" altLang="x-none" sz="2800" b="1" baseline="-25000" dirty="0"/>
              <a:t>2</a:t>
            </a:r>
            <a:r>
              <a:rPr lang="en-US" altLang="x-none" sz="2800" b="1" dirty="0">
                <a:sym typeface="Symbol" panose="05050102010706020507" pitchFamily="2" charset="2"/>
              </a:rPr>
              <a:t></a:t>
            </a:r>
            <a:r>
              <a:rPr lang="en-US" altLang="x-none" sz="2800" b="1" dirty="0">
                <a:ea typeface="Arial Unicode MS" panose="020B0604020202020204" charset="-122"/>
              </a:rPr>
              <a:t>…</a:t>
            </a:r>
            <a:r>
              <a:rPr lang="en-US" altLang="x-none" sz="2800" b="1" dirty="0">
                <a:sym typeface="Symbol" panose="05050102010706020507" pitchFamily="2" charset="2"/>
              </a:rPr>
              <a:t></a:t>
            </a:r>
            <a:r>
              <a:rPr lang="en-US" altLang="x-none" sz="2800" b="1" dirty="0"/>
              <a:t>b</a:t>
            </a:r>
            <a:r>
              <a:rPr lang="en-US" altLang="x-none" sz="2800" b="1" baseline="-25000" dirty="0"/>
              <a:t>n</a:t>
            </a:r>
            <a:r>
              <a:rPr lang="en-US" altLang="x-none" sz="2800" b="1" dirty="0"/>
              <a:t>)</a:t>
            </a:r>
            <a:r>
              <a:rPr lang="en-US" altLang="x-none" sz="2800" b="1" dirty="0">
                <a:sym typeface="Symbol" panose="05050102010706020507" pitchFamily="2" charset="2"/>
              </a:rPr>
              <a:t>(j</a:t>
            </a:r>
            <a:r>
              <a:rPr lang="en-US" altLang="x-none" sz="2800" b="1" baseline="-25000" dirty="0">
                <a:sym typeface="Symbol" panose="05050102010706020507" pitchFamily="2" charset="2"/>
              </a:rPr>
              <a:t>1</a:t>
            </a:r>
            <a:r>
              <a:rPr lang="en-US" altLang="x-none" sz="2800" b="1" dirty="0">
                <a:sym typeface="Symbol" panose="05050102010706020507" pitchFamily="2" charset="2"/>
              </a:rPr>
              <a:t>-1)</a:t>
            </a:r>
            <a:endParaRPr lang="en-US" altLang="x-none" sz="2800" b="1" dirty="0">
              <a:sym typeface="Symbol" panose="05050102010706020507" pitchFamily="2" charset="2"/>
            </a:endParaRPr>
          </a:p>
          <a:p>
            <a:pPr marL="0" indent="0">
              <a:lnSpc>
                <a:spcPct val="110000"/>
              </a:lnSpc>
              <a:buNone/>
            </a:pPr>
            <a:r>
              <a:rPr lang="en-US" altLang="x-none" sz="2800" b="1" dirty="0"/>
              <a:t>                             + (b</a:t>
            </a:r>
            <a:r>
              <a:rPr lang="en-US" altLang="x-none" sz="2800" b="1" baseline="-25000" dirty="0"/>
              <a:t>3</a:t>
            </a:r>
            <a:r>
              <a:rPr lang="en-US" altLang="x-none" sz="2800" b="1" dirty="0">
                <a:sym typeface="Symbol" panose="05050102010706020507" pitchFamily="2" charset="2"/>
              </a:rPr>
              <a:t></a:t>
            </a:r>
            <a:r>
              <a:rPr lang="en-US" altLang="x-none" sz="2800" b="1" dirty="0">
                <a:ea typeface="Arial Unicode MS" panose="020B0604020202020204" charset="-122"/>
              </a:rPr>
              <a:t>…</a:t>
            </a:r>
            <a:r>
              <a:rPr lang="en-US" altLang="x-none" sz="2800" b="1" dirty="0">
                <a:sym typeface="Symbol" panose="05050102010706020507" pitchFamily="2" charset="2"/>
              </a:rPr>
              <a:t></a:t>
            </a:r>
            <a:r>
              <a:rPr lang="en-US" altLang="x-none" sz="2800" b="1" dirty="0"/>
              <a:t>b</a:t>
            </a:r>
            <a:r>
              <a:rPr lang="en-US" altLang="x-none" sz="2800" b="1" baseline="-25000" dirty="0"/>
              <a:t>n</a:t>
            </a:r>
            <a:r>
              <a:rPr lang="en-US" altLang="x-none" sz="2800" b="1" dirty="0"/>
              <a:t>)</a:t>
            </a:r>
            <a:r>
              <a:rPr lang="en-US" altLang="x-none" sz="2800" b="1" dirty="0">
                <a:sym typeface="Symbol" panose="05050102010706020507" pitchFamily="2" charset="2"/>
              </a:rPr>
              <a:t>(j</a:t>
            </a:r>
            <a:r>
              <a:rPr lang="en-US" altLang="x-none" sz="2800" b="1" baseline="-25000" dirty="0">
                <a:sym typeface="Symbol" panose="05050102010706020507" pitchFamily="2" charset="2"/>
              </a:rPr>
              <a:t>2</a:t>
            </a:r>
            <a:r>
              <a:rPr lang="en-US" altLang="x-none" sz="2800" b="1" dirty="0">
                <a:sym typeface="Symbol" panose="05050102010706020507" pitchFamily="2" charset="2"/>
              </a:rPr>
              <a:t>-1)+ </a:t>
            </a:r>
            <a:r>
              <a:rPr lang="en-US" altLang="x-none" sz="2800" b="1" dirty="0">
                <a:ea typeface="Arial Unicode MS" panose="020B0604020202020204" charset="-122"/>
              </a:rPr>
              <a:t>…</a:t>
            </a:r>
            <a:r>
              <a:rPr lang="en-US" altLang="x-none" sz="2800" b="1" dirty="0">
                <a:sym typeface="Symbol" panose="05050102010706020507" pitchFamily="2" charset="2"/>
              </a:rPr>
              <a:t> </a:t>
            </a:r>
            <a:endParaRPr lang="en-US" altLang="x-none" sz="2800" b="1" dirty="0">
              <a:sym typeface="Symbol" panose="05050102010706020507" pitchFamily="2" charset="2"/>
            </a:endParaRPr>
          </a:p>
          <a:p>
            <a:pPr marL="0" indent="0">
              <a:lnSpc>
                <a:spcPct val="110000"/>
              </a:lnSpc>
              <a:buNone/>
            </a:pPr>
            <a:r>
              <a:rPr lang="en-US" altLang="x-none" sz="2800" b="1" dirty="0">
                <a:sym typeface="Symbol" panose="05050102010706020507" pitchFamily="2" charset="2"/>
              </a:rPr>
              <a:t>                             + </a:t>
            </a:r>
            <a:r>
              <a:rPr lang="en-US" altLang="x-none" sz="2800" b="1" dirty="0"/>
              <a:t>b</a:t>
            </a:r>
            <a:r>
              <a:rPr lang="en-US" altLang="x-none" sz="2800" b="1" baseline="-25000" dirty="0"/>
              <a:t>n</a:t>
            </a:r>
            <a:r>
              <a:rPr lang="en-US" altLang="x-none" sz="2800" b="1" dirty="0">
                <a:sym typeface="Symbol" panose="05050102010706020507" pitchFamily="2" charset="2"/>
              </a:rPr>
              <a:t>(j</a:t>
            </a:r>
            <a:r>
              <a:rPr lang="en-US" altLang="x-none" sz="2800" b="1" baseline="-25000" dirty="0">
                <a:sym typeface="Symbol" panose="05050102010706020507" pitchFamily="2" charset="2"/>
              </a:rPr>
              <a:t>n-1</a:t>
            </a:r>
            <a:r>
              <a:rPr lang="en-US" altLang="x-none" sz="2800" b="1" dirty="0">
                <a:sym typeface="Symbol" panose="05050102010706020507" pitchFamily="2" charset="2"/>
              </a:rPr>
              <a:t>-1)+ (j</a:t>
            </a:r>
            <a:r>
              <a:rPr lang="en-US" altLang="x-none" sz="2800" b="1" baseline="-25000" dirty="0">
                <a:sym typeface="Symbol" panose="05050102010706020507" pitchFamily="2" charset="2"/>
              </a:rPr>
              <a:t>n</a:t>
            </a:r>
            <a:r>
              <a:rPr lang="en-US" altLang="x-none" sz="2800" b="1" dirty="0">
                <a:sym typeface="Symbol" panose="05050102010706020507" pitchFamily="2" charset="2"/>
              </a:rPr>
              <a:t>-1)] </a:t>
            </a:r>
            <a:r>
              <a:rPr lang="en-US" altLang="x-none" sz="2800" b="1" i="1" dirty="0"/>
              <a:t>l                  </a:t>
            </a:r>
            <a:r>
              <a:rPr lang="en-US" altLang="x-none" sz="2800" b="1" dirty="0"/>
              <a:t>(5-3)</a:t>
            </a:r>
            <a:endParaRPr lang="en-US" altLang="x-none" sz="28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1729" name="内容占位符 247809"/>
          <p:cNvSpPr>
            <a:spLocks noGrp="1"/>
          </p:cNvSpPr>
          <p:nvPr>
            <p:ph idx="4294967295"/>
          </p:nvPr>
        </p:nvSpPr>
        <p:spPr>
          <a:xfrm>
            <a:off x="1676400" y="179388"/>
            <a:ext cx="8812213" cy="6489700"/>
          </a:xfrm>
        </p:spPr>
        <p:txBody>
          <a:bodyPr anchor="t"/>
          <a:p>
            <a:pPr marL="0" indent="0">
              <a:lnSpc>
                <a:spcPct val="110000"/>
              </a:lnSpc>
              <a:buNone/>
            </a:pPr>
            <a:r>
              <a:rPr lang="en-US" altLang="x-none" b="1" dirty="0"/>
              <a:t>2</a:t>
            </a:r>
            <a:r>
              <a:rPr lang="en-US" altLang="x-none" b="1" dirty="0">
                <a:latin typeface="楷体_GB2312" pitchFamily="1" charset="-122"/>
              </a:rPr>
              <a:t>  </a:t>
            </a:r>
            <a:r>
              <a:rPr lang="zh-CN" altLang="en-US" b="1" dirty="0">
                <a:latin typeface="楷体_GB2312" pitchFamily="1" charset="-122"/>
              </a:rPr>
              <a:t>以“</a:t>
            </a:r>
            <a:r>
              <a:rPr lang="zh-CN" altLang="en-US" b="1" dirty="0">
                <a:solidFill>
                  <a:schemeClr val="folHlink"/>
                </a:solidFill>
                <a:latin typeface="楷体_GB2312" pitchFamily="1" charset="-122"/>
              </a:rPr>
              <a:t>列优先顺序</a:t>
            </a:r>
            <a:r>
              <a:rPr lang="zh-CN" altLang="en-US" b="1" dirty="0">
                <a:latin typeface="楷体_GB2312" pitchFamily="1" charset="-122"/>
              </a:rPr>
              <a:t>”存储</a:t>
            </a:r>
            <a:endParaRPr lang="zh-CN" altLang="en-US" b="1" dirty="0">
              <a:latin typeface="宋体" panose="02010600030101010101" pitchFamily="2" charset="-122"/>
            </a:endParaRPr>
          </a:p>
          <a:p>
            <a:pPr marL="533400" lvl="1" indent="0">
              <a:lnSpc>
                <a:spcPct val="110000"/>
              </a:lnSpc>
              <a:buNone/>
            </a:pPr>
            <a:r>
              <a:rPr lang="zh-CN" altLang="en-US" b="1" dirty="0">
                <a:latin typeface="宋体" panose="02010600030101010101" pitchFamily="2" charset="-122"/>
              </a:rPr>
              <a:t>⑴ </a:t>
            </a:r>
            <a:r>
              <a:rPr lang="zh-CN" altLang="en-US" b="1" dirty="0"/>
              <a:t>第</a:t>
            </a:r>
            <a:r>
              <a:rPr lang="en-US" altLang="x-none" b="1" dirty="0"/>
              <a:t>1</a:t>
            </a:r>
            <a:r>
              <a:rPr lang="zh-CN" altLang="en-US" b="1" dirty="0"/>
              <a:t>列中的</a:t>
            </a:r>
            <a:r>
              <a:rPr lang="zh-CN" altLang="en-US" b="1" dirty="0">
                <a:latin typeface="宋体" panose="02010600030101010101" pitchFamily="2" charset="-122"/>
              </a:rPr>
              <a:t>每个元素对应的</a:t>
            </a:r>
            <a:r>
              <a:rPr lang="en-US" altLang="x-none" b="1" dirty="0">
                <a:latin typeface="宋体" panose="02010600030101010101" pitchFamily="2" charset="-122"/>
              </a:rPr>
              <a:t>(</a:t>
            </a:r>
            <a:r>
              <a:rPr lang="zh-CN" altLang="en-US" b="1" dirty="0">
                <a:latin typeface="宋体" panose="02010600030101010101" pitchFamily="2" charset="-122"/>
              </a:rPr>
              <a:t>首</a:t>
            </a:r>
            <a:r>
              <a:rPr lang="en-US" altLang="x-none" b="1" dirty="0">
                <a:latin typeface="宋体" panose="02010600030101010101" pitchFamily="2" charset="-122"/>
              </a:rPr>
              <a:t>)</a:t>
            </a:r>
            <a:r>
              <a:rPr lang="zh-CN" altLang="en-US" b="1" dirty="0">
                <a:latin typeface="宋体" panose="02010600030101010101" pitchFamily="2" charset="-122"/>
              </a:rPr>
              <a:t>地址是：</a:t>
            </a:r>
            <a:endParaRPr lang="zh-CN" altLang="en-US" b="1" dirty="0">
              <a:latin typeface="宋体" panose="02010600030101010101" pitchFamily="2" charset="-122"/>
            </a:endParaRPr>
          </a:p>
          <a:p>
            <a:pPr marL="1079500" lvl="2" indent="0">
              <a:lnSpc>
                <a:spcPct val="110000"/>
              </a:lnSpc>
              <a:buNone/>
            </a:pPr>
            <a:r>
              <a:rPr lang="zh-CN" altLang="en-US" sz="2800" b="1" dirty="0"/>
              <a:t>      </a:t>
            </a:r>
            <a:r>
              <a:rPr lang="en-US" altLang="x-none" sz="2800" b="1" dirty="0"/>
              <a:t>LOC[a</a:t>
            </a:r>
            <a:r>
              <a:rPr lang="en-US" altLang="x-none" sz="2800" b="1" baseline="-25000" dirty="0"/>
              <a:t>j1</a:t>
            </a:r>
            <a:r>
              <a:rPr lang="en-US" altLang="x-none" sz="2800" b="1" dirty="0"/>
              <a:t>]=LOC[a</a:t>
            </a:r>
            <a:r>
              <a:rPr lang="en-US" altLang="x-none" sz="2800" b="1" baseline="-25000" dirty="0"/>
              <a:t>11</a:t>
            </a:r>
            <a:r>
              <a:rPr lang="en-US" altLang="x-none" sz="2800" b="1" dirty="0"/>
              <a:t>]+(j-1)</a:t>
            </a:r>
            <a:r>
              <a:rPr lang="en-US" altLang="x-none" sz="2800" b="1" dirty="0">
                <a:sym typeface="Symbol" panose="05050102010706020507" pitchFamily="2" charset="2"/>
              </a:rPr>
              <a:t></a:t>
            </a:r>
            <a:r>
              <a:rPr lang="en-US" altLang="x-none" sz="2800" b="1" i="1" dirty="0"/>
              <a:t>l        </a:t>
            </a:r>
            <a:r>
              <a:rPr lang="en-US" altLang="x-none" sz="2800" b="1" dirty="0"/>
              <a:t>j=1,2,</a:t>
            </a:r>
            <a:r>
              <a:rPr lang="en-US" altLang="x-none" sz="2800" b="1" baseline="-25000" dirty="0"/>
              <a:t> </a:t>
            </a:r>
            <a:r>
              <a:rPr lang="en-US" altLang="x-none" sz="2800" b="1" dirty="0">
                <a:ea typeface="Arial Unicode MS" panose="020B0604020202020204" charset="-122"/>
              </a:rPr>
              <a:t>…</a:t>
            </a:r>
            <a:r>
              <a:rPr lang="en-US" altLang="x-none" sz="2800" b="1" dirty="0"/>
              <a:t>,m</a:t>
            </a:r>
            <a:endParaRPr lang="en-US" altLang="x-none" sz="2800" b="1" dirty="0"/>
          </a:p>
          <a:p>
            <a:pPr marL="533400" lvl="1" indent="0">
              <a:lnSpc>
                <a:spcPct val="110000"/>
              </a:lnSpc>
              <a:buNone/>
            </a:pPr>
            <a:r>
              <a:rPr lang="en-US" altLang="x-none" b="1" dirty="0"/>
              <a:t>(2)  </a:t>
            </a:r>
            <a:r>
              <a:rPr lang="zh-CN" altLang="en-US" b="1" dirty="0"/>
              <a:t>第</a:t>
            </a:r>
            <a:r>
              <a:rPr lang="en-US" altLang="x-none" b="1" dirty="0"/>
              <a:t>2</a:t>
            </a:r>
            <a:r>
              <a:rPr lang="zh-CN" altLang="en-US" b="1" dirty="0"/>
              <a:t>列中的</a:t>
            </a:r>
            <a:r>
              <a:rPr lang="zh-CN" altLang="en-US" b="1" dirty="0">
                <a:latin typeface="宋体" panose="02010600030101010101" pitchFamily="2" charset="-122"/>
              </a:rPr>
              <a:t>每个元素对应的</a:t>
            </a:r>
            <a:r>
              <a:rPr lang="en-US" altLang="x-none" b="1" dirty="0">
                <a:latin typeface="宋体" panose="02010600030101010101" pitchFamily="2" charset="-122"/>
              </a:rPr>
              <a:t>(</a:t>
            </a:r>
            <a:r>
              <a:rPr lang="zh-CN" altLang="en-US" b="1" dirty="0">
                <a:latin typeface="宋体" panose="02010600030101010101" pitchFamily="2" charset="-122"/>
              </a:rPr>
              <a:t>首</a:t>
            </a:r>
            <a:r>
              <a:rPr lang="en-US" altLang="x-none" b="1" dirty="0">
                <a:latin typeface="宋体" panose="02010600030101010101" pitchFamily="2" charset="-122"/>
              </a:rPr>
              <a:t>)</a:t>
            </a:r>
            <a:r>
              <a:rPr lang="zh-CN" altLang="en-US" b="1" dirty="0">
                <a:latin typeface="宋体" panose="02010600030101010101" pitchFamily="2" charset="-122"/>
              </a:rPr>
              <a:t>地址是：</a:t>
            </a:r>
            <a:endParaRPr lang="zh-CN" altLang="en-US" b="1" dirty="0">
              <a:latin typeface="宋体" panose="02010600030101010101" pitchFamily="2" charset="-122"/>
            </a:endParaRPr>
          </a:p>
          <a:p>
            <a:pPr marL="533400" lvl="1" indent="0">
              <a:lnSpc>
                <a:spcPct val="110000"/>
              </a:lnSpc>
              <a:buNone/>
            </a:pPr>
            <a:r>
              <a:rPr lang="zh-CN" altLang="en-US" b="1" dirty="0"/>
              <a:t>       </a:t>
            </a:r>
            <a:r>
              <a:rPr lang="en-US" altLang="x-none" b="1" dirty="0"/>
              <a:t>LOC[a</a:t>
            </a:r>
            <a:r>
              <a:rPr lang="en-US" altLang="x-none" b="1" baseline="-25000" dirty="0"/>
              <a:t>j2</a:t>
            </a:r>
            <a:r>
              <a:rPr lang="en-US" altLang="x-none" b="1" dirty="0"/>
              <a:t>]=LOC[a</a:t>
            </a:r>
            <a:r>
              <a:rPr lang="en-US" altLang="x-none" b="1" baseline="-25000" dirty="0"/>
              <a:t>11</a:t>
            </a:r>
            <a:r>
              <a:rPr lang="en-US" altLang="x-none" b="1" dirty="0"/>
              <a:t>]+m</a:t>
            </a:r>
            <a:r>
              <a:rPr lang="en-US" altLang="x-none" b="1" dirty="0">
                <a:sym typeface="Symbol" panose="05050102010706020507" pitchFamily="2" charset="2"/>
              </a:rPr>
              <a:t></a:t>
            </a:r>
            <a:r>
              <a:rPr lang="en-US" altLang="x-none" b="1" i="1" dirty="0"/>
              <a:t>l </a:t>
            </a:r>
            <a:r>
              <a:rPr lang="en-US" altLang="x-none" b="1" dirty="0"/>
              <a:t>+(j-1)</a:t>
            </a:r>
            <a:r>
              <a:rPr lang="en-US" altLang="x-none" b="1" dirty="0">
                <a:sym typeface="Symbol" panose="05050102010706020507" pitchFamily="2" charset="2"/>
              </a:rPr>
              <a:t></a:t>
            </a:r>
            <a:r>
              <a:rPr lang="en-US" altLang="x-none" b="1" i="1" dirty="0"/>
              <a:t>l      </a:t>
            </a:r>
            <a:r>
              <a:rPr lang="en-US" altLang="x-none" b="1" dirty="0"/>
              <a:t>j=1,2,</a:t>
            </a:r>
            <a:r>
              <a:rPr lang="en-US" altLang="x-none" b="1" baseline="-25000" dirty="0"/>
              <a:t> </a:t>
            </a:r>
            <a:r>
              <a:rPr lang="en-US" altLang="x-none" b="1" dirty="0">
                <a:ea typeface="Arial Unicode MS" panose="020B0604020202020204" charset="-122"/>
              </a:rPr>
              <a:t>…</a:t>
            </a:r>
            <a:r>
              <a:rPr lang="en-US" altLang="x-none" b="1" dirty="0"/>
              <a:t>,m</a:t>
            </a:r>
            <a:endParaRPr lang="en-US" altLang="x-none" b="1" dirty="0"/>
          </a:p>
          <a:p>
            <a:pPr marL="533400" lvl="1" indent="0">
              <a:lnSpc>
                <a:spcPct val="110000"/>
              </a:lnSpc>
              <a:buNone/>
            </a:pPr>
            <a:r>
              <a:rPr lang="en-US" altLang="x-none" b="1" dirty="0">
                <a:ea typeface="Arial Unicode MS" panose="020B0604020202020204" charset="-122"/>
              </a:rPr>
              <a:t>… … …</a:t>
            </a:r>
            <a:endParaRPr lang="en-US" altLang="x-none" b="1" dirty="0"/>
          </a:p>
          <a:p>
            <a:pPr marL="533400" lvl="1" indent="0">
              <a:lnSpc>
                <a:spcPct val="110000"/>
              </a:lnSpc>
              <a:buNone/>
            </a:pPr>
            <a:r>
              <a:rPr lang="en-US" altLang="x-none" b="1" dirty="0">
                <a:latin typeface="宋体" panose="02010600030101010101" pitchFamily="2" charset="-122"/>
              </a:rPr>
              <a:t>⑶ </a:t>
            </a:r>
            <a:r>
              <a:rPr lang="zh-CN" altLang="en-US" b="1" dirty="0"/>
              <a:t>第</a:t>
            </a:r>
            <a:r>
              <a:rPr lang="en-US" altLang="x-none" b="1" dirty="0"/>
              <a:t>n</a:t>
            </a:r>
            <a:r>
              <a:rPr lang="zh-CN" altLang="en-US" b="1" dirty="0"/>
              <a:t>列中的</a:t>
            </a:r>
            <a:r>
              <a:rPr lang="zh-CN" altLang="en-US" b="1" dirty="0">
                <a:latin typeface="宋体" panose="02010600030101010101" pitchFamily="2" charset="-122"/>
              </a:rPr>
              <a:t>每个元素对应的</a:t>
            </a:r>
            <a:r>
              <a:rPr lang="en-US" altLang="x-none" b="1" dirty="0">
                <a:latin typeface="宋体" panose="02010600030101010101" pitchFamily="2" charset="-122"/>
              </a:rPr>
              <a:t>(</a:t>
            </a:r>
            <a:r>
              <a:rPr lang="zh-CN" altLang="en-US" b="1" dirty="0">
                <a:latin typeface="宋体" panose="02010600030101010101" pitchFamily="2" charset="-122"/>
              </a:rPr>
              <a:t>首</a:t>
            </a:r>
            <a:r>
              <a:rPr lang="en-US" altLang="x-none" b="1" dirty="0">
                <a:latin typeface="宋体" panose="02010600030101010101" pitchFamily="2" charset="-122"/>
              </a:rPr>
              <a:t>)</a:t>
            </a:r>
            <a:r>
              <a:rPr lang="zh-CN" altLang="en-US" b="1" dirty="0">
                <a:latin typeface="宋体" panose="02010600030101010101" pitchFamily="2" charset="-122"/>
              </a:rPr>
              <a:t>地址是：</a:t>
            </a:r>
            <a:endParaRPr lang="zh-CN" altLang="en-US" b="1" dirty="0">
              <a:latin typeface="宋体" panose="02010600030101010101" pitchFamily="2" charset="-122"/>
            </a:endParaRPr>
          </a:p>
          <a:p>
            <a:pPr marL="1079500" lvl="2" indent="0">
              <a:lnSpc>
                <a:spcPct val="110000"/>
              </a:lnSpc>
              <a:buNone/>
            </a:pPr>
            <a:r>
              <a:rPr lang="en-US" altLang="x-none" sz="2800" b="1" dirty="0"/>
              <a:t>LOC[a</a:t>
            </a:r>
            <a:r>
              <a:rPr lang="en-US" altLang="x-none" sz="2800" b="1" baseline="-25000" dirty="0"/>
              <a:t>jn</a:t>
            </a:r>
            <a:r>
              <a:rPr lang="en-US" altLang="x-none" sz="2800" b="1" dirty="0"/>
              <a:t>]=LOC[a</a:t>
            </a:r>
            <a:r>
              <a:rPr lang="en-US" altLang="x-none" sz="2800" b="1" baseline="-25000" dirty="0"/>
              <a:t>11</a:t>
            </a:r>
            <a:r>
              <a:rPr lang="en-US" altLang="x-none" sz="2800" b="1" dirty="0"/>
              <a:t>]+ </a:t>
            </a:r>
            <a:r>
              <a:rPr lang="en-US" altLang="x-none" sz="2800" b="1" dirty="0">
                <a:sym typeface="Symbol" panose="05050102010706020507" pitchFamily="2" charset="2"/>
              </a:rPr>
              <a:t>(</a:t>
            </a:r>
            <a:r>
              <a:rPr lang="en-US" altLang="x-none" sz="2800" b="1" dirty="0"/>
              <a:t>n-1)</a:t>
            </a:r>
            <a:r>
              <a:rPr lang="en-US" altLang="x-none" sz="2800" b="1" dirty="0">
                <a:sym typeface="Symbol" panose="05050102010706020507" pitchFamily="2" charset="2"/>
              </a:rPr>
              <a:t></a:t>
            </a:r>
            <a:r>
              <a:rPr lang="en-US" altLang="x-none" sz="2800" b="1" dirty="0"/>
              <a:t>m</a:t>
            </a:r>
            <a:r>
              <a:rPr lang="en-US" altLang="x-none" sz="2800" b="1" dirty="0">
                <a:sym typeface="Symbol" panose="05050102010706020507" pitchFamily="2" charset="2"/>
              </a:rPr>
              <a:t></a:t>
            </a:r>
            <a:r>
              <a:rPr lang="en-US" altLang="x-none" sz="2800" b="1" i="1" dirty="0"/>
              <a:t>l </a:t>
            </a:r>
            <a:r>
              <a:rPr lang="en-US" altLang="x-none" sz="2800" b="1" dirty="0"/>
              <a:t>+(j-1)</a:t>
            </a:r>
            <a:r>
              <a:rPr lang="en-US" altLang="x-none" sz="2800" b="1" dirty="0">
                <a:sym typeface="Symbol" panose="05050102010706020507" pitchFamily="2" charset="2"/>
              </a:rPr>
              <a:t></a:t>
            </a:r>
            <a:r>
              <a:rPr lang="en-US" altLang="x-none" sz="2800" b="1" i="1" dirty="0"/>
              <a:t>l     </a:t>
            </a:r>
            <a:r>
              <a:rPr lang="en-US" altLang="x-none" sz="2800" b="1" dirty="0"/>
              <a:t>j=1,2,</a:t>
            </a:r>
            <a:r>
              <a:rPr lang="en-US" altLang="x-none" sz="2800" b="1" baseline="-25000" dirty="0"/>
              <a:t> </a:t>
            </a:r>
            <a:r>
              <a:rPr lang="en-US" altLang="x-none" sz="2800" b="1" dirty="0">
                <a:ea typeface="Arial Unicode MS" panose="020B0604020202020204" charset="-122"/>
              </a:rPr>
              <a:t>…</a:t>
            </a:r>
            <a:r>
              <a:rPr lang="en-US" altLang="x-none" sz="2800" b="1" dirty="0"/>
              <a:t>,m</a:t>
            </a:r>
            <a:r>
              <a:rPr lang="en-US" altLang="x-none" sz="2000" b="1" dirty="0"/>
              <a:t> </a:t>
            </a:r>
            <a:endParaRPr lang="en-US" altLang="x-none" sz="2000" b="1" dirty="0"/>
          </a:p>
          <a:p>
            <a:pPr marL="0" indent="0">
              <a:lnSpc>
                <a:spcPct val="110000"/>
              </a:lnSpc>
              <a:buNone/>
            </a:pPr>
            <a:r>
              <a:rPr lang="en-US" altLang="x-none" sz="2800" b="1" dirty="0"/>
              <a:t>      </a:t>
            </a:r>
            <a:r>
              <a:rPr lang="zh-CN" altLang="en-US" sz="2800" b="1" dirty="0"/>
              <a:t>由此可知</a:t>
            </a:r>
            <a:r>
              <a:rPr lang="zh-CN" altLang="en-US" sz="2800" b="1" dirty="0">
                <a:latin typeface="宋体" panose="02010600030101010101" pitchFamily="2" charset="-122"/>
              </a:rPr>
              <a:t>，二维数组中</a:t>
            </a:r>
            <a:r>
              <a:rPr lang="zh-CN" altLang="en-US" sz="2800" b="1" dirty="0">
                <a:solidFill>
                  <a:schemeClr val="folHlink"/>
                </a:solidFill>
                <a:latin typeface="宋体" panose="02010600030101010101" pitchFamily="2" charset="-122"/>
              </a:rPr>
              <a:t>任一元素</a:t>
            </a:r>
            <a:r>
              <a:rPr lang="en-US" altLang="x-none" sz="2800" b="1" dirty="0">
                <a:solidFill>
                  <a:schemeClr val="folHlink"/>
                </a:solidFill>
              </a:rPr>
              <a:t>a</a:t>
            </a:r>
            <a:r>
              <a:rPr lang="en-US" altLang="x-none" sz="2800" b="1" baseline="-25000" dirty="0">
                <a:solidFill>
                  <a:schemeClr val="folHlink"/>
                </a:solidFill>
              </a:rPr>
              <a:t>ij</a:t>
            </a:r>
            <a:r>
              <a:rPr lang="zh-CN" altLang="en-US" sz="2800" b="1" dirty="0">
                <a:solidFill>
                  <a:schemeClr val="folHlink"/>
                </a:solidFill>
                <a:latin typeface="宋体" panose="02010600030101010101" pitchFamily="2" charset="-122"/>
              </a:rPr>
              <a:t>的</a:t>
            </a:r>
            <a:r>
              <a:rPr lang="en-US" altLang="x-none" sz="2800" b="1" dirty="0">
                <a:solidFill>
                  <a:schemeClr val="folHlink"/>
                </a:solidFill>
                <a:latin typeface="宋体" panose="02010600030101010101" pitchFamily="2" charset="-122"/>
              </a:rPr>
              <a:t>(</a:t>
            </a:r>
            <a:r>
              <a:rPr lang="zh-CN" altLang="en-US" sz="2800" b="1" dirty="0">
                <a:solidFill>
                  <a:schemeClr val="folHlink"/>
                </a:solidFill>
                <a:latin typeface="宋体" panose="02010600030101010101" pitchFamily="2" charset="-122"/>
              </a:rPr>
              <a:t>首</a:t>
            </a:r>
            <a:r>
              <a:rPr lang="en-US" altLang="x-none" sz="2800" b="1" dirty="0">
                <a:solidFill>
                  <a:schemeClr val="folHlink"/>
                </a:solidFill>
                <a:latin typeface="宋体" panose="02010600030101010101" pitchFamily="2" charset="-122"/>
              </a:rPr>
              <a:t>)</a:t>
            </a:r>
            <a:r>
              <a:rPr lang="zh-CN" altLang="en-US" sz="2800" b="1" dirty="0">
                <a:solidFill>
                  <a:schemeClr val="folHlink"/>
                </a:solidFill>
                <a:latin typeface="宋体" panose="02010600030101010101" pitchFamily="2" charset="-122"/>
              </a:rPr>
              <a:t>地址</a:t>
            </a:r>
            <a:r>
              <a:rPr lang="zh-CN" altLang="en-US" sz="2800" b="1" dirty="0">
                <a:latin typeface="宋体" panose="02010600030101010101" pitchFamily="2" charset="-122"/>
              </a:rPr>
              <a:t>是：</a:t>
            </a:r>
            <a:endParaRPr lang="zh-CN" altLang="en-US" sz="2800" b="1" dirty="0">
              <a:latin typeface="宋体" panose="02010600030101010101" pitchFamily="2" charset="-122"/>
            </a:endParaRPr>
          </a:p>
          <a:p>
            <a:pPr marL="533400" lvl="1" indent="0">
              <a:lnSpc>
                <a:spcPct val="110000"/>
              </a:lnSpc>
              <a:buNone/>
            </a:pPr>
            <a:r>
              <a:rPr lang="en-US" altLang="x-none" b="1" dirty="0"/>
              <a:t>LOC[a</a:t>
            </a:r>
            <a:r>
              <a:rPr lang="en-US" altLang="x-none" b="1" baseline="-25000" dirty="0"/>
              <a:t>ij</a:t>
            </a:r>
            <a:r>
              <a:rPr lang="en-US" altLang="x-none" b="1" dirty="0"/>
              <a:t>]=LOC[a</a:t>
            </a:r>
            <a:r>
              <a:rPr lang="en-US" altLang="x-none" b="1" baseline="-25000" dirty="0"/>
              <a:t>11</a:t>
            </a:r>
            <a:r>
              <a:rPr lang="en-US" altLang="x-none" b="1" dirty="0"/>
              <a:t>]+[(i-1)</a:t>
            </a:r>
            <a:r>
              <a:rPr lang="en-US" altLang="x-none" b="1" dirty="0">
                <a:sym typeface="Symbol" panose="05050102010706020507" pitchFamily="2" charset="2"/>
              </a:rPr>
              <a:t></a:t>
            </a:r>
            <a:r>
              <a:rPr lang="en-US" altLang="x-none" b="1" dirty="0"/>
              <a:t>m+(j-1)]</a:t>
            </a:r>
            <a:r>
              <a:rPr lang="en-US" altLang="x-none" b="1" dirty="0">
                <a:sym typeface="Symbol" panose="05050102010706020507" pitchFamily="2" charset="2"/>
              </a:rPr>
              <a:t></a:t>
            </a:r>
            <a:r>
              <a:rPr lang="en-US" altLang="x-none" b="1" i="1" dirty="0"/>
              <a:t>l </a:t>
            </a:r>
            <a:r>
              <a:rPr lang="en-US" altLang="x-none" b="1" dirty="0"/>
              <a:t>         (5-1)</a:t>
            </a:r>
            <a:endParaRPr lang="en-US" altLang="x-none" b="1" dirty="0"/>
          </a:p>
          <a:p>
            <a:pPr marL="533400" lvl="1" indent="0">
              <a:lnSpc>
                <a:spcPct val="110000"/>
              </a:lnSpc>
              <a:buNone/>
            </a:pPr>
            <a:r>
              <a:rPr lang="en-US" altLang="x-none" b="1" dirty="0"/>
              <a:t>i=1,2,</a:t>
            </a:r>
            <a:r>
              <a:rPr lang="en-US" altLang="x-none" b="1" baseline="-25000" dirty="0"/>
              <a:t> </a:t>
            </a:r>
            <a:r>
              <a:rPr lang="en-US" altLang="x-none" b="1" dirty="0">
                <a:ea typeface="Arial Unicode MS" panose="020B0604020202020204" charset="-122"/>
              </a:rPr>
              <a:t>…</a:t>
            </a:r>
            <a:r>
              <a:rPr lang="en-US" altLang="x-none" b="1" dirty="0"/>
              <a:t>,n    j=1,2,</a:t>
            </a:r>
            <a:r>
              <a:rPr lang="en-US" altLang="x-none" b="1" baseline="-25000" dirty="0"/>
              <a:t> </a:t>
            </a:r>
            <a:r>
              <a:rPr lang="en-US" altLang="x-none" b="1" dirty="0">
                <a:ea typeface="Arial Unicode MS" panose="020B0604020202020204" charset="-122"/>
              </a:rPr>
              <a:t>…</a:t>
            </a:r>
            <a:r>
              <a:rPr lang="en-US" altLang="x-none" b="1" dirty="0"/>
              <a:t>,m</a:t>
            </a:r>
            <a:r>
              <a:rPr lang="en-US" altLang="x-none" sz="2400" b="1" dirty="0"/>
              <a:t>    </a:t>
            </a:r>
            <a:endParaRPr lang="en-US" altLang="x-none" sz="24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2753" name="标题 248833"/>
          <p:cNvSpPr>
            <a:spLocks noGrp="1"/>
          </p:cNvSpPr>
          <p:nvPr>
            <p:ph type="title"/>
          </p:nvPr>
        </p:nvSpPr>
        <p:spPr>
          <a:xfrm>
            <a:off x="2667000" y="211138"/>
            <a:ext cx="6705600" cy="914400"/>
          </a:xfrm>
        </p:spPr>
        <p:txBody>
          <a:bodyPr lIns="92075" tIns="46038" rIns="92075" bIns="46038" anchor="ctr"/>
          <a:p>
            <a:r>
              <a:rPr lang="en-US" altLang="x-none" sz="5400" b="1" dirty="0">
                <a:effectLst/>
                <a:latin typeface="Times New Roman" panose="02020603050405020304" pitchFamily="2" charset="0"/>
              </a:rPr>
              <a:t>5.3</a:t>
            </a:r>
            <a:r>
              <a:rPr lang="en-US" altLang="x-none" sz="5400" b="1" dirty="0">
                <a:effectLst/>
              </a:rPr>
              <a:t>  </a:t>
            </a:r>
            <a:r>
              <a:rPr lang="zh-CN" altLang="en-US" sz="5400" b="1" dirty="0">
                <a:effectLst/>
                <a:latin typeface="楷体_GB2312" pitchFamily="1" charset="-122"/>
                <a:ea typeface="楷体_GB2312" pitchFamily="1" charset="-122"/>
              </a:rPr>
              <a:t>矩阵的压缩存储</a:t>
            </a:r>
            <a:endParaRPr lang="zh-CN" altLang="en-US" sz="5400" b="1" dirty="0">
              <a:effectLst/>
              <a:latin typeface="楷体_GB2312" pitchFamily="1" charset="-122"/>
              <a:ea typeface="楷体_GB2312" pitchFamily="1" charset="-122"/>
            </a:endParaRPr>
          </a:p>
        </p:txBody>
      </p:sp>
      <p:sp>
        <p:nvSpPr>
          <p:cNvPr id="202754" name="内容占位符 248834"/>
          <p:cNvSpPr>
            <a:spLocks noGrp="1"/>
          </p:cNvSpPr>
          <p:nvPr>
            <p:ph idx="4294967295"/>
          </p:nvPr>
        </p:nvSpPr>
        <p:spPr>
          <a:xfrm>
            <a:off x="1676400" y="1287463"/>
            <a:ext cx="8839200" cy="5165725"/>
          </a:xfrm>
        </p:spPr>
        <p:txBody>
          <a:bodyPr anchor="t"/>
          <a:p>
            <a:pPr marL="0" indent="0">
              <a:lnSpc>
                <a:spcPct val="110000"/>
              </a:lnSpc>
              <a:buNone/>
            </a:pPr>
            <a:r>
              <a:rPr lang="en-US" altLang="zh-CN">
                <a:latin typeface="宋体" panose="02010600030101010101" pitchFamily="2" charset="-122"/>
              </a:rPr>
              <a:t>    </a:t>
            </a:r>
            <a:r>
              <a:rPr lang="zh-CN" altLang="en-US" sz="2800" b="1">
                <a:latin typeface="宋体" panose="02010600030101010101" pitchFamily="2" charset="-122"/>
              </a:rPr>
              <a:t>在科学与工程计算问题中，矩阵是一种常用的数学对象，在高级语言编程时，通常将一个矩阵描述为一个二维数组。这样，可以对其元素进行随机存取，各种矩阵运算也非常简单。</a:t>
            </a:r>
            <a:endParaRPr lang="zh-CN" altLang="en-US" sz="2800" b="1">
              <a:latin typeface="宋体" panose="02010600030101010101" pitchFamily="2" charset="-122"/>
            </a:endParaRPr>
          </a:p>
          <a:p>
            <a:pPr marL="0" indent="0">
              <a:lnSpc>
                <a:spcPct val="110000"/>
              </a:lnSpc>
              <a:buNone/>
            </a:pPr>
            <a:r>
              <a:rPr lang="zh-CN" altLang="en-US" sz="2800">
                <a:latin typeface="宋体" panose="02010600030101010101" pitchFamily="2" charset="-122"/>
              </a:rPr>
              <a:t>    </a:t>
            </a:r>
            <a:r>
              <a:rPr lang="zh-CN" altLang="en-US" sz="2800" b="1">
                <a:latin typeface="宋体" panose="02010600030101010101" pitchFamily="2" charset="-122"/>
              </a:rPr>
              <a:t>对于</a:t>
            </a:r>
            <a:r>
              <a:rPr lang="zh-CN" altLang="en-US" sz="2800" b="1">
                <a:solidFill>
                  <a:schemeClr val="folHlink"/>
                </a:solidFill>
                <a:latin typeface="宋体" panose="02010600030101010101" pitchFamily="2" charset="-122"/>
              </a:rPr>
              <a:t>高阶矩阵</a:t>
            </a:r>
            <a:r>
              <a:rPr lang="zh-CN" altLang="en-US" sz="2800" b="1">
                <a:latin typeface="宋体" panose="02010600030101010101" pitchFamily="2" charset="-122"/>
              </a:rPr>
              <a:t>，若其中</a:t>
            </a:r>
            <a:r>
              <a:rPr lang="zh-CN" altLang="en-US" sz="2800" b="1">
                <a:solidFill>
                  <a:schemeClr val="accent1"/>
                </a:solidFill>
                <a:latin typeface="宋体" panose="02010600030101010101" pitchFamily="2" charset="-122"/>
              </a:rPr>
              <a:t>非零元素呈某种规律分布</a:t>
            </a:r>
            <a:r>
              <a:rPr lang="zh-CN" altLang="en-US" sz="2800" b="1">
                <a:latin typeface="宋体" panose="02010600030101010101" pitchFamily="2" charset="-122"/>
              </a:rPr>
              <a:t>或者</a:t>
            </a:r>
            <a:r>
              <a:rPr lang="zh-CN" altLang="en-US" sz="2800" b="1">
                <a:solidFill>
                  <a:schemeClr val="accent1"/>
                </a:solidFill>
                <a:latin typeface="宋体" panose="02010600030101010101" pitchFamily="2" charset="-122"/>
              </a:rPr>
              <a:t>矩阵中有大量的零元素</a:t>
            </a:r>
            <a:r>
              <a:rPr lang="zh-CN" altLang="en-US" sz="2800" b="1">
                <a:latin typeface="宋体" panose="02010600030101010101" pitchFamily="2" charset="-122"/>
              </a:rPr>
              <a:t>，若仍然用常规方法存储，可能存储重复的非零元素或零元素，将造成存储空间的大量浪费。对这类矩阵进行压缩存储：</a:t>
            </a:r>
            <a:endParaRPr lang="zh-CN" altLang="en-US" sz="2800" b="1">
              <a:latin typeface="宋体" panose="02010600030101010101" pitchFamily="2" charset="-122"/>
            </a:endParaRPr>
          </a:p>
          <a:p>
            <a:pPr marL="533400" lvl="1" indent="0">
              <a:lnSpc>
                <a:spcPct val="110000"/>
              </a:lnSpc>
              <a:buNone/>
            </a:pPr>
            <a:r>
              <a:rPr lang="en-US" altLang="zh-CN" b="1">
                <a:solidFill>
                  <a:schemeClr val="folHlink"/>
                </a:solidFill>
                <a:latin typeface="宋体" panose="02010600030101010101" pitchFamily="2" charset="-122"/>
              </a:rPr>
              <a:t>◆</a:t>
            </a:r>
            <a:r>
              <a:rPr lang="en-US" altLang="zh-CN" b="1">
                <a:latin typeface="宋体" panose="02010600030101010101" pitchFamily="2" charset="-122"/>
              </a:rPr>
              <a:t> </a:t>
            </a:r>
            <a:r>
              <a:rPr lang="zh-CN" altLang="en-US" b="1">
                <a:latin typeface="宋体" panose="02010600030101010101" pitchFamily="2" charset="-122"/>
              </a:rPr>
              <a:t>多个相同的非零元素只分配一个存储空间</a:t>
            </a:r>
            <a:r>
              <a:rPr lang="zh-CN" altLang="en-US">
                <a:latin typeface="宋体" panose="02010600030101010101" pitchFamily="2" charset="-122"/>
              </a:rPr>
              <a:t>；</a:t>
            </a:r>
            <a:endParaRPr lang="zh-CN" altLang="en-US">
              <a:latin typeface="宋体" panose="02010600030101010101" pitchFamily="2" charset="-122"/>
            </a:endParaRPr>
          </a:p>
          <a:p>
            <a:pPr marL="533400" lvl="1" indent="0">
              <a:lnSpc>
                <a:spcPct val="110000"/>
              </a:lnSpc>
              <a:buNone/>
            </a:pPr>
            <a:r>
              <a:rPr lang="en-US" altLang="zh-CN" b="1">
                <a:solidFill>
                  <a:schemeClr val="folHlink"/>
                </a:solidFill>
                <a:latin typeface="宋体" panose="02010600030101010101" pitchFamily="2" charset="-122"/>
              </a:rPr>
              <a:t>◆</a:t>
            </a:r>
            <a:r>
              <a:rPr lang="en-US" altLang="zh-CN" b="1">
                <a:latin typeface="宋体" panose="02010600030101010101" pitchFamily="2" charset="-122"/>
              </a:rPr>
              <a:t> </a:t>
            </a:r>
            <a:r>
              <a:rPr lang="zh-CN" altLang="en-US" b="1">
                <a:latin typeface="宋体" panose="02010600030101010101" pitchFamily="2" charset="-122"/>
              </a:rPr>
              <a:t>零元素不分配空间。</a:t>
            </a:r>
            <a:endParaRPr lang="zh-CN" altLang="en-US" b="1">
              <a:latin typeface="宋体" panose="02010600030101010101" pitchFamily="2" charset="-122"/>
            </a:endParaRPr>
          </a:p>
        </p:txBody>
      </p:sp>
    </p:spTree>
  </p:cSld>
  <p:clrMapOvr>
    <a:masterClrMapping/>
  </p:clrMapOvr>
  <p:transition spd="slow">
    <p:blinds/>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01" name="标题 250881"/>
          <p:cNvSpPr>
            <a:spLocks noGrp="1"/>
          </p:cNvSpPr>
          <p:nvPr>
            <p:ph type="title"/>
          </p:nvPr>
        </p:nvSpPr>
        <p:spPr>
          <a:xfrm>
            <a:off x="2833688" y="147638"/>
            <a:ext cx="5638800" cy="833437"/>
          </a:xfrm>
        </p:spPr>
        <p:txBody>
          <a:bodyPr lIns="92075" tIns="46038" rIns="92075" bIns="46038" anchor="ctr"/>
          <a:p>
            <a:r>
              <a:rPr lang="en-US" altLang="x-none" b="1" dirty="0">
                <a:effectLst/>
                <a:latin typeface="Times New Roman" panose="02020603050405020304" pitchFamily="2" charset="0"/>
              </a:rPr>
              <a:t>5.3.1</a:t>
            </a:r>
            <a:r>
              <a:rPr lang="en-US" altLang="x-none" b="1" dirty="0">
                <a:effectLst/>
              </a:rPr>
              <a:t>   </a:t>
            </a:r>
            <a:r>
              <a:rPr lang="zh-CN" altLang="en-US" b="1" dirty="0">
                <a:effectLst/>
                <a:latin typeface="楷体_GB2312" pitchFamily="1" charset="-122"/>
                <a:ea typeface="楷体_GB2312" pitchFamily="1" charset="-122"/>
              </a:rPr>
              <a:t>特殊矩阵</a:t>
            </a:r>
            <a:endParaRPr lang="zh-CN" altLang="en-US" b="1" dirty="0">
              <a:solidFill>
                <a:schemeClr val="tx1"/>
              </a:solidFill>
              <a:effectLst/>
              <a:latin typeface="楷体_GB2312" pitchFamily="1" charset="-122"/>
              <a:ea typeface="楷体_GB2312" pitchFamily="1" charset="-122"/>
            </a:endParaRPr>
          </a:p>
        </p:txBody>
      </p:sp>
      <p:sp>
        <p:nvSpPr>
          <p:cNvPr id="204802" name="内容占位符 250882"/>
          <p:cNvSpPr>
            <a:spLocks noGrp="1"/>
          </p:cNvSpPr>
          <p:nvPr>
            <p:ph idx="4294967295"/>
          </p:nvPr>
        </p:nvSpPr>
        <p:spPr>
          <a:xfrm>
            <a:off x="1752600" y="908050"/>
            <a:ext cx="8664575" cy="3384550"/>
          </a:xfrm>
        </p:spPr>
        <p:txBody>
          <a:bodyPr anchor="t"/>
          <a:p>
            <a:pPr marL="0" indent="0">
              <a:lnSpc>
                <a:spcPct val="110000"/>
              </a:lnSpc>
              <a:spcBef>
                <a:spcPct val="10000"/>
              </a:spcBef>
              <a:buNone/>
            </a:pPr>
            <a:r>
              <a:rPr lang="zh-CN" altLang="en-US" b="1" dirty="0">
                <a:solidFill>
                  <a:schemeClr val="folHlink"/>
                </a:solidFill>
                <a:latin typeface="宋体" panose="02010600030101010101" pitchFamily="2" charset="-122"/>
              </a:rPr>
              <a:t>特殊矩阵</a:t>
            </a:r>
            <a:r>
              <a:rPr lang="zh-CN" altLang="en-US" b="1" dirty="0">
                <a:latin typeface="宋体" panose="02010600030101010101" pitchFamily="2" charset="-122"/>
              </a:rPr>
              <a:t>：</a:t>
            </a:r>
            <a:r>
              <a:rPr lang="zh-CN" altLang="en-US" sz="2800" b="1" dirty="0">
                <a:latin typeface="宋体" panose="02010600030101010101" pitchFamily="2" charset="-122"/>
              </a:rPr>
              <a:t>是指非零元素或零元素的分布有一定规律的矩阵。</a:t>
            </a:r>
            <a:endParaRPr lang="zh-CN" altLang="en-US" sz="2800" b="1" dirty="0">
              <a:latin typeface="宋体" panose="02010600030101010101" pitchFamily="2" charset="-122"/>
            </a:endParaRPr>
          </a:p>
          <a:p>
            <a:pPr marL="0" indent="0">
              <a:lnSpc>
                <a:spcPct val="110000"/>
              </a:lnSpc>
              <a:spcBef>
                <a:spcPct val="10000"/>
              </a:spcBef>
              <a:buNone/>
            </a:pPr>
            <a:r>
              <a:rPr lang="en-US" altLang="x-none" sz="3600" b="1" dirty="0">
                <a:solidFill>
                  <a:schemeClr val="folHlink"/>
                </a:solidFill>
              </a:rPr>
              <a:t>1</a:t>
            </a:r>
            <a:r>
              <a:rPr lang="en-US" altLang="x-none" sz="3600" b="1" dirty="0">
                <a:solidFill>
                  <a:schemeClr val="folHlink"/>
                </a:solidFill>
                <a:latin typeface="宋体" panose="02010600030101010101" pitchFamily="2" charset="-122"/>
              </a:rPr>
              <a:t>  </a:t>
            </a:r>
            <a:r>
              <a:rPr lang="zh-CN" altLang="en-US" sz="3600" b="1" dirty="0">
                <a:solidFill>
                  <a:schemeClr val="folHlink"/>
                </a:solidFill>
                <a:latin typeface="楷体_GB2312" pitchFamily="1" charset="-122"/>
                <a:ea typeface="楷体_GB2312" pitchFamily="1" charset="-122"/>
              </a:rPr>
              <a:t>对称矩阵</a:t>
            </a:r>
            <a:r>
              <a:rPr lang="zh-CN" altLang="en-US" dirty="0">
                <a:latin typeface="宋体" panose="02010600030101010101" pitchFamily="2" charset="-122"/>
              </a:rPr>
              <a:t> </a:t>
            </a:r>
            <a:endParaRPr lang="zh-CN" altLang="en-US" dirty="0">
              <a:latin typeface="宋体" panose="02010600030101010101" pitchFamily="2" charset="-122"/>
            </a:endParaRPr>
          </a:p>
          <a:p>
            <a:pPr marL="0" indent="0">
              <a:lnSpc>
                <a:spcPct val="110000"/>
              </a:lnSpc>
              <a:spcBef>
                <a:spcPct val="10000"/>
              </a:spcBef>
              <a:buNone/>
            </a:pPr>
            <a:r>
              <a:rPr lang="zh-CN" altLang="en-US" dirty="0">
                <a:latin typeface="宋体" panose="02010600030101010101" pitchFamily="2" charset="-122"/>
              </a:rPr>
              <a:t>   </a:t>
            </a:r>
            <a:r>
              <a:rPr lang="zh-CN" altLang="en-US" sz="2800" b="1" dirty="0">
                <a:latin typeface="宋体" panose="02010600030101010101" pitchFamily="2" charset="-122"/>
              </a:rPr>
              <a:t>若一个</a:t>
            </a:r>
            <a:r>
              <a:rPr lang="en-US" altLang="x-none" sz="2800" b="1" dirty="0"/>
              <a:t>n</a:t>
            </a:r>
            <a:r>
              <a:rPr lang="zh-CN" altLang="en-US" sz="2800" b="1" dirty="0">
                <a:latin typeface="宋体" panose="02010600030101010101" pitchFamily="2" charset="-122"/>
              </a:rPr>
              <a:t>阶方阵</a:t>
            </a:r>
            <a:r>
              <a:rPr lang="en-US" altLang="x-none" sz="2800" b="1" dirty="0"/>
              <a:t>A=(a</a:t>
            </a:r>
            <a:r>
              <a:rPr lang="en-US" altLang="x-none" sz="2800" b="1" baseline="-18000" dirty="0"/>
              <a:t>ij</a:t>
            </a:r>
            <a:r>
              <a:rPr lang="en-US" altLang="x-none" sz="2800" b="1" dirty="0"/>
              <a:t>)</a:t>
            </a:r>
            <a:r>
              <a:rPr lang="en-US" altLang="x-none" sz="2800" b="1" baseline="-25000" dirty="0"/>
              <a:t>n</a:t>
            </a:r>
            <a:r>
              <a:rPr lang="en-US" altLang="x-none" sz="2800" b="1" baseline="-25000" dirty="0">
                <a:sym typeface="Symbol" panose="05050102010706020507" pitchFamily="2" charset="2"/>
              </a:rPr>
              <a:t></a:t>
            </a:r>
            <a:r>
              <a:rPr lang="en-US" altLang="x-none" sz="2800" b="1" baseline="-25000" dirty="0"/>
              <a:t>n</a:t>
            </a:r>
            <a:r>
              <a:rPr lang="zh-CN" altLang="en-US" sz="2800" b="1" dirty="0">
                <a:latin typeface="宋体" panose="02010600030101010101" pitchFamily="2" charset="-122"/>
              </a:rPr>
              <a:t>中的元素满足性质：</a:t>
            </a:r>
            <a:endParaRPr lang="zh-CN" altLang="en-US" sz="2800" b="1" dirty="0">
              <a:latin typeface="宋体" panose="02010600030101010101" pitchFamily="2" charset="-122"/>
            </a:endParaRPr>
          </a:p>
          <a:p>
            <a:pPr marL="1079500" lvl="2" indent="0">
              <a:lnSpc>
                <a:spcPct val="110000"/>
              </a:lnSpc>
              <a:spcBef>
                <a:spcPct val="10000"/>
              </a:spcBef>
              <a:buNone/>
            </a:pPr>
            <a:r>
              <a:rPr lang="en-US" altLang="x-none" sz="2800" b="1" dirty="0"/>
              <a:t>a</a:t>
            </a:r>
            <a:r>
              <a:rPr lang="en-US" altLang="x-none" sz="2800" b="1" baseline="-18000" dirty="0"/>
              <a:t>ij</a:t>
            </a:r>
            <a:r>
              <a:rPr lang="en-US" altLang="x-none" sz="2800" b="1" dirty="0"/>
              <a:t>=a</a:t>
            </a:r>
            <a:r>
              <a:rPr lang="en-US" altLang="x-none" sz="2800" b="1" baseline="-18000" dirty="0"/>
              <a:t>ji</a:t>
            </a:r>
            <a:r>
              <a:rPr lang="en-US" altLang="x-none" sz="2800" b="1" dirty="0"/>
              <a:t>   1≦i,j≦n</a:t>
            </a:r>
            <a:r>
              <a:rPr lang="zh-CN" altLang="en-US" sz="2800" b="1" dirty="0"/>
              <a:t>且</a:t>
            </a:r>
            <a:r>
              <a:rPr lang="en-US" altLang="x-none" sz="2800" b="1" dirty="0"/>
              <a:t>i</a:t>
            </a:r>
            <a:r>
              <a:rPr lang="en-US" altLang="x-none" sz="2800" b="1" dirty="0">
                <a:ea typeface="Arial Unicode MS" panose="020B0604020202020204" charset="-122"/>
              </a:rPr>
              <a:t>≠</a:t>
            </a:r>
            <a:r>
              <a:rPr lang="en-US" altLang="x-none" sz="2800" b="1" dirty="0"/>
              <a:t>j</a:t>
            </a:r>
            <a:endParaRPr lang="en-US" altLang="x-none" sz="2800" b="1" dirty="0"/>
          </a:p>
          <a:p>
            <a:pPr marL="0" indent="0">
              <a:lnSpc>
                <a:spcPct val="110000"/>
              </a:lnSpc>
              <a:spcBef>
                <a:spcPct val="10000"/>
              </a:spcBef>
              <a:buNone/>
            </a:pPr>
            <a:r>
              <a:rPr lang="zh-CN" altLang="en-US" sz="2800" b="1" dirty="0">
                <a:latin typeface="宋体" panose="02010600030101010101" pitchFamily="2" charset="-122"/>
              </a:rPr>
              <a:t>则称</a:t>
            </a:r>
            <a:r>
              <a:rPr lang="en-US" altLang="x-none" sz="2800" b="1" dirty="0"/>
              <a:t>A</a:t>
            </a:r>
            <a:r>
              <a:rPr lang="zh-CN" altLang="en-US" sz="2800" b="1" dirty="0">
                <a:latin typeface="宋体" panose="02010600030101010101" pitchFamily="2" charset="-122"/>
              </a:rPr>
              <a:t>为对称矩阵，如图</a:t>
            </a:r>
            <a:r>
              <a:rPr lang="en-US" altLang="x-none" sz="2800" b="1" dirty="0"/>
              <a:t>5-3</a:t>
            </a:r>
            <a:r>
              <a:rPr lang="zh-CN" altLang="en-US" sz="2800" b="1" dirty="0">
                <a:latin typeface="宋体" panose="02010600030101010101" pitchFamily="2" charset="-122"/>
              </a:rPr>
              <a:t>所示。</a:t>
            </a:r>
            <a:endParaRPr lang="zh-CN" altLang="en-US" sz="2800" dirty="0">
              <a:latin typeface="宋体" panose="02010600030101010101" pitchFamily="2" charset="-122"/>
            </a:endParaRPr>
          </a:p>
        </p:txBody>
      </p:sp>
      <p:grpSp>
        <p:nvGrpSpPr>
          <p:cNvPr id="204803" name="组合 250883"/>
          <p:cNvGrpSpPr/>
          <p:nvPr/>
        </p:nvGrpSpPr>
        <p:grpSpPr>
          <a:xfrm>
            <a:off x="2209800" y="4292600"/>
            <a:ext cx="6610350" cy="2471738"/>
            <a:chOff x="0" y="0"/>
            <a:chExt cx="4164" cy="1557"/>
          </a:xfrm>
        </p:grpSpPr>
        <p:sp>
          <p:nvSpPr>
            <p:cNvPr id="204804" name="矩形 250884"/>
            <p:cNvSpPr/>
            <p:nvPr/>
          </p:nvSpPr>
          <p:spPr>
            <a:xfrm>
              <a:off x="1296" y="1317"/>
              <a:ext cx="1632" cy="240"/>
            </a:xfrm>
            <a:prstGeom prst="rect">
              <a:avLst/>
            </a:prstGeom>
            <a:noFill/>
            <a:ln w="9525">
              <a:noFill/>
            </a:ln>
          </p:spPr>
          <p:txBody>
            <a:bodyPr lIns="92075" tIns="46038" rIns="92075" bIns="46038" anchor="ctr"/>
            <a:p>
              <a:pPr algn="ctr" eaLnBrk="0" hangingPunct="0"/>
              <a:r>
                <a:rPr lang="zh-CN" altLang="en-US" sz="2000" b="1" dirty="0">
                  <a:latin typeface="Arial" panose="020B0604020202020204" pitchFamily="34" charset="0"/>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5-3</a:t>
              </a:r>
              <a:r>
                <a:rPr lang="en-US" altLang="x-none" sz="2000" b="1" dirty="0">
                  <a:latin typeface="Arial" panose="020B0604020202020204" pitchFamily="34" charset="0"/>
                  <a:ea typeface="宋体" panose="02010600030101010101" pitchFamily="2" charset="-122"/>
                </a:rPr>
                <a:t>   </a:t>
              </a:r>
              <a:r>
                <a:rPr lang="zh-CN" altLang="en-US" sz="2000" b="1" dirty="0">
                  <a:latin typeface="宋体" panose="02010600030101010101" pitchFamily="2" charset="-122"/>
                  <a:ea typeface="宋体" panose="02010600030101010101" pitchFamily="2" charset="-122"/>
                </a:rPr>
                <a:t>对称矩阵示例</a:t>
              </a:r>
              <a:endParaRPr lang="zh-CN" altLang="en-US" sz="2000" b="1" dirty="0">
                <a:latin typeface="Times New Roman" panose="02020603050405020304" pitchFamily="2" charset="0"/>
                <a:ea typeface="宋体" panose="02010600030101010101" pitchFamily="2" charset="-122"/>
              </a:endParaRPr>
            </a:p>
          </p:txBody>
        </p:sp>
        <p:grpSp>
          <p:nvGrpSpPr>
            <p:cNvPr id="204805" name="组合 250885"/>
            <p:cNvGrpSpPr/>
            <p:nvPr/>
          </p:nvGrpSpPr>
          <p:grpSpPr>
            <a:xfrm>
              <a:off x="0" y="0"/>
              <a:ext cx="4164" cy="1272"/>
              <a:chOff x="0" y="0"/>
              <a:chExt cx="4164" cy="1272"/>
            </a:xfrm>
          </p:grpSpPr>
          <p:grpSp>
            <p:nvGrpSpPr>
              <p:cNvPr id="204806" name="组合 250886"/>
              <p:cNvGrpSpPr/>
              <p:nvPr/>
            </p:nvGrpSpPr>
            <p:grpSpPr>
              <a:xfrm>
                <a:off x="0" y="48"/>
                <a:ext cx="1653" cy="1224"/>
                <a:chOff x="0" y="0"/>
                <a:chExt cx="1653" cy="1362"/>
              </a:xfrm>
            </p:grpSpPr>
            <p:sp>
              <p:nvSpPr>
                <p:cNvPr id="204807" name="左中括号 250887"/>
                <p:cNvSpPr/>
                <p:nvPr/>
              </p:nvSpPr>
              <p:spPr>
                <a:xfrm>
                  <a:off x="337" y="72"/>
                  <a:ext cx="68" cy="1270"/>
                </a:xfrm>
                <a:prstGeom prst="leftBracket">
                  <a:avLst>
                    <a:gd name="adj" fmla="val 155550"/>
                  </a:avLst>
                </a:prstGeom>
                <a:noFill/>
                <a:ln w="9525"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sp>
              <p:nvSpPr>
                <p:cNvPr id="204808" name="右中括号 250888"/>
                <p:cNvSpPr/>
                <p:nvPr/>
              </p:nvSpPr>
              <p:spPr>
                <a:xfrm>
                  <a:off x="1585" y="72"/>
                  <a:ext cx="68" cy="1270"/>
                </a:xfrm>
                <a:prstGeom prst="rightBracket">
                  <a:avLst>
                    <a:gd name="adj" fmla="val 155550"/>
                  </a:avLst>
                </a:prstGeom>
                <a:noFill/>
                <a:ln w="9525"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sp>
              <p:nvSpPr>
                <p:cNvPr id="204809" name="矩形 250889"/>
                <p:cNvSpPr/>
                <p:nvPr/>
              </p:nvSpPr>
              <p:spPr>
                <a:xfrm>
                  <a:off x="412" y="0"/>
                  <a:ext cx="1179" cy="227"/>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1   5   1   3   7</a:t>
                  </a:r>
                  <a:endParaRPr lang="en-US" altLang="x-none" sz="2400" dirty="0">
                    <a:latin typeface="Times New Roman" panose="02020603050405020304" pitchFamily="2" charset="0"/>
                    <a:ea typeface="宋体" panose="02010600030101010101" pitchFamily="2" charset="-122"/>
                  </a:endParaRPr>
                </a:p>
              </p:txBody>
            </p:sp>
            <p:sp>
              <p:nvSpPr>
                <p:cNvPr id="204810" name="矩形 250890"/>
                <p:cNvSpPr/>
                <p:nvPr/>
              </p:nvSpPr>
              <p:spPr>
                <a:xfrm>
                  <a:off x="415" y="864"/>
                  <a:ext cx="1179" cy="227"/>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3   0   2   5   1</a:t>
                  </a:r>
                  <a:endParaRPr lang="en-US" altLang="x-none" sz="2400" dirty="0">
                    <a:latin typeface="Times New Roman" panose="02020603050405020304" pitchFamily="2" charset="0"/>
                    <a:ea typeface="宋体" panose="02010600030101010101" pitchFamily="2" charset="-122"/>
                  </a:endParaRPr>
                </a:p>
              </p:txBody>
            </p:sp>
            <p:sp>
              <p:nvSpPr>
                <p:cNvPr id="204811" name="矩形 250891"/>
                <p:cNvSpPr/>
                <p:nvPr/>
              </p:nvSpPr>
              <p:spPr>
                <a:xfrm>
                  <a:off x="412" y="1135"/>
                  <a:ext cx="1179" cy="227"/>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7   0   6   1   3</a:t>
                  </a:r>
                  <a:endParaRPr lang="en-US" altLang="x-none" sz="2400" dirty="0">
                    <a:latin typeface="Times New Roman" panose="02020603050405020304" pitchFamily="2" charset="0"/>
                    <a:ea typeface="宋体" panose="02010600030101010101" pitchFamily="2" charset="-122"/>
                  </a:endParaRPr>
                </a:p>
              </p:txBody>
            </p:sp>
            <p:sp>
              <p:nvSpPr>
                <p:cNvPr id="204812" name="矩形 250892"/>
                <p:cNvSpPr/>
                <p:nvPr/>
              </p:nvSpPr>
              <p:spPr>
                <a:xfrm>
                  <a:off x="412" y="288"/>
                  <a:ext cx="1179" cy="227"/>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5   0   8   0   0</a:t>
                  </a:r>
                  <a:endParaRPr lang="en-US" altLang="x-none" sz="2400" dirty="0">
                    <a:latin typeface="Times New Roman" panose="02020603050405020304" pitchFamily="2" charset="0"/>
                    <a:ea typeface="宋体" panose="02010600030101010101" pitchFamily="2" charset="-122"/>
                  </a:endParaRPr>
                </a:p>
              </p:txBody>
            </p:sp>
            <p:sp>
              <p:nvSpPr>
                <p:cNvPr id="204813" name="矩形 250893"/>
                <p:cNvSpPr/>
                <p:nvPr/>
              </p:nvSpPr>
              <p:spPr>
                <a:xfrm>
                  <a:off x="412" y="576"/>
                  <a:ext cx="1179" cy="227"/>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1   8   9   2   6</a:t>
                  </a:r>
                  <a:endParaRPr lang="en-US" altLang="x-none" sz="2400" dirty="0">
                    <a:latin typeface="Times New Roman" panose="02020603050405020304" pitchFamily="2" charset="0"/>
                    <a:ea typeface="宋体" panose="02010600030101010101" pitchFamily="2" charset="-122"/>
                  </a:endParaRPr>
                </a:p>
              </p:txBody>
            </p:sp>
            <p:sp>
              <p:nvSpPr>
                <p:cNvPr id="204814" name="矩形 250894"/>
                <p:cNvSpPr/>
                <p:nvPr/>
              </p:nvSpPr>
              <p:spPr>
                <a:xfrm>
                  <a:off x="0" y="565"/>
                  <a:ext cx="385" cy="227"/>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A=</a:t>
                  </a:r>
                  <a:endParaRPr lang="en-US" altLang="x-none" sz="2400" dirty="0">
                    <a:latin typeface="Times New Roman" panose="02020603050405020304" pitchFamily="2" charset="0"/>
                    <a:ea typeface="宋体" panose="02010600030101010101" pitchFamily="2" charset="-122"/>
                  </a:endParaRPr>
                </a:p>
              </p:txBody>
            </p:sp>
          </p:grpSp>
          <p:grpSp>
            <p:nvGrpSpPr>
              <p:cNvPr id="204815" name="组合 250895"/>
              <p:cNvGrpSpPr/>
              <p:nvPr/>
            </p:nvGrpSpPr>
            <p:grpSpPr>
              <a:xfrm>
                <a:off x="2213" y="0"/>
                <a:ext cx="1951" cy="1224"/>
                <a:chOff x="0" y="0"/>
                <a:chExt cx="1951" cy="1230"/>
              </a:xfrm>
            </p:grpSpPr>
            <p:sp>
              <p:nvSpPr>
                <p:cNvPr id="204816" name="矩形 250896"/>
                <p:cNvSpPr/>
                <p:nvPr/>
              </p:nvSpPr>
              <p:spPr>
                <a:xfrm>
                  <a:off x="430" y="0"/>
                  <a:ext cx="1437" cy="1179"/>
                </a:xfrm>
                <a:prstGeom prst="rect">
                  <a:avLst/>
                </a:prstGeom>
                <a:noFill/>
                <a:ln w="9525">
                  <a:noFill/>
                </a:ln>
              </p:spPr>
              <p:txBody>
                <a:bodyPr wrap="none" anchor="ctr"/>
                <a:p>
                  <a:r>
                    <a:rPr lang="zh-CN" altLang="en-US" sz="2800" dirty="0">
                      <a:latin typeface="Times New Roman" panose="02020603050405020304" pitchFamily="2" charset="0"/>
                      <a:ea typeface="宋体" panose="02010600030101010101" pitchFamily="2" charset="-122"/>
                    </a:rPr>
                    <a:t> </a:t>
                  </a:r>
                  <a:r>
                    <a:rPr lang="en-US" altLang="x-none" sz="2400" dirty="0">
                      <a:latin typeface="Times New Roman" panose="02020603050405020304" pitchFamily="2" charset="0"/>
                      <a:ea typeface="宋体" panose="02010600030101010101" pitchFamily="2" charset="-122"/>
                    </a:rPr>
                    <a:t>a</a:t>
                  </a:r>
                  <a:r>
                    <a:rPr lang="en-US" altLang="x-none" sz="2400" baseline="-25000" dirty="0">
                      <a:latin typeface="Times New Roman" panose="02020603050405020304" pitchFamily="2" charset="0"/>
                      <a:ea typeface="宋体" panose="02010600030101010101" pitchFamily="2" charset="-122"/>
                    </a:rPr>
                    <a:t>11</a:t>
                  </a:r>
                  <a:endParaRPr lang="en-US" altLang="x-none" sz="2400" baseline="-25000" dirty="0">
                    <a:latin typeface="Times New Roman" panose="02020603050405020304" pitchFamily="2" charset="0"/>
                    <a:ea typeface="宋体" panose="02010600030101010101" pitchFamily="2" charset="-122"/>
                  </a:endParaRPr>
                </a:p>
                <a:p>
                  <a:r>
                    <a:rPr lang="en-US" altLang="x-none" sz="2400" dirty="0">
                      <a:latin typeface="Times New Roman" panose="02020603050405020304" pitchFamily="2" charset="0"/>
                      <a:ea typeface="宋体" panose="02010600030101010101" pitchFamily="2" charset="-122"/>
                    </a:rPr>
                    <a:t> a</a:t>
                  </a:r>
                  <a:r>
                    <a:rPr lang="en-US" altLang="x-none" sz="2400" baseline="-25000" dirty="0">
                      <a:latin typeface="Times New Roman" panose="02020603050405020304" pitchFamily="2" charset="0"/>
                      <a:ea typeface="宋体" panose="02010600030101010101" pitchFamily="2" charset="-122"/>
                    </a:rPr>
                    <a:t>21   </a:t>
                  </a:r>
                  <a:r>
                    <a:rPr lang="en-US" altLang="x-none" sz="2400" dirty="0">
                      <a:latin typeface="Times New Roman" panose="02020603050405020304" pitchFamily="2" charset="0"/>
                      <a:ea typeface="宋体" panose="02010600030101010101" pitchFamily="2" charset="-122"/>
                    </a:rPr>
                    <a:t>a</a:t>
                  </a:r>
                  <a:r>
                    <a:rPr lang="en-US" altLang="x-none" sz="2400" baseline="-25000" dirty="0">
                      <a:latin typeface="Times New Roman" panose="02020603050405020304" pitchFamily="2" charset="0"/>
                      <a:ea typeface="宋体" panose="02010600030101010101" pitchFamily="2" charset="-122"/>
                    </a:rPr>
                    <a:t>22</a:t>
                  </a:r>
                  <a:endParaRPr lang="en-US" altLang="x-none" sz="2400" baseline="-25000" dirty="0">
                    <a:latin typeface="Times New Roman" panose="02020603050405020304" pitchFamily="2" charset="0"/>
                    <a:ea typeface="宋体" panose="02010600030101010101" pitchFamily="2" charset="-122"/>
                  </a:endParaRPr>
                </a:p>
                <a:p>
                  <a:r>
                    <a:rPr lang="en-US" altLang="x-none" sz="2400" dirty="0">
                      <a:latin typeface="Times New Roman" panose="02020603050405020304" pitchFamily="2" charset="0"/>
                      <a:ea typeface="宋体" panose="02010600030101010101" pitchFamily="2" charset="-122"/>
                    </a:rPr>
                    <a:t> a</a:t>
                  </a:r>
                  <a:r>
                    <a:rPr lang="en-US" altLang="x-none" sz="2400" baseline="-25000" dirty="0">
                      <a:latin typeface="Times New Roman" panose="02020603050405020304" pitchFamily="2" charset="0"/>
                      <a:ea typeface="宋体" panose="02010600030101010101" pitchFamily="2" charset="-122"/>
                    </a:rPr>
                    <a:t>31   </a:t>
                  </a:r>
                  <a:r>
                    <a:rPr lang="en-US" altLang="x-none" sz="2400" dirty="0">
                      <a:latin typeface="Times New Roman" panose="02020603050405020304" pitchFamily="2" charset="0"/>
                      <a:ea typeface="宋体" panose="02010600030101010101" pitchFamily="2" charset="-122"/>
                    </a:rPr>
                    <a:t>a</a:t>
                  </a:r>
                  <a:r>
                    <a:rPr lang="en-US" altLang="x-none" sz="2400" baseline="-25000" dirty="0">
                      <a:latin typeface="Times New Roman" panose="02020603050405020304" pitchFamily="2" charset="0"/>
                      <a:ea typeface="宋体" panose="02010600030101010101" pitchFamily="2" charset="-122"/>
                    </a:rPr>
                    <a:t>32   </a:t>
                  </a:r>
                  <a:r>
                    <a:rPr lang="en-US" altLang="x-none" sz="2400" dirty="0">
                      <a:latin typeface="Times New Roman" panose="02020603050405020304" pitchFamily="2" charset="0"/>
                      <a:ea typeface="宋体" panose="02010600030101010101" pitchFamily="2" charset="-122"/>
                    </a:rPr>
                    <a:t>a</a:t>
                  </a:r>
                  <a:r>
                    <a:rPr lang="en-US" altLang="x-none" sz="2400" baseline="-25000" dirty="0">
                      <a:latin typeface="Times New Roman" panose="02020603050405020304" pitchFamily="2" charset="0"/>
                      <a:ea typeface="宋体" panose="02010600030101010101" pitchFamily="2" charset="-122"/>
                    </a:rPr>
                    <a:t>33</a:t>
                  </a:r>
                  <a:endParaRPr lang="en-US" altLang="x-none" sz="2400" baseline="-25000" dirty="0">
                    <a:latin typeface="Times New Roman" panose="02020603050405020304" pitchFamily="2" charset="0"/>
                    <a:ea typeface="宋体" panose="02010600030101010101" pitchFamily="2" charset="-122"/>
                  </a:endParaRPr>
                </a:p>
                <a:p>
                  <a:r>
                    <a:rPr lang="en-US" altLang="x-none" sz="2400" dirty="0">
                      <a:latin typeface="Times New Roman" panose="02020603050405020304" pitchFamily="2" charset="0"/>
                      <a:ea typeface="Times New Roman" panose="02020603050405020304" pitchFamily="2" charset="0"/>
                    </a:rPr>
                    <a:t>…</a:t>
                  </a:r>
                  <a:r>
                    <a:rPr lang="en-US" altLang="x-none" sz="2400" dirty="0">
                      <a:latin typeface="Times New Roman" panose="02020603050405020304" pitchFamily="2" charset="0"/>
                      <a:ea typeface="宋体" panose="02010600030101010101" pitchFamily="2" charset="-122"/>
                    </a:rPr>
                    <a:t> </a:t>
                  </a:r>
                  <a:r>
                    <a:rPr lang="en-US" altLang="x-none" sz="2400" dirty="0">
                      <a:latin typeface="Times New Roman" panose="02020603050405020304" pitchFamily="2" charset="0"/>
                      <a:ea typeface="Times New Roman" panose="02020603050405020304" pitchFamily="2" charset="0"/>
                    </a:rPr>
                    <a:t>…</a:t>
                  </a:r>
                  <a:r>
                    <a:rPr lang="en-US" altLang="x-none" sz="2400" dirty="0">
                      <a:latin typeface="Times New Roman" panose="02020603050405020304" pitchFamily="2" charset="0"/>
                      <a:ea typeface="宋体" panose="02010600030101010101" pitchFamily="2" charset="-122"/>
                    </a:rPr>
                    <a:t> </a:t>
                  </a:r>
                  <a:r>
                    <a:rPr lang="en-US" altLang="x-none" sz="2400" dirty="0">
                      <a:latin typeface="Times New Roman" panose="02020603050405020304" pitchFamily="2" charset="0"/>
                      <a:ea typeface="Times New Roman" panose="02020603050405020304" pitchFamily="2" charset="0"/>
                    </a:rPr>
                    <a:t>…</a:t>
                  </a:r>
                  <a:r>
                    <a:rPr lang="en-US" altLang="x-none" sz="2400" dirty="0">
                      <a:latin typeface="Times New Roman" panose="02020603050405020304" pitchFamily="2" charset="0"/>
                      <a:ea typeface="宋体" panose="02010600030101010101" pitchFamily="2" charset="-122"/>
                    </a:rPr>
                    <a:t>  </a:t>
                  </a:r>
                  <a:r>
                    <a:rPr lang="en-US" altLang="x-none" sz="2400" dirty="0">
                      <a:latin typeface="Times New Roman" panose="02020603050405020304" pitchFamily="2" charset="0"/>
                      <a:ea typeface="Times New Roman" panose="02020603050405020304" pitchFamily="2" charset="0"/>
                    </a:rPr>
                    <a:t>…</a:t>
                  </a:r>
                  <a:endParaRPr lang="en-US" altLang="x-none" sz="2400" dirty="0">
                    <a:latin typeface="Times New Roman" panose="02020603050405020304" pitchFamily="2" charset="0"/>
                    <a:ea typeface="Times New Roman" panose="02020603050405020304" pitchFamily="2" charset="0"/>
                  </a:endParaRPr>
                </a:p>
                <a:p>
                  <a:r>
                    <a:rPr lang="en-US" altLang="x-none" sz="2400" dirty="0">
                      <a:latin typeface="Times New Roman" panose="02020603050405020304" pitchFamily="2" charset="0"/>
                      <a:ea typeface="宋体" panose="02010600030101010101" pitchFamily="2" charset="-122"/>
                    </a:rPr>
                    <a:t> a</a:t>
                  </a:r>
                  <a:r>
                    <a:rPr lang="en-US" altLang="x-none" sz="2400" baseline="-25000" dirty="0">
                      <a:latin typeface="Times New Roman" panose="02020603050405020304" pitchFamily="2" charset="0"/>
                      <a:ea typeface="宋体" panose="02010600030101010101" pitchFamily="2" charset="-122"/>
                    </a:rPr>
                    <a:t>n1   </a:t>
                  </a:r>
                  <a:r>
                    <a:rPr lang="en-US" altLang="x-none" sz="2400" dirty="0">
                      <a:latin typeface="Times New Roman" panose="02020603050405020304" pitchFamily="2" charset="0"/>
                      <a:ea typeface="宋体" panose="02010600030101010101" pitchFamily="2" charset="-122"/>
                    </a:rPr>
                    <a:t>a</a:t>
                  </a:r>
                  <a:r>
                    <a:rPr lang="en-US" altLang="x-none" sz="2400" baseline="-25000" dirty="0">
                      <a:latin typeface="Times New Roman" panose="02020603050405020304" pitchFamily="2" charset="0"/>
                      <a:ea typeface="宋体" panose="02010600030101010101" pitchFamily="2" charset="-122"/>
                    </a:rPr>
                    <a:t>n2   </a:t>
                  </a:r>
                  <a:r>
                    <a:rPr lang="en-US" altLang="x-none" sz="2400" dirty="0">
                      <a:latin typeface="Times New Roman" panose="02020603050405020304" pitchFamily="2" charset="0"/>
                      <a:ea typeface="Arial Unicode MS" panose="020B0604020202020204" charset="-122"/>
                    </a:rPr>
                    <a:t>…      </a:t>
                  </a:r>
                  <a:r>
                    <a:rPr lang="en-US" altLang="x-none" sz="2400" dirty="0">
                      <a:latin typeface="Times New Roman" panose="02020603050405020304" pitchFamily="2" charset="0"/>
                      <a:ea typeface="宋体" panose="02010600030101010101" pitchFamily="2" charset="-122"/>
                    </a:rPr>
                    <a:t>a</a:t>
                  </a:r>
                  <a:r>
                    <a:rPr lang="en-US" altLang="x-none" sz="2400" baseline="-25000" dirty="0">
                      <a:latin typeface="Times New Roman" panose="02020603050405020304" pitchFamily="2" charset="0"/>
                      <a:ea typeface="宋体" panose="02010600030101010101" pitchFamily="2" charset="-122"/>
                    </a:rPr>
                    <a:t>nn</a:t>
                  </a:r>
                  <a:endParaRPr lang="en-US" altLang="x-none" sz="2400" baseline="-25000" dirty="0">
                    <a:latin typeface="Times New Roman" panose="02020603050405020304" pitchFamily="2" charset="0"/>
                    <a:ea typeface="宋体" panose="02010600030101010101" pitchFamily="2" charset="-122"/>
                  </a:endParaRPr>
                </a:p>
              </p:txBody>
            </p:sp>
            <p:sp>
              <p:nvSpPr>
                <p:cNvPr id="204817" name="矩形 250897"/>
                <p:cNvSpPr/>
                <p:nvPr/>
              </p:nvSpPr>
              <p:spPr>
                <a:xfrm>
                  <a:off x="0" y="480"/>
                  <a:ext cx="340" cy="272"/>
                </a:xfrm>
                <a:prstGeom prst="rect">
                  <a:avLst/>
                </a:prstGeom>
                <a:noFill/>
                <a:ln w="9525">
                  <a:noFill/>
                </a:ln>
              </p:spPr>
              <p:txBody>
                <a:bodyPr wrap="none" anchor="ctr"/>
                <a:p>
                  <a:r>
                    <a:rPr lang="en-US" altLang="x-none" sz="2800" dirty="0">
                      <a:latin typeface="Times New Roman" panose="02020603050405020304" pitchFamily="2" charset="0"/>
                      <a:ea typeface="宋体" panose="02010600030101010101" pitchFamily="2" charset="-122"/>
                    </a:rPr>
                    <a:t>A=</a:t>
                  </a:r>
                  <a:endParaRPr lang="en-US" altLang="x-none" sz="2800" dirty="0">
                    <a:latin typeface="Times New Roman" panose="02020603050405020304" pitchFamily="2" charset="0"/>
                    <a:ea typeface="宋体" panose="02010600030101010101" pitchFamily="2" charset="-122"/>
                  </a:endParaRPr>
                </a:p>
              </p:txBody>
            </p:sp>
            <p:sp>
              <p:nvSpPr>
                <p:cNvPr id="204818" name="左中括号 250898"/>
                <p:cNvSpPr/>
                <p:nvPr/>
              </p:nvSpPr>
              <p:spPr>
                <a:xfrm>
                  <a:off x="379" y="66"/>
                  <a:ext cx="45" cy="1134"/>
                </a:xfrm>
                <a:prstGeom prst="leftBracket">
                  <a:avLst>
                    <a:gd name="adj" fmla="val 210000"/>
                  </a:avLst>
                </a:prstGeom>
                <a:noFill/>
                <a:ln w="9525"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sp>
              <p:nvSpPr>
                <p:cNvPr id="204819" name="右中括号 250899"/>
                <p:cNvSpPr/>
                <p:nvPr/>
              </p:nvSpPr>
              <p:spPr>
                <a:xfrm>
                  <a:off x="1906" y="96"/>
                  <a:ext cx="45" cy="1134"/>
                </a:xfrm>
                <a:prstGeom prst="rightBracket">
                  <a:avLst>
                    <a:gd name="adj" fmla="val 210000"/>
                  </a:avLst>
                </a:prstGeom>
                <a:noFill/>
                <a:ln w="9525"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grpSp>
        </p:gr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825" name="内容占位符 251905"/>
          <p:cNvSpPr>
            <a:spLocks noGrp="1"/>
          </p:cNvSpPr>
          <p:nvPr>
            <p:ph idx="4294967295"/>
          </p:nvPr>
        </p:nvSpPr>
        <p:spPr>
          <a:xfrm>
            <a:off x="1752600" y="147638"/>
            <a:ext cx="8736013" cy="5081587"/>
          </a:xfrm>
        </p:spPr>
        <p:txBody>
          <a:bodyPr anchor="t"/>
          <a:p>
            <a:pPr marL="0" indent="0">
              <a:lnSpc>
                <a:spcPct val="110000"/>
              </a:lnSpc>
              <a:buNone/>
            </a:pPr>
            <a:r>
              <a:rPr lang="zh-CN" altLang="en-US" dirty="0">
                <a:latin typeface="宋体" panose="02010600030101010101" pitchFamily="2" charset="-122"/>
              </a:rPr>
              <a:t>    </a:t>
            </a:r>
            <a:r>
              <a:rPr lang="zh-CN" altLang="en-US" sz="2800" b="1" dirty="0">
                <a:latin typeface="宋体" panose="02010600030101010101" pitchFamily="2" charset="-122"/>
              </a:rPr>
              <a:t>对称矩阵中的</a:t>
            </a:r>
            <a:r>
              <a:rPr lang="zh-CN" altLang="en-US" sz="2800" b="1" dirty="0">
                <a:solidFill>
                  <a:schemeClr val="folHlink"/>
                </a:solidFill>
                <a:latin typeface="宋体" panose="02010600030101010101" pitchFamily="2" charset="-122"/>
              </a:rPr>
              <a:t>元素关于主对角线对称</a:t>
            </a:r>
            <a:r>
              <a:rPr lang="zh-CN" altLang="en-US" sz="2800" b="1" dirty="0">
                <a:latin typeface="宋体" panose="02010600030101010101" pitchFamily="2" charset="-122"/>
              </a:rPr>
              <a:t>，因此，让每一对对称元素</a:t>
            </a:r>
            <a:r>
              <a:rPr lang="en-US" altLang="x-none" sz="2800" b="1" dirty="0"/>
              <a:t>a</a:t>
            </a:r>
            <a:r>
              <a:rPr lang="en-US" altLang="x-none" sz="2800" b="1" baseline="-18000" dirty="0"/>
              <a:t>ij</a:t>
            </a:r>
            <a:r>
              <a:rPr lang="zh-CN" altLang="en-US" sz="2800" b="1" dirty="0"/>
              <a:t>和</a:t>
            </a:r>
            <a:r>
              <a:rPr lang="en-US" altLang="x-none" sz="2800" b="1" dirty="0"/>
              <a:t>a</a:t>
            </a:r>
            <a:r>
              <a:rPr lang="en-US" altLang="x-none" sz="2800" b="1" baseline="-18000" dirty="0"/>
              <a:t>ji</a:t>
            </a:r>
            <a:r>
              <a:rPr lang="en-US" altLang="x-none" sz="2800" b="1" dirty="0"/>
              <a:t>(i</a:t>
            </a:r>
            <a:r>
              <a:rPr lang="en-US" altLang="x-none" sz="2800" b="1" dirty="0">
                <a:ea typeface="Arial Unicode MS" panose="020B0604020202020204" charset="-122"/>
              </a:rPr>
              <a:t>≠</a:t>
            </a:r>
            <a:r>
              <a:rPr lang="en-US" altLang="x-none" sz="2800" b="1" dirty="0"/>
              <a:t>j)</a:t>
            </a:r>
            <a:r>
              <a:rPr lang="zh-CN" altLang="en-US" sz="2800" b="1" dirty="0">
                <a:latin typeface="宋体" panose="02010600030101010101" pitchFamily="2" charset="-122"/>
              </a:rPr>
              <a:t>分配一个存储空间，则</a:t>
            </a:r>
            <a:r>
              <a:rPr lang="en-US" altLang="x-none" sz="2800" b="1" dirty="0"/>
              <a:t>n</a:t>
            </a:r>
            <a:r>
              <a:rPr lang="en-US" altLang="x-none" sz="2800" b="1" baseline="30000" dirty="0"/>
              <a:t>2</a:t>
            </a:r>
            <a:r>
              <a:rPr lang="zh-CN" altLang="en-US" sz="2800" b="1" dirty="0"/>
              <a:t>个元素压缩存储到</a:t>
            </a:r>
            <a:r>
              <a:rPr lang="en-US" altLang="x-none" sz="2800" b="1" dirty="0"/>
              <a:t>n(n+1)/2</a:t>
            </a:r>
            <a:r>
              <a:rPr lang="zh-CN" altLang="en-US" sz="2800" b="1" dirty="0">
                <a:latin typeface="宋体" panose="02010600030101010101" pitchFamily="2" charset="-122"/>
              </a:rPr>
              <a:t>个存储空间，能节约近一半的存储空间。</a:t>
            </a:r>
            <a:endParaRPr lang="zh-CN" altLang="en-US" sz="2800" b="1" dirty="0">
              <a:latin typeface="宋体" panose="02010600030101010101" pitchFamily="2" charset="-122"/>
            </a:endParaRPr>
          </a:p>
          <a:p>
            <a:pPr marL="0" indent="0">
              <a:lnSpc>
                <a:spcPct val="110000"/>
              </a:lnSpc>
              <a:buNone/>
            </a:pPr>
            <a:r>
              <a:rPr lang="zh-CN" altLang="en-US" sz="2800" b="1" dirty="0">
                <a:latin typeface="宋体" panose="02010600030101010101" pitchFamily="2" charset="-122"/>
              </a:rPr>
              <a:t>    不失一般性，假设按“</a:t>
            </a:r>
            <a:r>
              <a:rPr lang="zh-CN" altLang="en-US" sz="2800" b="1" dirty="0">
                <a:solidFill>
                  <a:schemeClr val="folHlink"/>
                </a:solidFill>
                <a:latin typeface="宋体" panose="02010600030101010101" pitchFamily="2" charset="-122"/>
              </a:rPr>
              <a:t>行优先顺序</a:t>
            </a:r>
            <a:r>
              <a:rPr lang="zh-CN" altLang="en-US" sz="2800" b="1" dirty="0">
                <a:latin typeface="宋体" panose="02010600030101010101" pitchFamily="2" charset="-122"/>
              </a:rPr>
              <a:t>”存储下三角形</a:t>
            </a:r>
            <a:r>
              <a:rPr lang="en-US" altLang="x-none" sz="2800" b="1" dirty="0">
                <a:latin typeface="宋体" panose="02010600030101010101" pitchFamily="2" charset="-122"/>
              </a:rPr>
              <a:t>(</a:t>
            </a:r>
            <a:r>
              <a:rPr lang="zh-CN" altLang="en-US" sz="2800" b="1" dirty="0">
                <a:latin typeface="宋体" panose="02010600030101010101" pitchFamily="2" charset="-122"/>
              </a:rPr>
              <a:t>包括对角线</a:t>
            </a:r>
            <a:r>
              <a:rPr lang="en-US" altLang="x-none" sz="2800" b="1" dirty="0">
                <a:latin typeface="宋体" panose="02010600030101010101" pitchFamily="2" charset="-122"/>
              </a:rPr>
              <a:t>)</a:t>
            </a:r>
            <a:r>
              <a:rPr lang="zh-CN" altLang="en-US" sz="2800" b="1" dirty="0">
                <a:latin typeface="宋体" panose="02010600030101010101" pitchFamily="2" charset="-122"/>
              </a:rPr>
              <a:t>中的元素。</a:t>
            </a:r>
            <a:endParaRPr lang="zh-CN" altLang="en-US" sz="2800" b="1" dirty="0">
              <a:latin typeface="宋体" panose="02010600030101010101" pitchFamily="2" charset="-122"/>
            </a:endParaRPr>
          </a:p>
          <a:p>
            <a:pPr marL="0" indent="0">
              <a:lnSpc>
                <a:spcPct val="110000"/>
              </a:lnSpc>
              <a:buNone/>
            </a:pPr>
            <a:r>
              <a:rPr lang="zh-CN" altLang="en-US" sz="2800" b="1" dirty="0">
                <a:latin typeface="宋体" panose="02010600030101010101" pitchFamily="2" charset="-122"/>
              </a:rPr>
              <a:t>    设用一维数组</a:t>
            </a:r>
            <a:r>
              <a:rPr lang="en-US" altLang="x-none" sz="2800" b="1" dirty="0">
                <a:latin typeface="宋体" panose="02010600030101010101" pitchFamily="2" charset="-122"/>
              </a:rPr>
              <a:t>(</a:t>
            </a:r>
            <a:r>
              <a:rPr lang="zh-CN" altLang="en-US" sz="2800" b="1" dirty="0">
                <a:latin typeface="宋体" panose="02010600030101010101" pitchFamily="2" charset="-122"/>
              </a:rPr>
              <a:t>向量</a:t>
            </a:r>
            <a:r>
              <a:rPr lang="en-US" altLang="x-none" sz="2800" b="1" dirty="0">
                <a:latin typeface="宋体" panose="02010600030101010101" pitchFamily="2" charset="-122"/>
              </a:rPr>
              <a:t>)</a:t>
            </a:r>
            <a:r>
              <a:rPr lang="en-US" altLang="x-none" sz="2800" b="1" dirty="0"/>
              <a:t>sa[0</a:t>
            </a:r>
            <a:r>
              <a:rPr lang="en-US" altLang="x-none" sz="2800" b="1" dirty="0">
                <a:ea typeface="Arial Unicode MS" panose="020B0604020202020204" charset="-122"/>
              </a:rPr>
              <a:t>…</a:t>
            </a:r>
            <a:r>
              <a:rPr lang="en-US" altLang="x-none" sz="2800" b="1" dirty="0"/>
              <a:t>n(n+1)/2]</a:t>
            </a:r>
            <a:r>
              <a:rPr lang="zh-CN" altLang="en-US" sz="2800" b="1" dirty="0"/>
              <a:t>存储</a:t>
            </a:r>
            <a:r>
              <a:rPr lang="en-US" altLang="x-none" sz="2800" b="1" dirty="0"/>
              <a:t>n</a:t>
            </a:r>
            <a:r>
              <a:rPr lang="zh-CN" altLang="en-US" sz="2800" b="1" dirty="0">
                <a:latin typeface="宋体" panose="02010600030101010101" pitchFamily="2" charset="-122"/>
              </a:rPr>
              <a:t>阶对称矩阵，如图</a:t>
            </a:r>
            <a:r>
              <a:rPr lang="en-US" altLang="x-none" sz="2800" b="1" dirty="0"/>
              <a:t>5-4</a:t>
            </a:r>
            <a:r>
              <a:rPr lang="zh-CN" altLang="en-US" sz="2800" b="1" dirty="0">
                <a:latin typeface="宋体" panose="02010600030101010101" pitchFamily="2" charset="-122"/>
              </a:rPr>
              <a:t>所示。为了便于访问，必须找出矩阵</a:t>
            </a:r>
            <a:r>
              <a:rPr lang="en-US" altLang="x-none" sz="2800" b="1" dirty="0"/>
              <a:t>A</a:t>
            </a:r>
            <a:r>
              <a:rPr lang="zh-CN" altLang="en-US" sz="2800" b="1" dirty="0">
                <a:latin typeface="宋体" panose="02010600030101010101" pitchFamily="2" charset="-122"/>
              </a:rPr>
              <a:t>中的元素的下标值</a:t>
            </a:r>
            <a:r>
              <a:rPr lang="zh-CN" altLang="en-US" sz="2800" b="1" dirty="0"/>
              <a:t>（</a:t>
            </a:r>
            <a:r>
              <a:rPr lang="en-US" altLang="x-none" sz="2800" b="1" dirty="0"/>
              <a:t>i,j</a:t>
            </a:r>
            <a:r>
              <a:rPr lang="zh-CN" altLang="en-US" sz="2800" b="1" dirty="0"/>
              <a:t>）</a:t>
            </a:r>
            <a:r>
              <a:rPr lang="zh-CN" altLang="en-US" sz="2800" b="1" dirty="0">
                <a:latin typeface="宋体" panose="02010600030101010101" pitchFamily="2" charset="-122"/>
              </a:rPr>
              <a:t>和向量</a:t>
            </a:r>
            <a:r>
              <a:rPr lang="en-US" altLang="x-none" sz="2800" b="1" dirty="0"/>
              <a:t>sa[k]</a:t>
            </a:r>
            <a:r>
              <a:rPr lang="zh-CN" altLang="en-US" sz="2800" b="1" dirty="0"/>
              <a:t>的</a:t>
            </a:r>
            <a:r>
              <a:rPr lang="zh-CN" altLang="en-US" sz="2800" b="1" dirty="0">
                <a:latin typeface="宋体" panose="02010600030101010101" pitchFamily="2" charset="-122"/>
              </a:rPr>
              <a:t>下标值</a:t>
            </a:r>
            <a:r>
              <a:rPr lang="en-US" altLang="x-none" sz="2800" b="1" dirty="0"/>
              <a:t>k</a:t>
            </a:r>
            <a:r>
              <a:rPr lang="zh-CN" altLang="en-US" sz="2800" b="1" dirty="0"/>
              <a:t>之间的对应关系。</a:t>
            </a:r>
            <a:endParaRPr lang="zh-CN" altLang="en-US" sz="2800" b="1" dirty="0"/>
          </a:p>
        </p:txBody>
      </p:sp>
      <p:grpSp>
        <p:nvGrpSpPr>
          <p:cNvPr id="205826" name="组合 251906"/>
          <p:cNvGrpSpPr/>
          <p:nvPr/>
        </p:nvGrpSpPr>
        <p:grpSpPr>
          <a:xfrm>
            <a:off x="2362200" y="5157788"/>
            <a:ext cx="7038975" cy="1579562"/>
            <a:chOff x="0" y="0"/>
            <a:chExt cx="4434" cy="995"/>
          </a:xfrm>
        </p:grpSpPr>
        <p:grpSp>
          <p:nvGrpSpPr>
            <p:cNvPr id="205827" name="组合 251907"/>
            <p:cNvGrpSpPr/>
            <p:nvPr/>
          </p:nvGrpSpPr>
          <p:grpSpPr>
            <a:xfrm>
              <a:off x="0" y="0"/>
              <a:ext cx="4434" cy="659"/>
              <a:chOff x="0" y="0"/>
              <a:chExt cx="4434" cy="659"/>
            </a:xfrm>
          </p:grpSpPr>
          <p:sp>
            <p:nvSpPr>
              <p:cNvPr id="205828" name="矩形 251908"/>
              <p:cNvSpPr/>
              <p:nvPr/>
            </p:nvSpPr>
            <p:spPr>
              <a:xfrm>
                <a:off x="0" y="342"/>
                <a:ext cx="317" cy="295"/>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sa</a:t>
                </a:r>
                <a:endParaRPr lang="en-US" altLang="x-none" sz="2400" b="1" baseline="-18000" dirty="0">
                  <a:latin typeface="Times New Roman" panose="02020603050405020304" pitchFamily="2" charset="0"/>
                  <a:ea typeface="宋体" panose="02010600030101010101" pitchFamily="2" charset="-122"/>
                </a:endParaRPr>
              </a:p>
            </p:txBody>
          </p:sp>
          <p:grpSp>
            <p:nvGrpSpPr>
              <p:cNvPr id="205829" name="组合 251909"/>
              <p:cNvGrpSpPr/>
              <p:nvPr/>
            </p:nvGrpSpPr>
            <p:grpSpPr>
              <a:xfrm>
                <a:off x="365" y="319"/>
                <a:ext cx="3899" cy="340"/>
                <a:chOff x="0" y="0"/>
                <a:chExt cx="3899" cy="340"/>
              </a:xfrm>
            </p:grpSpPr>
            <p:sp>
              <p:nvSpPr>
                <p:cNvPr id="205830" name="矩形 251910"/>
                <p:cNvSpPr/>
                <p:nvPr/>
              </p:nvSpPr>
              <p:spPr>
                <a:xfrm>
                  <a:off x="0" y="0"/>
                  <a:ext cx="3899" cy="340"/>
                </a:xfrm>
                <a:prstGeom prst="rect">
                  <a:avLst/>
                </a:prstGeom>
                <a:noFill/>
                <a:ln w="9525" cap="flat" cmpd="sng">
                  <a:solidFill>
                    <a:schemeClr val="tx1"/>
                  </a:solidFill>
                  <a:prstDash val="solid"/>
                  <a:miter/>
                  <a:headEnd type="none" w="med" len="med"/>
                  <a:tailEnd type="none" w="med" len="med"/>
                </a:ln>
              </p:spPr>
              <p:txBody>
                <a:bodyPr wrap="none" anchor="ctr"/>
                <a:p>
                  <a:r>
                    <a:rPr lang="zh-CN" altLang="en-US" sz="2400" dirty="0">
                      <a:latin typeface="Times New Roman" panose="02020603050405020304" pitchFamily="2" charset="0"/>
                      <a:ea typeface="宋体" panose="02010600030101010101" pitchFamily="2" charset="-122"/>
                    </a:rPr>
                    <a:t> </a:t>
                  </a:r>
                  <a:r>
                    <a:rPr lang="en-US" altLang="x-none" sz="2400" b="1" dirty="0">
                      <a:latin typeface="Times New Roman" panose="02020603050405020304" pitchFamily="2" charset="0"/>
                      <a:ea typeface="宋体" panose="02010600030101010101" pitchFamily="2" charset="-122"/>
                    </a:rPr>
                    <a:t>a</a:t>
                  </a:r>
                  <a:r>
                    <a:rPr lang="en-US" altLang="x-none" sz="2400" b="1" baseline="-18000" dirty="0">
                      <a:latin typeface="Times New Roman" panose="02020603050405020304" pitchFamily="2" charset="0"/>
                      <a:ea typeface="宋体" panose="02010600030101010101" pitchFamily="2" charset="-122"/>
                    </a:rPr>
                    <a:t>11   </a:t>
                  </a:r>
                  <a:r>
                    <a:rPr lang="en-US" altLang="x-none" sz="2400" b="1" dirty="0">
                      <a:latin typeface="Times New Roman" panose="02020603050405020304" pitchFamily="2" charset="0"/>
                      <a:ea typeface="宋体" panose="02010600030101010101" pitchFamily="2" charset="-122"/>
                    </a:rPr>
                    <a:t>a</a:t>
                  </a:r>
                  <a:r>
                    <a:rPr lang="en-US" altLang="x-none" sz="2400" b="1" baseline="-18000" dirty="0">
                      <a:latin typeface="Times New Roman" panose="02020603050405020304" pitchFamily="2" charset="0"/>
                      <a:ea typeface="宋体" panose="02010600030101010101" pitchFamily="2" charset="-122"/>
                    </a:rPr>
                    <a:t>21    </a:t>
                  </a:r>
                  <a:r>
                    <a:rPr lang="en-US" altLang="x-none" sz="2400" b="1" dirty="0">
                      <a:latin typeface="Times New Roman" panose="02020603050405020304" pitchFamily="2" charset="0"/>
                      <a:ea typeface="宋体" panose="02010600030101010101" pitchFamily="2" charset="-122"/>
                    </a:rPr>
                    <a:t>a</a:t>
                  </a:r>
                  <a:r>
                    <a:rPr lang="en-US" altLang="x-none" sz="2400" b="1" baseline="-18000" dirty="0">
                      <a:latin typeface="Times New Roman" panose="02020603050405020304" pitchFamily="2" charset="0"/>
                      <a:ea typeface="宋体" panose="02010600030101010101" pitchFamily="2" charset="-122"/>
                    </a:rPr>
                    <a:t>22     </a:t>
                  </a:r>
                  <a:r>
                    <a:rPr lang="en-US" altLang="x-none" sz="2400" b="1" dirty="0">
                      <a:latin typeface="Times New Roman" panose="02020603050405020304" pitchFamily="2" charset="0"/>
                      <a:ea typeface="宋体" panose="02010600030101010101" pitchFamily="2" charset="-122"/>
                    </a:rPr>
                    <a:t>a</a:t>
                  </a:r>
                  <a:r>
                    <a:rPr lang="en-US" altLang="x-none" sz="2400" b="1" baseline="-18000" dirty="0">
                      <a:latin typeface="Times New Roman" panose="02020603050405020304" pitchFamily="2" charset="0"/>
                      <a:ea typeface="宋体" panose="02010600030101010101" pitchFamily="2" charset="-122"/>
                    </a:rPr>
                    <a:t>31     </a:t>
                  </a:r>
                  <a:r>
                    <a:rPr lang="en-US" altLang="x-none" sz="2400" b="1" dirty="0">
                      <a:latin typeface="Times New Roman" panose="02020603050405020304" pitchFamily="2" charset="0"/>
                      <a:ea typeface="宋体" panose="02010600030101010101" pitchFamily="2" charset="-122"/>
                    </a:rPr>
                    <a:t>a</a:t>
                  </a:r>
                  <a:r>
                    <a:rPr lang="en-US" altLang="x-none" sz="2400" b="1" baseline="-18000" dirty="0">
                      <a:latin typeface="Times New Roman" panose="02020603050405020304" pitchFamily="2" charset="0"/>
                      <a:ea typeface="宋体" panose="02010600030101010101" pitchFamily="2" charset="-122"/>
                    </a:rPr>
                    <a:t>32    </a:t>
                  </a:r>
                  <a:r>
                    <a:rPr lang="en-US" altLang="x-none" sz="2400" b="1" dirty="0">
                      <a:latin typeface="Times New Roman" panose="02020603050405020304" pitchFamily="2" charset="0"/>
                      <a:ea typeface="宋体" panose="02010600030101010101" pitchFamily="2" charset="-122"/>
                    </a:rPr>
                    <a:t>a</a:t>
                  </a:r>
                  <a:r>
                    <a:rPr lang="en-US" altLang="x-none" sz="2400" b="1" baseline="-18000" dirty="0">
                      <a:latin typeface="Times New Roman" panose="02020603050405020304" pitchFamily="2" charset="0"/>
                      <a:ea typeface="宋体" panose="02010600030101010101" pitchFamily="2" charset="-122"/>
                    </a:rPr>
                    <a:t>33    </a:t>
                  </a:r>
                  <a:r>
                    <a:rPr lang="en-US" altLang="x-none" sz="2400" b="1" dirty="0">
                      <a:latin typeface="Times New Roman" panose="02020603050405020304" pitchFamily="2" charset="0"/>
                      <a:ea typeface="Arial Unicode MS" panose="020B0604020202020204" charset="-122"/>
                    </a:rPr>
                    <a:t>…</a:t>
                  </a:r>
                  <a:r>
                    <a:rPr lang="en-US" altLang="x-none" sz="2400" b="1" baseline="-18000" dirty="0">
                      <a:latin typeface="Times New Roman" panose="02020603050405020304" pitchFamily="2" charset="0"/>
                      <a:ea typeface="宋体" panose="02010600030101010101" pitchFamily="2" charset="-122"/>
                    </a:rPr>
                    <a:t>    </a:t>
                  </a:r>
                  <a:r>
                    <a:rPr lang="en-US" altLang="x-none" sz="2400" b="1" dirty="0">
                      <a:latin typeface="Times New Roman" panose="02020603050405020304" pitchFamily="2" charset="0"/>
                      <a:ea typeface="宋体" panose="02010600030101010101" pitchFamily="2" charset="-122"/>
                    </a:rPr>
                    <a:t>a</a:t>
                  </a:r>
                  <a:r>
                    <a:rPr lang="en-US" altLang="x-none" sz="2400" b="1" baseline="-18000" dirty="0">
                      <a:latin typeface="Times New Roman" panose="02020603050405020304" pitchFamily="2" charset="0"/>
                      <a:ea typeface="宋体" panose="02010600030101010101" pitchFamily="2" charset="-122"/>
                    </a:rPr>
                    <a:t>n1 </a:t>
                  </a:r>
                  <a:r>
                    <a:rPr lang="en-US" altLang="x-none" sz="2400" b="1" dirty="0">
                      <a:latin typeface="Times New Roman" panose="02020603050405020304" pitchFamily="2" charset="0"/>
                      <a:ea typeface="宋体" panose="02010600030101010101" pitchFamily="2" charset="-122"/>
                    </a:rPr>
                    <a:t> </a:t>
                  </a:r>
                  <a:r>
                    <a:rPr lang="en-US" altLang="x-none" sz="2400" b="1" baseline="-18000" dirty="0">
                      <a:latin typeface="Times New Roman" panose="02020603050405020304" pitchFamily="2" charset="0"/>
                      <a:ea typeface="宋体" panose="02010600030101010101" pitchFamily="2" charset="-122"/>
                    </a:rPr>
                    <a:t>  </a:t>
                  </a:r>
                  <a:r>
                    <a:rPr lang="en-US" altLang="x-none" sz="2400" b="1" dirty="0">
                      <a:latin typeface="Times New Roman" panose="02020603050405020304" pitchFamily="2" charset="0"/>
                      <a:ea typeface="宋体" panose="02010600030101010101" pitchFamily="2" charset="-122"/>
                    </a:rPr>
                    <a:t>a</a:t>
                  </a:r>
                  <a:r>
                    <a:rPr lang="en-US" altLang="x-none" sz="2400" b="1" baseline="-18000" dirty="0">
                      <a:latin typeface="Times New Roman" panose="02020603050405020304" pitchFamily="2" charset="0"/>
                      <a:ea typeface="宋体" panose="02010600030101010101" pitchFamily="2" charset="-122"/>
                    </a:rPr>
                    <a:t>n2     </a:t>
                  </a:r>
                  <a:r>
                    <a:rPr lang="en-US" altLang="x-none" sz="2400" b="1" dirty="0">
                      <a:latin typeface="Times New Roman" panose="02020603050405020304" pitchFamily="2" charset="0"/>
                      <a:ea typeface="Arial Unicode MS" panose="020B0604020202020204" charset="-122"/>
                    </a:rPr>
                    <a:t>…  </a:t>
                  </a:r>
                  <a:r>
                    <a:rPr lang="en-US" altLang="x-none" sz="2400" b="1" baseline="-18000" dirty="0">
                      <a:latin typeface="Times New Roman" panose="02020603050405020304" pitchFamily="2" charset="0"/>
                      <a:ea typeface="宋体" panose="02010600030101010101" pitchFamily="2" charset="-122"/>
                    </a:rPr>
                    <a:t> </a:t>
                  </a:r>
                  <a:r>
                    <a:rPr lang="en-US" altLang="x-none" sz="2400" b="1" dirty="0">
                      <a:latin typeface="Times New Roman" panose="02020603050405020304" pitchFamily="2" charset="0"/>
                      <a:ea typeface="宋体" panose="02010600030101010101" pitchFamily="2" charset="-122"/>
                    </a:rPr>
                    <a:t>a</a:t>
                  </a:r>
                  <a:r>
                    <a:rPr lang="en-US" altLang="x-none" sz="2400" b="1" baseline="-18000" dirty="0">
                      <a:latin typeface="Times New Roman" panose="02020603050405020304" pitchFamily="2" charset="0"/>
                      <a:ea typeface="宋体" panose="02010600030101010101" pitchFamily="2" charset="-122"/>
                    </a:rPr>
                    <a:t>nn</a:t>
                  </a:r>
                  <a:endParaRPr lang="en-US" altLang="x-none" sz="2400" b="1" baseline="-18000" dirty="0">
                    <a:latin typeface="Times New Roman" panose="02020603050405020304" pitchFamily="2" charset="0"/>
                    <a:ea typeface="宋体" panose="02010600030101010101" pitchFamily="2" charset="-122"/>
                  </a:endParaRPr>
                </a:p>
              </p:txBody>
            </p:sp>
            <p:sp>
              <p:nvSpPr>
                <p:cNvPr id="205831" name="直接连接符 251911"/>
                <p:cNvSpPr/>
                <p:nvPr/>
              </p:nvSpPr>
              <p:spPr>
                <a:xfrm>
                  <a:off x="384" y="0"/>
                  <a:ext cx="0" cy="340"/>
                </a:xfrm>
                <a:prstGeom prst="line">
                  <a:avLst/>
                </a:prstGeom>
                <a:ln w="9525" cap="flat" cmpd="sng">
                  <a:solidFill>
                    <a:schemeClr val="tx1"/>
                  </a:solidFill>
                  <a:prstDash val="solid"/>
                  <a:round/>
                  <a:headEnd type="none" w="med" len="med"/>
                  <a:tailEnd type="none" w="med" len="med"/>
                </a:ln>
              </p:spPr>
            </p:sp>
            <p:sp>
              <p:nvSpPr>
                <p:cNvPr id="205832" name="直接连接符 251912"/>
                <p:cNvSpPr/>
                <p:nvPr/>
              </p:nvSpPr>
              <p:spPr>
                <a:xfrm>
                  <a:off x="720" y="0"/>
                  <a:ext cx="0" cy="340"/>
                </a:xfrm>
                <a:prstGeom prst="line">
                  <a:avLst/>
                </a:prstGeom>
                <a:ln w="9525" cap="flat" cmpd="sng">
                  <a:solidFill>
                    <a:schemeClr val="tx1"/>
                  </a:solidFill>
                  <a:prstDash val="solid"/>
                  <a:round/>
                  <a:headEnd type="none" w="med" len="med"/>
                  <a:tailEnd type="none" w="med" len="med"/>
                </a:ln>
              </p:spPr>
            </p:sp>
            <p:sp>
              <p:nvSpPr>
                <p:cNvPr id="205833" name="直接连接符 251913"/>
                <p:cNvSpPr/>
                <p:nvPr/>
              </p:nvSpPr>
              <p:spPr>
                <a:xfrm>
                  <a:off x="1056" y="0"/>
                  <a:ext cx="0" cy="340"/>
                </a:xfrm>
                <a:prstGeom prst="line">
                  <a:avLst/>
                </a:prstGeom>
                <a:ln w="9525" cap="flat" cmpd="sng">
                  <a:solidFill>
                    <a:schemeClr val="tx1"/>
                  </a:solidFill>
                  <a:prstDash val="solid"/>
                  <a:round/>
                  <a:headEnd type="none" w="med" len="med"/>
                  <a:tailEnd type="none" w="med" len="med"/>
                </a:ln>
              </p:spPr>
            </p:sp>
            <p:sp>
              <p:nvSpPr>
                <p:cNvPr id="205834" name="直接连接符 251914"/>
                <p:cNvSpPr/>
                <p:nvPr/>
              </p:nvSpPr>
              <p:spPr>
                <a:xfrm>
                  <a:off x="1440" y="0"/>
                  <a:ext cx="0" cy="340"/>
                </a:xfrm>
                <a:prstGeom prst="line">
                  <a:avLst/>
                </a:prstGeom>
                <a:ln w="9525" cap="flat" cmpd="sng">
                  <a:solidFill>
                    <a:schemeClr val="tx1"/>
                  </a:solidFill>
                  <a:prstDash val="solid"/>
                  <a:round/>
                  <a:headEnd type="none" w="med" len="med"/>
                  <a:tailEnd type="none" w="med" len="med"/>
                </a:ln>
              </p:spPr>
            </p:sp>
            <p:sp>
              <p:nvSpPr>
                <p:cNvPr id="205835" name="直接连接符 251915"/>
                <p:cNvSpPr/>
                <p:nvPr/>
              </p:nvSpPr>
              <p:spPr>
                <a:xfrm>
                  <a:off x="1776" y="0"/>
                  <a:ext cx="0" cy="340"/>
                </a:xfrm>
                <a:prstGeom prst="line">
                  <a:avLst/>
                </a:prstGeom>
                <a:ln w="9525" cap="flat" cmpd="sng">
                  <a:solidFill>
                    <a:schemeClr val="tx1"/>
                  </a:solidFill>
                  <a:prstDash val="solid"/>
                  <a:round/>
                  <a:headEnd type="none" w="med" len="med"/>
                  <a:tailEnd type="none" w="med" len="med"/>
                </a:ln>
              </p:spPr>
            </p:sp>
            <p:sp>
              <p:nvSpPr>
                <p:cNvPr id="205836" name="直接连接符 251916"/>
                <p:cNvSpPr/>
                <p:nvPr/>
              </p:nvSpPr>
              <p:spPr>
                <a:xfrm>
                  <a:off x="2130" y="0"/>
                  <a:ext cx="0" cy="340"/>
                </a:xfrm>
                <a:prstGeom prst="line">
                  <a:avLst/>
                </a:prstGeom>
                <a:ln w="9525" cap="flat" cmpd="sng">
                  <a:solidFill>
                    <a:schemeClr val="tx1"/>
                  </a:solidFill>
                  <a:prstDash val="solid"/>
                  <a:round/>
                  <a:headEnd type="none" w="med" len="med"/>
                  <a:tailEnd type="none" w="med" len="med"/>
                </a:ln>
              </p:spPr>
            </p:sp>
            <p:sp>
              <p:nvSpPr>
                <p:cNvPr id="205837" name="直接连接符 251917"/>
                <p:cNvSpPr/>
                <p:nvPr/>
              </p:nvSpPr>
              <p:spPr>
                <a:xfrm>
                  <a:off x="2466" y="0"/>
                  <a:ext cx="0" cy="340"/>
                </a:xfrm>
                <a:prstGeom prst="line">
                  <a:avLst/>
                </a:prstGeom>
                <a:ln w="9525" cap="flat" cmpd="sng">
                  <a:solidFill>
                    <a:schemeClr val="tx1"/>
                  </a:solidFill>
                  <a:prstDash val="solid"/>
                  <a:round/>
                  <a:headEnd type="none" w="med" len="med"/>
                  <a:tailEnd type="none" w="med" len="med"/>
                </a:ln>
              </p:spPr>
            </p:sp>
            <p:sp>
              <p:nvSpPr>
                <p:cNvPr id="205838" name="直接连接符 251918"/>
                <p:cNvSpPr/>
                <p:nvPr/>
              </p:nvSpPr>
              <p:spPr>
                <a:xfrm>
                  <a:off x="2802" y="0"/>
                  <a:ext cx="0" cy="340"/>
                </a:xfrm>
                <a:prstGeom prst="line">
                  <a:avLst/>
                </a:prstGeom>
                <a:ln w="9525" cap="flat" cmpd="sng">
                  <a:solidFill>
                    <a:schemeClr val="tx1"/>
                  </a:solidFill>
                  <a:prstDash val="solid"/>
                  <a:round/>
                  <a:headEnd type="none" w="med" len="med"/>
                  <a:tailEnd type="none" w="med" len="med"/>
                </a:ln>
              </p:spPr>
            </p:sp>
            <p:sp>
              <p:nvSpPr>
                <p:cNvPr id="205839" name="直接连接符 251919"/>
                <p:cNvSpPr/>
                <p:nvPr/>
              </p:nvSpPr>
              <p:spPr>
                <a:xfrm>
                  <a:off x="3186" y="0"/>
                  <a:ext cx="0" cy="340"/>
                </a:xfrm>
                <a:prstGeom prst="line">
                  <a:avLst/>
                </a:prstGeom>
                <a:ln w="9525" cap="flat" cmpd="sng">
                  <a:solidFill>
                    <a:schemeClr val="tx1"/>
                  </a:solidFill>
                  <a:prstDash val="solid"/>
                  <a:round/>
                  <a:headEnd type="none" w="med" len="med"/>
                  <a:tailEnd type="none" w="med" len="med"/>
                </a:ln>
              </p:spPr>
            </p:sp>
            <p:sp>
              <p:nvSpPr>
                <p:cNvPr id="205840" name="直接连接符 251920"/>
                <p:cNvSpPr/>
                <p:nvPr/>
              </p:nvSpPr>
              <p:spPr>
                <a:xfrm>
                  <a:off x="3522" y="0"/>
                  <a:ext cx="0" cy="340"/>
                </a:xfrm>
                <a:prstGeom prst="line">
                  <a:avLst/>
                </a:prstGeom>
                <a:ln w="9525" cap="flat" cmpd="sng">
                  <a:solidFill>
                    <a:schemeClr val="tx1"/>
                  </a:solidFill>
                  <a:prstDash val="solid"/>
                  <a:round/>
                  <a:headEnd type="none" w="med" len="med"/>
                  <a:tailEnd type="none" w="med" len="med"/>
                </a:ln>
              </p:spPr>
            </p:sp>
          </p:grpSp>
          <p:sp>
            <p:nvSpPr>
              <p:cNvPr id="205841" name="矩形 251921"/>
              <p:cNvSpPr/>
              <p:nvPr/>
            </p:nvSpPr>
            <p:spPr>
              <a:xfrm>
                <a:off x="127" y="0"/>
                <a:ext cx="4307" cy="272"/>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K    1      2     3     4        </a:t>
                </a:r>
                <a:r>
                  <a:rPr lang="en-US" altLang="x-none" sz="2400" b="1" dirty="0">
                    <a:latin typeface="Times New Roman" panose="02020603050405020304" pitchFamily="2" charset="0"/>
                    <a:ea typeface="Arial Unicode MS" panose="020B0604020202020204" charset="-122"/>
                  </a:rPr>
                  <a:t>…</a:t>
                </a:r>
                <a:r>
                  <a:rPr lang="en-US" altLang="x-none" sz="2400" b="1" dirty="0">
                    <a:latin typeface="Times New Roman" panose="02020603050405020304" pitchFamily="2" charset="0"/>
                    <a:ea typeface="宋体" panose="02010600030101010101" pitchFamily="2" charset="-122"/>
                  </a:rPr>
                  <a:t>         n(n-1)/2  </a:t>
                </a:r>
                <a:r>
                  <a:rPr lang="en-US" altLang="x-none" sz="2400" b="1" dirty="0">
                    <a:latin typeface="Times New Roman" panose="02020603050405020304" pitchFamily="2" charset="0"/>
                    <a:ea typeface="Arial Unicode MS" panose="020B0604020202020204" charset="-122"/>
                  </a:rPr>
                  <a:t>…</a:t>
                </a:r>
                <a:r>
                  <a:rPr lang="en-US" altLang="x-none" sz="2400" b="1" dirty="0">
                    <a:latin typeface="Times New Roman" panose="02020603050405020304" pitchFamily="2" charset="0"/>
                    <a:ea typeface="宋体" panose="02010600030101010101" pitchFamily="2" charset="-122"/>
                  </a:rPr>
                  <a:t>   n(n+1)/2</a:t>
                </a:r>
                <a:endParaRPr lang="en-US" altLang="x-none" sz="2400" b="1" dirty="0">
                  <a:latin typeface="Times New Roman" panose="02020603050405020304" pitchFamily="2" charset="0"/>
                  <a:ea typeface="宋体" panose="02010600030101010101" pitchFamily="2" charset="-122"/>
                </a:endParaRPr>
              </a:p>
            </p:txBody>
          </p:sp>
        </p:grpSp>
        <p:sp>
          <p:nvSpPr>
            <p:cNvPr id="205842" name="矩形 251922"/>
            <p:cNvSpPr/>
            <p:nvPr/>
          </p:nvSpPr>
          <p:spPr>
            <a:xfrm>
              <a:off x="1008" y="755"/>
              <a:ext cx="2448" cy="240"/>
            </a:xfrm>
            <a:prstGeom prst="rect">
              <a:avLst/>
            </a:prstGeom>
            <a:noFill/>
            <a:ln w="9525">
              <a:noFill/>
            </a:ln>
          </p:spPr>
          <p:txBody>
            <a:bodyPr lIns="92075" tIns="46038" rIns="92075" bIns="46038" anchor="ctr"/>
            <a:p>
              <a:pPr algn="ctr" eaLnBrk="0" hangingPunct="0"/>
              <a:r>
                <a:rPr lang="zh-CN" altLang="en-US" sz="2000" b="1" dirty="0">
                  <a:latin typeface="Arial" panose="020B0604020202020204" pitchFamily="34" charset="0"/>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5-4 </a:t>
              </a:r>
              <a:r>
                <a:rPr lang="en-US" altLang="x-none" sz="2000" b="1" dirty="0">
                  <a:latin typeface="Arial" panose="020B0604020202020204" pitchFamily="34" charset="0"/>
                  <a:ea typeface="宋体" panose="02010600030101010101" pitchFamily="2" charset="-122"/>
                </a:rPr>
                <a:t>  </a:t>
              </a:r>
              <a:r>
                <a:rPr lang="zh-CN" altLang="en-US" sz="2000" b="1" dirty="0">
                  <a:latin typeface="宋体" panose="02010600030101010101" pitchFamily="2" charset="-122"/>
                  <a:ea typeface="宋体" panose="02010600030101010101" pitchFamily="2" charset="-122"/>
                </a:rPr>
                <a:t>对称矩阵的</a:t>
              </a:r>
              <a:r>
                <a:rPr lang="zh-CN" altLang="en-US" sz="2000" b="1" dirty="0">
                  <a:latin typeface="Times New Roman" panose="02020603050405020304" pitchFamily="2" charset="0"/>
                  <a:ea typeface="宋体" panose="02010600030101010101" pitchFamily="2" charset="-122"/>
                </a:rPr>
                <a:t>压缩存储示例</a:t>
              </a:r>
              <a:endParaRPr lang="zh-CN" altLang="en-US" sz="2000" b="1" dirty="0">
                <a:latin typeface="Times New Roman" panose="02020603050405020304" pitchFamily="2" charset="0"/>
                <a:ea typeface="宋体" panose="02010600030101010101" pitchFamily="2" charset="-122"/>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6849" name="文本框 252929"/>
          <p:cNvSpPr txBox="1"/>
          <p:nvPr/>
        </p:nvSpPr>
        <p:spPr>
          <a:xfrm>
            <a:off x="1676400" y="152400"/>
            <a:ext cx="8812213" cy="5259070"/>
          </a:xfrm>
          <a:prstGeom prst="rect">
            <a:avLst/>
          </a:prstGeom>
          <a:noFill/>
          <a:ln w="9525">
            <a:noFill/>
          </a:ln>
        </p:spPr>
        <p:txBody>
          <a:bodyPr anchor="t">
            <a:spAutoFit/>
          </a:bodyPr>
          <a:p>
            <a:pPr>
              <a:lnSpc>
                <a:spcPct val="110000"/>
              </a:lnSpc>
              <a:spcBef>
                <a:spcPct val="20000"/>
              </a:spcBef>
              <a:buClr>
                <a:schemeClr val="accent2"/>
              </a:buClr>
              <a:buSzPct val="80000"/>
              <a:buFont typeface="Wingdings" panose="05000000000000000000" pitchFamily="2" charset="2"/>
              <a:buNone/>
            </a:pPr>
            <a:r>
              <a:rPr lang="zh-CN" altLang="en-US" sz="2800" b="1" dirty="0">
                <a:solidFill>
                  <a:schemeClr val="folHlink"/>
                </a:solidFill>
                <a:latin typeface="Times New Roman" panose="02020603050405020304" pitchFamily="2" charset="0"/>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若</a:t>
            </a:r>
            <a:r>
              <a:rPr lang="en-US" altLang="x-none" sz="2800" b="1" dirty="0">
                <a:latin typeface="Times New Roman" panose="02020603050405020304" pitchFamily="2" charset="0"/>
                <a:ea typeface="宋体" panose="02010600030101010101" pitchFamily="2" charset="-122"/>
              </a:rPr>
              <a:t>i≧j</a:t>
            </a:r>
            <a:r>
              <a:rPr lang="zh-CN" altLang="en-US" sz="2800" b="1" dirty="0">
                <a:latin typeface="宋体" panose="02010600030101010101" pitchFamily="2" charset="-122"/>
                <a:ea typeface="宋体" panose="02010600030101010101" pitchFamily="2" charset="-122"/>
              </a:rPr>
              <a:t>：</a:t>
            </a:r>
            <a:r>
              <a:rPr lang="en-US" altLang="x-none" sz="2800" b="1" dirty="0">
                <a:latin typeface="Times New Roman" panose="02020603050405020304" pitchFamily="2" charset="0"/>
                <a:ea typeface="宋体" panose="02010600030101010101" pitchFamily="2" charset="-122"/>
              </a:rPr>
              <a:t>a</a:t>
            </a:r>
            <a:r>
              <a:rPr lang="en-US" altLang="x-none" sz="2800" b="1" baseline="-18000" dirty="0">
                <a:latin typeface="Times New Roman" panose="02020603050405020304" pitchFamily="2" charset="0"/>
                <a:ea typeface="宋体" panose="02010600030101010101" pitchFamily="2" charset="-122"/>
              </a:rPr>
              <a:t>i j</a:t>
            </a:r>
            <a:r>
              <a:rPr lang="zh-CN" altLang="en-US" sz="2800" b="1" dirty="0">
                <a:latin typeface="宋体" panose="02010600030101010101" pitchFamily="2" charset="-122"/>
                <a:ea typeface="宋体" panose="02010600030101010101" pitchFamily="2" charset="-122"/>
              </a:rPr>
              <a:t>在下三角形中，直接保存在</a:t>
            </a:r>
            <a:r>
              <a:rPr lang="en-US" altLang="x-none" sz="2800" b="1" dirty="0">
                <a:latin typeface="Times New Roman" panose="02020603050405020304" pitchFamily="2" charset="0"/>
                <a:ea typeface="宋体" panose="02010600030101010101" pitchFamily="2" charset="-122"/>
              </a:rPr>
              <a:t>sa</a:t>
            </a:r>
            <a:r>
              <a:rPr lang="zh-CN" altLang="en-US" sz="2800" b="1" dirty="0">
                <a:latin typeface="宋体" panose="02010600030101010101" pitchFamily="2" charset="-122"/>
                <a:ea typeface="宋体" panose="02010600030101010101" pitchFamily="2" charset="-122"/>
              </a:rPr>
              <a:t>中。</a:t>
            </a:r>
            <a:r>
              <a:rPr lang="en-US" altLang="x-none" sz="2800" b="1" dirty="0">
                <a:latin typeface="Times New Roman" panose="02020603050405020304" pitchFamily="2" charset="0"/>
                <a:ea typeface="宋体" panose="02010600030101010101" pitchFamily="2" charset="-122"/>
              </a:rPr>
              <a:t>a</a:t>
            </a:r>
            <a:r>
              <a:rPr lang="en-US" altLang="x-none" sz="2800" b="1" baseline="-18000" dirty="0">
                <a:latin typeface="Times New Roman" panose="02020603050405020304" pitchFamily="2" charset="0"/>
                <a:ea typeface="宋体" panose="02010600030101010101" pitchFamily="2" charset="-122"/>
              </a:rPr>
              <a:t>i j</a:t>
            </a:r>
            <a:r>
              <a:rPr lang="zh-CN" altLang="en-US" sz="2800" b="1" dirty="0">
                <a:latin typeface="宋体" panose="02010600030101010101" pitchFamily="2" charset="-122"/>
                <a:ea typeface="宋体" panose="02010600030101010101" pitchFamily="2" charset="-122"/>
              </a:rPr>
              <a:t>之前的</a:t>
            </a:r>
            <a:r>
              <a:rPr lang="en-US" altLang="x-none" sz="2800" b="1" dirty="0">
                <a:latin typeface="Times New Roman" panose="02020603050405020304" pitchFamily="2" charset="0"/>
                <a:ea typeface="宋体" panose="02010600030101010101" pitchFamily="2" charset="-122"/>
              </a:rPr>
              <a:t>i-1</a:t>
            </a:r>
            <a:r>
              <a:rPr lang="zh-CN" altLang="en-US" sz="2800" b="1" dirty="0">
                <a:latin typeface="宋体" panose="02010600030101010101" pitchFamily="2" charset="-122"/>
                <a:ea typeface="宋体" panose="02010600030101010101" pitchFamily="2" charset="-122"/>
              </a:rPr>
              <a:t>行共有元素个数：</a:t>
            </a:r>
            <a:r>
              <a:rPr lang="zh-CN" altLang="en-US" sz="2800" b="1" dirty="0">
                <a:latin typeface="Times New Roman" panose="02020603050405020304" pitchFamily="2" charset="0"/>
                <a:ea typeface="宋体" panose="02010600030101010101" pitchFamily="2" charset="-122"/>
              </a:rPr>
              <a:t> </a:t>
            </a:r>
            <a:r>
              <a:rPr lang="en-US" altLang="x-none" sz="2800" b="1" dirty="0">
                <a:latin typeface="Times New Roman" panose="02020603050405020304" pitchFamily="2" charset="0"/>
                <a:ea typeface="宋体" panose="02010600030101010101" pitchFamily="2" charset="-122"/>
              </a:rPr>
              <a:t>1+2+</a:t>
            </a:r>
            <a:r>
              <a:rPr lang="en-US" altLang="x-none" sz="2800" b="1" dirty="0">
                <a:latin typeface="Times New Roman" panose="02020603050405020304" pitchFamily="2" charset="0"/>
                <a:ea typeface="Arial Unicode MS" panose="020B0604020202020204" charset="-122"/>
              </a:rPr>
              <a:t>…</a:t>
            </a:r>
            <a:r>
              <a:rPr lang="en-US" altLang="x-none" sz="2800" b="1" dirty="0">
                <a:latin typeface="Times New Roman" panose="02020603050405020304" pitchFamily="2" charset="0"/>
                <a:ea typeface="宋体" panose="02010600030101010101" pitchFamily="2" charset="-122"/>
              </a:rPr>
              <a:t>+(i-1)=i</a:t>
            </a:r>
            <a:r>
              <a:rPr lang="en-US" altLang="x-none" sz="2800" b="1" dirty="0">
                <a:latin typeface="Times New Roman" panose="02020603050405020304" pitchFamily="2" charset="0"/>
                <a:ea typeface="宋体" panose="02010600030101010101" pitchFamily="2" charset="-122"/>
                <a:sym typeface="Symbol" panose="05050102010706020507" pitchFamily="2" charset="2"/>
              </a:rPr>
              <a:t></a:t>
            </a:r>
            <a:r>
              <a:rPr lang="en-US" altLang="x-none" sz="2800" b="1" dirty="0">
                <a:latin typeface="Times New Roman" panose="02020603050405020304" pitchFamily="2" charset="0"/>
                <a:ea typeface="宋体" panose="02010600030101010101" pitchFamily="2" charset="-122"/>
              </a:rPr>
              <a:t>(i-1)/2</a:t>
            </a:r>
            <a:endParaRPr lang="en-US" altLang="x-none" sz="2800" b="1" dirty="0">
              <a:latin typeface="Times New Roman" panose="02020603050405020304" pitchFamily="2" charset="0"/>
              <a:ea typeface="宋体" panose="02010600030101010101" pitchFamily="2" charset="-122"/>
            </a:endParaRPr>
          </a:p>
          <a:p>
            <a:pPr>
              <a:lnSpc>
                <a:spcPct val="110000"/>
              </a:lnSpc>
              <a:spcBef>
                <a:spcPct val="20000"/>
              </a:spcBef>
              <a:buClr>
                <a:schemeClr val="accent2"/>
              </a:buClr>
              <a:buSzPct val="80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而在第</a:t>
            </a:r>
            <a:r>
              <a:rPr lang="en-US" altLang="x-none" sz="2800" b="1" dirty="0">
                <a:latin typeface="Times New Roman" panose="02020603050405020304" pitchFamily="2" charset="0"/>
                <a:ea typeface="宋体" panose="02010600030101010101" pitchFamily="2" charset="-122"/>
              </a:rPr>
              <a:t>i</a:t>
            </a:r>
            <a:r>
              <a:rPr lang="zh-CN" altLang="en-US" sz="2800" b="1" dirty="0">
                <a:latin typeface="宋体" panose="02010600030101010101" pitchFamily="2" charset="-122"/>
                <a:ea typeface="宋体" panose="02010600030101010101" pitchFamily="2" charset="-122"/>
              </a:rPr>
              <a:t>行上，</a:t>
            </a:r>
            <a:r>
              <a:rPr lang="en-US" altLang="x-none" sz="2800" b="1" dirty="0">
                <a:latin typeface="Times New Roman" panose="02020603050405020304" pitchFamily="2" charset="0"/>
                <a:ea typeface="宋体" panose="02010600030101010101" pitchFamily="2" charset="-122"/>
              </a:rPr>
              <a:t>a</a:t>
            </a:r>
            <a:r>
              <a:rPr lang="en-US" altLang="x-none" sz="2800" b="1" baseline="-18000" dirty="0">
                <a:latin typeface="Times New Roman" panose="02020603050405020304" pitchFamily="2" charset="0"/>
                <a:ea typeface="宋体" panose="02010600030101010101" pitchFamily="2" charset="-122"/>
              </a:rPr>
              <a:t>i j</a:t>
            </a:r>
            <a:r>
              <a:rPr lang="zh-CN" altLang="en-US" sz="2800" b="1" dirty="0">
                <a:latin typeface="宋体" panose="02010600030101010101" pitchFamily="2" charset="-122"/>
                <a:ea typeface="宋体" panose="02010600030101010101" pitchFamily="2" charset="-122"/>
              </a:rPr>
              <a:t>之前恰有</a:t>
            </a:r>
            <a:r>
              <a:rPr lang="en-US" altLang="x-none" sz="2800" b="1" dirty="0">
                <a:latin typeface="Times New Roman" panose="02020603050405020304" pitchFamily="2" charset="0"/>
                <a:ea typeface="宋体" panose="02010600030101010101" pitchFamily="2" charset="-122"/>
              </a:rPr>
              <a:t>j-1</a:t>
            </a:r>
            <a:r>
              <a:rPr lang="zh-CN" altLang="en-US" sz="2800" b="1" dirty="0">
                <a:latin typeface="宋体" panose="02010600030101010101" pitchFamily="2" charset="-122"/>
                <a:ea typeface="宋体" panose="02010600030101010101" pitchFamily="2" charset="-122"/>
              </a:rPr>
              <a:t>个元素，因此，元素</a:t>
            </a:r>
            <a:r>
              <a:rPr lang="en-US" altLang="x-none" sz="2800" b="1" dirty="0">
                <a:latin typeface="Times New Roman" panose="02020603050405020304" pitchFamily="2" charset="0"/>
                <a:ea typeface="宋体" panose="02010600030101010101" pitchFamily="2" charset="-122"/>
              </a:rPr>
              <a:t>a</a:t>
            </a:r>
            <a:r>
              <a:rPr lang="en-US" altLang="x-none" sz="2800" b="1" baseline="-18000" dirty="0">
                <a:latin typeface="Times New Roman" panose="02020603050405020304" pitchFamily="2" charset="0"/>
                <a:ea typeface="宋体" panose="02010600030101010101" pitchFamily="2" charset="-122"/>
              </a:rPr>
              <a:t>i j</a:t>
            </a:r>
            <a:r>
              <a:rPr lang="zh-CN" altLang="en-US" sz="2800" b="1" dirty="0">
                <a:latin typeface="Times New Roman" panose="02020603050405020304" pitchFamily="2" charset="0"/>
                <a:ea typeface="宋体" panose="02010600030101010101" pitchFamily="2" charset="-122"/>
              </a:rPr>
              <a:t>保存</a:t>
            </a:r>
            <a:r>
              <a:rPr lang="zh-CN" altLang="en-US" sz="2800" b="1" dirty="0">
                <a:latin typeface="宋体" panose="02010600030101010101" pitchFamily="2" charset="-122"/>
                <a:ea typeface="宋体" panose="02010600030101010101" pitchFamily="2" charset="-122"/>
              </a:rPr>
              <a:t>在向量</a:t>
            </a:r>
            <a:r>
              <a:rPr lang="en-US" altLang="x-none" sz="2800" b="1" dirty="0">
                <a:latin typeface="Times New Roman" panose="02020603050405020304" pitchFamily="2" charset="0"/>
                <a:ea typeface="宋体" panose="02010600030101010101" pitchFamily="2" charset="-122"/>
              </a:rPr>
              <a:t>sa</a:t>
            </a:r>
            <a:r>
              <a:rPr lang="zh-CN" altLang="en-US" sz="2800" b="1" dirty="0">
                <a:latin typeface="Times New Roman" panose="02020603050405020304" pitchFamily="2" charset="0"/>
                <a:ea typeface="宋体" panose="02010600030101010101" pitchFamily="2" charset="-122"/>
              </a:rPr>
              <a:t>中时的</a:t>
            </a:r>
            <a:r>
              <a:rPr lang="zh-CN" altLang="en-US" sz="2800" b="1" dirty="0">
                <a:latin typeface="宋体" panose="02010600030101010101" pitchFamily="2" charset="-122"/>
                <a:ea typeface="宋体" panose="02010600030101010101" pitchFamily="2" charset="-122"/>
              </a:rPr>
              <a:t>下标值</a:t>
            </a:r>
            <a:r>
              <a:rPr lang="en-US" altLang="x-none" sz="2800" b="1" dirty="0">
                <a:latin typeface="Times New Roman" panose="02020603050405020304" pitchFamily="2" charset="0"/>
                <a:ea typeface="宋体" panose="02010600030101010101" pitchFamily="2" charset="-122"/>
              </a:rPr>
              <a:t>k</a:t>
            </a:r>
            <a:r>
              <a:rPr lang="zh-CN" altLang="en-US" sz="2800" b="1" dirty="0">
                <a:latin typeface="Times New Roman" panose="02020603050405020304" pitchFamily="2" charset="0"/>
                <a:ea typeface="宋体" panose="02010600030101010101" pitchFamily="2" charset="-122"/>
              </a:rPr>
              <a:t>之间的对应关系</a:t>
            </a:r>
            <a:r>
              <a:rPr lang="zh-CN" altLang="en-US" sz="2800" b="1" dirty="0">
                <a:latin typeface="宋体" panose="02010600030101010101" pitchFamily="2" charset="-122"/>
                <a:ea typeface="宋体" panose="02010600030101010101" pitchFamily="2" charset="-122"/>
              </a:rPr>
              <a:t>是：</a:t>
            </a:r>
            <a:endParaRPr lang="zh-CN" altLang="en-US" sz="2800" b="1" dirty="0">
              <a:latin typeface="宋体" panose="02010600030101010101" pitchFamily="2" charset="-122"/>
              <a:ea typeface="宋体" panose="02010600030101010101" pitchFamily="2" charset="-122"/>
            </a:endParaRPr>
          </a:p>
          <a:p>
            <a:pPr>
              <a:lnSpc>
                <a:spcPct val="110000"/>
              </a:lnSpc>
              <a:spcBef>
                <a:spcPct val="20000"/>
              </a:spcBef>
              <a:buClr>
                <a:schemeClr val="accent2"/>
              </a:buClr>
              <a:buSzPct val="80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         </a:t>
            </a:r>
            <a:r>
              <a:rPr lang="en-US" altLang="x-none" sz="2800" b="1" dirty="0">
                <a:latin typeface="Times New Roman" panose="02020603050405020304" pitchFamily="2" charset="0"/>
                <a:ea typeface="宋体" panose="02010600030101010101" pitchFamily="2" charset="-122"/>
              </a:rPr>
              <a:t>k=i</a:t>
            </a:r>
            <a:r>
              <a:rPr lang="en-US" altLang="x-none" sz="2800" b="1" dirty="0">
                <a:latin typeface="Times New Roman" panose="02020603050405020304" pitchFamily="2" charset="0"/>
                <a:ea typeface="宋体" panose="02010600030101010101" pitchFamily="2" charset="-122"/>
                <a:sym typeface="Symbol" panose="05050102010706020507" pitchFamily="2" charset="2"/>
              </a:rPr>
              <a:t>(</a:t>
            </a:r>
            <a:r>
              <a:rPr lang="en-US" altLang="x-none" sz="2800" b="1" dirty="0">
                <a:latin typeface="Times New Roman" panose="02020603050405020304" pitchFamily="2" charset="0"/>
                <a:ea typeface="宋体" panose="02010600030101010101" pitchFamily="2" charset="-122"/>
              </a:rPr>
              <a:t>i-1)/2+j-1          i≧j</a:t>
            </a:r>
            <a:endParaRPr lang="en-US" altLang="x-none" sz="2800" b="1" dirty="0">
              <a:latin typeface="宋体" panose="02010600030101010101" pitchFamily="2" charset="-122"/>
              <a:ea typeface="宋体" panose="02010600030101010101" pitchFamily="2" charset="-122"/>
            </a:endParaRPr>
          </a:p>
          <a:p>
            <a:pPr>
              <a:lnSpc>
                <a:spcPct val="110000"/>
              </a:lnSpc>
              <a:spcBef>
                <a:spcPct val="20000"/>
              </a:spcBef>
            </a:pPr>
            <a:r>
              <a:rPr lang="en-US" altLang="x-none"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若</a:t>
            </a:r>
            <a:r>
              <a:rPr lang="en-US" altLang="x-none" sz="2800" b="1" dirty="0">
                <a:latin typeface="Times New Roman" panose="02020603050405020304" pitchFamily="2" charset="0"/>
                <a:ea typeface="宋体" panose="02010600030101010101" pitchFamily="2" charset="-122"/>
              </a:rPr>
              <a:t>i&lt;j</a:t>
            </a:r>
            <a:r>
              <a:rPr lang="zh-CN" altLang="en-US" sz="2800" b="1" dirty="0">
                <a:latin typeface="宋体" panose="02010600030101010101" pitchFamily="2" charset="-122"/>
                <a:ea typeface="宋体" panose="02010600030101010101" pitchFamily="2" charset="-122"/>
              </a:rPr>
              <a:t>：则</a:t>
            </a:r>
            <a:r>
              <a:rPr lang="en-US" altLang="x-none" sz="2800" b="1" dirty="0">
                <a:latin typeface="Times New Roman" panose="02020603050405020304" pitchFamily="2" charset="0"/>
                <a:ea typeface="宋体" panose="02010600030101010101" pitchFamily="2" charset="-122"/>
              </a:rPr>
              <a:t>a</a:t>
            </a:r>
            <a:r>
              <a:rPr lang="en-US" altLang="x-none" sz="2800" b="1" baseline="-20000" dirty="0">
                <a:latin typeface="Times New Roman" panose="02020603050405020304" pitchFamily="2" charset="0"/>
                <a:ea typeface="宋体" panose="02010600030101010101" pitchFamily="2" charset="-122"/>
              </a:rPr>
              <a:t>ij</a:t>
            </a:r>
            <a:r>
              <a:rPr lang="zh-CN" altLang="en-US" sz="2800" b="1" dirty="0">
                <a:latin typeface="宋体" panose="02010600030101010101" pitchFamily="2" charset="-122"/>
                <a:ea typeface="宋体" panose="02010600030101010101" pitchFamily="2" charset="-122"/>
              </a:rPr>
              <a:t>是在上三角矩阵中。因为</a:t>
            </a:r>
            <a:r>
              <a:rPr lang="en-US" altLang="x-none" sz="2800" b="1" dirty="0">
                <a:latin typeface="Times New Roman" panose="02020603050405020304" pitchFamily="2" charset="0"/>
                <a:ea typeface="宋体" panose="02010600030101010101" pitchFamily="2" charset="-122"/>
              </a:rPr>
              <a:t>a</a:t>
            </a:r>
            <a:r>
              <a:rPr lang="en-US" altLang="x-none" sz="2800" b="1" baseline="-20000" dirty="0">
                <a:latin typeface="Times New Roman" panose="02020603050405020304" pitchFamily="2" charset="0"/>
                <a:ea typeface="宋体" panose="02010600030101010101" pitchFamily="2" charset="-122"/>
              </a:rPr>
              <a:t>ij</a:t>
            </a:r>
            <a:r>
              <a:rPr lang="en-US" altLang="x-none" sz="2800" b="1" dirty="0">
                <a:latin typeface="Times New Roman" panose="02020603050405020304" pitchFamily="2" charset="0"/>
                <a:ea typeface="宋体" panose="02010600030101010101" pitchFamily="2" charset="-122"/>
              </a:rPr>
              <a:t>=a</a:t>
            </a:r>
            <a:r>
              <a:rPr lang="en-US" altLang="x-none" sz="2800" b="1" baseline="-20000" dirty="0">
                <a:latin typeface="Times New Roman" panose="02020603050405020304" pitchFamily="2" charset="0"/>
                <a:ea typeface="宋体" panose="02010600030101010101" pitchFamily="2" charset="-122"/>
              </a:rPr>
              <a:t>ji</a:t>
            </a:r>
            <a:r>
              <a:rPr lang="zh-CN" altLang="en-US" sz="2800" b="1" dirty="0">
                <a:latin typeface="宋体" panose="02010600030101010101" pitchFamily="2" charset="-122"/>
                <a:ea typeface="宋体" panose="02010600030101010101" pitchFamily="2" charset="-122"/>
              </a:rPr>
              <a:t>，在向量</a:t>
            </a:r>
            <a:r>
              <a:rPr lang="en-US" altLang="x-none" sz="2800" b="1" dirty="0">
                <a:latin typeface="Times New Roman" panose="02020603050405020304" pitchFamily="2" charset="0"/>
                <a:ea typeface="宋体" panose="02010600030101010101" pitchFamily="2" charset="-122"/>
              </a:rPr>
              <a:t>sa</a:t>
            </a:r>
            <a:r>
              <a:rPr lang="zh-CN" altLang="en-US" sz="2800" b="1" dirty="0">
                <a:latin typeface="Times New Roman" panose="02020603050405020304" pitchFamily="2" charset="0"/>
                <a:ea typeface="宋体" panose="02010600030101010101" pitchFamily="2" charset="-122"/>
              </a:rPr>
              <a:t>中保存的是</a:t>
            </a:r>
            <a:r>
              <a:rPr lang="en-US" altLang="x-none" sz="2800" b="1" dirty="0">
                <a:latin typeface="Times New Roman" panose="02020603050405020304" pitchFamily="2" charset="0"/>
                <a:ea typeface="宋体" panose="02010600030101010101" pitchFamily="2" charset="-122"/>
              </a:rPr>
              <a:t>a</a:t>
            </a:r>
            <a:r>
              <a:rPr lang="en-US" altLang="x-none" sz="2800" b="1" baseline="-20000" dirty="0">
                <a:latin typeface="Times New Roman" panose="02020603050405020304" pitchFamily="2" charset="0"/>
                <a:ea typeface="宋体" panose="02010600030101010101" pitchFamily="2" charset="-122"/>
              </a:rPr>
              <a:t>ji </a:t>
            </a:r>
            <a:r>
              <a:rPr lang="zh-CN" altLang="en-US" sz="2800" b="1" dirty="0">
                <a:latin typeface="宋体" panose="02010600030101010101" pitchFamily="2" charset="-122"/>
                <a:ea typeface="宋体" panose="02010600030101010101" pitchFamily="2" charset="-122"/>
              </a:rPr>
              <a:t>。依上述分析可得：</a:t>
            </a:r>
            <a:endParaRPr lang="zh-CN" altLang="en-US" sz="2800" b="1" dirty="0">
              <a:latin typeface="宋体" panose="02010600030101010101" pitchFamily="2" charset="-122"/>
              <a:ea typeface="宋体" panose="02010600030101010101" pitchFamily="2" charset="-122"/>
            </a:endParaRPr>
          </a:p>
          <a:p>
            <a:pPr>
              <a:lnSpc>
                <a:spcPct val="110000"/>
              </a:lnSpc>
              <a:spcBef>
                <a:spcPct val="20000"/>
              </a:spcBef>
            </a:pPr>
            <a:r>
              <a:rPr lang="zh-CN" altLang="en-US" sz="2800" b="1" dirty="0">
                <a:latin typeface="宋体" panose="02010600030101010101" pitchFamily="2" charset="-122"/>
                <a:ea typeface="宋体" panose="02010600030101010101" pitchFamily="2" charset="-122"/>
              </a:rPr>
              <a:t>          </a:t>
            </a:r>
            <a:r>
              <a:rPr lang="en-US" altLang="x-none" sz="2800" b="1" dirty="0">
                <a:latin typeface="Times New Roman" panose="02020603050405020304" pitchFamily="2" charset="0"/>
                <a:ea typeface="宋体" panose="02010600030101010101" pitchFamily="2" charset="-122"/>
              </a:rPr>
              <a:t>k=j</a:t>
            </a:r>
            <a:r>
              <a:rPr lang="en-US" altLang="x-none" sz="2800" b="1" dirty="0">
                <a:latin typeface="Times New Roman" panose="02020603050405020304" pitchFamily="2" charset="0"/>
                <a:ea typeface="宋体" panose="02010600030101010101" pitchFamily="2" charset="-122"/>
                <a:sym typeface="Symbol" panose="05050102010706020507" pitchFamily="2" charset="2"/>
              </a:rPr>
              <a:t>(</a:t>
            </a:r>
            <a:r>
              <a:rPr lang="en-US" altLang="x-none" sz="2800" b="1" dirty="0">
                <a:latin typeface="Times New Roman" panose="02020603050405020304" pitchFamily="2" charset="0"/>
                <a:ea typeface="宋体" panose="02010600030101010101" pitchFamily="2" charset="-122"/>
              </a:rPr>
              <a:t>j-1)/2+i-1         i&lt;j</a:t>
            </a:r>
            <a:endParaRPr lang="en-US" altLang="x-none" sz="2800" b="1" dirty="0">
              <a:latin typeface="Times New Roman" panose="02020603050405020304" pitchFamily="2" charset="0"/>
              <a:ea typeface="宋体" panose="02010600030101010101" pitchFamily="2" charset="-122"/>
            </a:endParaRPr>
          </a:p>
          <a:p>
            <a:pPr>
              <a:lnSpc>
                <a:spcPct val="110000"/>
              </a:lnSpc>
              <a:spcBef>
                <a:spcPct val="20000"/>
              </a:spcBef>
              <a:buClr>
                <a:schemeClr val="accent2"/>
              </a:buClr>
              <a:buSzPct val="80000"/>
              <a:buFont typeface="Wingdings" panose="05000000000000000000" pitchFamily="2" charset="2"/>
              <a:buNone/>
            </a:pPr>
            <a:r>
              <a:rPr lang="en-US" altLang="x-none"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对称矩阵元素</a:t>
            </a:r>
            <a:r>
              <a:rPr lang="en-US" altLang="x-none" sz="2800" b="1" dirty="0">
                <a:latin typeface="Times New Roman" panose="02020603050405020304" pitchFamily="2" charset="0"/>
                <a:ea typeface="宋体" panose="02010600030101010101" pitchFamily="2" charset="-122"/>
              </a:rPr>
              <a:t>a</a:t>
            </a:r>
            <a:r>
              <a:rPr lang="en-US" altLang="x-none" sz="2800" b="1" baseline="-18000" dirty="0">
                <a:latin typeface="Times New Roman" panose="02020603050405020304" pitchFamily="2" charset="0"/>
                <a:ea typeface="宋体" panose="02010600030101010101" pitchFamily="2" charset="-122"/>
              </a:rPr>
              <a:t>i j</a:t>
            </a:r>
            <a:r>
              <a:rPr lang="zh-CN" altLang="en-US" sz="2800" b="1" dirty="0">
                <a:latin typeface="Times New Roman" panose="02020603050405020304" pitchFamily="2" charset="0"/>
                <a:ea typeface="宋体" panose="02010600030101010101" pitchFamily="2" charset="-122"/>
              </a:rPr>
              <a:t>保存</a:t>
            </a:r>
            <a:r>
              <a:rPr lang="zh-CN" altLang="en-US" sz="2800" b="1" dirty="0">
                <a:latin typeface="宋体" panose="02010600030101010101" pitchFamily="2" charset="-122"/>
                <a:ea typeface="宋体" panose="02010600030101010101" pitchFamily="2" charset="-122"/>
              </a:rPr>
              <a:t>在向量</a:t>
            </a:r>
            <a:r>
              <a:rPr lang="en-US" altLang="x-none" sz="2800" b="1" dirty="0">
                <a:latin typeface="Times New Roman" panose="02020603050405020304" pitchFamily="2" charset="0"/>
                <a:ea typeface="宋体" panose="02010600030101010101" pitchFamily="2" charset="-122"/>
              </a:rPr>
              <a:t>sa</a:t>
            </a:r>
            <a:r>
              <a:rPr lang="zh-CN" altLang="en-US" sz="2800" b="1" dirty="0">
                <a:latin typeface="Times New Roman" panose="02020603050405020304" pitchFamily="2" charset="0"/>
                <a:ea typeface="宋体" panose="02010600030101010101" pitchFamily="2" charset="-122"/>
              </a:rPr>
              <a:t>中时的</a:t>
            </a:r>
            <a:r>
              <a:rPr lang="zh-CN" altLang="en-US" sz="2800" b="1" dirty="0">
                <a:latin typeface="宋体" panose="02010600030101010101" pitchFamily="2" charset="-122"/>
                <a:ea typeface="宋体" panose="02010600030101010101" pitchFamily="2" charset="-122"/>
              </a:rPr>
              <a:t>下标值</a:t>
            </a:r>
            <a:r>
              <a:rPr lang="en-US" altLang="x-none" sz="2800" b="1" dirty="0">
                <a:latin typeface="Times New Roman" panose="02020603050405020304" pitchFamily="2" charset="0"/>
                <a:ea typeface="宋体" panose="02010600030101010101" pitchFamily="2" charset="-122"/>
              </a:rPr>
              <a:t>k</a:t>
            </a:r>
            <a:r>
              <a:rPr lang="zh-CN" altLang="en-US" sz="2800" b="1" dirty="0">
                <a:latin typeface="Times New Roman" panose="02020603050405020304" pitchFamily="2" charset="0"/>
                <a:ea typeface="宋体" panose="02010600030101010101" pitchFamily="2" charset="-122"/>
              </a:rPr>
              <a:t>与（</a:t>
            </a:r>
            <a:r>
              <a:rPr lang="en-US" altLang="x-none" sz="2800" b="1" dirty="0">
                <a:latin typeface="Times New Roman" panose="02020603050405020304" pitchFamily="2" charset="0"/>
                <a:ea typeface="宋体" panose="02010600030101010101" pitchFamily="2" charset="-122"/>
              </a:rPr>
              <a:t>i,j</a:t>
            </a:r>
            <a:r>
              <a:rPr lang="zh-CN" altLang="en-US" sz="2800" b="1" dirty="0">
                <a:latin typeface="Times New Roman" panose="02020603050405020304" pitchFamily="2" charset="0"/>
                <a:ea typeface="宋体" panose="02010600030101010101" pitchFamily="2" charset="-122"/>
              </a:rPr>
              <a:t>）之间的对应关系</a:t>
            </a:r>
            <a:r>
              <a:rPr lang="zh-CN" altLang="en-US" sz="2800" b="1" dirty="0">
                <a:latin typeface="宋体" panose="02010600030101010101" pitchFamily="2" charset="-122"/>
                <a:ea typeface="宋体" panose="02010600030101010101" pitchFamily="2" charset="-122"/>
              </a:rPr>
              <a:t>是：</a:t>
            </a:r>
            <a:r>
              <a:rPr lang="zh-CN" altLang="en-US" sz="2800" dirty="0">
                <a:latin typeface="宋体" panose="02010600030101010101" pitchFamily="2" charset="-122"/>
                <a:ea typeface="宋体" panose="02010600030101010101" pitchFamily="2" charset="-122"/>
              </a:rPr>
              <a:t>   </a:t>
            </a:r>
            <a:endParaRPr lang="zh-CN" altLang="en-US" sz="2800" dirty="0">
              <a:latin typeface="宋体" panose="02010600030101010101" pitchFamily="2" charset="-122"/>
              <a:ea typeface="宋体" panose="02010600030101010101" pitchFamily="2" charset="-122"/>
            </a:endParaRPr>
          </a:p>
        </p:txBody>
      </p:sp>
      <p:grpSp>
        <p:nvGrpSpPr>
          <p:cNvPr id="206850" name="组合 252930"/>
          <p:cNvGrpSpPr/>
          <p:nvPr/>
        </p:nvGrpSpPr>
        <p:grpSpPr>
          <a:xfrm>
            <a:off x="2782888" y="5373688"/>
            <a:ext cx="7391400" cy="1219200"/>
            <a:chOff x="0" y="0"/>
            <a:chExt cx="4656" cy="768"/>
          </a:xfrm>
        </p:grpSpPr>
        <p:sp>
          <p:nvSpPr>
            <p:cNvPr id="206851" name="矩形 252931"/>
            <p:cNvSpPr/>
            <p:nvPr/>
          </p:nvSpPr>
          <p:spPr>
            <a:xfrm>
              <a:off x="436" y="0"/>
              <a:ext cx="2380" cy="317"/>
            </a:xfrm>
            <a:prstGeom prst="rect">
              <a:avLst/>
            </a:prstGeom>
            <a:noFill/>
            <a:ln w="9525">
              <a:noFill/>
            </a:ln>
          </p:spPr>
          <p:txBody>
            <a:bodyPr wrap="none" anchor="ctr"/>
            <a:p>
              <a:r>
                <a:rPr lang="en-US" altLang="x-none" sz="2800" b="1" dirty="0">
                  <a:latin typeface="Times New Roman" panose="02020603050405020304" pitchFamily="2" charset="0"/>
                  <a:ea typeface="宋体" panose="02010600030101010101" pitchFamily="2" charset="-122"/>
                </a:rPr>
                <a:t>i</a:t>
              </a:r>
              <a:r>
                <a:rPr lang="en-US" altLang="x-none" sz="2800" b="1" dirty="0">
                  <a:latin typeface="Times New Roman" panose="02020603050405020304" pitchFamily="2" charset="0"/>
                  <a:ea typeface="宋体" panose="02010600030101010101" pitchFamily="2" charset="-122"/>
                  <a:sym typeface="Symbol" panose="05050102010706020507" pitchFamily="2" charset="2"/>
                </a:rPr>
                <a:t>(</a:t>
              </a:r>
              <a:r>
                <a:rPr lang="en-US" altLang="x-none" sz="2800" b="1" dirty="0">
                  <a:latin typeface="Times New Roman" panose="02020603050405020304" pitchFamily="2" charset="0"/>
                  <a:ea typeface="宋体" panose="02010600030101010101" pitchFamily="2" charset="-122"/>
                </a:rPr>
                <a:t>i-1)/2+j-1       </a:t>
              </a:r>
              <a:r>
                <a:rPr lang="zh-CN" altLang="en-US" sz="2800" b="1" dirty="0">
                  <a:latin typeface="Times New Roman" panose="02020603050405020304" pitchFamily="2" charset="0"/>
                  <a:ea typeface="宋体" panose="02010600030101010101" pitchFamily="2" charset="-122"/>
                </a:rPr>
                <a:t>当</a:t>
              </a:r>
              <a:r>
                <a:rPr lang="en-US" altLang="x-none" sz="2800" b="1" dirty="0">
                  <a:latin typeface="Times New Roman" panose="02020603050405020304" pitchFamily="2" charset="0"/>
                  <a:ea typeface="宋体" panose="02010600030101010101" pitchFamily="2" charset="-122"/>
                </a:rPr>
                <a:t>i≧j</a:t>
              </a:r>
              <a:r>
                <a:rPr lang="zh-CN" altLang="en-US" sz="2800" b="1" dirty="0">
                  <a:latin typeface="Times New Roman" panose="02020603050405020304" pitchFamily="2" charset="0"/>
                  <a:ea typeface="宋体" panose="02010600030101010101" pitchFamily="2" charset="-122"/>
                </a:rPr>
                <a:t>时</a:t>
              </a:r>
              <a:endParaRPr lang="zh-CN" altLang="en-US" sz="2800" b="1" dirty="0">
                <a:latin typeface="Times New Roman" panose="02020603050405020304" pitchFamily="2" charset="0"/>
                <a:ea typeface="宋体" panose="02010600030101010101" pitchFamily="2" charset="-122"/>
              </a:endParaRPr>
            </a:p>
          </p:txBody>
        </p:sp>
        <p:sp>
          <p:nvSpPr>
            <p:cNvPr id="206852" name="矩形 252932"/>
            <p:cNvSpPr/>
            <p:nvPr/>
          </p:nvSpPr>
          <p:spPr>
            <a:xfrm>
              <a:off x="436" y="451"/>
              <a:ext cx="2380" cy="317"/>
            </a:xfrm>
            <a:prstGeom prst="rect">
              <a:avLst/>
            </a:prstGeom>
            <a:noFill/>
            <a:ln w="9525">
              <a:noFill/>
            </a:ln>
          </p:spPr>
          <p:txBody>
            <a:bodyPr wrap="none" anchor="ctr"/>
            <a:p>
              <a:r>
                <a:rPr lang="en-US" altLang="x-none" sz="2800" b="1" dirty="0">
                  <a:latin typeface="Times New Roman" panose="02020603050405020304" pitchFamily="2" charset="0"/>
                  <a:ea typeface="宋体" panose="02010600030101010101" pitchFamily="2" charset="-122"/>
                </a:rPr>
                <a:t>j</a:t>
              </a:r>
              <a:r>
                <a:rPr lang="en-US" altLang="x-none" sz="2800" b="1" dirty="0">
                  <a:latin typeface="Times New Roman" panose="02020603050405020304" pitchFamily="2" charset="0"/>
                  <a:ea typeface="宋体" panose="02010600030101010101" pitchFamily="2" charset="-122"/>
                  <a:sym typeface="Symbol" panose="05050102010706020507" pitchFamily="2" charset="2"/>
                </a:rPr>
                <a:t>(</a:t>
              </a:r>
              <a:r>
                <a:rPr lang="en-US" altLang="x-none" sz="2800" b="1" dirty="0">
                  <a:latin typeface="Times New Roman" panose="02020603050405020304" pitchFamily="2" charset="0"/>
                  <a:ea typeface="宋体" panose="02010600030101010101" pitchFamily="2" charset="-122"/>
                </a:rPr>
                <a:t>j-1)/2+i-1        </a:t>
              </a:r>
              <a:r>
                <a:rPr lang="zh-CN" altLang="en-US" sz="2800" b="1" dirty="0">
                  <a:latin typeface="Times New Roman" panose="02020603050405020304" pitchFamily="2" charset="0"/>
                  <a:ea typeface="宋体" panose="02010600030101010101" pitchFamily="2" charset="-122"/>
                </a:rPr>
                <a:t>当</a:t>
              </a:r>
              <a:r>
                <a:rPr lang="en-US" altLang="x-none" sz="2800" b="1" dirty="0">
                  <a:latin typeface="Times New Roman" panose="02020603050405020304" pitchFamily="2" charset="0"/>
                  <a:ea typeface="宋体" panose="02010600030101010101" pitchFamily="2" charset="-122"/>
                </a:rPr>
                <a:t>i&lt;j</a:t>
              </a:r>
              <a:r>
                <a:rPr lang="zh-CN" altLang="en-US" sz="2800" b="1" dirty="0">
                  <a:latin typeface="Times New Roman" panose="02020603050405020304" pitchFamily="2" charset="0"/>
                  <a:ea typeface="宋体" panose="02010600030101010101" pitchFamily="2" charset="-122"/>
                </a:rPr>
                <a:t>时</a:t>
              </a:r>
              <a:endParaRPr lang="zh-CN" altLang="en-US" sz="2800" b="1" dirty="0">
                <a:latin typeface="Times New Roman" panose="02020603050405020304" pitchFamily="2" charset="0"/>
                <a:ea typeface="宋体" panose="02010600030101010101" pitchFamily="2" charset="-122"/>
              </a:endParaRPr>
            </a:p>
          </p:txBody>
        </p:sp>
        <p:sp>
          <p:nvSpPr>
            <p:cNvPr id="206853" name="左大括号 252933"/>
            <p:cNvSpPr/>
            <p:nvPr/>
          </p:nvSpPr>
          <p:spPr>
            <a:xfrm>
              <a:off x="340" y="144"/>
              <a:ext cx="68" cy="453"/>
            </a:xfrm>
            <a:prstGeom prst="leftBrace">
              <a:avLst>
                <a:gd name="adj1" fmla="val 55483"/>
                <a:gd name="adj2" fmla="val 50000"/>
              </a:avLst>
            </a:prstGeom>
            <a:noFill/>
            <a:ln w="9525"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sp>
          <p:nvSpPr>
            <p:cNvPr id="206854" name="矩形 252934"/>
            <p:cNvSpPr/>
            <p:nvPr/>
          </p:nvSpPr>
          <p:spPr>
            <a:xfrm>
              <a:off x="0" y="219"/>
              <a:ext cx="340" cy="31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K=</a:t>
              </a:r>
              <a:endParaRPr lang="en-US" altLang="x-none" sz="2400" b="1" dirty="0">
                <a:latin typeface="Times New Roman" panose="02020603050405020304" pitchFamily="2" charset="0"/>
                <a:ea typeface="宋体" panose="02010600030101010101" pitchFamily="2" charset="-122"/>
              </a:endParaRPr>
            </a:p>
          </p:txBody>
        </p:sp>
        <p:sp>
          <p:nvSpPr>
            <p:cNvPr id="206855" name="矩形 252935"/>
            <p:cNvSpPr/>
            <p:nvPr/>
          </p:nvSpPr>
          <p:spPr>
            <a:xfrm>
              <a:off x="2980" y="144"/>
              <a:ext cx="1676" cy="432"/>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1</a:t>
              </a:r>
              <a:r>
                <a:rPr lang="en-US" altLang="x-none" sz="2400" b="1" dirty="0">
                  <a:latin typeface="Times New Roman" panose="02020603050405020304" pitchFamily="2" charset="0"/>
                  <a:ea typeface="Arial Unicode MS" panose="020B0604020202020204" charset="-122"/>
                </a:rPr>
                <a:t>≦</a:t>
              </a:r>
              <a:r>
                <a:rPr lang="en-US" altLang="x-none" sz="2400" b="1" dirty="0">
                  <a:latin typeface="Times New Roman" panose="02020603050405020304" pitchFamily="2" charset="0"/>
                  <a:ea typeface="宋体" panose="02010600030101010101" pitchFamily="2" charset="-122"/>
                </a:rPr>
                <a:t>i,j</a:t>
              </a:r>
              <a:r>
                <a:rPr lang="en-US" altLang="x-none" sz="2400" b="1" dirty="0">
                  <a:latin typeface="Times New Roman" panose="02020603050405020304" pitchFamily="2" charset="0"/>
                  <a:ea typeface="Arial Unicode MS" panose="020B0604020202020204" charset="-122"/>
                </a:rPr>
                <a:t>≦</a:t>
              </a:r>
              <a:r>
                <a:rPr lang="en-US" altLang="x-none" sz="2400" b="1" dirty="0">
                  <a:latin typeface="Times New Roman" panose="02020603050405020304" pitchFamily="2" charset="0"/>
                  <a:ea typeface="宋体" panose="02010600030101010101" pitchFamily="2" charset="-122"/>
                </a:rPr>
                <a:t> n</a:t>
              </a:r>
              <a:r>
                <a:rPr lang="en-US" altLang="x-none" sz="2400" dirty="0">
                  <a:latin typeface="Times New Roman" panose="02020603050405020304" pitchFamily="2" charset="0"/>
                  <a:ea typeface="宋体" panose="02010600030101010101" pitchFamily="2" charset="-122"/>
                </a:rPr>
                <a:t>         </a:t>
              </a:r>
              <a:r>
                <a:rPr lang="en-US" altLang="x-none" sz="3200" dirty="0">
                  <a:latin typeface="Times New Roman" panose="02020603050405020304" pitchFamily="2" charset="0"/>
                  <a:ea typeface="宋体" panose="02010600030101010101" pitchFamily="2" charset="-122"/>
                </a:rPr>
                <a:t>(5-4)</a:t>
              </a:r>
              <a:endParaRPr lang="en-US" altLang="x-none" sz="3200" dirty="0">
                <a:latin typeface="Times New Roman" panose="02020603050405020304" pitchFamily="2" charset="0"/>
                <a:ea typeface="宋体" panose="02010600030101010101" pitchFamily="2" charset="-122"/>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7873" name="文本框 253953"/>
          <p:cNvSpPr txBox="1"/>
          <p:nvPr/>
        </p:nvSpPr>
        <p:spPr>
          <a:xfrm>
            <a:off x="1676400" y="177800"/>
            <a:ext cx="8740775" cy="5953760"/>
          </a:xfrm>
          <a:prstGeom prst="rect">
            <a:avLst/>
          </a:prstGeom>
          <a:noFill/>
          <a:ln w="9525">
            <a:noFill/>
          </a:ln>
        </p:spPr>
        <p:txBody>
          <a:bodyPr anchor="t">
            <a:spAutoFit/>
          </a:bodyPr>
          <a:p>
            <a:pPr>
              <a:lnSpc>
                <a:spcPct val="110000"/>
              </a:lnSpc>
              <a:spcBef>
                <a:spcPct val="20000"/>
              </a:spcBef>
            </a:pPr>
            <a:r>
              <a:rPr lang="zh-CN" altLang="en-US" sz="3200"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根据上述的下标对应关系，对于矩阵中的任意元素</a:t>
            </a:r>
            <a:r>
              <a:rPr lang="en-US" altLang="x-none" sz="2800" b="1" dirty="0">
                <a:latin typeface="Times New Roman" panose="02020603050405020304" pitchFamily="2" charset="0"/>
                <a:ea typeface="宋体" panose="02010600030101010101" pitchFamily="2" charset="-122"/>
              </a:rPr>
              <a:t>a</a:t>
            </a:r>
            <a:r>
              <a:rPr lang="en-US" altLang="x-none" sz="2800" b="1" baseline="-20000" dirty="0">
                <a:latin typeface="Times New Roman" panose="02020603050405020304" pitchFamily="2" charset="0"/>
                <a:ea typeface="宋体" panose="02010600030101010101" pitchFamily="2" charset="-122"/>
              </a:rPr>
              <a:t>ij</a:t>
            </a:r>
            <a:r>
              <a:rPr lang="zh-CN" altLang="en-US" sz="2800" b="1" dirty="0">
                <a:latin typeface="宋体" panose="02010600030101010101" pitchFamily="2" charset="-122"/>
                <a:ea typeface="宋体" panose="02010600030101010101" pitchFamily="2" charset="-122"/>
              </a:rPr>
              <a:t>，均可在一维数组</a:t>
            </a:r>
            <a:r>
              <a:rPr lang="en-US" altLang="x-none" sz="2800" b="1" dirty="0">
                <a:latin typeface="Times New Roman" panose="02020603050405020304" pitchFamily="2" charset="0"/>
                <a:ea typeface="宋体" panose="02010600030101010101" pitchFamily="2" charset="-122"/>
              </a:rPr>
              <a:t>sa</a:t>
            </a:r>
            <a:r>
              <a:rPr lang="zh-CN" altLang="en-US" sz="2800" b="1" dirty="0">
                <a:latin typeface="宋体" panose="02010600030101010101" pitchFamily="2" charset="-122"/>
                <a:ea typeface="宋体" panose="02010600030101010101" pitchFamily="2" charset="-122"/>
              </a:rPr>
              <a:t>中唯一确定其位置</a:t>
            </a:r>
            <a:r>
              <a:rPr lang="en-US" altLang="x-none" sz="2800" b="1" dirty="0">
                <a:latin typeface="Times New Roman" panose="02020603050405020304" pitchFamily="2" charset="0"/>
                <a:ea typeface="宋体" panose="02010600030101010101" pitchFamily="2" charset="-122"/>
              </a:rPr>
              <a:t>k</a:t>
            </a:r>
            <a:r>
              <a:rPr lang="zh-CN" altLang="en-US" sz="2800" b="1" dirty="0">
                <a:latin typeface="Times New Roman" panose="02020603050405020304" pitchFamily="2" charset="0"/>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反之，对所有</a:t>
            </a:r>
            <a:r>
              <a:rPr lang="en-US" altLang="x-none" sz="2800" b="1" dirty="0">
                <a:latin typeface="Times New Roman" panose="02020603050405020304" pitchFamily="2" charset="0"/>
                <a:ea typeface="宋体" panose="02010600030101010101" pitchFamily="2" charset="-122"/>
              </a:rPr>
              <a:t>k=1,2, </a:t>
            </a:r>
            <a:r>
              <a:rPr lang="en-US" altLang="x-none" sz="2800" b="1" dirty="0">
                <a:latin typeface="Times New Roman" panose="02020603050405020304" pitchFamily="2" charset="0"/>
                <a:ea typeface="Arial Unicode MS" panose="020B0604020202020204" charset="-122"/>
              </a:rPr>
              <a:t>…</a:t>
            </a:r>
            <a:r>
              <a:rPr lang="en-US" altLang="x-none" sz="2800" b="1" dirty="0">
                <a:latin typeface="Times New Roman" panose="02020603050405020304" pitchFamily="2" charset="0"/>
                <a:ea typeface="宋体" panose="02010600030101010101" pitchFamily="2" charset="-122"/>
              </a:rPr>
              <a:t>,n(n+1)/2</a:t>
            </a:r>
            <a:r>
              <a:rPr lang="zh-CN" altLang="en-US" sz="2800" b="1" dirty="0">
                <a:latin typeface="宋体" panose="02010600030101010101" pitchFamily="2" charset="-122"/>
                <a:ea typeface="宋体" panose="02010600030101010101" pitchFamily="2" charset="-122"/>
              </a:rPr>
              <a:t>，都能确定</a:t>
            </a:r>
            <a:r>
              <a:rPr lang="en-US" altLang="x-none" sz="2800" b="1" dirty="0">
                <a:latin typeface="Times New Roman" panose="02020603050405020304" pitchFamily="2" charset="0"/>
                <a:ea typeface="宋体" panose="02010600030101010101" pitchFamily="2" charset="-122"/>
              </a:rPr>
              <a:t>sa[k]</a:t>
            </a:r>
            <a:r>
              <a:rPr lang="zh-CN" altLang="en-US" sz="2800" b="1" dirty="0">
                <a:latin typeface="宋体" panose="02010600030101010101" pitchFamily="2" charset="-122"/>
                <a:ea typeface="宋体" panose="02010600030101010101" pitchFamily="2" charset="-122"/>
              </a:rPr>
              <a:t>中的元素在矩阵中的位置</a:t>
            </a:r>
            <a:r>
              <a:rPr lang="en-US" altLang="x-none" sz="2800" b="1" dirty="0">
                <a:latin typeface="Times New Roman" panose="02020603050405020304" pitchFamily="2" charset="0"/>
                <a:ea typeface="宋体" panose="02010600030101010101" pitchFamily="2" charset="-122"/>
              </a:rPr>
              <a:t>(i,j)</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a:lnSpc>
                <a:spcPct val="110000"/>
              </a:lnSpc>
              <a:spcBef>
                <a:spcPct val="20000"/>
              </a:spcBef>
            </a:pPr>
            <a:r>
              <a:rPr lang="zh-CN" altLang="en-US" sz="2800" b="1" dirty="0">
                <a:latin typeface="宋体" panose="02010600030101010101" pitchFamily="2" charset="-122"/>
                <a:ea typeface="宋体" panose="02010600030101010101" pitchFamily="2" charset="-122"/>
              </a:rPr>
              <a:t>    称</a:t>
            </a:r>
            <a:r>
              <a:rPr lang="en-US" altLang="x-none" sz="2800" b="1" dirty="0">
                <a:latin typeface="Times New Roman" panose="02020603050405020304" pitchFamily="2" charset="0"/>
                <a:ea typeface="宋体" panose="02010600030101010101" pitchFamily="2" charset="-122"/>
              </a:rPr>
              <a:t>sa[0</a:t>
            </a:r>
            <a:r>
              <a:rPr lang="en-US" altLang="x-none" sz="2800" b="1" dirty="0">
                <a:latin typeface="Times New Roman" panose="02020603050405020304" pitchFamily="2" charset="0"/>
                <a:ea typeface="Arial Unicode MS" panose="020B0604020202020204" charset="-122"/>
              </a:rPr>
              <a:t>…</a:t>
            </a:r>
            <a:r>
              <a:rPr lang="en-US" altLang="x-none" sz="2800" b="1" dirty="0">
                <a:latin typeface="Times New Roman" panose="02020603050405020304" pitchFamily="2" charset="0"/>
                <a:ea typeface="宋体" panose="02010600030101010101" pitchFamily="2" charset="-122"/>
              </a:rPr>
              <a:t>n(n+1)/2]</a:t>
            </a:r>
            <a:r>
              <a:rPr lang="zh-CN" altLang="en-US" sz="2800" b="1" dirty="0">
                <a:latin typeface="宋体" panose="02010600030101010101" pitchFamily="2" charset="-122"/>
                <a:ea typeface="宋体" panose="02010600030101010101" pitchFamily="2" charset="-122"/>
              </a:rPr>
              <a:t>为</a:t>
            </a:r>
            <a:r>
              <a:rPr lang="en-US" altLang="x-none" sz="2800" b="1" dirty="0">
                <a:latin typeface="Times New Roman" panose="02020603050405020304" pitchFamily="2" charset="0"/>
                <a:ea typeface="宋体" panose="02010600030101010101" pitchFamily="2" charset="-122"/>
              </a:rPr>
              <a:t>n</a:t>
            </a:r>
            <a:r>
              <a:rPr lang="zh-CN" altLang="en-US" sz="2800" b="1" dirty="0">
                <a:latin typeface="宋体" panose="02010600030101010101" pitchFamily="2" charset="-122"/>
                <a:ea typeface="宋体" panose="02010600030101010101" pitchFamily="2" charset="-122"/>
              </a:rPr>
              <a:t>阶对称矩阵</a:t>
            </a:r>
            <a:r>
              <a:rPr lang="en-US" altLang="x-none" sz="2800" b="1" dirty="0">
                <a:latin typeface="Times New Roman" panose="02020603050405020304" pitchFamily="2" charset="0"/>
                <a:ea typeface="宋体" panose="02010600030101010101" pitchFamily="2" charset="-122"/>
              </a:rPr>
              <a:t>A</a:t>
            </a:r>
            <a:r>
              <a:rPr lang="zh-CN" altLang="en-US" sz="2800" b="1" dirty="0">
                <a:latin typeface="宋体" panose="02010600030101010101" pitchFamily="2" charset="-122"/>
                <a:ea typeface="宋体" panose="02010600030101010101" pitchFamily="2" charset="-122"/>
              </a:rPr>
              <a:t>的压缩存储。</a:t>
            </a:r>
            <a:endParaRPr lang="zh-CN" altLang="en-US" sz="2800" b="1" dirty="0">
              <a:latin typeface="宋体" panose="02010600030101010101" pitchFamily="2" charset="-122"/>
              <a:ea typeface="宋体" panose="02010600030101010101" pitchFamily="2" charset="-122"/>
            </a:endParaRPr>
          </a:p>
          <a:p>
            <a:pPr>
              <a:lnSpc>
                <a:spcPct val="110000"/>
              </a:lnSpc>
              <a:spcBef>
                <a:spcPct val="20000"/>
              </a:spcBef>
            </a:pPr>
            <a:r>
              <a:rPr lang="en-US" altLang="x-none" sz="3600" b="1" dirty="0">
                <a:solidFill>
                  <a:schemeClr val="folHlink"/>
                </a:solidFill>
                <a:latin typeface="Times New Roman" panose="02020603050405020304" pitchFamily="2" charset="0"/>
                <a:ea typeface="宋体" panose="02010600030101010101" pitchFamily="2" charset="-122"/>
              </a:rPr>
              <a:t>2</a:t>
            </a:r>
            <a:r>
              <a:rPr lang="en-US" altLang="x-none" sz="3600" b="1" dirty="0">
                <a:solidFill>
                  <a:schemeClr val="folHlink"/>
                </a:solidFill>
                <a:latin typeface="宋体" panose="02010600030101010101" pitchFamily="2" charset="-122"/>
                <a:ea typeface="宋体" panose="02010600030101010101" pitchFamily="2" charset="-122"/>
              </a:rPr>
              <a:t>  </a:t>
            </a:r>
            <a:r>
              <a:rPr lang="zh-CN" altLang="en-US" sz="3600" b="1" dirty="0">
                <a:solidFill>
                  <a:schemeClr val="folHlink"/>
                </a:solidFill>
                <a:latin typeface="楷体_GB2312" pitchFamily="1" charset="-122"/>
                <a:ea typeface="楷体_GB2312" pitchFamily="1" charset="-122"/>
              </a:rPr>
              <a:t>三角矩阵</a:t>
            </a:r>
            <a:endParaRPr lang="zh-CN" altLang="en-US" sz="3600" b="1" dirty="0">
              <a:solidFill>
                <a:schemeClr val="folHlink"/>
              </a:solidFill>
              <a:latin typeface="楷体_GB2312" pitchFamily="1" charset="-122"/>
              <a:ea typeface="楷体_GB2312" pitchFamily="1" charset="-122"/>
            </a:endParaRPr>
          </a:p>
          <a:p>
            <a:pPr>
              <a:lnSpc>
                <a:spcPct val="110000"/>
              </a:lnSpc>
              <a:spcBef>
                <a:spcPct val="20000"/>
              </a:spcBef>
            </a:pPr>
            <a:r>
              <a:rPr lang="zh-CN" altLang="en-US" sz="3200"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以主对角线划分，三角矩阵有上三角和下三角两种。</a:t>
            </a:r>
            <a:endParaRPr lang="zh-CN" altLang="en-US" sz="2800" b="1" dirty="0">
              <a:latin typeface="宋体" panose="02010600030101010101" pitchFamily="2" charset="-122"/>
              <a:ea typeface="宋体" panose="02010600030101010101" pitchFamily="2" charset="-122"/>
            </a:endParaRPr>
          </a:p>
          <a:p>
            <a:pPr>
              <a:lnSpc>
                <a:spcPct val="110000"/>
              </a:lnSpc>
              <a:spcBef>
                <a:spcPct val="20000"/>
              </a:spcBef>
            </a:pPr>
            <a:r>
              <a:rPr lang="zh-CN" altLang="en-US" sz="2800" b="1" dirty="0">
                <a:latin typeface="宋体" panose="02010600030101010101" pitchFamily="2" charset="-122"/>
                <a:ea typeface="宋体" panose="02010600030101010101" pitchFamily="2" charset="-122"/>
              </a:rPr>
              <a:t>    上三角矩阵的下三角（不包括主对角线）中的元素均为常数</a:t>
            </a:r>
            <a:r>
              <a:rPr lang="en-US" altLang="x-none" sz="2800" b="1" dirty="0">
                <a:latin typeface="Times New Roman" panose="02020603050405020304" pitchFamily="2" charset="0"/>
                <a:ea typeface="宋体" panose="02010600030101010101" pitchFamily="2" charset="-122"/>
              </a:rPr>
              <a:t>c</a:t>
            </a:r>
            <a:r>
              <a:rPr lang="en-US" altLang="x-none"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一般为</a:t>
            </a:r>
            <a:r>
              <a:rPr lang="en-US" altLang="x-none" sz="2800" b="1" dirty="0">
                <a:latin typeface="Times New Roman" panose="02020603050405020304" pitchFamily="2" charset="0"/>
                <a:ea typeface="宋体" panose="02010600030101010101" pitchFamily="2" charset="-122"/>
              </a:rPr>
              <a:t>0</a:t>
            </a:r>
            <a:r>
              <a:rPr lang="en-US" altLang="x-none"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。下三角矩阵正好相反，它的主对角线上方均为常数，如图</a:t>
            </a:r>
            <a:r>
              <a:rPr lang="en-US" altLang="x-none" sz="2800" b="1" dirty="0">
                <a:latin typeface="Times New Roman" panose="02020603050405020304" pitchFamily="2" charset="0"/>
                <a:ea typeface="宋体" panose="02010600030101010101" pitchFamily="2" charset="-122"/>
              </a:rPr>
              <a:t>5-5</a:t>
            </a:r>
            <a:r>
              <a:rPr lang="zh-CN" altLang="en-US" sz="2800" b="1" dirty="0">
                <a:latin typeface="宋体" panose="02010600030101010101" pitchFamily="2" charset="-122"/>
                <a:ea typeface="宋体" panose="02010600030101010101" pitchFamily="2" charset="-122"/>
              </a:rPr>
              <a:t>所示。</a:t>
            </a:r>
            <a:endParaRPr lang="zh-CN" altLang="en-US" sz="2800" b="1" dirty="0">
              <a:latin typeface="宋体" panose="02010600030101010101" pitchFamily="2" charset="-122"/>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08897" name="组合 254977"/>
          <p:cNvGrpSpPr/>
          <p:nvPr/>
        </p:nvGrpSpPr>
        <p:grpSpPr>
          <a:xfrm>
            <a:off x="3124200" y="144463"/>
            <a:ext cx="5638800" cy="2924175"/>
            <a:chOff x="0" y="0"/>
            <a:chExt cx="3552" cy="1842"/>
          </a:xfrm>
        </p:grpSpPr>
        <p:grpSp>
          <p:nvGrpSpPr>
            <p:cNvPr id="208898" name="组合 254978"/>
            <p:cNvGrpSpPr/>
            <p:nvPr/>
          </p:nvGrpSpPr>
          <p:grpSpPr>
            <a:xfrm>
              <a:off x="144" y="0"/>
              <a:ext cx="3264" cy="1161"/>
              <a:chOff x="0" y="0"/>
              <a:chExt cx="3264" cy="1161"/>
            </a:xfrm>
          </p:grpSpPr>
          <p:grpSp>
            <p:nvGrpSpPr>
              <p:cNvPr id="208899" name="组合 254979"/>
              <p:cNvGrpSpPr/>
              <p:nvPr/>
            </p:nvGrpSpPr>
            <p:grpSpPr>
              <a:xfrm>
                <a:off x="0" y="9"/>
                <a:ext cx="1412" cy="1152"/>
                <a:chOff x="0" y="0"/>
                <a:chExt cx="1412" cy="1152"/>
              </a:xfrm>
            </p:grpSpPr>
            <p:sp>
              <p:nvSpPr>
                <p:cNvPr id="208900" name="左中括号 254980"/>
                <p:cNvSpPr/>
                <p:nvPr/>
              </p:nvSpPr>
              <p:spPr>
                <a:xfrm>
                  <a:off x="0" y="96"/>
                  <a:ext cx="68" cy="1043"/>
                </a:xfrm>
                <a:prstGeom prst="leftBracket">
                  <a:avLst>
                    <a:gd name="adj" fmla="val 127818"/>
                  </a:avLst>
                </a:prstGeom>
                <a:noFill/>
                <a:ln w="9525"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sp>
              <p:nvSpPr>
                <p:cNvPr id="208901" name="右中括号 254981"/>
                <p:cNvSpPr/>
                <p:nvPr/>
              </p:nvSpPr>
              <p:spPr>
                <a:xfrm>
                  <a:off x="1344" y="109"/>
                  <a:ext cx="68" cy="1043"/>
                </a:xfrm>
                <a:prstGeom prst="rightBracket">
                  <a:avLst>
                    <a:gd name="adj" fmla="val 127818"/>
                  </a:avLst>
                </a:prstGeom>
                <a:noFill/>
                <a:ln w="9525"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sp>
              <p:nvSpPr>
                <p:cNvPr id="208902" name="矩形 254982"/>
                <p:cNvSpPr/>
                <p:nvPr/>
              </p:nvSpPr>
              <p:spPr>
                <a:xfrm>
                  <a:off x="78" y="0"/>
                  <a:ext cx="1315" cy="227"/>
                </a:xfrm>
                <a:prstGeom prst="rect">
                  <a:avLst/>
                </a:prstGeom>
                <a:noFill/>
                <a:ln w="9525">
                  <a:noFill/>
                </a:ln>
              </p:spPr>
              <p:txBody>
                <a:bodyPr wrap="none" anchor="ctr"/>
                <a:p>
                  <a:r>
                    <a:rPr lang="en-US" altLang="x-none" sz="2400" dirty="0">
                      <a:latin typeface="Times New Roman" panose="02020603050405020304" pitchFamily="2" charset="0"/>
                      <a:ea typeface="楷体_GB2312" pitchFamily="1" charset="-122"/>
                    </a:rPr>
                    <a:t>a</a:t>
                  </a:r>
                  <a:r>
                    <a:rPr lang="en-US" altLang="x-none" sz="2400" baseline="-25000" dirty="0">
                      <a:latin typeface="Times New Roman" panose="02020603050405020304" pitchFamily="2" charset="0"/>
                      <a:ea typeface="楷体_GB2312" pitchFamily="1" charset="-122"/>
                    </a:rPr>
                    <a:t>11</a:t>
                  </a:r>
                  <a:r>
                    <a:rPr lang="en-US" altLang="x-none" sz="2400" dirty="0">
                      <a:latin typeface="Times New Roman" panose="02020603050405020304" pitchFamily="2" charset="0"/>
                      <a:ea typeface="楷体_GB2312" pitchFamily="1" charset="-122"/>
                    </a:rPr>
                    <a:t>   a</a:t>
                  </a:r>
                  <a:r>
                    <a:rPr lang="en-US" altLang="x-none" sz="2400" baseline="-25000" dirty="0">
                      <a:latin typeface="Times New Roman" panose="02020603050405020304" pitchFamily="2" charset="0"/>
                      <a:ea typeface="楷体_GB2312" pitchFamily="1" charset="-122"/>
                    </a:rPr>
                    <a:t>12</a:t>
                  </a:r>
                  <a:r>
                    <a:rPr lang="en-US" altLang="x-none" sz="2400" dirty="0">
                      <a:latin typeface="Times New Roman" panose="02020603050405020304" pitchFamily="2" charset="0"/>
                      <a:ea typeface="楷体_GB2312" pitchFamily="1" charset="-122"/>
                    </a:rPr>
                    <a:t>  …  a</a:t>
                  </a:r>
                  <a:r>
                    <a:rPr lang="en-US" altLang="x-none" sz="2400" baseline="-25000" dirty="0">
                      <a:latin typeface="Times New Roman" panose="02020603050405020304" pitchFamily="2" charset="0"/>
                      <a:ea typeface="楷体_GB2312" pitchFamily="1" charset="-122"/>
                    </a:rPr>
                    <a:t>1n</a:t>
                  </a:r>
                  <a:endParaRPr lang="en-US" altLang="x-none" sz="2400" baseline="-25000" dirty="0">
                    <a:latin typeface="Times New Roman" panose="02020603050405020304" pitchFamily="2" charset="0"/>
                    <a:ea typeface="楷体_GB2312" pitchFamily="1" charset="-122"/>
                  </a:endParaRPr>
                </a:p>
              </p:txBody>
            </p:sp>
            <p:sp>
              <p:nvSpPr>
                <p:cNvPr id="208903" name="矩形 254983"/>
                <p:cNvSpPr/>
                <p:nvPr/>
              </p:nvSpPr>
              <p:spPr>
                <a:xfrm>
                  <a:off x="75" y="336"/>
                  <a:ext cx="1315" cy="227"/>
                </a:xfrm>
                <a:prstGeom prst="rect">
                  <a:avLst/>
                </a:prstGeom>
                <a:noFill/>
                <a:ln w="9525">
                  <a:noFill/>
                </a:ln>
              </p:spPr>
              <p:txBody>
                <a:bodyPr wrap="none" anchor="ctr"/>
                <a:p>
                  <a:r>
                    <a:rPr lang="en-US" altLang="x-none" sz="2400" dirty="0">
                      <a:latin typeface="Times New Roman" panose="02020603050405020304" pitchFamily="2" charset="0"/>
                      <a:ea typeface="楷体_GB2312" pitchFamily="1" charset="-122"/>
                    </a:rPr>
                    <a:t>c     a</a:t>
                  </a:r>
                  <a:r>
                    <a:rPr lang="en-US" altLang="x-none" sz="2400" baseline="-25000" dirty="0">
                      <a:latin typeface="Times New Roman" panose="02020603050405020304" pitchFamily="2" charset="0"/>
                      <a:ea typeface="楷体_GB2312" pitchFamily="1" charset="-122"/>
                    </a:rPr>
                    <a:t>22</a:t>
                  </a:r>
                  <a:r>
                    <a:rPr lang="en-US" altLang="x-none" sz="2400" dirty="0">
                      <a:latin typeface="Times New Roman" panose="02020603050405020304" pitchFamily="2" charset="0"/>
                      <a:ea typeface="楷体_GB2312" pitchFamily="1" charset="-122"/>
                    </a:rPr>
                    <a:t>  …  a</a:t>
                  </a:r>
                  <a:r>
                    <a:rPr lang="en-US" altLang="x-none" sz="2400" baseline="-25000" dirty="0">
                      <a:latin typeface="Times New Roman" panose="02020603050405020304" pitchFamily="2" charset="0"/>
                      <a:ea typeface="楷体_GB2312" pitchFamily="1" charset="-122"/>
                    </a:rPr>
                    <a:t>2n</a:t>
                  </a:r>
                  <a:endParaRPr lang="en-US" altLang="x-none" sz="2400" baseline="-25000" dirty="0">
                    <a:latin typeface="Times New Roman" panose="02020603050405020304" pitchFamily="2" charset="0"/>
                    <a:ea typeface="楷体_GB2312" pitchFamily="1" charset="-122"/>
                  </a:endParaRPr>
                </a:p>
              </p:txBody>
            </p:sp>
            <p:sp>
              <p:nvSpPr>
                <p:cNvPr id="208904" name="矩形 254984"/>
                <p:cNvSpPr/>
                <p:nvPr/>
              </p:nvSpPr>
              <p:spPr>
                <a:xfrm>
                  <a:off x="75" y="895"/>
                  <a:ext cx="1315" cy="227"/>
                </a:xfrm>
                <a:prstGeom prst="rect">
                  <a:avLst/>
                </a:prstGeom>
                <a:noFill/>
                <a:ln w="9525">
                  <a:noFill/>
                </a:ln>
              </p:spPr>
              <p:txBody>
                <a:bodyPr wrap="none" anchor="ctr"/>
                <a:p>
                  <a:r>
                    <a:rPr lang="en-US" altLang="x-none" sz="2400" dirty="0">
                      <a:latin typeface="Times New Roman" panose="02020603050405020304" pitchFamily="2" charset="0"/>
                      <a:ea typeface="楷体_GB2312" pitchFamily="1" charset="-122"/>
                    </a:rPr>
                    <a:t>c       c  …   a</a:t>
                  </a:r>
                  <a:r>
                    <a:rPr lang="en-US" altLang="x-none" sz="2400" baseline="-25000" dirty="0">
                      <a:latin typeface="Times New Roman" panose="02020603050405020304" pitchFamily="2" charset="0"/>
                      <a:ea typeface="楷体_GB2312" pitchFamily="1" charset="-122"/>
                    </a:rPr>
                    <a:t>nn</a:t>
                  </a:r>
                  <a:endParaRPr lang="en-US" altLang="x-none" sz="2400" baseline="-25000" dirty="0">
                    <a:latin typeface="Times New Roman" panose="02020603050405020304" pitchFamily="2" charset="0"/>
                    <a:ea typeface="楷体_GB2312" pitchFamily="1" charset="-122"/>
                  </a:endParaRPr>
                </a:p>
              </p:txBody>
            </p:sp>
            <p:sp>
              <p:nvSpPr>
                <p:cNvPr id="208905" name="矩形 254985"/>
                <p:cNvSpPr/>
                <p:nvPr/>
              </p:nvSpPr>
              <p:spPr>
                <a:xfrm>
                  <a:off x="75" y="624"/>
                  <a:ext cx="1315" cy="227"/>
                </a:xfrm>
                <a:prstGeom prst="rect">
                  <a:avLst/>
                </a:prstGeom>
                <a:noFill/>
                <a:ln w="9525">
                  <a:noFill/>
                </a:ln>
              </p:spPr>
              <p:txBody>
                <a:bodyPr wrap="none" anchor="ctr"/>
                <a:p>
                  <a:r>
                    <a:rPr lang="en-US" altLang="x-none" sz="2400" dirty="0">
                      <a:latin typeface="Times New Roman" panose="02020603050405020304" pitchFamily="2" charset="0"/>
                      <a:ea typeface="楷体_GB2312" pitchFamily="1" charset="-122"/>
                    </a:rPr>
                    <a:t>…    …    …</a:t>
                  </a:r>
                  <a:endParaRPr lang="en-US" altLang="x-none" sz="2400" dirty="0">
                    <a:latin typeface="Times New Roman" panose="02020603050405020304" pitchFamily="2" charset="0"/>
                    <a:ea typeface="楷体_GB2312" pitchFamily="1" charset="-122"/>
                  </a:endParaRPr>
                </a:p>
              </p:txBody>
            </p:sp>
          </p:grpSp>
          <p:grpSp>
            <p:nvGrpSpPr>
              <p:cNvPr id="208906" name="组合 254986"/>
              <p:cNvGrpSpPr/>
              <p:nvPr/>
            </p:nvGrpSpPr>
            <p:grpSpPr>
              <a:xfrm>
                <a:off x="1852" y="0"/>
                <a:ext cx="1412" cy="1152"/>
                <a:chOff x="0" y="0"/>
                <a:chExt cx="1412" cy="1152"/>
              </a:xfrm>
            </p:grpSpPr>
            <p:sp>
              <p:nvSpPr>
                <p:cNvPr id="208907" name="左中括号 254987"/>
                <p:cNvSpPr/>
                <p:nvPr/>
              </p:nvSpPr>
              <p:spPr>
                <a:xfrm>
                  <a:off x="0" y="96"/>
                  <a:ext cx="68" cy="1043"/>
                </a:xfrm>
                <a:prstGeom prst="leftBracket">
                  <a:avLst>
                    <a:gd name="adj" fmla="val 127818"/>
                  </a:avLst>
                </a:prstGeom>
                <a:noFill/>
                <a:ln w="9525"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sp>
              <p:nvSpPr>
                <p:cNvPr id="208908" name="右中括号 254988"/>
                <p:cNvSpPr/>
                <p:nvPr/>
              </p:nvSpPr>
              <p:spPr>
                <a:xfrm>
                  <a:off x="1344" y="109"/>
                  <a:ext cx="68" cy="1043"/>
                </a:xfrm>
                <a:prstGeom prst="rightBracket">
                  <a:avLst>
                    <a:gd name="adj" fmla="val 127818"/>
                  </a:avLst>
                </a:prstGeom>
                <a:noFill/>
                <a:ln w="9525"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sp>
              <p:nvSpPr>
                <p:cNvPr id="208909" name="矩形 254989"/>
                <p:cNvSpPr/>
                <p:nvPr/>
              </p:nvSpPr>
              <p:spPr>
                <a:xfrm>
                  <a:off x="78" y="0"/>
                  <a:ext cx="1315" cy="227"/>
                </a:xfrm>
                <a:prstGeom prst="rect">
                  <a:avLst/>
                </a:prstGeom>
                <a:noFill/>
                <a:ln w="9525">
                  <a:noFill/>
                </a:ln>
              </p:spPr>
              <p:txBody>
                <a:bodyPr wrap="none" anchor="ctr"/>
                <a:p>
                  <a:r>
                    <a:rPr lang="en-US" altLang="x-none" sz="2400" dirty="0">
                      <a:latin typeface="Times New Roman" panose="02020603050405020304" pitchFamily="2" charset="0"/>
                      <a:ea typeface="楷体_GB2312" pitchFamily="1" charset="-122"/>
                    </a:rPr>
                    <a:t>a</a:t>
                  </a:r>
                  <a:r>
                    <a:rPr lang="en-US" altLang="x-none" sz="2400" baseline="-25000" dirty="0">
                      <a:latin typeface="Times New Roman" panose="02020603050405020304" pitchFamily="2" charset="0"/>
                      <a:ea typeface="楷体_GB2312" pitchFamily="1" charset="-122"/>
                    </a:rPr>
                    <a:t>11</a:t>
                  </a:r>
                  <a:r>
                    <a:rPr lang="en-US" altLang="x-none" sz="2400" dirty="0">
                      <a:latin typeface="Times New Roman" panose="02020603050405020304" pitchFamily="2" charset="0"/>
                      <a:ea typeface="楷体_GB2312" pitchFamily="1" charset="-122"/>
                    </a:rPr>
                    <a:t>    c    …  c</a:t>
                  </a:r>
                  <a:endParaRPr lang="en-US" altLang="x-none" sz="2400" baseline="-25000" dirty="0">
                    <a:latin typeface="Times New Roman" panose="02020603050405020304" pitchFamily="2" charset="0"/>
                    <a:ea typeface="楷体_GB2312" pitchFamily="1" charset="-122"/>
                  </a:endParaRPr>
                </a:p>
              </p:txBody>
            </p:sp>
            <p:sp>
              <p:nvSpPr>
                <p:cNvPr id="208910" name="矩形 254990"/>
                <p:cNvSpPr/>
                <p:nvPr/>
              </p:nvSpPr>
              <p:spPr>
                <a:xfrm>
                  <a:off x="75" y="336"/>
                  <a:ext cx="1315" cy="227"/>
                </a:xfrm>
                <a:prstGeom prst="rect">
                  <a:avLst/>
                </a:prstGeom>
                <a:noFill/>
                <a:ln w="9525">
                  <a:noFill/>
                </a:ln>
              </p:spPr>
              <p:txBody>
                <a:bodyPr wrap="none" anchor="ctr"/>
                <a:p>
                  <a:r>
                    <a:rPr lang="en-US" altLang="x-none" sz="2400" dirty="0">
                      <a:latin typeface="Times New Roman" panose="02020603050405020304" pitchFamily="2" charset="0"/>
                      <a:ea typeface="楷体_GB2312" pitchFamily="1" charset="-122"/>
                    </a:rPr>
                    <a:t>a</a:t>
                  </a:r>
                  <a:r>
                    <a:rPr lang="en-US" altLang="x-none" sz="2400" baseline="-25000" dirty="0">
                      <a:latin typeface="Times New Roman" panose="02020603050405020304" pitchFamily="2" charset="0"/>
                      <a:ea typeface="楷体_GB2312" pitchFamily="1" charset="-122"/>
                    </a:rPr>
                    <a:t>21</a:t>
                  </a:r>
                  <a:r>
                    <a:rPr lang="en-US" altLang="x-none" sz="2400" dirty="0">
                      <a:latin typeface="Times New Roman" panose="02020603050405020304" pitchFamily="2" charset="0"/>
                      <a:ea typeface="楷体_GB2312" pitchFamily="1" charset="-122"/>
                    </a:rPr>
                    <a:t>    a</a:t>
                  </a:r>
                  <a:r>
                    <a:rPr lang="en-US" altLang="x-none" sz="2400" baseline="-25000" dirty="0">
                      <a:latin typeface="Times New Roman" panose="02020603050405020304" pitchFamily="2" charset="0"/>
                      <a:ea typeface="楷体_GB2312" pitchFamily="1" charset="-122"/>
                    </a:rPr>
                    <a:t>22</a:t>
                  </a:r>
                  <a:r>
                    <a:rPr lang="en-US" altLang="x-none" sz="2400" dirty="0">
                      <a:latin typeface="Times New Roman" panose="02020603050405020304" pitchFamily="2" charset="0"/>
                      <a:ea typeface="楷体_GB2312" pitchFamily="1" charset="-122"/>
                    </a:rPr>
                    <a:t>  …  c</a:t>
                  </a:r>
                  <a:endParaRPr lang="en-US" altLang="x-none" sz="2400" baseline="-25000" dirty="0">
                    <a:latin typeface="Times New Roman" panose="02020603050405020304" pitchFamily="2" charset="0"/>
                    <a:ea typeface="楷体_GB2312" pitchFamily="1" charset="-122"/>
                  </a:endParaRPr>
                </a:p>
              </p:txBody>
            </p:sp>
            <p:sp>
              <p:nvSpPr>
                <p:cNvPr id="208911" name="矩形 254991"/>
                <p:cNvSpPr/>
                <p:nvPr/>
              </p:nvSpPr>
              <p:spPr>
                <a:xfrm>
                  <a:off x="75" y="895"/>
                  <a:ext cx="1315" cy="227"/>
                </a:xfrm>
                <a:prstGeom prst="rect">
                  <a:avLst/>
                </a:prstGeom>
                <a:noFill/>
                <a:ln w="9525">
                  <a:noFill/>
                </a:ln>
              </p:spPr>
              <p:txBody>
                <a:bodyPr wrap="none" anchor="ctr"/>
                <a:p>
                  <a:r>
                    <a:rPr lang="en-US" altLang="x-none" sz="2400" dirty="0">
                      <a:latin typeface="Times New Roman" panose="02020603050405020304" pitchFamily="2" charset="0"/>
                      <a:ea typeface="楷体_GB2312" pitchFamily="1" charset="-122"/>
                    </a:rPr>
                    <a:t>a</a:t>
                  </a:r>
                  <a:r>
                    <a:rPr lang="en-US" altLang="x-none" sz="2400" baseline="-25000" dirty="0">
                      <a:latin typeface="Times New Roman" panose="02020603050405020304" pitchFamily="2" charset="0"/>
                      <a:ea typeface="楷体_GB2312" pitchFamily="1" charset="-122"/>
                    </a:rPr>
                    <a:t>n1</a:t>
                  </a:r>
                  <a:r>
                    <a:rPr lang="en-US" altLang="x-none" sz="2400" dirty="0">
                      <a:latin typeface="Times New Roman" panose="02020603050405020304" pitchFamily="2" charset="0"/>
                      <a:ea typeface="楷体_GB2312" pitchFamily="1" charset="-122"/>
                    </a:rPr>
                    <a:t>    a</a:t>
                  </a:r>
                  <a:r>
                    <a:rPr lang="en-US" altLang="x-none" sz="2400" baseline="-25000" dirty="0">
                      <a:latin typeface="Times New Roman" panose="02020603050405020304" pitchFamily="2" charset="0"/>
                      <a:ea typeface="楷体_GB2312" pitchFamily="1" charset="-122"/>
                    </a:rPr>
                    <a:t>n2</a:t>
                  </a:r>
                  <a:r>
                    <a:rPr lang="en-US" altLang="x-none" sz="2400" dirty="0">
                      <a:latin typeface="Times New Roman" panose="02020603050405020304" pitchFamily="2" charset="0"/>
                      <a:ea typeface="楷体_GB2312" pitchFamily="1" charset="-122"/>
                    </a:rPr>
                    <a:t>  …  a</a:t>
                  </a:r>
                  <a:r>
                    <a:rPr lang="en-US" altLang="x-none" sz="2400" baseline="-25000" dirty="0">
                      <a:latin typeface="Times New Roman" panose="02020603050405020304" pitchFamily="2" charset="0"/>
                      <a:ea typeface="楷体_GB2312" pitchFamily="1" charset="-122"/>
                    </a:rPr>
                    <a:t>nn</a:t>
                  </a:r>
                  <a:endParaRPr lang="en-US" altLang="x-none" sz="2400" baseline="-25000" dirty="0">
                    <a:latin typeface="Times New Roman" panose="02020603050405020304" pitchFamily="2" charset="0"/>
                    <a:ea typeface="楷体_GB2312" pitchFamily="1" charset="-122"/>
                  </a:endParaRPr>
                </a:p>
              </p:txBody>
            </p:sp>
            <p:sp>
              <p:nvSpPr>
                <p:cNvPr id="208912" name="矩形 254992"/>
                <p:cNvSpPr/>
                <p:nvPr/>
              </p:nvSpPr>
              <p:spPr>
                <a:xfrm>
                  <a:off x="75" y="624"/>
                  <a:ext cx="1315" cy="227"/>
                </a:xfrm>
                <a:prstGeom prst="rect">
                  <a:avLst/>
                </a:prstGeom>
                <a:noFill/>
                <a:ln w="9525">
                  <a:noFill/>
                </a:ln>
              </p:spPr>
              <p:txBody>
                <a:bodyPr wrap="none" anchor="ctr"/>
                <a:p>
                  <a:r>
                    <a:rPr lang="en-US" altLang="x-none" sz="2400" dirty="0">
                      <a:latin typeface="Times New Roman" panose="02020603050405020304" pitchFamily="2" charset="0"/>
                      <a:ea typeface="楷体_GB2312" pitchFamily="1" charset="-122"/>
                    </a:rPr>
                    <a:t>…    …    …</a:t>
                  </a:r>
                  <a:endParaRPr lang="en-US" altLang="x-none" sz="2400" dirty="0">
                    <a:latin typeface="Times New Roman" panose="02020603050405020304" pitchFamily="2" charset="0"/>
                    <a:ea typeface="楷体_GB2312" pitchFamily="1" charset="-122"/>
                  </a:endParaRPr>
                </a:p>
              </p:txBody>
            </p:sp>
          </p:grpSp>
        </p:grpSp>
        <p:sp>
          <p:nvSpPr>
            <p:cNvPr id="208913" name="矩形 254993"/>
            <p:cNvSpPr/>
            <p:nvPr/>
          </p:nvSpPr>
          <p:spPr>
            <a:xfrm>
              <a:off x="624" y="1602"/>
              <a:ext cx="1872" cy="240"/>
            </a:xfrm>
            <a:prstGeom prst="rect">
              <a:avLst/>
            </a:prstGeom>
            <a:noFill/>
            <a:ln w="9525">
              <a:noFill/>
            </a:ln>
          </p:spPr>
          <p:txBody>
            <a:bodyPr lIns="92075" tIns="46038" rIns="92075" bIns="46038" anchor="ctr"/>
            <a:p>
              <a:pPr algn="ctr" eaLnBrk="0" hangingPunct="0"/>
              <a:r>
                <a:rPr lang="zh-CN" altLang="en-US" sz="2000" b="1" dirty="0">
                  <a:latin typeface="Arial" panose="020B0604020202020204" pitchFamily="34" charset="0"/>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5-5 </a:t>
              </a:r>
              <a:r>
                <a:rPr lang="en-US" altLang="x-none" sz="2000" b="1" dirty="0">
                  <a:latin typeface="Arial" panose="020B0604020202020204" pitchFamily="34" charset="0"/>
                  <a:ea typeface="宋体" panose="02010600030101010101" pitchFamily="2" charset="-122"/>
                </a:rPr>
                <a:t>  </a:t>
              </a:r>
              <a:r>
                <a:rPr lang="zh-CN" altLang="en-US" sz="2000" b="1" dirty="0">
                  <a:latin typeface="宋体" panose="02010600030101010101" pitchFamily="2" charset="-122"/>
                  <a:ea typeface="宋体" panose="02010600030101010101" pitchFamily="2" charset="-122"/>
                </a:rPr>
                <a:t>三角矩阵</a:t>
              </a:r>
              <a:r>
                <a:rPr lang="zh-CN" altLang="en-US" sz="2000" b="1" dirty="0">
                  <a:latin typeface="Times New Roman" panose="02020603050405020304" pitchFamily="2" charset="0"/>
                  <a:ea typeface="宋体" panose="02010600030101010101" pitchFamily="2" charset="-122"/>
                </a:rPr>
                <a:t>示例</a:t>
              </a:r>
              <a:endParaRPr lang="zh-CN" altLang="en-US" sz="2000" b="1" dirty="0">
                <a:latin typeface="Times New Roman" panose="02020603050405020304" pitchFamily="2" charset="0"/>
                <a:ea typeface="宋体" panose="02010600030101010101" pitchFamily="2" charset="-122"/>
              </a:endParaRPr>
            </a:p>
          </p:txBody>
        </p:sp>
        <p:sp>
          <p:nvSpPr>
            <p:cNvPr id="208914" name="矩形 254994"/>
            <p:cNvSpPr/>
            <p:nvPr/>
          </p:nvSpPr>
          <p:spPr>
            <a:xfrm>
              <a:off x="1872" y="1239"/>
              <a:ext cx="1680" cy="240"/>
            </a:xfrm>
            <a:prstGeom prst="rect">
              <a:avLst/>
            </a:prstGeom>
            <a:noFill/>
            <a:ln w="9525">
              <a:noFill/>
            </a:ln>
          </p:spPr>
          <p:txBody>
            <a:bodyPr lIns="92075" tIns="46038" rIns="92075" bIns="46038" anchor="ctr"/>
            <a:p>
              <a:pPr algn="ctr" eaLnBrk="0" hangingPunct="0"/>
              <a:r>
                <a:rPr lang="en-US" altLang="x-none" sz="2000" b="1" dirty="0">
                  <a:latin typeface="Times New Roman" panose="02020603050405020304" pitchFamily="2" charset="0"/>
                  <a:ea typeface="宋体" panose="02010600030101010101" pitchFamily="2" charset="-122"/>
                </a:rPr>
                <a:t>(b)</a:t>
              </a:r>
              <a:r>
                <a:rPr lang="en-US" altLang="x-none" sz="2000" b="1" dirty="0">
                  <a:latin typeface="Arial" panose="020B0604020202020204" pitchFamily="34" charset="0"/>
                  <a:ea typeface="宋体" panose="02010600030101010101" pitchFamily="2" charset="-122"/>
                </a:rPr>
                <a:t>   </a:t>
              </a:r>
              <a:r>
                <a:rPr lang="zh-CN" altLang="en-US" sz="2000" b="1" dirty="0">
                  <a:latin typeface="Arial" panose="020B0604020202020204" pitchFamily="34" charset="0"/>
                  <a:ea typeface="宋体" panose="02010600030101010101" pitchFamily="2" charset="-122"/>
                </a:rPr>
                <a:t>下</a:t>
              </a:r>
              <a:r>
                <a:rPr lang="zh-CN" altLang="en-US" sz="2000" b="1" dirty="0">
                  <a:latin typeface="宋体" panose="02010600030101010101" pitchFamily="2" charset="-122"/>
                  <a:ea typeface="宋体" panose="02010600030101010101" pitchFamily="2" charset="-122"/>
                </a:rPr>
                <a:t>三角矩阵</a:t>
              </a:r>
              <a:r>
                <a:rPr lang="zh-CN" altLang="en-US" sz="2000" b="1" dirty="0">
                  <a:latin typeface="Times New Roman" panose="02020603050405020304" pitchFamily="2" charset="0"/>
                  <a:ea typeface="宋体" panose="02010600030101010101" pitchFamily="2" charset="-122"/>
                </a:rPr>
                <a:t>示例</a:t>
              </a:r>
              <a:endParaRPr lang="zh-CN" altLang="en-US" sz="2000" b="1" dirty="0">
                <a:latin typeface="Times New Roman" panose="02020603050405020304" pitchFamily="2" charset="0"/>
                <a:ea typeface="宋体" panose="02010600030101010101" pitchFamily="2" charset="-122"/>
              </a:endParaRPr>
            </a:p>
          </p:txBody>
        </p:sp>
        <p:sp>
          <p:nvSpPr>
            <p:cNvPr id="208915" name="矩形 254995"/>
            <p:cNvSpPr/>
            <p:nvPr/>
          </p:nvSpPr>
          <p:spPr>
            <a:xfrm>
              <a:off x="0" y="1239"/>
              <a:ext cx="1632" cy="240"/>
            </a:xfrm>
            <a:prstGeom prst="rect">
              <a:avLst/>
            </a:prstGeom>
            <a:noFill/>
            <a:ln w="9525">
              <a:noFill/>
            </a:ln>
          </p:spPr>
          <p:txBody>
            <a:bodyPr lIns="92075" tIns="46038" rIns="92075" bIns="46038" anchor="ctr"/>
            <a:p>
              <a:pPr algn="ctr" eaLnBrk="0" hangingPunct="0"/>
              <a:r>
                <a:rPr lang="en-US" altLang="x-none" sz="2000" b="1" dirty="0">
                  <a:latin typeface="Times New Roman" panose="02020603050405020304" pitchFamily="2" charset="0"/>
                  <a:ea typeface="宋体" panose="02010600030101010101" pitchFamily="2" charset="-122"/>
                </a:rPr>
                <a:t>(a)</a:t>
              </a:r>
              <a:r>
                <a:rPr lang="en-US" altLang="x-none" sz="2000" b="1" dirty="0">
                  <a:latin typeface="Arial" panose="020B0604020202020204" pitchFamily="34" charset="0"/>
                  <a:ea typeface="宋体" panose="02010600030101010101" pitchFamily="2" charset="-122"/>
                </a:rPr>
                <a:t>   </a:t>
              </a:r>
              <a:r>
                <a:rPr lang="zh-CN" altLang="en-US" sz="2000" b="1" dirty="0">
                  <a:latin typeface="Arial" panose="020B0604020202020204" pitchFamily="34" charset="0"/>
                  <a:ea typeface="宋体" panose="02010600030101010101" pitchFamily="2" charset="-122"/>
                </a:rPr>
                <a:t>上</a:t>
              </a:r>
              <a:r>
                <a:rPr lang="zh-CN" altLang="en-US" sz="2000" b="1" dirty="0">
                  <a:latin typeface="宋体" panose="02010600030101010101" pitchFamily="2" charset="-122"/>
                  <a:ea typeface="宋体" panose="02010600030101010101" pitchFamily="2" charset="-122"/>
                </a:rPr>
                <a:t>三角矩阵</a:t>
              </a:r>
              <a:r>
                <a:rPr lang="zh-CN" altLang="en-US" sz="2000" b="1" dirty="0">
                  <a:latin typeface="Times New Roman" panose="02020603050405020304" pitchFamily="2" charset="0"/>
                  <a:ea typeface="宋体" panose="02010600030101010101" pitchFamily="2" charset="-122"/>
                </a:rPr>
                <a:t>示例</a:t>
              </a:r>
              <a:endParaRPr lang="zh-CN" altLang="en-US" sz="2000" b="1" dirty="0">
                <a:latin typeface="Times New Roman" panose="02020603050405020304" pitchFamily="2" charset="0"/>
                <a:ea typeface="宋体" panose="02010600030101010101" pitchFamily="2" charset="-122"/>
              </a:endParaRPr>
            </a:p>
          </p:txBody>
        </p:sp>
      </p:grpSp>
      <p:sp>
        <p:nvSpPr>
          <p:cNvPr id="208916" name="矩形 254996"/>
          <p:cNvSpPr/>
          <p:nvPr/>
        </p:nvSpPr>
        <p:spPr>
          <a:xfrm>
            <a:off x="1676400" y="3276600"/>
            <a:ext cx="8812213" cy="3048000"/>
          </a:xfrm>
          <a:prstGeom prst="rect">
            <a:avLst/>
          </a:prstGeom>
          <a:noFill/>
          <a:ln w="9525">
            <a:noFill/>
          </a:ln>
        </p:spPr>
        <p:txBody>
          <a:bodyPr anchor="t"/>
          <a:p>
            <a:pPr>
              <a:lnSpc>
                <a:spcPct val="110000"/>
              </a:lnSpc>
              <a:spcBef>
                <a:spcPct val="20000"/>
              </a:spcBef>
              <a:buClr>
                <a:schemeClr val="accent2"/>
              </a:buClr>
              <a:buSzPct val="80000"/>
              <a:buFont typeface="Wingdings" panose="05000000000000000000" pitchFamily="2" charset="2"/>
              <a:buNone/>
            </a:pPr>
            <a:r>
              <a:rPr lang="zh-CN" altLang="en-US" sz="2800" dirty="0">
                <a:latin typeface="Times New Roman" panose="02020603050405020304" pitchFamily="2" charset="0"/>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三角矩阵中的重复元素</a:t>
            </a:r>
            <a:r>
              <a:rPr lang="en-US" altLang="x-none" sz="2800" b="1" dirty="0">
                <a:latin typeface="Times New Roman" panose="02020603050405020304" pitchFamily="2" charset="0"/>
                <a:ea typeface="宋体" panose="02010600030101010101" pitchFamily="2" charset="-122"/>
              </a:rPr>
              <a:t>c</a:t>
            </a:r>
            <a:r>
              <a:rPr lang="zh-CN" altLang="en-US" sz="2800" b="1" dirty="0">
                <a:latin typeface="宋体" panose="02010600030101010101" pitchFamily="2" charset="-122"/>
                <a:ea typeface="宋体" panose="02010600030101010101" pitchFamily="2" charset="-122"/>
              </a:rPr>
              <a:t>可共享一个存储空间，其余的元素正好有</a:t>
            </a:r>
            <a:r>
              <a:rPr lang="en-US" altLang="x-none" sz="2800" b="1" dirty="0">
                <a:latin typeface="Times New Roman" panose="02020603050405020304" pitchFamily="2" charset="0"/>
                <a:ea typeface="宋体" panose="02010600030101010101" pitchFamily="2" charset="-122"/>
              </a:rPr>
              <a:t>n(n+1)/2</a:t>
            </a:r>
            <a:r>
              <a:rPr lang="zh-CN" altLang="en-US" sz="2800" b="1" dirty="0">
                <a:latin typeface="宋体" panose="02010600030101010101" pitchFamily="2" charset="-122"/>
                <a:ea typeface="宋体" panose="02010600030101010101" pitchFamily="2" charset="-122"/>
              </a:rPr>
              <a:t>个，因此，三角矩阵可压缩存储到向量</a:t>
            </a:r>
            <a:r>
              <a:rPr lang="en-US" altLang="x-none" sz="2800" b="1" dirty="0">
                <a:latin typeface="Times New Roman" panose="02020603050405020304" pitchFamily="2" charset="0"/>
                <a:ea typeface="宋体" panose="02010600030101010101" pitchFamily="2" charset="-122"/>
              </a:rPr>
              <a:t>sa[0</a:t>
            </a:r>
            <a:r>
              <a:rPr lang="en-US" altLang="x-none" sz="2800" b="1" dirty="0">
                <a:latin typeface="Times New Roman" panose="02020603050405020304" pitchFamily="2" charset="0"/>
                <a:ea typeface="Arial Unicode MS" panose="020B0604020202020204" charset="-122"/>
              </a:rPr>
              <a:t>…</a:t>
            </a:r>
            <a:r>
              <a:rPr lang="en-US" altLang="x-none" sz="2800" b="1" dirty="0">
                <a:latin typeface="Times New Roman" panose="02020603050405020304" pitchFamily="2" charset="0"/>
                <a:ea typeface="宋体" panose="02010600030101010101" pitchFamily="2" charset="-122"/>
              </a:rPr>
              <a:t>n(n+1)/2]</a:t>
            </a:r>
            <a:r>
              <a:rPr lang="zh-CN" altLang="en-US" sz="2800" b="1" dirty="0">
                <a:latin typeface="宋体" panose="02010600030101010101" pitchFamily="2" charset="-122"/>
                <a:ea typeface="宋体" panose="02010600030101010101" pitchFamily="2" charset="-122"/>
              </a:rPr>
              <a:t>中，其中</a:t>
            </a:r>
            <a:r>
              <a:rPr lang="en-US" altLang="x-none" sz="2800" b="1" dirty="0">
                <a:latin typeface="Times New Roman" panose="02020603050405020304" pitchFamily="2" charset="0"/>
                <a:ea typeface="宋体" panose="02010600030101010101" pitchFamily="2" charset="-122"/>
              </a:rPr>
              <a:t>c</a:t>
            </a:r>
            <a:r>
              <a:rPr lang="zh-CN" altLang="en-US" sz="2800" b="1" dirty="0">
                <a:latin typeface="宋体" panose="02010600030101010101" pitchFamily="2" charset="-122"/>
                <a:ea typeface="宋体" panose="02010600030101010101" pitchFamily="2" charset="-122"/>
              </a:rPr>
              <a:t>存放在向量的第</a:t>
            </a:r>
            <a:r>
              <a:rPr lang="en-US" altLang="x-none" sz="2800" b="1" dirty="0">
                <a:latin typeface="Times New Roman" panose="02020603050405020304" pitchFamily="2" charset="0"/>
                <a:ea typeface="宋体" panose="02010600030101010101" pitchFamily="2" charset="-122"/>
              </a:rPr>
              <a:t>1</a:t>
            </a:r>
            <a:r>
              <a:rPr lang="zh-CN" altLang="en-US" sz="2800" b="1" dirty="0">
                <a:latin typeface="宋体" panose="02010600030101010101" pitchFamily="2" charset="-122"/>
                <a:ea typeface="宋体" panose="02010600030101010101" pitchFamily="2" charset="-122"/>
              </a:rPr>
              <a:t>个分量中。</a:t>
            </a:r>
            <a:endParaRPr lang="zh-CN" altLang="en-US" sz="2800" b="1" dirty="0">
              <a:latin typeface="宋体" panose="02010600030101010101" pitchFamily="2" charset="-122"/>
              <a:ea typeface="宋体" panose="02010600030101010101" pitchFamily="2" charset="-122"/>
            </a:endParaRPr>
          </a:p>
          <a:p>
            <a:pPr>
              <a:lnSpc>
                <a:spcPct val="110000"/>
              </a:lnSpc>
              <a:spcBef>
                <a:spcPct val="20000"/>
              </a:spcBef>
              <a:buClr>
                <a:schemeClr val="accent2"/>
              </a:buClr>
              <a:buSzPct val="80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    上三角矩阵元素</a:t>
            </a:r>
            <a:r>
              <a:rPr lang="en-US" altLang="x-none" sz="2800" b="1" dirty="0">
                <a:latin typeface="Times New Roman" panose="02020603050405020304" pitchFamily="2" charset="0"/>
                <a:ea typeface="宋体" panose="02010600030101010101" pitchFamily="2" charset="-122"/>
              </a:rPr>
              <a:t>a</a:t>
            </a:r>
            <a:r>
              <a:rPr lang="en-US" altLang="x-none" sz="2800" b="1" baseline="-18000" dirty="0">
                <a:latin typeface="Times New Roman" panose="02020603050405020304" pitchFamily="2" charset="0"/>
                <a:ea typeface="宋体" panose="02010600030101010101" pitchFamily="2" charset="-122"/>
              </a:rPr>
              <a:t>i j</a:t>
            </a:r>
            <a:r>
              <a:rPr lang="zh-CN" altLang="en-US" sz="2800" b="1" dirty="0">
                <a:latin typeface="Times New Roman" panose="02020603050405020304" pitchFamily="2" charset="0"/>
                <a:ea typeface="宋体" panose="02010600030101010101" pitchFamily="2" charset="-122"/>
              </a:rPr>
              <a:t>保存</a:t>
            </a:r>
            <a:r>
              <a:rPr lang="zh-CN" altLang="en-US" sz="2800" b="1" dirty="0">
                <a:latin typeface="宋体" panose="02010600030101010101" pitchFamily="2" charset="-122"/>
                <a:ea typeface="宋体" panose="02010600030101010101" pitchFamily="2" charset="-122"/>
              </a:rPr>
              <a:t>在向量</a:t>
            </a:r>
            <a:r>
              <a:rPr lang="en-US" altLang="x-none" sz="2800" b="1" dirty="0">
                <a:latin typeface="Times New Roman" panose="02020603050405020304" pitchFamily="2" charset="0"/>
                <a:ea typeface="宋体" panose="02010600030101010101" pitchFamily="2" charset="-122"/>
              </a:rPr>
              <a:t>sa</a:t>
            </a:r>
            <a:r>
              <a:rPr lang="zh-CN" altLang="en-US" sz="2800" b="1" dirty="0">
                <a:latin typeface="Times New Roman" panose="02020603050405020304" pitchFamily="2" charset="0"/>
                <a:ea typeface="宋体" panose="02010600030101010101" pitchFamily="2" charset="-122"/>
              </a:rPr>
              <a:t>中时的</a:t>
            </a:r>
            <a:r>
              <a:rPr lang="zh-CN" altLang="en-US" sz="2800" b="1" dirty="0">
                <a:latin typeface="宋体" panose="02010600030101010101" pitchFamily="2" charset="-122"/>
                <a:ea typeface="宋体" panose="02010600030101010101" pitchFamily="2" charset="-122"/>
              </a:rPr>
              <a:t>下标值</a:t>
            </a:r>
            <a:r>
              <a:rPr lang="en-US" altLang="x-none" sz="2800" b="1" dirty="0">
                <a:latin typeface="Times New Roman" panose="02020603050405020304" pitchFamily="2" charset="0"/>
                <a:ea typeface="宋体" panose="02010600030101010101" pitchFamily="2" charset="-122"/>
              </a:rPr>
              <a:t>k</a:t>
            </a:r>
            <a:r>
              <a:rPr lang="zh-CN" altLang="en-US" sz="2800" b="1" dirty="0">
                <a:latin typeface="Times New Roman" panose="02020603050405020304" pitchFamily="2" charset="0"/>
                <a:ea typeface="宋体" panose="02010600030101010101" pitchFamily="2" charset="-122"/>
              </a:rPr>
              <a:t>与（</a:t>
            </a:r>
            <a:r>
              <a:rPr lang="en-US" altLang="x-none" sz="2800" b="1" dirty="0">
                <a:latin typeface="Times New Roman" panose="02020603050405020304" pitchFamily="2" charset="0"/>
                <a:ea typeface="宋体" panose="02010600030101010101" pitchFamily="2" charset="-122"/>
              </a:rPr>
              <a:t>i,j</a:t>
            </a:r>
            <a:r>
              <a:rPr lang="zh-CN" altLang="en-US" sz="2800" b="1" dirty="0">
                <a:latin typeface="Times New Roman" panose="02020603050405020304" pitchFamily="2" charset="0"/>
                <a:ea typeface="宋体" panose="02010600030101010101" pitchFamily="2" charset="-122"/>
              </a:rPr>
              <a:t>）之间的对应关系</a:t>
            </a:r>
            <a:r>
              <a:rPr lang="zh-CN" altLang="en-US" sz="2800" b="1" dirty="0">
                <a:latin typeface="宋体" panose="02010600030101010101" pitchFamily="2" charset="-122"/>
                <a:ea typeface="宋体" panose="02010600030101010101" pitchFamily="2" charset="-122"/>
              </a:rPr>
              <a:t>是：</a:t>
            </a:r>
            <a:endParaRPr lang="zh-CN" altLang="en-US" sz="2800" b="1" dirty="0">
              <a:latin typeface="宋体" panose="02010600030101010101" pitchFamily="2" charset="-122"/>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9921" name="内容占位符 256001"/>
          <p:cNvSpPr>
            <a:spLocks noGrp="1"/>
          </p:cNvSpPr>
          <p:nvPr>
            <p:ph idx="4294967295"/>
          </p:nvPr>
        </p:nvSpPr>
        <p:spPr>
          <a:xfrm>
            <a:off x="1676400" y="1600200"/>
            <a:ext cx="8915400" cy="1066800"/>
          </a:xfrm>
        </p:spPr>
        <p:txBody>
          <a:bodyPr anchor="t"/>
          <a:p>
            <a:pPr marL="0" indent="0">
              <a:lnSpc>
                <a:spcPct val="110000"/>
              </a:lnSpc>
              <a:buNone/>
            </a:pPr>
            <a:r>
              <a:rPr lang="zh-CN" altLang="en-US" dirty="0">
                <a:latin typeface="宋体" panose="02010600030101010101" pitchFamily="2" charset="-122"/>
              </a:rPr>
              <a:t>   </a:t>
            </a:r>
            <a:r>
              <a:rPr lang="zh-CN" altLang="en-US" sz="2800" b="1" dirty="0">
                <a:latin typeface="宋体" panose="02010600030101010101" pitchFamily="2" charset="-122"/>
              </a:rPr>
              <a:t>下三角矩阵元素</a:t>
            </a:r>
            <a:r>
              <a:rPr lang="en-US" altLang="x-none" sz="2800" b="1" dirty="0"/>
              <a:t>a</a:t>
            </a:r>
            <a:r>
              <a:rPr lang="en-US" altLang="x-none" sz="2800" b="1" baseline="-18000" dirty="0"/>
              <a:t>i j</a:t>
            </a:r>
            <a:r>
              <a:rPr lang="zh-CN" altLang="en-US" sz="2800" b="1" dirty="0"/>
              <a:t>保存</a:t>
            </a:r>
            <a:r>
              <a:rPr lang="zh-CN" altLang="en-US" sz="2800" b="1" dirty="0">
                <a:latin typeface="宋体" panose="02010600030101010101" pitchFamily="2" charset="-122"/>
              </a:rPr>
              <a:t>在向量</a:t>
            </a:r>
            <a:r>
              <a:rPr lang="en-US" altLang="x-none" sz="2800" b="1" dirty="0"/>
              <a:t>sa</a:t>
            </a:r>
            <a:r>
              <a:rPr lang="zh-CN" altLang="en-US" sz="2800" b="1" dirty="0"/>
              <a:t>中时的</a:t>
            </a:r>
            <a:r>
              <a:rPr lang="zh-CN" altLang="en-US" sz="2800" b="1" dirty="0">
                <a:latin typeface="宋体" panose="02010600030101010101" pitchFamily="2" charset="-122"/>
              </a:rPr>
              <a:t>下标值</a:t>
            </a:r>
            <a:r>
              <a:rPr lang="en-US" altLang="x-none" sz="2800" b="1" dirty="0"/>
              <a:t>k</a:t>
            </a:r>
            <a:r>
              <a:rPr lang="zh-CN" altLang="en-US" sz="2800" b="1" dirty="0"/>
              <a:t>与（</a:t>
            </a:r>
            <a:r>
              <a:rPr lang="en-US" altLang="x-none" sz="2800" b="1" dirty="0"/>
              <a:t>i,j</a:t>
            </a:r>
            <a:r>
              <a:rPr lang="zh-CN" altLang="en-US" sz="2800" b="1" dirty="0"/>
              <a:t>）之间的对应关系</a:t>
            </a:r>
            <a:r>
              <a:rPr lang="zh-CN" altLang="en-US" sz="2800" b="1" dirty="0">
                <a:latin typeface="宋体" panose="02010600030101010101" pitchFamily="2" charset="-122"/>
              </a:rPr>
              <a:t>是：</a:t>
            </a:r>
            <a:endParaRPr lang="zh-CN" altLang="en-US" sz="2800" b="1" dirty="0">
              <a:latin typeface="宋体" panose="02010600030101010101" pitchFamily="2" charset="-122"/>
            </a:endParaRPr>
          </a:p>
        </p:txBody>
      </p:sp>
      <p:grpSp>
        <p:nvGrpSpPr>
          <p:cNvPr id="209922" name="组合 256002"/>
          <p:cNvGrpSpPr/>
          <p:nvPr/>
        </p:nvGrpSpPr>
        <p:grpSpPr>
          <a:xfrm>
            <a:off x="2325688" y="152400"/>
            <a:ext cx="7802562" cy="1219200"/>
            <a:chOff x="0" y="0"/>
            <a:chExt cx="4915" cy="768"/>
          </a:xfrm>
        </p:grpSpPr>
        <p:sp>
          <p:nvSpPr>
            <p:cNvPr id="209923" name="矩形 256003"/>
            <p:cNvSpPr/>
            <p:nvPr/>
          </p:nvSpPr>
          <p:spPr>
            <a:xfrm>
              <a:off x="507" y="0"/>
              <a:ext cx="2380" cy="317"/>
            </a:xfrm>
            <a:prstGeom prst="rect">
              <a:avLst/>
            </a:prstGeom>
            <a:noFill/>
            <a:ln w="9525">
              <a:noFill/>
            </a:ln>
          </p:spPr>
          <p:txBody>
            <a:bodyPr wrap="none" anchor="ctr"/>
            <a:p>
              <a:r>
                <a:rPr lang="en-US" altLang="x-none" sz="2800" b="1" dirty="0">
                  <a:latin typeface="Times New Roman" panose="02020603050405020304" pitchFamily="2" charset="0"/>
                  <a:ea typeface="宋体" panose="02010600030101010101" pitchFamily="2" charset="-122"/>
                </a:rPr>
                <a:t>i</a:t>
              </a:r>
              <a:r>
                <a:rPr lang="en-US" altLang="x-none" sz="2800" b="1" dirty="0">
                  <a:latin typeface="Times New Roman" panose="02020603050405020304" pitchFamily="2" charset="0"/>
                  <a:ea typeface="宋体" panose="02010600030101010101" pitchFamily="2" charset="-122"/>
                  <a:sym typeface="Symbol" panose="05050102010706020507" pitchFamily="2" charset="2"/>
                </a:rPr>
                <a:t>(</a:t>
              </a:r>
              <a:r>
                <a:rPr lang="en-US" altLang="x-none" sz="2800" b="1" dirty="0">
                  <a:latin typeface="Times New Roman" panose="02020603050405020304" pitchFamily="2" charset="0"/>
                  <a:ea typeface="宋体" panose="02010600030101010101" pitchFamily="2" charset="-122"/>
                </a:rPr>
                <a:t>i-1)/2+j-1       </a:t>
              </a:r>
              <a:r>
                <a:rPr lang="zh-CN" altLang="en-US" sz="2800" b="1" dirty="0">
                  <a:latin typeface="Times New Roman" panose="02020603050405020304" pitchFamily="2" charset="0"/>
                  <a:ea typeface="宋体" panose="02010600030101010101" pitchFamily="2" charset="-122"/>
                </a:rPr>
                <a:t>当</a:t>
              </a:r>
              <a:r>
                <a:rPr lang="en-US" altLang="x-none" sz="2800" b="1" dirty="0">
                  <a:latin typeface="Times New Roman" panose="02020603050405020304" pitchFamily="2" charset="0"/>
                  <a:ea typeface="宋体" panose="02010600030101010101" pitchFamily="2" charset="-122"/>
                </a:rPr>
                <a:t>i≧j</a:t>
              </a:r>
              <a:r>
                <a:rPr lang="zh-CN" altLang="en-US" sz="2800" b="1" dirty="0">
                  <a:latin typeface="Times New Roman" panose="02020603050405020304" pitchFamily="2" charset="0"/>
                  <a:ea typeface="宋体" panose="02010600030101010101" pitchFamily="2" charset="-122"/>
                </a:rPr>
                <a:t>时</a:t>
              </a:r>
              <a:endParaRPr lang="zh-CN" altLang="en-US" sz="2800" b="1" dirty="0">
                <a:latin typeface="Times New Roman" panose="02020603050405020304" pitchFamily="2" charset="0"/>
                <a:ea typeface="宋体" panose="02010600030101010101" pitchFamily="2" charset="-122"/>
              </a:endParaRPr>
            </a:p>
          </p:txBody>
        </p:sp>
        <p:sp>
          <p:nvSpPr>
            <p:cNvPr id="209924" name="矩形 256004"/>
            <p:cNvSpPr/>
            <p:nvPr/>
          </p:nvSpPr>
          <p:spPr>
            <a:xfrm>
              <a:off x="507" y="451"/>
              <a:ext cx="2380" cy="317"/>
            </a:xfrm>
            <a:prstGeom prst="rect">
              <a:avLst/>
            </a:prstGeom>
            <a:noFill/>
            <a:ln w="9525">
              <a:noFill/>
            </a:ln>
          </p:spPr>
          <p:txBody>
            <a:bodyPr wrap="none" anchor="ctr"/>
            <a:p>
              <a:r>
                <a:rPr lang="en-US" altLang="x-none" sz="2800" b="1" dirty="0">
                  <a:latin typeface="Times New Roman" panose="02020603050405020304" pitchFamily="2" charset="0"/>
                  <a:ea typeface="宋体" panose="02010600030101010101" pitchFamily="2" charset="-122"/>
                </a:rPr>
                <a:t>n</a:t>
              </a:r>
              <a:r>
                <a:rPr lang="en-US" altLang="x-none" sz="2800" b="1" dirty="0">
                  <a:latin typeface="Times New Roman" panose="02020603050405020304" pitchFamily="2" charset="0"/>
                  <a:ea typeface="宋体" panose="02010600030101010101" pitchFamily="2" charset="-122"/>
                  <a:sym typeface="Symbol" panose="05050102010706020507" pitchFamily="2" charset="2"/>
                </a:rPr>
                <a:t>(</a:t>
              </a:r>
              <a:r>
                <a:rPr lang="en-US" altLang="x-none" sz="2800" b="1" dirty="0">
                  <a:latin typeface="Times New Roman" panose="02020603050405020304" pitchFamily="2" charset="0"/>
                  <a:ea typeface="宋体" panose="02010600030101010101" pitchFamily="2" charset="-122"/>
                </a:rPr>
                <a:t>n+1)/2           </a:t>
              </a:r>
              <a:r>
                <a:rPr lang="zh-CN" altLang="en-US" sz="2800" b="1" dirty="0">
                  <a:latin typeface="Times New Roman" panose="02020603050405020304" pitchFamily="2" charset="0"/>
                  <a:ea typeface="宋体" panose="02010600030101010101" pitchFamily="2" charset="-122"/>
                </a:rPr>
                <a:t>当</a:t>
              </a:r>
              <a:r>
                <a:rPr lang="en-US" altLang="x-none" sz="2800" b="1" dirty="0">
                  <a:latin typeface="Times New Roman" panose="02020603050405020304" pitchFamily="2" charset="0"/>
                  <a:ea typeface="宋体" panose="02010600030101010101" pitchFamily="2" charset="-122"/>
                </a:rPr>
                <a:t>i&lt;j</a:t>
              </a:r>
              <a:r>
                <a:rPr lang="zh-CN" altLang="en-US" sz="2800" b="1" dirty="0">
                  <a:latin typeface="Times New Roman" panose="02020603050405020304" pitchFamily="2" charset="0"/>
                  <a:ea typeface="宋体" panose="02010600030101010101" pitchFamily="2" charset="-122"/>
                </a:rPr>
                <a:t>时</a:t>
              </a:r>
              <a:endParaRPr lang="zh-CN" altLang="en-US" sz="2800" b="1" dirty="0">
                <a:latin typeface="Times New Roman" panose="02020603050405020304" pitchFamily="2" charset="0"/>
                <a:ea typeface="宋体" panose="02010600030101010101" pitchFamily="2" charset="-122"/>
              </a:endParaRPr>
            </a:p>
          </p:txBody>
        </p:sp>
        <p:sp>
          <p:nvSpPr>
            <p:cNvPr id="209925" name="左大括号 256005"/>
            <p:cNvSpPr/>
            <p:nvPr/>
          </p:nvSpPr>
          <p:spPr>
            <a:xfrm>
              <a:off x="411" y="144"/>
              <a:ext cx="68" cy="453"/>
            </a:xfrm>
            <a:prstGeom prst="leftBrace">
              <a:avLst>
                <a:gd name="adj1" fmla="val 55483"/>
                <a:gd name="adj2" fmla="val 50000"/>
              </a:avLst>
            </a:prstGeom>
            <a:noFill/>
            <a:ln w="28575"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sp>
          <p:nvSpPr>
            <p:cNvPr id="209926" name="矩形 256006"/>
            <p:cNvSpPr/>
            <p:nvPr/>
          </p:nvSpPr>
          <p:spPr>
            <a:xfrm>
              <a:off x="0" y="219"/>
              <a:ext cx="340" cy="317"/>
            </a:xfrm>
            <a:prstGeom prst="rect">
              <a:avLst/>
            </a:prstGeom>
            <a:noFill/>
            <a:ln w="9525">
              <a:noFill/>
            </a:ln>
          </p:spPr>
          <p:txBody>
            <a:bodyPr wrap="none" anchor="ctr"/>
            <a:p>
              <a:r>
                <a:rPr lang="en-US" altLang="x-none" sz="2800" b="1" dirty="0">
                  <a:latin typeface="Times New Roman" panose="02020603050405020304" pitchFamily="2" charset="0"/>
                  <a:ea typeface="宋体" panose="02010600030101010101" pitchFamily="2" charset="-122"/>
                </a:rPr>
                <a:t>K=</a:t>
              </a:r>
              <a:endParaRPr lang="en-US" altLang="x-none" sz="2800" b="1" dirty="0">
                <a:latin typeface="Times New Roman" panose="02020603050405020304" pitchFamily="2" charset="0"/>
                <a:ea typeface="宋体" panose="02010600030101010101" pitchFamily="2" charset="-122"/>
              </a:endParaRPr>
            </a:p>
          </p:txBody>
        </p:sp>
        <p:sp>
          <p:nvSpPr>
            <p:cNvPr id="209927" name="矩形 256007"/>
            <p:cNvSpPr/>
            <p:nvPr/>
          </p:nvSpPr>
          <p:spPr>
            <a:xfrm>
              <a:off x="3051" y="144"/>
              <a:ext cx="1864" cy="432"/>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1</a:t>
              </a:r>
              <a:r>
                <a:rPr lang="en-US" altLang="x-none" sz="2400" b="1" dirty="0">
                  <a:latin typeface="Times New Roman" panose="02020603050405020304" pitchFamily="2" charset="0"/>
                  <a:ea typeface="Arial Unicode MS" panose="020B0604020202020204" charset="-122"/>
                </a:rPr>
                <a:t>≦</a:t>
              </a:r>
              <a:r>
                <a:rPr lang="en-US" altLang="x-none" sz="2400" b="1" dirty="0">
                  <a:latin typeface="Times New Roman" panose="02020603050405020304" pitchFamily="2" charset="0"/>
                  <a:ea typeface="宋体" panose="02010600030101010101" pitchFamily="2" charset="-122"/>
                </a:rPr>
                <a:t>i,j</a:t>
              </a:r>
              <a:r>
                <a:rPr lang="en-US" altLang="x-none" sz="2400" b="1" dirty="0">
                  <a:latin typeface="Times New Roman" panose="02020603050405020304" pitchFamily="2" charset="0"/>
                  <a:ea typeface="Arial Unicode MS" panose="020B0604020202020204" charset="-122"/>
                </a:rPr>
                <a:t>≦</a:t>
              </a:r>
              <a:r>
                <a:rPr lang="en-US" altLang="x-none" sz="2400" b="1" dirty="0">
                  <a:latin typeface="Times New Roman" panose="02020603050405020304" pitchFamily="2" charset="0"/>
                  <a:ea typeface="宋体" panose="02010600030101010101" pitchFamily="2" charset="-122"/>
                </a:rPr>
                <a:t> n         </a:t>
              </a:r>
              <a:r>
                <a:rPr lang="en-US" altLang="x-none" sz="3200" b="1" dirty="0">
                  <a:latin typeface="Times New Roman" panose="02020603050405020304" pitchFamily="2" charset="0"/>
                  <a:ea typeface="宋体" panose="02010600030101010101" pitchFamily="2" charset="-122"/>
                </a:rPr>
                <a:t>(5-5)</a:t>
              </a:r>
              <a:endParaRPr lang="en-US" altLang="x-none" sz="3200" b="1" dirty="0">
                <a:latin typeface="Times New Roman" panose="02020603050405020304" pitchFamily="2" charset="0"/>
                <a:ea typeface="宋体" panose="02010600030101010101" pitchFamily="2" charset="-122"/>
              </a:endParaRPr>
            </a:p>
          </p:txBody>
        </p:sp>
      </p:grpSp>
      <p:grpSp>
        <p:nvGrpSpPr>
          <p:cNvPr id="209928" name="组合 256008"/>
          <p:cNvGrpSpPr/>
          <p:nvPr/>
        </p:nvGrpSpPr>
        <p:grpSpPr>
          <a:xfrm>
            <a:off x="2460625" y="2743200"/>
            <a:ext cx="7812088" cy="1219200"/>
            <a:chOff x="0" y="0"/>
            <a:chExt cx="4921" cy="768"/>
          </a:xfrm>
        </p:grpSpPr>
        <p:sp>
          <p:nvSpPr>
            <p:cNvPr id="209929" name="矩形 256009"/>
            <p:cNvSpPr/>
            <p:nvPr/>
          </p:nvSpPr>
          <p:spPr>
            <a:xfrm>
              <a:off x="518" y="0"/>
              <a:ext cx="2452" cy="317"/>
            </a:xfrm>
            <a:prstGeom prst="rect">
              <a:avLst/>
            </a:prstGeom>
            <a:noFill/>
            <a:ln w="9525">
              <a:noFill/>
            </a:ln>
          </p:spPr>
          <p:txBody>
            <a:bodyPr wrap="none" anchor="ctr"/>
            <a:p>
              <a:r>
                <a:rPr lang="en-US" altLang="x-none" sz="2800" b="1" dirty="0">
                  <a:latin typeface="Times New Roman" panose="02020603050405020304" pitchFamily="2" charset="0"/>
                  <a:ea typeface="宋体" panose="02010600030101010101" pitchFamily="2" charset="-122"/>
                </a:rPr>
                <a:t>i</a:t>
              </a:r>
              <a:r>
                <a:rPr lang="en-US" altLang="x-none" sz="2800" b="1" dirty="0">
                  <a:latin typeface="Times New Roman" panose="02020603050405020304" pitchFamily="2" charset="0"/>
                  <a:ea typeface="宋体" panose="02010600030101010101" pitchFamily="2" charset="-122"/>
                  <a:sym typeface="Symbol" panose="05050102010706020507" pitchFamily="2" charset="2"/>
                </a:rPr>
                <a:t>(</a:t>
              </a:r>
              <a:r>
                <a:rPr lang="en-US" altLang="x-none" sz="2800" b="1" dirty="0">
                  <a:latin typeface="Times New Roman" panose="02020603050405020304" pitchFamily="2" charset="0"/>
                  <a:ea typeface="宋体" panose="02010600030101010101" pitchFamily="2" charset="-122"/>
                </a:rPr>
                <a:t>i-1)/2+j-1        </a:t>
              </a:r>
              <a:r>
                <a:rPr lang="zh-CN" altLang="en-US" sz="2800" b="1" dirty="0">
                  <a:latin typeface="Times New Roman" panose="02020603050405020304" pitchFamily="2" charset="0"/>
                  <a:ea typeface="宋体" panose="02010600030101010101" pitchFamily="2" charset="-122"/>
                </a:rPr>
                <a:t>当</a:t>
              </a:r>
              <a:r>
                <a:rPr lang="en-US" altLang="x-none" sz="2800" b="1" dirty="0">
                  <a:latin typeface="Times New Roman" panose="02020603050405020304" pitchFamily="2" charset="0"/>
                  <a:ea typeface="宋体" panose="02010600030101010101" pitchFamily="2" charset="-122"/>
                </a:rPr>
                <a:t>i</a:t>
              </a:r>
              <a:r>
                <a:rPr lang="en-US" altLang="x-none" sz="2400" b="1" dirty="0">
                  <a:latin typeface="Times New Roman" panose="02020603050405020304" pitchFamily="2" charset="0"/>
                  <a:ea typeface="Arial Unicode MS" panose="020B0604020202020204" charset="-122"/>
                </a:rPr>
                <a:t>≦</a:t>
              </a:r>
              <a:r>
                <a:rPr lang="en-US" altLang="x-none" sz="2800" b="1" dirty="0">
                  <a:latin typeface="Times New Roman" panose="02020603050405020304" pitchFamily="2" charset="0"/>
                  <a:ea typeface="宋体" panose="02010600030101010101" pitchFamily="2" charset="-122"/>
                </a:rPr>
                <a:t>j</a:t>
              </a:r>
              <a:r>
                <a:rPr lang="zh-CN" altLang="en-US" sz="2800" b="1" dirty="0">
                  <a:latin typeface="Times New Roman" panose="02020603050405020304" pitchFamily="2" charset="0"/>
                  <a:ea typeface="宋体" panose="02010600030101010101" pitchFamily="2" charset="-122"/>
                </a:rPr>
                <a:t>时</a:t>
              </a:r>
              <a:endParaRPr lang="zh-CN" altLang="en-US" sz="2800" b="1" dirty="0">
                <a:latin typeface="Times New Roman" panose="02020603050405020304" pitchFamily="2" charset="0"/>
                <a:ea typeface="宋体" panose="02010600030101010101" pitchFamily="2" charset="-122"/>
              </a:endParaRPr>
            </a:p>
          </p:txBody>
        </p:sp>
        <p:sp>
          <p:nvSpPr>
            <p:cNvPr id="209930" name="矩形 256010"/>
            <p:cNvSpPr/>
            <p:nvPr/>
          </p:nvSpPr>
          <p:spPr>
            <a:xfrm>
              <a:off x="518" y="451"/>
              <a:ext cx="2380" cy="317"/>
            </a:xfrm>
            <a:prstGeom prst="rect">
              <a:avLst/>
            </a:prstGeom>
            <a:noFill/>
            <a:ln w="9525">
              <a:noFill/>
            </a:ln>
          </p:spPr>
          <p:txBody>
            <a:bodyPr wrap="none" anchor="ctr"/>
            <a:p>
              <a:r>
                <a:rPr lang="en-US" altLang="x-none" sz="2800" b="1" dirty="0">
                  <a:latin typeface="Times New Roman" panose="02020603050405020304" pitchFamily="2" charset="0"/>
                  <a:ea typeface="宋体" panose="02010600030101010101" pitchFamily="2" charset="-122"/>
                </a:rPr>
                <a:t>n</a:t>
              </a:r>
              <a:r>
                <a:rPr lang="en-US" altLang="x-none" sz="2800" b="1" dirty="0">
                  <a:latin typeface="Times New Roman" panose="02020603050405020304" pitchFamily="2" charset="0"/>
                  <a:ea typeface="宋体" panose="02010600030101010101" pitchFamily="2" charset="-122"/>
                  <a:sym typeface="Symbol" panose="05050102010706020507" pitchFamily="2" charset="2"/>
                </a:rPr>
                <a:t>(</a:t>
              </a:r>
              <a:r>
                <a:rPr lang="en-US" altLang="x-none" sz="2800" b="1" dirty="0">
                  <a:latin typeface="Times New Roman" panose="02020603050405020304" pitchFamily="2" charset="0"/>
                  <a:ea typeface="宋体" panose="02010600030101010101" pitchFamily="2" charset="-122"/>
                </a:rPr>
                <a:t>n+1)/2           </a:t>
              </a:r>
              <a:r>
                <a:rPr lang="zh-CN" altLang="en-US" sz="2800" b="1" dirty="0">
                  <a:latin typeface="Times New Roman" panose="02020603050405020304" pitchFamily="2" charset="0"/>
                  <a:ea typeface="宋体" panose="02010600030101010101" pitchFamily="2" charset="-122"/>
                </a:rPr>
                <a:t>当</a:t>
              </a:r>
              <a:r>
                <a:rPr lang="en-US" altLang="x-none" sz="2800" b="1" dirty="0">
                  <a:latin typeface="Times New Roman" panose="02020603050405020304" pitchFamily="2" charset="0"/>
                  <a:ea typeface="宋体" panose="02010600030101010101" pitchFamily="2" charset="-122"/>
                </a:rPr>
                <a:t>i&gt;j</a:t>
              </a:r>
              <a:r>
                <a:rPr lang="zh-CN" altLang="en-US" sz="2800" b="1" dirty="0">
                  <a:latin typeface="Times New Roman" panose="02020603050405020304" pitchFamily="2" charset="0"/>
                  <a:ea typeface="宋体" panose="02010600030101010101" pitchFamily="2" charset="-122"/>
                </a:rPr>
                <a:t>时</a:t>
              </a:r>
              <a:endParaRPr lang="zh-CN" altLang="en-US" sz="2800" b="1" dirty="0">
                <a:latin typeface="Times New Roman" panose="02020603050405020304" pitchFamily="2" charset="0"/>
                <a:ea typeface="宋体" panose="02010600030101010101" pitchFamily="2" charset="-122"/>
              </a:endParaRPr>
            </a:p>
          </p:txBody>
        </p:sp>
        <p:sp>
          <p:nvSpPr>
            <p:cNvPr id="209931" name="左大括号 256011"/>
            <p:cNvSpPr/>
            <p:nvPr/>
          </p:nvSpPr>
          <p:spPr>
            <a:xfrm>
              <a:off x="422" y="144"/>
              <a:ext cx="68" cy="453"/>
            </a:xfrm>
            <a:prstGeom prst="leftBrace">
              <a:avLst>
                <a:gd name="adj1" fmla="val 55483"/>
                <a:gd name="adj2" fmla="val 50000"/>
              </a:avLst>
            </a:prstGeom>
            <a:noFill/>
            <a:ln w="28575"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sp>
          <p:nvSpPr>
            <p:cNvPr id="209932" name="矩形 256012"/>
            <p:cNvSpPr/>
            <p:nvPr/>
          </p:nvSpPr>
          <p:spPr>
            <a:xfrm>
              <a:off x="0" y="219"/>
              <a:ext cx="340" cy="317"/>
            </a:xfrm>
            <a:prstGeom prst="rect">
              <a:avLst/>
            </a:prstGeom>
            <a:noFill/>
            <a:ln w="9525">
              <a:noFill/>
            </a:ln>
          </p:spPr>
          <p:txBody>
            <a:bodyPr wrap="none" anchor="ctr"/>
            <a:p>
              <a:r>
                <a:rPr lang="en-US" altLang="x-none" sz="2800" b="1" dirty="0">
                  <a:latin typeface="Times New Roman" panose="02020603050405020304" pitchFamily="2" charset="0"/>
                  <a:ea typeface="宋体" panose="02010600030101010101" pitchFamily="2" charset="-122"/>
                </a:rPr>
                <a:t>K=</a:t>
              </a:r>
              <a:endParaRPr lang="en-US" altLang="x-none" sz="2800" b="1" dirty="0">
                <a:latin typeface="Times New Roman" panose="02020603050405020304" pitchFamily="2" charset="0"/>
                <a:ea typeface="宋体" panose="02010600030101010101" pitchFamily="2" charset="-122"/>
              </a:endParaRPr>
            </a:p>
          </p:txBody>
        </p:sp>
        <p:sp>
          <p:nvSpPr>
            <p:cNvPr id="209933" name="矩形 256013"/>
            <p:cNvSpPr/>
            <p:nvPr/>
          </p:nvSpPr>
          <p:spPr>
            <a:xfrm>
              <a:off x="3062" y="189"/>
              <a:ext cx="1859" cy="379"/>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1</a:t>
              </a:r>
              <a:r>
                <a:rPr lang="en-US" altLang="x-none" sz="2400" b="1" dirty="0">
                  <a:latin typeface="Times New Roman" panose="02020603050405020304" pitchFamily="2" charset="0"/>
                  <a:ea typeface="Arial Unicode MS" panose="020B0604020202020204" charset="-122"/>
                </a:rPr>
                <a:t>≦</a:t>
              </a:r>
              <a:r>
                <a:rPr lang="en-US" altLang="x-none" sz="2400" b="1" dirty="0">
                  <a:latin typeface="Times New Roman" panose="02020603050405020304" pitchFamily="2" charset="0"/>
                  <a:ea typeface="宋体" panose="02010600030101010101" pitchFamily="2" charset="-122"/>
                </a:rPr>
                <a:t>i,j</a:t>
              </a:r>
              <a:r>
                <a:rPr lang="en-US" altLang="x-none" sz="2400" b="1" dirty="0">
                  <a:latin typeface="Times New Roman" panose="02020603050405020304" pitchFamily="2" charset="0"/>
                  <a:ea typeface="Arial Unicode MS" panose="020B0604020202020204" charset="-122"/>
                </a:rPr>
                <a:t>≦</a:t>
              </a:r>
              <a:r>
                <a:rPr lang="en-US" altLang="x-none" sz="2400" b="1" dirty="0">
                  <a:latin typeface="Times New Roman" panose="02020603050405020304" pitchFamily="2" charset="0"/>
                  <a:ea typeface="宋体" panose="02010600030101010101" pitchFamily="2" charset="-122"/>
                </a:rPr>
                <a:t>n         </a:t>
              </a:r>
              <a:r>
                <a:rPr lang="en-US" altLang="x-none" sz="3200" b="1" dirty="0">
                  <a:latin typeface="Times New Roman" panose="02020603050405020304" pitchFamily="2" charset="0"/>
                  <a:ea typeface="宋体" panose="02010600030101010101" pitchFamily="2" charset="-122"/>
                </a:rPr>
                <a:t>(5-6)</a:t>
              </a:r>
              <a:endParaRPr lang="en-US" altLang="x-none" sz="3200" b="1" dirty="0">
                <a:latin typeface="Times New Roman" panose="02020603050405020304" pitchFamily="2" charset="0"/>
                <a:ea typeface="宋体" panose="02010600030101010101" pitchFamily="2" charset="-122"/>
              </a:endParaRPr>
            </a:p>
          </p:txBody>
        </p:sp>
      </p:grpSp>
      <p:sp>
        <p:nvSpPr>
          <p:cNvPr id="209934" name="矩形 256014"/>
          <p:cNvSpPr/>
          <p:nvPr/>
        </p:nvSpPr>
        <p:spPr>
          <a:xfrm>
            <a:off x="1676400" y="4191000"/>
            <a:ext cx="8812213" cy="2590800"/>
          </a:xfrm>
          <a:prstGeom prst="rect">
            <a:avLst/>
          </a:prstGeom>
          <a:noFill/>
          <a:ln w="9525">
            <a:noFill/>
          </a:ln>
        </p:spPr>
        <p:txBody>
          <a:bodyPr anchor="t"/>
          <a:p>
            <a:pPr>
              <a:lnSpc>
                <a:spcPct val="110000"/>
              </a:lnSpc>
              <a:spcBef>
                <a:spcPct val="20000"/>
              </a:spcBef>
              <a:buClr>
                <a:schemeClr val="accent2"/>
              </a:buClr>
              <a:buSzPct val="80000"/>
              <a:buFont typeface="Wingdings" panose="05000000000000000000" pitchFamily="2" charset="2"/>
              <a:buNone/>
            </a:pPr>
            <a:r>
              <a:rPr lang="en-US" altLang="x-none" sz="3600" b="1" dirty="0">
                <a:solidFill>
                  <a:schemeClr val="folHlink"/>
                </a:solidFill>
                <a:latin typeface="Times New Roman" panose="02020603050405020304" pitchFamily="2" charset="0"/>
                <a:ea typeface="宋体" panose="02010600030101010101" pitchFamily="2" charset="-122"/>
              </a:rPr>
              <a:t>3   </a:t>
            </a:r>
            <a:r>
              <a:rPr lang="en-US" altLang="x-none" sz="3600" b="1" dirty="0">
                <a:solidFill>
                  <a:schemeClr val="folHlink"/>
                </a:solidFill>
                <a:latin typeface="楷体_GB2312" pitchFamily="1" charset="-122"/>
                <a:ea typeface="楷体_GB2312" pitchFamily="1" charset="-122"/>
              </a:rPr>
              <a:t> </a:t>
            </a:r>
            <a:r>
              <a:rPr lang="zh-CN" altLang="en-US" sz="3600" b="1" dirty="0">
                <a:solidFill>
                  <a:schemeClr val="folHlink"/>
                </a:solidFill>
                <a:latin typeface="楷体_GB2312" pitchFamily="1" charset="-122"/>
                <a:ea typeface="楷体_GB2312" pitchFamily="1" charset="-122"/>
              </a:rPr>
              <a:t>对角矩阵</a:t>
            </a:r>
            <a:endParaRPr lang="zh-CN" altLang="en-US" sz="3600" b="1" dirty="0">
              <a:solidFill>
                <a:schemeClr val="folHlink"/>
              </a:solidFill>
              <a:latin typeface="楷体_GB2312" pitchFamily="1" charset="-122"/>
              <a:ea typeface="楷体_GB2312" pitchFamily="1" charset="-122"/>
            </a:endParaRPr>
          </a:p>
          <a:p>
            <a:pPr>
              <a:lnSpc>
                <a:spcPct val="110000"/>
              </a:lnSpc>
              <a:spcBef>
                <a:spcPct val="20000"/>
              </a:spcBef>
              <a:buClr>
                <a:schemeClr val="accent2"/>
              </a:buClr>
              <a:buSzPct val="80000"/>
              <a:buFont typeface="Wingdings" panose="05000000000000000000" pitchFamily="2" charset="2"/>
              <a:buNone/>
            </a:pPr>
            <a:r>
              <a:rPr lang="zh-CN" altLang="en-US" sz="3200"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矩阵中，除了主对角线和主对角线上或下方若干条对角线上的元素之外，其余元素皆为零。即所有的非零元素集中在以主对角线为了中心的带状区域中，如图</a:t>
            </a:r>
            <a:r>
              <a:rPr lang="en-US" altLang="x-none" sz="2800" b="1" dirty="0">
                <a:latin typeface="Times New Roman" panose="02020603050405020304" pitchFamily="2" charset="0"/>
                <a:ea typeface="宋体" panose="02010600030101010101" pitchFamily="2" charset="-122"/>
              </a:rPr>
              <a:t>5-6</a:t>
            </a:r>
            <a:r>
              <a:rPr lang="zh-CN" altLang="en-US" sz="2800" b="1" dirty="0">
                <a:latin typeface="宋体" panose="02010600030101010101" pitchFamily="2" charset="-122"/>
                <a:ea typeface="宋体" panose="02010600030101010101" pitchFamily="2" charset="-122"/>
              </a:rPr>
              <a:t>所示。</a:t>
            </a:r>
            <a:endParaRPr lang="zh-CN" altLang="en-US" sz="2800" b="1" dirty="0">
              <a:latin typeface="宋体" panose="02010600030101010101" pitchFamily="2" charset="-122"/>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4498" name="标题 234497"/>
          <p:cNvSpPr>
            <a:spLocks noGrp="1"/>
          </p:cNvSpPr>
          <p:nvPr>
            <p:ph type="title"/>
          </p:nvPr>
        </p:nvSpPr>
        <p:spPr>
          <a:xfrm>
            <a:off x="2667000" y="152400"/>
            <a:ext cx="5949950" cy="914400"/>
          </a:xfrm>
        </p:spPr>
        <p:txBody>
          <a:bodyPr lIns="92075" tIns="46038" rIns="92075" bIns="46038" anchor="ctr"/>
          <a:p>
            <a:pPr fontAlgn="base"/>
            <a:r>
              <a:rPr lang="en-US" altLang="x-none" sz="5400" b="1" strike="noStrike" noProof="1" dirty="0">
                <a:effectLst/>
                <a:latin typeface="Times New Roman" panose="02020603050405020304" pitchFamily="2" charset="0"/>
                <a:cs typeface="Arial" panose="020B0604020202020204" pitchFamily="34" charset="0"/>
              </a:rPr>
              <a:t>5.1</a:t>
            </a:r>
            <a:r>
              <a:rPr lang="en-US" altLang="x-none" sz="5400" b="1" strike="noStrike" noProof="1" dirty="0">
                <a:cs typeface="Arial" panose="020B0604020202020204" pitchFamily="34" charset="0"/>
              </a:rPr>
              <a:t>   </a:t>
            </a:r>
            <a:r>
              <a:rPr lang="zh-CN" altLang="en-US" sz="5400" b="1" strike="noStrike" noProof="1" dirty="0">
                <a:effectLst/>
                <a:ea typeface="楷体_GB2312" pitchFamily="1" charset="-122"/>
              </a:rPr>
              <a:t>数组的定义</a:t>
            </a:r>
            <a:endParaRPr lang="zh-CN" altLang="en-US" sz="5400" b="1" strike="noStrike" noProof="1" dirty="0">
              <a:effectLst/>
              <a:ea typeface="楷体_GB2312" pitchFamily="1" charset="-122"/>
            </a:endParaRPr>
          </a:p>
        </p:txBody>
      </p:sp>
      <p:sp>
        <p:nvSpPr>
          <p:cNvPr id="188418" name="内容占位符 234498"/>
          <p:cNvSpPr>
            <a:spLocks noGrp="1"/>
          </p:cNvSpPr>
          <p:nvPr>
            <p:ph idx="4294967295"/>
          </p:nvPr>
        </p:nvSpPr>
        <p:spPr>
          <a:xfrm>
            <a:off x="1676400" y="1219200"/>
            <a:ext cx="8812213" cy="5562600"/>
          </a:xfrm>
        </p:spPr>
        <p:txBody>
          <a:bodyPr anchor="t"/>
          <a:p>
            <a:pPr marL="0" indent="0">
              <a:lnSpc>
                <a:spcPct val="110000"/>
              </a:lnSpc>
              <a:buNone/>
            </a:pPr>
            <a:r>
              <a:rPr lang="zh-CN" altLang="en-US" b="1" dirty="0">
                <a:solidFill>
                  <a:schemeClr val="hlink"/>
                </a:solidFill>
                <a:latin typeface="宋体" panose="02010600030101010101" pitchFamily="2" charset="-122"/>
              </a:rPr>
              <a:t>    </a:t>
            </a:r>
            <a:r>
              <a:rPr lang="zh-CN" altLang="en-US" sz="2800" b="1" dirty="0">
                <a:solidFill>
                  <a:schemeClr val="folHlink"/>
                </a:solidFill>
                <a:latin typeface="宋体" panose="02010600030101010101" pitchFamily="2" charset="-122"/>
              </a:rPr>
              <a:t>数组</a:t>
            </a:r>
            <a:r>
              <a:rPr lang="zh-CN" altLang="en-US" sz="2800" b="1" dirty="0">
                <a:latin typeface="宋体" panose="02010600030101010101" pitchFamily="2" charset="-122"/>
              </a:rPr>
              <a:t>是一组偶对</a:t>
            </a:r>
            <a:r>
              <a:rPr lang="en-US" altLang="x-none" sz="2800" b="1" dirty="0">
                <a:latin typeface="宋体" panose="02010600030101010101" pitchFamily="2" charset="-122"/>
              </a:rPr>
              <a:t>(</a:t>
            </a:r>
            <a:r>
              <a:rPr lang="zh-CN" altLang="en-US" sz="2800" b="1" dirty="0">
                <a:latin typeface="宋体" panose="02010600030101010101" pitchFamily="2" charset="-122"/>
              </a:rPr>
              <a:t>下标值，数据元素值</a:t>
            </a:r>
            <a:r>
              <a:rPr lang="en-US" altLang="x-none" sz="2800" b="1" dirty="0">
                <a:latin typeface="宋体" panose="02010600030101010101" pitchFamily="2" charset="-122"/>
              </a:rPr>
              <a:t>)</a:t>
            </a:r>
            <a:r>
              <a:rPr lang="zh-CN" altLang="en-US" sz="2800" b="1" dirty="0">
                <a:latin typeface="宋体" panose="02010600030101010101" pitchFamily="2" charset="-122"/>
              </a:rPr>
              <a:t>的集合。在数组中，对于一组有意义的下标，都存在一个与其对应的值。一维数组对应着一个下标值，二维数组对应着两个下标值，如此类推。</a:t>
            </a:r>
            <a:endParaRPr lang="zh-CN" altLang="en-US" sz="2800" b="1" dirty="0">
              <a:latin typeface="宋体" panose="02010600030101010101" pitchFamily="2" charset="-122"/>
            </a:endParaRPr>
          </a:p>
          <a:p>
            <a:pPr marL="0" indent="0">
              <a:lnSpc>
                <a:spcPct val="110000"/>
              </a:lnSpc>
              <a:buNone/>
            </a:pPr>
            <a:r>
              <a:rPr lang="zh-CN" altLang="en-US" sz="2800" b="1" dirty="0">
                <a:solidFill>
                  <a:schemeClr val="hlink"/>
                </a:solidFill>
                <a:latin typeface="宋体" panose="02010600030101010101" pitchFamily="2" charset="-122"/>
              </a:rPr>
              <a:t>    </a:t>
            </a:r>
            <a:r>
              <a:rPr lang="zh-CN" altLang="en-US" sz="2800" b="1" dirty="0">
                <a:solidFill>
                  <a:schemeClr val="folHlink"/>
                </a:solidFill>
                <a:latin typeface="宋体" panose="02010600030101010101" pitchFamily="2" charset="-122"/>
              </a:rPr>
              <a:t>数组</a:t>
            </a:r>
            <a:r>
              <a:rPr lang="zh-CN" altLang="en-US" sz="2800" b="1" dirty="0">
                <a:latin typeface="宋体" panose="02010600030101010101" pitchFamily="2" charset="-122"/>
              </a:rPr>
              <a:t>是由</a:t>
            </a:r>
            <a:r>
              <a:rPr lang="en-US" altLang="x-none" sz="2800" b="1" dirty="0"/>
              <a:t>n(n&gt;1)</a:t>
            </a:r>
            <a:r>
              <a:rPr lang="zh-CN" altLang="en-US" sz="2800" b="1" dirty="0"/>
              <a:t>个具有相同数据类型的数据元素</a:t>
            </a:r>
            <a:r>
              <a:rPr lang="en-US" altLang="x-none" sz="2800" b="1" dirty="0"/>
              <a:t>a</a:t>
            </a:r>
            <a:r>
              <a:rPr lang="en-US" altLang="x-none" sz="2800" b="1" baseline="-20000" dirty="0"/>
              <a:t>1</a:t>
            </a:r>
            <a:r>
              <a:rPr lang="zh-CN" altLang="en-US" sz="2800" b="1" dirty="0">
                <a:latin typeface="宋体" panose="02010600030101010101" pitchFamily="2" charset="-122"/>
              </a:rPr>
              <a:t>，</a:t>
            </a:r>
            <a:r>
              <a:rPr lang="en-US" altLang="x-none" sz="2800" b="1" dirty="0"/>
              <a:t>a</a:t>
            </a:r>
            <a:r>
              <a:rPr lang="en-US" altLang="x-none" sz="2800" b="1" baseline="-20000" dirty="0"/>
              <a:t>2</a:t>
            </a:r>
            <a:r>
              <a:rPr lang="zh-CN" altLang="en-US" sz="2800" b="1" dirty="0">
                <a:latin typeface="宋体" panose="02010600030101010101" pitchFamily="2" charset="-122"/>
              </a:rPr>
              <a:t>，</a:t>
            </a:r>
            <a:r>
              <a:rPr lang="en-US" altLang="x-none" sz="2800" b="1" baseline="-20000" dirty="0">
                <a:ea typeface="Arial Unicode MS" panose="020B0604020202020204" charset="-122"/>
              </a:rPr>
              <a:t>…</a:t>
            </a:r>
            <a:r>
              <a:rPr lang="zh-CN" altLang="en-US" sz="2800" b="1" dirty="0">
                <a:latin typeface="宋体" panose="02010600030101010101" pitchFamily="2" charset="-122"/>
              </a:rPr>
              <a:t>，</a:t>
            </a:r>
            <a:r>
              <a:rPr lang="en-US" altLang="x-none" sz="2800" b="1" dirty="0"/>
              <a:t>a</a:t>
            </a:r>
            <a:r>
              <a:rPr lang="en-US" altLang="x-none" sz="2800" b="1" baseline="-20000" dirty="0"/>
              <a:t>n</a:t>
            </a:r>
            <a:r>
              <a:rPr lang="zh-CN" altLang="en-US" sz="2800" b="1" dirty="0"/>
              <a:t>组成的有序序列</a:t>
            </a:r>
            <a:r>
              <a:rPr lang="zh-CN" altLang="en-US" sz="2800" b="1" dirty="0">
                <a:latin typeface="宋体" panose="02010600030101010101" pitchFamily="2" charset="-122"/>
              </a:rPr>
              <a:t>，且该</a:t>
            </a:r>
            <a:r>
              <a:rPr lang="zh-CN" altLang="en-US" sz="2800" b="1" dirty="0"/>
              <a:t>序列必须存储在一块地址连续的存储单元中</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marL="355600" lvl="1" indent="0">
              <a:lnSpc>
                <a:spcPct val="110000"/>
              </a:lnSpc>
              <a:buNone/>
            </a:pPr>
            <a:r>
              <a:rPr lang="zh-CN" altLang="en-US" b="1" dirty="0">
                <a:solidFill>
                  <a:schemeClr val="folHlink"/>
                </a:solidFill>
                <a:latin typeface="宋体" panose="02010600030101010101" pitchFamily="2" charset="-122"/>
              </a:rPr>
              <a:t>◆</a:t>
            </a:r>
            <a:r>
              <a:rPr lang="zh-CN" altLang="en-US" b="1" dirty="0">
                <a:latin typeface="宋体" panose="02010600030101010101" pitchFamily="2" charset="-122"/>
              </a:rPr>
              <a:t> 数组中的数据元素</a:t>
            </a:r>
            <a:r>
              <a:rPr lang="zh-CN" altLang="en-US" b="1" dirty="0"/>
              <a:t>具有相同数据类型</a:t>
            </a:r>
            <a:r>
              <a:rPr lang="zh-CN" altLang="en-US" b="1" dirty="0">
                <a:latin typeface="宋体" panose="02010600030101010101" pitchFamily="2" charset="-122"/>
              </a:rPr>
              <a:t>。</a:t>
            </a:r>
            <a:endParaRPr lang="zh-CN" altLang="en-US" b="1" dirty="0">
              <a:latin typeface="宋体" panose="02010600030101010101" pitchFamily="2" charset="-122"/>
            </a:endParaRPr>
          </a:p>
          <a:p>
            <a:pPr marL="355600" lvl="1" indent="0">
              <a:lnSpc>
                <a:spcPct val="110000"/>
              </a:lnSpc>
              <a:buNone/>
            </a:pPr>
            <a:r>
              <a:rPr lang="zh-CN" altLang="en-US" b="1" dirty="0">
                <a:solidFill>
                  <a:schemeClr val="folHlink"/>
                </a:solidFill>
                <a:latin typeface="宋体" panose="02010600030101010101" pitchFamily="2" charset="-122"/>
              </a:rPr>
              <a:t>◆</a:t>
            </a:r>
            <a:r>
              <a:rPr lang="zh-CN" altLang="en-US" b="1" dirty="0">
                <a:latin typeface="宋体" panose="02010600030101010101" pitchFamily="2" charset="-122"/>
              </a:rPr>
              <a:t> 数组是一种随机存取结构，给定一组下标，就可以访问与其对应的数据元素。</a:t>
            </a:r>
            <a:endParaRPr lang="zh-CN" altLang="en-US" b="1" dirty="0">
              <a:latin typeface="宋体" panose="02010600030101010101" pitchFamily="2" charset="-122"/>
            </a:endParaRPr>
          </a:p>
          <a:p>
            <a:pPr marL="355600" lvl="1" indent="0">
              <a:lnSpc>
                <a:spcPct val="110000"/>
              </a:lnSpc>
              <a:buNone/>
            </a:pPr>
            <a:r>
              <a:rPr lang="zh-CN" altLang="en-US" b="1" dirty="0">
                <a:solidFill>
                  <a:schemeClr val="folHlink"/>
                </a:solidFill>
                <a:latin typeface="宋体" panose="02010600030101010101" pitchFamily="2" charset="-122"/>
              </a:rPr>
              <a:t>◆</a:t>
            </a:r>
            <a:r>
              <a:rPr lang="zh-CN" altLang="en-US" b="1" dirty="0">
                <a:latin typeface="宋体" panose="02010600030101010101" pitchFamily="2" charset="-122"/>
              </a:rPr>
              <a:t> 数组中的数据元素个数是固定的。</a:t>
            </a:r>
            <a:endParaRPr lang="zh-CN" altLang="en-US" b="1" dirty="0">
              <a:latin typeface="宋体" panose="02010600030101010101" pitchFamily="2" charset="-122"/>
            </a:endParaRPr>
          </a:p>
        </p:txBody>
      </p:sp>
    </p:spTree>
  </p:cSld>
  <p:clrMapOvr>
    <a:masterClrMapping/>
  </p:clrMapOvr>
  <p:transition spd="slow">
    <p:blinds/>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10945" name="组合 257025"/>
          <p:cNvGrpSpPr/>
          <p:nvPr/>
        </p:nvGrpSpPr>
        <p:grpSpPr>
          <a:xfrm>
            <a:off x="2590800" y="92075"/>
            <a:ext cx="4965700" cy="3413125"/>
            <a:chOff x="0" y="0"/>
            <a:chExt cx="3128" cy="2150"/>
          </a:xfrm>
        </p:grpSpPr>
        <p:grpSp>
          <p:nvGrpSpPr>
            <p:cNvPr id="210946" name="组合 257026"/>
            <p:cNvGrpSpPr/>
            <p:nvPr/>
          </p:nvGrpSpPr>
          <p:grpSpPr>
            <a:xfrm>
              <a:off x="0" y="0"/>
              <a:ext cx="3128" cy="1814"/>
              <a:chOff x="0" y="0"/>
              <a:chExt cx="3147" cy="1840"/>
            </a:xfrm>
          </p:grpSpPr>
          <p:sp>
            <p:nvSpPr>
              <p:cNvPr id="210947" name="左中括号 257027"/>
              <p:cNvSpPr/>
              <p:nvPr/>
            </p:nvSpPr>
            <p:spPr>
              <a:xfrm>
                <a:off x="391" y="19"/>
                <a:ext cx="68" cy="1768"/>
              </a:xfrm>
              <a:prstGeom prst="leftBracket">
                <a:avLst>
                  <a:gd name="adj" fmla="val 216666"/>
                </a:avLst>
              </a:prstGeom>
              <a:noFill/>
              <a:ln w="9525"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sp>
            <p:nvSpPr>
              <p:cNvPr id="210948" name="右中括号 257028"/>
              <p:cNvSpPr/>
              <p:nvPr/>
            </p:nvSpPr>
            <p:spPr>
              <a:xfrm>
                <a:off x="3079" y="72"/>
                <a:ext cx="68" cy="1768"/>
              </a:xfrm>
              <a:prstGeom prst="rightBracket">
                <a:avLst>
                  <a:gd name="adj" fmla="val 216666"/>
                </a:avLst>
              </a:prstGeom>
              <a:noFill/>
              <a:ln w="9525"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sp>
            <p:nvSpPr>
              <p:cNvPr id="210949" name="矩形 257029"/>
              <p:cNvSpPr/>
              <p:nvPr/>
            </p:nvSpPr>
            <p:spPr>
              <a:xfrm>
                <a:off x="539" y="0"/>
                <a:ext cx="1496" cy="227"/>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a</a:t>
                </a:r>
                <a:r>
                  <a:rPr lang="en-US" altLang="x-none" sz="2400" baseline="-25000" dirty="0">
                    <a:latin typeface="Times New Roman" panose="02020603050405020304" pitchFamily="2" charset="0"/>
                    <a:ea typeface="宋体" panose="02010600030101010101" pitchFamily="2" charset="-122"/>
                  </a:rPr>
                  <a:t>11</a:t>
                </a:r>
                <a:r>
                  <a:rPr lang="en-US" altLang="x-none" sz="2400" dirty="0">
                    <a:latin typeface="Times New Roman" panose="02020603050405020304" pitchFamily="2" charset="0"/>
                    <a:ea typeface="宋体" panose="02010600030101010101" pitchFamily="2" charset="-122"/>
                  </a:rPr>
                  <a:t>   a</a:t>
                </a:r>
                <a:r>
                  <a:rPr lang="en-US" altLang="x-none" sz="2400" baseline="-25000" dirty="0">
                    <a:latin typeface="Times New Roman" panose="02020603050405020304" pitchFamily="2" charset="0"/>
                    <a:ea typeface="宋体" panose="02010600030101010101" pitchFamily="2" charset="-122"/>
                  </a:rPr>
                  <a:t>12    </a:t>
                </a:r>
                <a:r>
                  <a:rPr lang="en-US" altLang="x-none" sz="2400" dirty="0">
                    <a:latin typeface="Times New Roman" panose="02020603050405020304" pitchFamily="2" charset="0"/>
                    <a:ea typeface="宋体" panose="02010600030101010101" pitchFamily="2" charset="-122"/>
                  </a:rPr>
                  <a:t>0  </a:t>
                </a:r>
                <a:r>
                  <a:rPr lang="en-US" altLang="x-none" sz="2400" dirty="0">
                    <a:latin typeface="Times New Roman" panose="02020603050405020304" pitchFamily="2" charset="0"/>
                    <a:ea typeface="楷体_GB2312" pitchFamily="1" charset="-122"/>
                  </a:rPr>
                  <a:t>…</a:t>
                </a:r>
                <a:r>
                  <a:rPr lang="en-US" altLang="x-none" sz="2000" dirty="0">
                    <a:latin typeface="Times New Roman" panose="02020603050405020304" pitchFamily="2" charset="0"/>
                    <a:ea typeface="楷体_GB2312" pitchFamily="1" charset="-122"/>
                  </a:rPr>
                  <a:t>.  </a:t>
                </a:r>
                <a:r>
                  <a:rPr lang="en-US" altLang="x-none" sz="2400" dirty="0">
                    <a:latin typeface="Times New Roman" panose="02020603050405020304" pitchFamily="2" charset="0"/>
                    <a:ea typeface="宋体" panose="02010600030101010101" pitchFamily="2" charset="-122"/>
                  </a:rPr>
                  <a:t>0</a:t>
                </a:r>
                <a:endParaRPr lang="en-US" altLang="x-none" sz="2400" dirty="0">
                  <a:latin typeface="Times New Roman" panose="02020603050405020304" pitchFamily="2" charset="0"/>
                  <a:ea typeface="宋体" panose="02010600030101010101" pitchFamily="2" charset="-122"/>
                </a:endParaRPr>
              </a:p>
            </p:txBody>
          </p:sp>
          <p:sp>
            <p:nvSpPr>
              <p:cNvPr id="210950" name="矩形 257030"/>
              <p:cNvSpPr/>
              <p:nvPr/>
            </p:nvSpPr>
            <p:spPr>
              <a:xfrm>
                <a:off x="555" y="294"/>
                <a:ext cx="1678" cy="227"/>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a</a:t>
                </a:r>
                <a:r>
                  <a:rPr lang="en-US" altLang="x-none" sz="2400" baseline="-25000" dirty="0">
                    <a:latin typeface="Times New Roman" panose="02020603050405020304" pitchFamily="2" charset="0"/>
                    <a:ea typeface="宋体" panose="02010600030101010101" pitchFamily="2" charset="-122"/>
                  </a:rPr>
                  <a:t>21</a:t>
                </a:r>
                <a:r>
                  <a:rPr lang="en-US" altLang="x-none" sz="2400" dirty="0">
                    <a:latin typeface="Times New Roman" panose="02020603050405020304" pitchFamily="2" charset="0"/>
                    <a:ea typeface="宋体" panose="02010600030101010101" pitchFamily="2" charset="-122"/>
                  </a:rPr>
                  <a:t>   a</a:t>
                </a:r>
                <a:r>
                  <a:rPr lang="en-US" altLang="x-none" sz="2400" baseline="-25000" dirty="0">
                    <a:latin typeface="Times New Roman" panose="02020603050405020304" pitchFamily="2" charset="0"/>
                    <a:ea typeface="宋体" panose="02010600030101010101" pitchFamily="2" charset="-122"/>
                  </a:rPr>
                  <a:t>22   </a:t>
                </a:r>
                <a:r>
                  <a:rPr lang="en-US" altLang="x-none" sz="2400" dirty="0">
                    <a:latin typeface="Times New Roman" panose="02020603050405020304" pitchFamily="2" charset="0"/>
                    <a:ea typeface="宋体" panose="02010600030101010101" pitchFamily="2" charset="-122"/>
                  </a:rPr>
                  <a:t>a</a:t>
                </a:r>
                <a:r>
                  <a:rPr lang="en-US" altLang="x-none" sz="2400" baseline="-25000" dirty="0">
                    <a:latin typeface="Times New Roman" panose="02020603050405020304" pitchFamily="2" charset="0"/>
                    <a:ea typeface="宋体" panose="02010600030101010101" pitchFamily="2" charset="-122"/>
                  </a:rPr>
                  <a:t>23</a:t>
                </a:r>
                <a:r>
                  <a:rPr lang="en-US" altLang="x-none" sz="2400" dirty="0">
                    <a:latin typeface="Times New Roman" panose="02020603050405020304" pitchFamily="2" charset="0"/>
                    <a:ea typeface="宋体" panose="02010600030101010101" pitchFamily="2" charset="-122"/>
                  </a:rPr>
                  <a:t>    0 </a:t>
                </a:r>
                <a:r>
                  <a:rPr lang="en-US" altLang="x-none" sz="2400" dirty="0">
                    <a:latin typeface="Times New Roman" panose="02020603050405020304" pitchFamily="2" charset="0"/>
                    <a:ea typeface="楷体_GB2312" pitchFamily="1" charset="-122"/>
                  </a:rPr>
                  <a:t>…</a:t>
                </a:r>
                <a:r>
                  <a:rPr lang="en-US" altLang="x-none" sz="2000" dirty="0">
                    <a:latin typeface="Times New Roman" panose="02020603050405020304" pitchFamily="2" charset="0"/>
                    <a:ea typeface="楷体_GB2312" pitchFamily="1" charset="-122"/>
                  </a:rPr>
                  <a:t>.  </a:t>
                </a:r>
                <a:r>
                  <a:rPr lang="en-US" altLang="x-none" sz="2400" dirty="0">
                    <a:latin typeface="Times New Roman" panose="02020603050405020304" pitchFamily="2" charset="0"/>
                    <a:ea typeface="宋体" panose="02010600030101010101" pitchFamily="2" charset="-122"/>
                  </a:rPr>
                  <a:t>0</a:t>
                </a:r>
                <a:endParaRPr lang="en-US" altLang="x-none" sz="2400" dirty="0">
                  <a:latin typeface="Times New Roman" panose="02020603050405020304" pitchFamily="2" charset="0"/>
                  <a:ea typeface="宋体" panose="02010600030101010101" pitchFamily="2" charset="-122"/>
                </a:endParaRPr>
              </a:p>
            </p:txBody>
          </p:sp>
          <p:sp>
            <p:nvSpPr>
              <p:cNvPr id="210951" name="矩形 257031"/>
              <p:cNvSpPr/>
              <p:nvPr/>
            </p:nvSpPr>
            <p:spPr>
              <a:xfrm>
                <a:off x="555" y="585"/>
                <a:ext cx="2086" cy="227"/>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0      a</a:t>
                </a:r>
                <a:r>
                  <a:rPr lang="en-US" altLang="x-none" sz="2400" baseline="-25000" dirty="0">
                    <a:latin typeface="Times New Roman" panose="02020603050405020304" pitchFamily="2" charset="0"/>
                    <a:ea typeface="宋体" panose="02010600030101010101" pitchFamily="2" charset="-122"/>
                  </a:rPr>
                  <a:t>32   </a:t>
                </a:r>
                <a:r>
                  <a:rPr lang="en-US" altLang="x-none" sz="2400" dirty="0">
                    <a:latin typeface="Times New Roman" panose="02020603050405020304" pitchFamily="2" charset="0"/>
                    <a:ea typeface="宋体" panose="02010600030101010101" pitchFamily="2" charset="-122"/>
                  </a:rPr>
                  <a:t>a</a:t>
                </a:r>
                <a:r>
                  <a:rPr lang="en-US" altLang="x-none" sz="2400" baseline="-25000" dirty="0">
                    <a:latin typeface="Times New Roman" panose="02020603050405020304" pitchFamily="2" charset="0"/>
                    <a:ea typeface="宋体" panose="02010600030101010101" pitchFamily="2" charset="-122"/>
                  </a:rPr>
                  <a:t>33</a:t>
                </a:r>
                <a:r>
                  <a:rPr lang="en-US" altLang="x-none" sz="2400" dirty="0">
                    <a:latin typeface="Times New Roman" panose="02020603050405020304" pitchFamily="2" charset="0"/>
                    <a:ea typeface="宋体" panose="02010600030101010101" pitchFamily="2" charset="-122"/>
                  </a:rPr>
                  <a:t>   a</a:t>
                </a:r>
                <a:r>
                  <a:rPr lang="en-US" altLang="x-none" sz="2400" baseline="-25000" dirty="0">
                    <a:latin typeface="Times New Roman" panose="02020603050405020304" pitchFamily="2" charset="0"/>
                    <a:ea typeface="宋体" panose="02010600030101010101" pitchFamily="2" charset="-122"/>
                  </a:rPr>
                  <a:t>34</a:t>
                </a:r>
                <a:r>
                  <a:rPr lang="en-US" altLang="x-none" sz="2400" dirty="0">
                    <a:latin typeface="Times New Roman" panose="02020603050405020304" pitchFamily="2" charset="0"/>
                    <a:ea typeface="宋体" panose="02010600030101010101" pitchFamily="2" charset="-122"/>
                  </a:rPr>
                  <a:t>   0 </a:t>
                </a:r>
                <a:r>
                  <a:rPr lang="en-US" altLang="x-none" sz="2400" dirty="0">
                    <a:latin typeface="Times New Roman" panose="02020603050405020304" pitchFamily="2" charset="0"/>
                    <a:ea typeface="楷体_GB2312" pitchFamily="1" charset="-122"/>
                  </a:rPr>
                  <a:t>…</a:t>
                </a:r>
                <a:r>
                  <a:rPr lang="en-US" altLang="x-none" sz="2000" dirty="0">
                    <a:latin typeface="Times New Roman" panose="02020603050405020304" pitchFamily="2" charset="0"/>
                    <a:ea typeface="楷体_GB2312" pitchFamily="1" charset="-122"/>
                  </a:rPr>
                  <a:t>.  </a:t>
                </a:r>
                <a:r>
                  <a:rPr lang="en-US" altLang="x-none" sz="2400" dirty="0">
                    <a:latin typeface="Times New Roman" panose="02020603050405020304" pitchFamily="2" charset="0"/>
                    <a:ea typeface="宋体" panose="02010600030101010101" pitchFamily="2" charset="-122"/>
                  </a:rPr>
                  <a:t>0</a:t>
                </a:r>
                <a:endParaRPr lang="en-US" altLang="x-none" sz="2400" dirty="0">
                  <a:latin typeface="Times New Roman" panose="02020603050405020304" pitchFamily="2" charset="0"/>
                  <a:ea typeface="宋体" panose="02010600030101010101" pitchFamily="2" charset="-122"/>
                </a:endParaRPr>
              </a:p>
            </p:txBody>
          </p:sp>
          <p:sp>
            <p:nvSpPr>
              <p:cNvPr id="210952" name="矩形 257032"/>
              <p:cNvSpPr/>
              <p:nvPr/>
            </p:nvSpPr>
            <p:spPr>
              <a:xfrm>
                <a:off x="555" y="876"/>
                <a:ext cx="1678" cy="227"/>
              </a:xfrm>
              <a:prstGeom prst="rect">
                <a:avLst/>
              </a:prstGeom>
              <a:noFill/>
              <a:ln w="9525">
                <a:noFill/>
              </a:ln>
            </p:spPr>
            <p:txBody>
              <a:bodyPr wrap="none" anchor="ctr"/>
              <a:p>
                <a:r>
                  <a:rPr lang="zh-CN" altLang="en-US" sz="2400" dirty="0">
                    <a:latin typeface="Times New Roman" panose="02020603050405020304" pitchFamily="2" charset="0"/>
                    <a:ea typeface="楷体_GB2312" pitchFamily="1" charset="-122"/>
                  </a:rPr>
                  <a:t>   </a:t>
                </a:r>
                <a:r>
                  <a:rPr lang="en-US" altLang="x-none" sz="2400" dirty="0">
                    <a:latin typeface="Times New Roman" panose="02020603050405020304" pitchFamily="2" charset="0"/>
                    <a:ea typeface="楷体_GB2312" pitchFamily="1" charset="-122"/>
                  </a:rPr>
                  <a:t>…    …     …    …</a:t>
                </a:r>
                <a:r>
                  <a:rPr lang="en-US" altLang="x-none" sz="2000" dirty="0">
                    <a:latin typeface="Times New Roman" panose="02020603050405020304" pitchFamily="2" charset="0"/>
                    <a:ea typeface="楷体_GB2312" pitchFamily="1" charset="-122"/>
                  </a:rPr>
                  <a:t>.  </a:t>
                </a:r>
                <a:endParaRPr lang="en-US" altLang="x-none" sz="2400" dirty="0">
                  <a:latin typeface="Times New Roman" panose="02020603050405020304" pitchFamily="2" charset="0"/>
                  <a:ea typeface="宋体" panose="02010600030101010101" pitchFamily="2" charset="-122"/>
                </a:endParaRPr>
              </a:p>
            </p:txBody>
          </p:sp>
          <p:sp>
            <p:nvSpPr>
              <p:cNvPr id="210953" name="矩形 257033"/>
              <p:cNvSpPr/>
              <p:nvPr/>
            </p:nvSpPr>
            <p:spPr>
              <a:xfrm>
                <a:off x="555" y="1522"/>
                <a:ext cx="2494" cy="227"/>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0   </a:t>
                </a:r>
                <a:r>
                  <a:rPr lang="en-US" altLang="x-none" sz="2400" dirty="0">
                    <a:latin typeface="Times New Roman" panose="02020603050405020304" pitchFamily="2" charset="0"/>
                    <a:ea typeface="楷体_GB2312" pitchFamily="1" charset="-122"/>
                  </a:rPr>
                  <a:t>…</a:t>
                </a:r>
                <a:r>
                  <a:rPr lang="en-US" altLang="x-none" sz="2000" dirty="0">
                    <a:latin typeface="Times New Roman" panose="02020603050405020304" pitchFamily="2" charset="0"/>
                    <a:ea typeface="楷体_GB2312" pitchFamily="1" charset="-122"/>
                  </a:rPr>
                  <a:t>.     </a:t>
                </a:r>
                <a:r>
                  <a:rPr lang="en-US" altLang="x-none" sz="2400" dirty="0">
                    <a:latin typeface="Times New Roman" panose="02020603050405020304" pitchFamily="2" charset="0"/>
                    <a:ea typeface="宋体" panose="02010600030101010101" pitchFamily="2" charset="-122"/>
                  </a:rPr>
                  <a:t>0     0         a</a:t>
                </a:r>
                <a:r>
                  <a:rPr lang="en-US" altLang="x-none" sz="2400" baseline="-25000" dirty="0">
                    <a:latin typeface="Times New Roman" panose="02020603050405020304" pitchFamily="2" charset="0"/>
                    <a:ea typeface="宋体" panose="02010600030101010101" pitchFamily="2" charset="-122"/>
                  </a:rPr>
                  <a:t>n n-1</a:t>
                </a:r>
                <a:r>
                  <a:rPr lang="en-US" altLang="x-none" sz="2400" dirty="0">
                    <a:latin typeface="Times New Roman" panose="02020603050405020304" pitchFamily="2" charset="0"/>
                    <a:ea typeface="宋体" panose="02010600030101010101" pitchFamily="2" charset="-122"/>
                  </a:rPr>
                  <a:t>    a</a:t>
                </a:r>
                <a:r>
                  <a:rPr lang="en-US" altLang="x-none" sz="2400" baseline="-25000" dirty="0">
                    <a:latin typeface="Times New Roman" panose="02020603050405020304" pitchFamily="2" charset="0"/>
                    <a:ea typeface="宋体" panose="02010600030101010101" pitchFamily="2" charset="-122"/>
                  </a:rPr>
                  <a:t>n n</a:t>
                </a:r>
                <a:endParaRPr lang="en-US" altLang="x-none" sz="2400" baseline="-25000" dirty="0">
                  <a:latin typeface="Times New Roman" panose="02020603050405020304" pitchFamily="2" charset="0"/>
                  <a:ea typeface="宋体" panose="02010600030101010101" pitchFamily="2" charset="-122"/>
                </a:endParaRPr>
              </a:p>
            </p:txBody>
          </p:sp>
          <p:sp>
            <p:nvSpPr>
              <p:cNvPr id="210954" name="矩形 257034"/>
              <p:cNvSpPr/>
              <p:nvPr/>
            </p:nvSpPr>
            <p:spPr>
              <a:xfrm>
                <a:off x="555" y="1198"/>
                <a:ext cx="2494" cy="227"/>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0   </a:t>
                </a:r>
                <a:r>
                  <a:rPr lang="en-US" altLang="x-none" sz="2400" dirty="0">
                    <a:latin typeface="Times New Roman" panose="02020603050405020304" pitchFamily="2" charset="0"/>
                    <a:ea typeface="楷体_GB2312" pitchFamily="1" charset="-122"/>
                  </a:rPr>
                  <a:t>…</a:t>
                </a:r>
                <a:r>
                  <a:rPr lang="en-US" altLang="x-none" sz="2000" dirty="0">
                    <a:latin typeface="Times New Roman" panose="02020603050405020304" pitchFamily="2" charset="0"/>
                    <a:ea typeface="楷体_GB2312" pitchFamily="1" charset="-122"/>
                  </a:rPr>
                  <a:t>.     </a:t>
                </a:r>
                <a:r>
                  <a:rPr lang="en-US" altLang="x-none" sz="2400" dirty="0">
                    <a:latin typeface="Times New Roman" panose="02020603050405020304" pitchFamily="2" charset="0"/>
                    <a:ea typeface="宋体" panose="02010600030101010101" pitchFamily="2" charset="-122"/>
                  </a:rPr>
                  <a:t>0   a</a:t>
                </a:r>
                <a:r>
                  <a:rPr lang="en-US" altLang="x-none" sz="2400" baseline="-25000" dirty="0">
                    <a:latin typeface="Times New Roman" panose="02020603050405020304" pitchFamily="2" charset="0"/>
                    <a:ea typeface="宋体" panose="02010600030101010101" pitchFamily="2" charset="-122"/>
                  </a:rPr>
                  <a:t>n-1 n-2</a:t>
                </a:r>
                <a:r>
                  <a:rPr lang="en-US" altLang="x-none" sz="2400" dirty="0">
                    <a:latin typeface="Times New Roman" panose="02020603050405020304" pitchFamily="2" charset="0"/>
                    <a:ea typeface="宋体" panose="02010600030101010101" pitchFamily="2" charset="-122"/>
                  </a:rPr>
                  <a:t>   a</a:t>
                </a:r>
                <a:r>
                  <a:rPr lang="en-US" altLang="x-none" sz="2400" baseline="-25000" dirty="0">
                    <a:latin typeface="Times New Roman" panose="02020603050405020304" pitchFamily="2" charset="0"/>
                    <a:ea typeface="宋体" panose="02010600030101010101" pitchFamily="2" charset="-122"/>
                  </a:rPr>
                  <a:t>n-1 n-1</a:t>
                </a:r>
                <a:r>
                  <a:rPr lang="en-US" altLang="x-none" sz="2400" dirty="0">
                    <a:latin typeface="Times New Roman" panose="02020603050405020304" pitchFamily="2" charset="0"/>
                    <a:ea typeface="宋体" panose="02010600030101010101" pitchFamily="2" charset="-122"/>
                  </a:rPr>
                  <a:t>  a</a:t>
                </a:r>
                <a:r>
                  <a:rPr lang="en-US" altLang="x-none" sz="2400" baseline="-25000" dirty="0">
                    <a:latin typeface="Times New Roman" panose="02020603050405020304" pitchFamily="2" charset="0"/>
                    <a:ea typeface="宋体" panose="02010600030101010101" pitchFamily="2" charset="-122"/>
                  </a:rPr>
                  <a:t>n-1 n</a:t>
                </a:r>
                <a:endParaRPr lang="en-US" altLang="x-none" sz="2400" baseline="-25000" dirty="0">
                  <a:latin typeface="Times New Roman" panose="02020603050405020304" pitchFamily="2" charset="0"/>
                  <a:ea typeface="宋体" panose="02010600030101010101" pitchFamily="2" charset="-122"/>
                </a:endParaRPr>
              </a:p>
            </p:txBody>
          </p:sp>
          <p:sp>
            <p:nvSpPr>
              <p:cNvPr id="210955" name="矩形 257035"/>
              <p:cNvSpPr/>
              <p:nvPr/>
            </p:nvSpPr>
            <p:spPr>
              <a:xfrm>
                <a:off x="0" y="886"/>
                <a:ext cx="363" cy="272"/>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A=</a:t>
                </a:r>
                <a:endParaRPr lang="en-US" altLang="x-none" sz="2400" dirty="0">
                  <a:latin typeface="Times New Roman" panose="02020603050405020304" pitchFamily="2" charset="0"/>
                  <a:ea typeface="宋体" panose="02010600030101010101" pitchFamily="2" charset="-122"/>
                </a:endParaRPr>
              </a:p>
            </p:txBody>
          </p:sp>
        </p:grpSp>
        <p:sp>
          <p:nvSpPr>
            <p:cNvPr id="210956" name="矩形 257036"/>
            <p:cNvSpPr/>
            <p:nvPr/>
          </p:nvSpPr>
          <p:spPr>
            <a:xfrm>
              <a:off x="768" y="1910"/>
              <a:ext cx="1872" cy="240"/>
            </a:xfrm>
            <a:prstGeom prst="rect">
              <a:avLst/>
            </a:prstGeom>
            <a:noFill/>
            <a:ln w="9525">
              <a:noFill/>
            </a:ln>
          </p:spPr>
          <p:txBody>
            <a:bodyPr lIns="92075" tIns="46038" rIns="92075" bIns="46038" anchor="ctr"/>
            <a:p>
              <a:pPr algn="ctr" eaLnBrk="0" hangingPunct="0"/>
              <a:r>
                <a:rPr lang="zh-CN" altLang="en-US" sz="2000" b="1" dirty="0">
                  <a:latin typeface="Arial" panose="020B0604020202020204" pitchFamily="34" charset="0"/>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5-6 </a:t>
              </a:r>
              <a:r>
                <a:rPr lang="en-US" altLang="x-none" sz="2000" b="1" dirty="0">
                  <a:latin typeface="Arial" panose="020B0604020202020204" pitchFamily="34" charset="0"/>
                  <a:ea typeface="宋体" panose="02010600030101010101" pitchFamily="2" charset="-122"/>
                </a:rPr>
                <a:t>  </a:t>
              </a:r>
              <a:r>
                <a:rPr lang="zh-CN" altLang="en-US" sz="2000" b="1" dirty="0">
                  <a:latin typeface="宋体" panose="02010600030101010101" pitchFamily="2" charset="-122"/>
                  <a:ea typeface="宋体" panose="02010600030101010101" pitchFamily="2" charset="-122"/>
                </a:rPr>
                <a:t>三对角矩阵</a:t>
              </a:r>
              <a:r>
                <a:rPr lang="zh-CN" altLang="en-US" sz="2000" b="1" dirty="0">
                  <a:latin typeface="Times New Roman" panose="02020603050405020304" pitchFamily="2" charset="0"/>
                  <a:ea typeface="宋体" panose="02010600030101010101" pitchFamily="2" charset="-122"/>
                </a:rPr>
                <a:t>示例</a:t>
              </a:r>
              <a:endParaRPr lang="zh-CN" altLang="en-US" sz="2000" b="1" dirty="0">
                <a:latin typeface="Times New Roman" panose="02020603050405020304" pitchFamily="2" charset="0"/>
                <a:ea typeface="宋体" panose="02010600030101010101" pitchFamily="2" charset="-122"/>
              </a:endParaRPr>
            </a:p>
          </p:txBody>
        </p:sp>
      </p:grpSp>
      <p:sp>
        <p:nvSpPr>
          <p:cNvPr id="210957" name="内容占位符 257037"/>
          <p:cNvSpPr>
            <a:spLocks noGrp="1"/>
          </p:cNvSpPr>
          <p:nvPr>
            <p:ph idx="4294967295"/>
          </p:nvPr>
        </p:nvSpPr>
        <p:spPr>
          <a:xfrm>
            <a:off x="1676400" y="3573463"/>
            <a:ext cx="8812213" cy="3048000"/>
          </a:xfrm>
        </p:spPr>
        <p:txBody>
          <a:bodyPr anchor="t"/>
          <a:p>
            <a:pPr marL="0" indent="0">
              <a:lnSpc>
                <a:spcPct val="110000"/>
              </a:lnSpc>
              <a:buNone/>
            </a:pPr>
            <a:r>
              <a:rPr lang="zh-CN" altLang="en-US" dirty="0">
                <a:latin typeface="宋体" panose="02010600030101010101" pitchFamily="2" charset="-122"/>
              </a:rPr>
              <a:t>    </a:t>
            </a:r>
            <a:r>
              <a:rPr lang="zh-CN" altLang="en-US" sz="2800" b="1" dirty="0"/>
              <a:t>如上图三对角矩阵，非零元素仅出现在主对角</a:t>
            </a:r>
            <a:r>
              <a:rPr lang="en-US" altLang="x-none" sz="2800" b="1" dirty="0"/>
              <a:t>(a</a:t>
            </a:r>
            <a:r>
              <a:rPr lang="en-US" altLang="x-none" sz="2800" b="1" baseline="-18000" dirty="0"/>
              <a:t>i i</a:t>
            </a:r>
            <a:r>
              <a:rPr lang="en-US" altLang="x-none" sz="2800" b="1" dirty="0"/>
              <a:t>,1≦i≦n)</a:t>
            </a:r>
            <a:r>
              <a:rPr lang="zh-CN" altLang="en-US" sz="2800" b="1" dirty="0"/>
              <a:t>上、主对角线上的那条对角线</a:t>
            </a:r>
            <a:r>
              <a:rPr lang="en-US" altLang="x-none" sz="2800" b="1" dirty="0"/>
              <a:t>(a</a:t>
            </a:r>
            <a:r>
              <a:rPr lang="en-US" altLang="x-none" sz="2800" b="1" baseline="-18000" dirty="0"/>
              <a:t>i i+1</a:t>
            </a:r>
            <a:r>
              <a:rPr lang="en-US" altLang="x-none" sz="2800" b="1" dirty="0"/>
              <a:t>,1≦i≦n-1) </a:t>
            </a:r>
            <a:r>
              <a:rPr lang="zh-CN" altLang="en-US" sz="2800" b="1" dirty="0"/>
              <a:t>、主对角线下的那条对角线上</a:t>
            </a:r>
            <a:r>
              <a:rPr lang="en-US" altLang="x-none" sz="2800" b="1" dirty="0"/>
              <a:t>(a</a:t>
            </a:r>
            <a:r>
              <a:rPr lang="en-US" altLang="x-none" sz="2800" b="1" baseline="-18000" dirty="0"/>
              <a:t>i+1 i</a:t>
            </a:r>
            <a:r>
              <a:rPr lang="en-US" altLang="x-none" sz="2800" b="1" dirty="0"/>
              <a:t>,1≦i≦n-1)</a:t>
            </a:r>
            <a:r>
              <a:rPr lang="zh-CN" altLang="en-US" sz="2800" b="1" dirty="0"/>
              <a:t>。显然，当</a:t>
            </a:r>
            <a:r>
              <a:rPr lang="en-US" altLang="x-none" sz="2800" b="1" dirty="0"/>
              <a:t>| i-j |&gt;1</a:t>
            </a:r>
            <a:r>
              <a:rPr lang="zh-CN" altLang="en-US" sz="2800" b="1" dirty="0"/>
              <a:t>时，元素</a:t>
            </a:r>
            <a:r>
              <a:rPr lang="en-US" altLang="x-none" sz="2800" b="1" dirty="0"/>
              <a:t>a</a:t>
            </a:r>
            <a:r>
              <a:rPr lang="en-US" altLang="x-none" sz="2800" b="1" baseline="-18000" dirty="0"/>
              <a:t>ij</a:t>
            </a:r>
            <a:r>
              <a:rPr lang="en-US" altLang="x-none" sz="2800" b="1" dirty="0"/>
              <a:t>=0</a:t>
            </a:r>
            <a:r>
              <a:rPr lang="zh-CN" altLang="en-US" sz="2800" b="1" dirty="0"/>
              <a:t>。</a:t>
            </a:r>
            <a:endParaRPr lang="zh-CN" altLang="en-US" sz="2800" b="1" dirty="0"/>
          </a:p>
          <a:p>
            <a:pPr marL="0" indent="0">
              <a:lnSpc>
                <a:spcPct val="110000"/>
              </a:lnSpc>
              <a:buNone/>
            </a:pPr>
            <a:r>
              <a:rPr lang="zh-CN" altLang="en-US" sz="2800" b="1" dirty="0">
                <a:latin typeface="宋体" panose="02010600030101010101" pitchFamily="2" charset="-122"/>
              </a:rPr>
              <a:t>    由此可知，一个</a:t>
            </a:r>
            <a:r>
              <a:rPr lang="en-US" altLang="x-none" sz="2800" b="1" dirty="0"/>
              <a:t>k</a:t>
            </a:r>
            <a:r>
              <a:rPr lang="zh-CN" altLang="en-US" sz="2800" b="1" dirty="0">
                <a:latin typeface="宋体" panose="02010600030101010101" pitchFamily="2" charset="-122"/>
              </a:rPr>
              <a:t>对角矩阵</a:t>
            </a:r>
            <a:r>
              <a:rPr lang="en-US" altLang="x-none" sz="2800" b="1" dirty="0">
                <a:latin typeface="宋体" panose="02010600030101010101" pitchFamily="2" charset="-122"/>
              </a:rPr>
              <a:t>(</a:t>
            </a:r>
            <a:r>
              <a:rPr lang="en-US" altLang="x-none" sz="2800" b="1" dirty="0"/>
              <a:t>k</a:t>
            </a:r>
            <a:r>
              <a:rPr lang="zh-CN" altLang="en-US" sz="2800" b="1" dirty="0">
                <a:latin typeface="宋体" panose="02010600030101010101" pitchFamily="2" charset="-122"/>
              </a:rPr>
              <a:t>为奇数</a:t>
            </a:r>
            <a:r>
              <a:rPr lang="en-US" altLang="x-none" sz="2800" b="1" dirty="0">
                <a:latin typeface="宋体" panose="02010600030101010101" pitchFamily="2" charset="-122"/>
              </a:rPr>
              <a:t>)</a:t>
            </a:r>
            <a:r>
              <a:rPr lang="en-US" altLang="x-none" sz="2800" b="1" dirty="0"/>
              <a:t>A</a:t>
            </a:r>
            <a:r>
              <a:rPr lang="zh-CN" altLang="en-US" sz="2800" b="1" dirty="0">
                <a:latin typeface="宋体" panose="02010600030101010101" pitchFamily="2" charset="-122"/>
              </a:rPr>
              <a:t>是满足下述条件：</a:t>
            </a:r>
            <a:r>
              <a:rPr lang="zh-CN" altLang="en-US" sz="2800" b="1" dirty="0"/>
              <a:t> </a:t>
            </a:r>
            <a:r>
              <a:rPr lang="zh-CN" altLang="en-US" sz="2800" b="1" dirty="0">
                <a:latin typeface="宋体" panose="02010600030101010101" pitchFamily="2" charset="-122"/>
              </a:rPr>
              <a:t>当</a:t>
            </a:r>
            <a:r>
              <a:rPr lang="en-US" altLang="x-none" sz="2800" b="1" dirty="0"/>
              <a:t>| i-j |&gt;(k-1)/2</a:t>
            </a:r>
            <a:r>
              <a:rPr lang="zh-CN" altLang="en-US" sz="2800" b="1" dirty="0">
                <a:latin typeface="宋体" panose="02010600030101010101" pitchFamily="2" charset="-122"/>
              </a:rPr>
              <a:t>时， </a:t>
            </a:r>
            <a:r>
              <a:rPr lang="en-US" altLang="x-none" sz="2800" b="1" dirty="0"/>
              <a:t>a</a:t>
            </a:r>
            <a:r>
              <a:rPr lang="en-US" altLang="x-none" sz="2800" b="1" baseline="-18000" dirty="0"/>
              <a:t>i j</a:t>
            </a:r>
            <a:r>
              <a:rPr lang="en-US" altLang="x-none" sz="2800" b="1" dirty="0"/>
              <a:t>=0 </a:t>
            </a:r>
            <a:endParaRPr lang="en-US" altLang="x-none" sz="2800"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1969" name="内容占位符 258049"/>
          <p:cNvSpPr>
            <a:spLocks noGrp="1"/>
          </p:cNvSpPr>
          <p:nvPr>
            <p:ph idx="4294967295"/>
          </p:nvPr>
        </p:nvSpPr>
        <p:spPr>
          <a:xfrm>
            <a:off x="1676400" y="223838"/>
            <a:ext cx="8812213" cy="4718050"/>
          </a:xfrm>
        </p:spPr>
        <p:txBody>
          <a:bodyPr anchor="t"/>
          <a:p>
            <a:pPr marL="0" indent="0">
              <a:lnSpc>
                <a:spcPct val="110000"/>
              </a:lnSpc>
              <a:buNone/>
            </a:pPr>
            <a:r>
              <a:rPr lang="zh-CN" altLang="en-US" sz="2800" b="1" dirty="0">
                <a:latin typeface="宋体" panose="02010600030101010101" pitchFamily="2" charset="-122"/>
              </a:rPr>
              <a:t>    对角矩阵可按</a:t>
            </a:r>
            <a:r>
              <a:rPr lang="zh-CN" altLang="en-US" sz="2800" b="1" dirty="0">
                <a:solidFill>
                  <a:schemeClr val="folHlink"/>
                </a:solidFill>
                <a:latin typeface="宋体" panose="02010600030101010101" pitchFamily="2" charset="-122"/>
              </a:rPr>
              <a:t>行优先顺序</a:t>
            </a:r>
            <a:r>
              <a:rPr lang="zh-CN" altLang="en-US" sz="2800" b="1" dirty="0">
                <a:latin typeface="宋体" panose="02010600030101010101" pitchFamily="2" charset="-122"/>
              </a:rPr>
              <a:t>或</a:t>
            </a:r>
            <a:r>
              <a:rPr lang="zh-CN" altLang="en-US" sz="2800" b="1" dirty="0">
                <a:solidFill>
                  <a:schemeClr val="folHlink"/>
                </a:solidFill>
                <a:latin typeface="宋体" panose="02010600030101010101" pitchFamily="2" charset="-122"/>
              </a:rPr>
              <a:t>对角线顺序</a:t>
            </a:r>
            <a:r>
              <a:rPr lang="zh-CN" altLang="en-US" sz="2800" b="1" dirty="0">
                <a:latin typeface="宋体" panose="02010600030101010101" pitchFamily="2" charset="-122"/>
              </a:rPr>
              <a:t>，将其压缩存储到一个向量中，并且也能找到每个非零元素和向量下标的对应关系。</a:t>
            </a:r>
            <a:endParaRPr lang="zh-CN" altLang="en-US" sz="2800" b="1" dirty="0">
              <a:latin typeface="宋体" panose="02010600030101010101" pitchFamily="2" charset="-122"/>
            </a:endParaRPr>
          </a:p>
          <a:p>
            <a:pPr marL="0" indent="0">
              <a:lnSpc>
                <a:spcPct val="110000"/>
              </a:lnSpc>
              <a:buNone/>
            </a:pPr>
            <a:r>
              <a:rPr lang="zh-CN" altLang="en-US" sz="2800" b="1" dirty="0">
                <a:latin typeface="宋体" panose="02010600030101010101" pitchFamily="2" charset="-122"/>
              </a:rPr>
              <a:t>    仍然以三对角矩阵为例讨论。</a:t>
            </a:r>
            <a:endParaRPr lang="zh-CN" altLang="en-US" sz="2800" b="1" dirty="0">
              <a:latin typeface="宋体" panose="02010600030101010101" pitchFamily="2" charset="-122"/>
            </a:endParaRPr>
          </a:p>
          <a:p>
            <a:pPr marL="533400" lvl="1" indent="0">
              <a:lnSpc>
                <a:spcPct val="110000"/>
              </a:lnSpc>
              <a:buNone/>
            </a:pPr>
            <a:r>
              <a:rPr lang="zh-CN" altLang="en-US" b="1" dirty="0">
                <a:latin typeface="宋体" panose="02010600030101010101" pitchFamily="2" charset="-122"/>
              </a:rPr>
              <a:t>当</a:t>
            </a:r>
            <a:r>
              <a:rPr lang="en-US" altLang="x-none" b="1" dirty="0"/>
              <a:t>i=1</a:t>
            </a:r>
            <a:r>
              <a:rPr lang="zh-CN" altLang="en-US" b="1" dirty="0"/>
              <a:t>，</a:t>
            </a:r>
            <a:r>
              <a:rPr lang="en-US" altLang="x-none" b="1" dirty="0"/>
              <a:t>j=1</a:t>
            </a:r>
            <a:r>
              <a:rPr lang="zh-CN" altLang="en-US" b="1" dirty="0"/>
              <a:t>、</a:t>
            </a:r>
            <a:r>
              <a:rPr lang="en-US" altLang="x-none" b="1" dirty="0"/>
              <a:t>2</a:t>
            </a:r>
            <a:r>
              <a:rPr lang="zh-CN" altLang="en-US" b="1" dirty="0"/>
              <a:t>，</a:t>
            </a:r>
            <a:r>
              <a:rPr lang="zh-CN" altLang="en-US" b="1" dirty="0">
                <a:latin typeface="宋体" panose="02010600030101010101" pitchFamily="2" charset="-122"/>
              </a:rPr>
              <a:t>或</a:t>
            </a:r>
            <a:r>
              <a:rPr lang="en-US" altLang="x-none" b="1" dirty="0"/>
              <a:t>i=n</a:t>
            </a:r>
            <a:r>
              <a:rPr lang="zh-CN" altLang="en-US" b="1" dirty="0"/>
              <a:t>， </a:t>
            </a:r>
            <a:r>
              <a:rPr lang="en-US" altLang="x-none" b="1" dirty="0"/>
              <a:t>j=n-1</a:t>
            </a:r>
            <a:r>
              <a:rPr lang="zh-CN" altLang="en-US" b="1" dirty="0"/>
              <a:t>、</a:t>
            </a:r>
            <a:r>
              <a:rPr lang="en-US" altLang="x-none" b="1" dirty="0"/>
              <a:t>n</a:t>
            </a:r>
            <a:r>
              <a:rPr lang="zh-CN" altLang="en-US" b="1" dirty="0">
                <a:latin typeface="宋体" panose="02010600030101010101" pitchFamily="2" charset="-122"/>
              </a:rPr>
              <a:t>或</a:t>
            </a:r>
            <a:endParaRPr lang="zh-CN" altLang="en-US" b="1" dirty="0"/>
          </a:p>
          <a:p>
            <a:pPr marL="0" indent="0">
              <a:lnSpc>
                <a:spcPct val="110000"/>
              </a:lnSpc>
              <a:buNone/>
            </a:pPr>
            <a:r>
              <a:rPr lang="en-US" altLang="x-none" sz="2800" b="1" dirty="0"/>
              <a:t>1&lt;i&lt;n-1,j=i-1</a:t>
            </a:r>
            <a:r>
              <a:rPr lang="zh-CN" altLang="en-US" sz="2800" b="1" dirty="0"/>
              <a:t>、</a:t>
            </a:r>
            <a:r>
              <a:rPr lang="en-US" altLang="x-none" sz="2800" b="1" dirty="0"/>
              <a:t>i</a:t>
            </a:r>
            <a:r>
              <a:rPr lang="zh-CN" altLang="en-US" sz="2800" b="1" dirty="0"/>
              <a:t>、</a:t>
            </a:r>
            <a:r>
              <a:rPr lang="en-US" altLang="x-none" sz="2800" b="1" dirty="0"/>
              <a:t>i+1</a:t>
            </a:r>
            <a:r>
              <a:rPr lang="zh-CN" altLang="en-US" sz="2800" b="1" dirty="0">
                <a:latin typeface="宋体" panose="02010600030101010101" pitchFamily="2" charset="-122"/>
              </a:rPr>
              <a:t>的元素</a:t>
            </a:r>
            <a:r>
              <a:rPr lang="en-US" altLang="x-none" sz="2800" b="1" dirty="0"/>
              <a:t>a</a:t>
            </a:r>
            <a:r>
              <a:rPr lang="en-US" altLang="x-none" sz="2800" b="1" baseline="-18000" dirty="0"/>
              <a:t>ij</a:t>
            </a:r>
            <a:r>
              <a:rPr lang="zh-CN" altLang="en-US" sz="2800" b="1" dirty="0">
                <a:latin typeface="宋体" panose="02010600030101010101" pitchFamily="2" charset="-122"/>
              </a:rPr>
              <a:t>外，其余元素都是</a:t>
            </a:r>
            <a:r>
              <a:rPr lang="en-US" altLang="x-none" sz="2800" b="1" dirty="0"/>
              <a:t>0</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marL="0" indent="0">
              <a:lnSpc>
                <a:spcPct val="110000"/>
              </a:lnSpc>
              <a:buNone/>
            </a:pPr>
            <a:r>
              <a:rPr lang="zh-CN" altLang="en-US" sz="2800" b="1" dirty="0">
                <a:latin typeface="宋体" panose="02010600030101010101" pitchFamily="2" charset="-122"/>
              </a:rPr>
              <a:t>    对这种矩阵，当以按“</a:t>
            </a:r>
            <a:r>
              <a:rPr lang="zh-CN" altLang="en-US" sz="2800" b="1" dirty="0">
                <a:solidFill>
                  <a:schemeClr val="folHlink"/>
                </a:solidFill>
                <a:latin typeface="宋体" panose="02010600030101010101" pitchFamily="2" charset="-122"/>
              </a:rPr>
              <a:t>行优先顺序</a:t>
            </a:r>
            <a:r>
              <a:rPr lang="zh-CN" altLang="en-US" sz="2800" b="1" dirty="0">
                <a:latin typeface="宋体" panose="02010600030101010101" pitchFamily="2" charset="-122"/>
              </a:rPr>
              <a:t>”存储时， 第</a:t>
            </a:r>
            <a:r>
              <a:rPr lang="en-US" altLang="x-none" sz="2800" b="1" dirty="0"/>
              <a:t>1</a:t>
            </a:r>
            <a:r>
              <a:rPr lang="zh-CN" altLang="en-US" sz="2800" b="1" dirty="0">
                <a:latin typeface="宋体" panose="02010600030101010101" pitchFamily="2" charset="-122"/>
              </a:rPr>
              <a:t>行和第</a:t>
            </a:r>
            <a:r>
              <a:rPr lang="en-US" altLang="x-none" sz="2800" b="1" dirty="0"/>
              <a:t>n</a:t>
            </a:r>
            <a:r>
              <a:rPr lang="zh-CN" altLang="en-US" sz="2800" b="1" dirty="0">
                <a:latin typeface="宋体" panose="02010600030101010101" pitchFamily="2" charset="-122"/>
              </a:rPr>
              <a:t>行是</a:t>
            </a:r>
            <a:r>
              <a:rPr lang="en-US" altLang="x-none" sz="2800" b="1" dirty="0"/>
              <a:t>2</a:t>
            </a:r>
            <a:r>
              <a:rPr lang="zh-CN" altLang="en-US" sz="2800" b="1" dirty="0">
                <a:latin typeface="宋体" panose="02010600030101010101" pitchFamily="2" charset="-122"/>
              </a:rPr>
              <a:t>个非零元素，其余每行的非零元素都要是</a:t>
            </a:r>
            <a:r>
              <a:rPr lang="en-US" altLang="x-none" sz="2800" b="1" dirty="0"/>
              <a:t>3</a:t>
            </a:r>
            <a:r>
              <a:rPr lang="zh-CN" altLang="en-US" sz="2800" b="1" dirty="0">
                <a:latin typeface="宋体" panose="02010600030101010101" pitchFamily="2" charset="-122"/>
              </a:rPr>
              <a:t>个，则需存储的元素个数为</a:t>
            </a:r>
            <a:r>
              <a:rPr lang="en-US" altLang="x-none" sz="2800" b="1" dirty="0"/>
              <a:t>3n-2</a:t>
            </a:r>
            <a:r>
              <a:rPr lang="zh-CN" altLang="en-US" sz="2800" b="1" dirty="0">
                <a:latin typeface="宋体" panose="02010600030101010101" pitchFamily="2" charset="-122"/>
              </a:rPr>
              <a:t>。</a:t>
            </a:r>
            <a:endParaRPr lang="zh-CN" altLang="en-US" sz="2800" b="1" dirty="0">
              <a:latin typeface="宋体" panose="02010600030101010101" pitchFamily="2" charset="-122"/>
            </a:endParaRPr>
          </a:p>
        </p:txBody>
      </p:sp>
      <p:grpSp>
        <p:nvGrpSpPr>
          <p:cNvPr id="211970" name="组合 258050"/>
          <p:cNvGrpSpPr/>
          <p:nvPr/>
        </p:nvGrpSpPr>
        <p:grpSpPr>
          <a:xfrm>
            <a:off x="2362200" y="5018088"/>
            <a:ext cx="7038975" cy="1579562"/>
            <a:chOff x="0" y="0"/>
            <a:chExt cx="4434" cy="995"/>
          </a:xfrm>
        </p:grpSpPr>
        <p:grpSp>
          <p:nvGrpSpPr>
            <p:cNvPr id="211971" name="组合 258051"/>
            <p:cNvGrpSpPr/>
            <p:nvPr/>
          </p:nvGrpSpPr>
          <p:grpSpPr>
            <a:xfrm>
              <a:off x="0" y="0"/>
              <a:ext cx="4434" cy="659"/>
              <a:chOff x="0" y="0"/>
              <a:chExt cx="4434" cy="659"/>
            </a:xfrm>
          </p:grpSpPr>
          <p:sp>
            <p:nvSpPr>
              <p:cNvPr id="211972" name="矩形 258052"/>
              <p:cNvSpPr/>
              <p:nvPr/>
            </p:nvSpPr>
            <p:spPr>
              <a:xfrm>
                <a:off x="0" y="342"/>
                <a:ext cx="317" cy="295"/>
              </a:xfrm>
              <a:prstGeom prst="rect">
                <a:avLst/>
              </a:prstGeom>
              <a:noFill/>
              <a:ln w="9525">
                <a:noFill/>
              </a:ln>
            </p:spPr>
            <p:txBody>
              <a:bodyPr wrap="none" anchor="ctr"/>
              <a:p>
                <a:pPr algn="ctr"/>
                <a:r>
                  <a:rPr lang="en-US" altLang="x-none" sz="2400" dirty="0">
                    <a:latin typeface="Times New Roman" panose="02020603050405020304" pitchFamily="2" charset="0"/>
                    <a:ea typeface="宋体" panose="02010600030101010101" pitchFamily="2" charset="-122"/>
                  </a:rPr>
                  <a:t>sa</a:t>
                </a:r>
                <a:endParaRPr lang="en-US" altLang="x-none" sz="2400" baseline="-18000" dirty="0">
                  <a:latin typeface="Times New Roman" panose="02020603050405020304" pitchFamily="2" charset="0"/>
                  <a:ea typeface="宋体" panose="02010600030101010101" pitchFamily="2" charset="-122"/>
                </a:endParaRPr>
              </a:p>
            </p:txBody>
          </p:sp>
          <p:grpSp>
            <p:nvGrpSpPr>
              <p:cNvPr id="211973" name="组合 258053"/>
              <p:cNvGrpSpPr/>
              <p:nvPr/>
            </p:nvGrpSpPr>
            <p:grpSpPr>
              <a:xfrm>
                <a:off x="365" y="319"/>
                <a:ext cx="4035" cy="340"/>
                <a:chOff x="0" y="0"/>
                <a:chExt cx="4035" cy="340"/>
              </a:xfrm>
            </p:grpSpPr>
            <p:sp>
              <p:nvSpPr>
                <p:cNvPr id="211974" name="矩形 258054"/>
                <p:cNvSpPr/>
                <p:nvPr/>
              </p:nvSpPr>
              <p:spPr>
                <a:xfrm>
                  <a:off x="0" y="0"/>
                  <a:ext cx="4035" cy="340"/>
                </a:xfrm>
                <a:prstGeom prst="rect">
                  <a:avLst/>
                </a:prstGeom>
                <a:noFill/>
                <a:ln w="9525" cap="flat" cmpd="sng">
                  <a:solidFill>
                    <a:schemeClr val="tx1"/>
                  </a:solidFill>
                  <a:prstDash val="solid"/>
                  <a:miter/>
                  <a:headEnd type="none" w="med" len="med"/>
                  <a:tailEnd type="none" w="med" len="med"/>
                </a:ln>
              </p:spPr>
              <p:txBody>
                <a:bodyPr wrap="none" anchor="ctr"/>
                <a:p>
                  <a:r>
                    <a:rPr lang="zh-CN" altLang="en-US" sz="2400" dirty="0">
                      <a:latin typeface="Times New Roman" panose="02020603050405020304" pitchFamily="2" charset="0"/>
                      <a:ea typeface="宋体" panose="02010600030101010101" pitchFamily="2" charset="-122"/>
                    </a:rPr>
                    <a:t> </a:t>
                  </a:r>
                  <a:r>
                    <a:rPr lang="en-US" altLang="x-none" sz="2400" dirty="0">
                      <a:latin typeface="Times New Roman" panose="02020603050405020304" pitchFamily="2" charset="0"/>
                      <a:ea typeface="宋体" panose="02010600030101010101" pitchFamily="2" charset="-122"/>
                    </a:rPr>
                    <a:t>a</a:t>
                  </a:r>
                  <a:r>
                    <a:rPr lang="en-US" altLang="x-none" sz="2400" baseline="-18000" dirty="0">
                      <a:latin typeface="Times New Roman" panose="02020603050405020304" pitchFamily="2" charset="0"/>
                      <a:ea typeface="宋体" panose="02010600030101010101" pitchFamily="2" charset="-122"/>
                    </a:rPr>
                    <a:t>11   </a:t>
                  </a:r>
                  <a:r>
                    <a:rPr lang="en-US" altLang="x-none" sz="2400" dirty="0">
                      <a:latin typeface="Times New Roman" panose="02020603050405020304" pitchFamily="2" charset="0"/>
                      <a:ea typeface="宋体" panose="02010600030101010101" pitchFamily="2" charset="-122"/>
                    </a:rPr>
                    <a:t>a</a:t>
                  </a:r>
                  <a:r>
                    <a:rPr lang="en-US" altLang="x-none" sz="2400" baseline="-18000" dirty="0">
                      <a:latin typeface="Times New Roman" panose="02020603050405020304" pitchFamily="2" charset="0"/>
                      <a:ea typeface="宋体" panose="02010600030101010101" pitchFamily="2" charset="-122"/>
                    </a:rPr>
                    <a:t>12    </a:t>
                  </a:r>
                  <a:r>
                    <a:rPr lang="en-US" altLang="x-none" sz="2400" dirty="0">
                      <a:latin typeface="Times New Roman" panose="02020603050405020304" pitchFamily="2" charset="0"/>
                      <a:ea typeface="宋体" panose="02010600030101010101" pitchFamily="2" charset="-122"/>
                    </a:rPr>
                    <a:t>a</a:t>
                  </a:r>
                  <a:r>
                    <a:rPr lang="en-US" altLang="x-none" sz="2400" baseline="-18000" dirty="0">
                      <a:latin typeface="Times New Roman" panose="02020603050405020304" pitchFamily="2" charset="0"/>
                      <a:ea typeface="宋体" panose="02010600030101010101" pitchFamily="2" charset="-122"/>
                    </a:rPr>
                    <a:t>21     </a:t>
                  </a:r>
                  <a:r>
                    <a:rPr lang="en-US" altLang="x-none" sz="2400" dirty="0">
                      <a:latin typeface="Times New Roman" panose="02020603050405020304" pitchFamily="2" charset="0"/>
                      <a:ea typeface="宋体" panose="02010600030101010101" pitchFamily="2" charset="-122"/>
                    </a:rPr>
                    <a:t>a</a:t>
                  </a:r>
                  <a:r>
                    <a:rPr lang="en-US" altLang="x-none" sz="2400" baseline="-18000" dirty="0">
                      <a:latin typeface="Times New Roman" panose="02020603050405020304" pitchFamily="2" charset="0"/>
                      <a:ea typeface="宋体" panose="02010600030101010101" pitchFamily="2" charset="-122"/>
                    </a:rPr>
                    <a:t>22     </a:t>
                  </a:r>
                  <a:r>
                    <a:rPr lang="en-US" altLang="x-none" sz="2400" dirty="0">
                      <a:latin typeface="Times New Roman" panose="02020603050405020304" pitchFamily="2" charset="0"/>
                      <a:ea typeface="宋体" panose="02010600030101010101" pitchFamily="2" charset="-122"/>
                    </a:rPr>
                    <a:t>a</a:t>
                  </a:r>
                  <a:r>
                    <a:rPr lang="en-US" altLang="x-none" sz="2400" baseline="-18000" dirty="0">
                      <a:latin typeface="Times New Roman" panose="02020603050405020304" pitchFamily="2" charset="0"/>
                      <a:ea typeface="宋体" panose="02010600030101010101" pitchFamily="2" charset="-122"/>
                    </a:rPr>
                    <a:t>23    </a:t>
                  </a:r>
                  <a:r>
                    <a:rPr lang="en-US" altLang="x-none" sz="2400" dirty="0">
                      <a:latin typeface="Times New Roman" panose="02020603050405020304" pitchFamily="2" charset="0"/>
                      <a:ea typeface="宋体" panose="02010600030101010101" pitchFamily="2" charset="-122"/>
                    </a:rPr>
                    <a:t>a</a:t>
                  </a:r>
                  <a:r>
                    <a:rPr lang="en-US" altLang="x-none" sz="2400" baseline="-18000" dirty="0">
                      <a:latin typeface="Times New Roman" panose="02020603050405020304" pitchFamily="2" charset="0"/>
                      <a:ea typeface="宋体" panose="02010600030101010101" pitchFamily="2" charset="-122"/>
                    </a:rPr>
                    <a:t>32   </a:t>
                  </a:r>
                  <a:r>
                    <a:rPr lang="en-US" altLang="x-none" sz="2400" dirty="0">
                      <a:latin typeface="Times New Roman" panose="02020603050405020304" pitchFamily="2" charset="0"/>
                      <a:ea typeface="宋体" panose="02010600030101010101" pitchFamily="2" charset="-122"/>
                    </a:rPr>
                    <a:t>a</a:t>
                  </a:r>
                  <a:r>
                    <a:rPr lang="en-US" altLang="x-none" sz="2400" baseline="-18000" dirty="0">
                      <a:latin typeface="Times New Roman" panose="02020603050405020304" pitchFamily="2" charset="0"/>
                      <a:ea typeface="宋体" panose="02010600030101010101" pitchFamily="2" charset="-122"/>
                    </a:rPr>
                    <a:t>33     </a:t>
                  </a:r>
                  <a:r>
                    <a:rPr lang="en-US" altLang="x-none" sz="2400" dirty="0">
                      <a:latin typeface="Times New Roman" panose="02020603050405020304" pitchFamily="2" charset="0"/>
                      <a:ea typeface="宋体" panose="02010600030101010101" pitchFamily="2" charset="-122"/>
                    </a:rPr>
                    <a:t>a</a:t>
                  </a:r>
                  <a:r>
                    <a:rPr lang="en-US" altLang="x-none" sz="2400" baseline="-18000" dirty="0">
                      <a:latin typeface="Times New Roman" panose="02020603050405020304" pitchFamily="2" charset="0"/>
                      <a:ea typeface="宋体" panose="02010600030101010101" pitchFamily="2" charset="-122"/>
                    </a:rPr>
                    <a:t>34     </a:t>
                  </a:r>
                  <a:r>
                    <a:rPr lang="en-US" altLang="x-none" sz="2400" dirty="0">
                      <a:latin typeface="Times New Roman" panose="02020603050405020304" pitchFamily="2" charset="0"/>
                      <a:ea typeface="Arial Unicode MS" panose="020B0604020202020204" charset="-122"/>
                    </a:rPr>
                    <a:t>…</a:t>
                  </a:r>
                  <a:r>
                    <a:rPr lang="en-US" altLang="x-none" sz="2400" baseline="-18000" dirty="0">
                      <a:latin typeface="Times New Roman" panose="02020603050405020304" pitchFamily="2" charset="0"/>
                      <a:ea typeface="宋体" panose="02010600030101010101" pitchFamily="2" charset="-122"/>
                    </a:rPr>
                    <a:t>    </a:t>
                  </a:r>
                  <a:r>
                    <a:rPr lang="en-US" altLang="x-none" sz="2400" dirty="0">
                      <a:latin typeface="Times New Roman" panose="02020603050405020304" pitchFamily="2" charset="0"/>
                      <a:ea typeface="宋体" panose="02010600030101010101" pitchFamily="2" charset="-122"/>
                    </a:rPr>
                    <a:t>a</a:t>
                  </a:r>
                  <a:r>
                    <a:rPr lang="en-US" altLang="x-none" sz="2400" baseline="-18000" dirty="0">
                      <a:latin typeface="Times New Roman" panose="02020603050405020304" pitchFamily="2" charset="0"/>
                      <a:ea typeface="宋体" panose="02010600030101010101" pitchFamily="2" charset="-122"/>
                    </a:rPr>
                    <a:t>n n-1   </a:t>
                  </a:r>
                  <a:r>
                    <a:rPr lang="en-US" altLang="x-none" sz="2400" dirty="0">
                      <a:latin typeface="Times New Roman" panose="02020603050405020304" pitchFamily="2" charset="0"/>
                      <a:ea typeface="Arial Unicode MS" panose="020B0604020202020204" charset="-122"/>
                    </a:rPr>
                    <a:t> </a:t>
                  </a:r>
                  <a:r>
                    <a:rPr lang="en-US" altLang="x-none" sz="2400" baseline="-18000" dirty="0">
                      <a:latin typeface="Times New Roman" panose="02020603050405020304" pitchFamily="2" charset="0"/>
                      <a:ea typeface="宋体" panose="02010600030101010101" pitchFamily="2" charset="-122"/>
                    </a:rPr>
                    <a:t> </a:t>
                  </a:r>
                  <a:r>
                    <a:rPr lang="en-US" altLang="x-none" sz="2400" dirty="0">
                      <a:latin typeface="Times New Roman" panose="02020603050405020304" pitchFamily="2" charset="0"/>
                      <a:ea typeface="宋体" panose="02010600030101010101" pitchFamily="2" charset="-122"/>
                    </a:rPr>
                    <a:t>a</a:t>
                  </a:r>
                  <a:r>
                    <a:rPr lang="en-US" altLang="x-none" sz="2400" baseline="-18000" dirty="0">
                      <a:latin typeface="Times New Roman" panose="02020603050405020304" pitchFamily="2" charset="0"/>
                      <a:ea typeface="宋体" panose="02010600030101010101" pitchFamily="2" charset="-122"/>
                    </a:rPr>
                    <a:t>nn</a:t>
                  </a:r>
                  <a:endParaRPr lang="en-US" altLang="x-none" sz="2400" baseline="-18000" dirty="0">
                    <a:latin typeface="Times New Roman" panose="02020603050405020304" pitchFamily="2" charset="0"/>
                    <a:ea typeface="宋体" panose="02010600030101010101" pitchFamily="2" charset="-122"/>
                  </a:endParaRPr>
                </a:p>
              </p:txBody>
            </p:sp>
            <p:sp>
              <p:nvSpPr>
                <p:cNvPr id="211975" name="直接连接符 258055"/>
                <p:cNvSpPr/>
                <p:nvPr/>
              </p:nvSpPr>
              <p:spPr>
                <a:xfrm>
                  <a:off x="384" y="0"/>
                  <a:ext cx="0" cy="340"/>
                </a:xfrm>
                <a:prstGeom prst="line">
                  <a:avLst/>
                </a:prstGeom>
                <a:ln w="9525" cap="flat" cmpd="sng">
                  <a:solidFill>
                    <a:schemeClr val="tx1"/>
                  </a:solidFill>
                  <a:prstDash val="solid"/>
                  <a:round/>
                  <a:headEnd type="none" w="med" len="med"/>
                  <a:tailEnd type="none" w="med" len="med"/>
                </a:ln>
              </p:spPr>
            </p:sp>
            <p:sp>
              <p:nvSpPr>
                <p:cNvPr id="211976" name="直接连接符 258056"/>
                <p:cNvSpPr/>
                <p:nvPr/>
              </p:nvSpPr>
              <p:spPr>
                <a:xfrm>
                  <a:off x="720" y="0"/>
                  <a:ext cx="0" cy="340"/>
                </a:xfrm>
                <a:prstGeom prst="line">
                  <a:avLst/>
                </a:prstGeom>
                <a:ln w="9525" cap="flat" cmpd="sng">
                  <a:solidFill>
                    <a:schemeClr val="tx1"/>
                  </a:solidFill>
                  <a:prstDash val="solid"/>
                  <a:round/>
                  <a:headEnd type="none" w="med" len="med"/>
                  <a:tailEnd type="none" w="med" len="med"/>
                </a:ln>
              </p:spPr>
            </p:sp>
            <p:sp>
              <p:nvSpPr>
                <p:cNvPr id="211977" name="直接连接符 258057"/>
                <p:cNvSpPr/>
                <p:nvPr/>
              </p:nvSpPr>
              <p:spPr>
                <a:xfrm>
                  <a:off x="1056" y="0"/>
                  <a:ext cx="0" cy="340"/>
                </a:xfrm>
                <a:prstGeom prst="line">
                  <a:avLst/>
                </a:prstGeom>
                <a:ln w="9525" cap="flat" cmpd="sng">
                  <a:solidFill>
                    <a:schemeClr val="tx1"/>
                  </a:solidFill>
                  <a:prstDash val="solid"/>
                  <a:round/>
                  <a:headEnd type="none" w="med" len="med"/>
                  <a:tailEnd type="none" w="med" len="med"/>
                </a:ln>
              </p:spPr>
            </p:sp>
            <p:sp>
              <p:nvSpPr>
                <p:cNvPr id="211978" name="直接连接符 258058"/>
                <p:cNvSpPr/>
                <p:nvPr/>
              </p:nvSpPr>
              <p:spPr>
                <a:xfrm>
                  <a:off x="1440" y="0"/>
                  <a:ext cx="0" cy="340"/>
                </a:xfrm>
                <a:prstGeom prst="line">
                  <a:avLst/>
                </a:prstGeom>
                <a:ln w="9525" cap="flat" cmpd="sng">
                  <a:solidFill>
                    <a:schemeClr val="tx1"/>
                  </a:solidFill>
                  <a:prstDash val="solid"/>
                  <a:round/>
                  <a:headEnd type="none" w="med" len="med"/>
                  <a:tailEnd type="none" w="med" len="med"/>
                </a:ln>
              </p:spPr>
            </p:sp>
            <p:sp>
              <p:nvSpPr>
                <p:cNvPr id="211979" name="直接连接符 258059"/>
                <p:cNvSpPr/>
                <p:nvPr/>
              </p:nvSpPr>
              <p:spPr>
                <a:xfrm>
                  <a:off x="1776" y="0"/>
                  <a:ext cx="0" cy="340"/>
                </a:xfrm>
                <a:prstGeom prst="line">
                  <a:avLst/>
                </a:prstGeom>
                <a:ln w="9525" cap="flat" cmpd="sng">
                  <a:solidFill>
                    <a:schemeClr val="tx1"/>
                  </a:solidFill>
                  <a:prstDash val="solid"/>
                  <a:round/>
                  <a:headEnd type="none" w="med" len="med"/>
                  <a:tailEnd type="none" w="med" len="med"/>
                </a:ln>
              </p:spPr>
            </p:sp>
            <p:sp>
              <p:nvSpPr>
                <p:cNvPr id="211980" name="直接连接符 258060"/>
                <p:cNvSpPr/>
                <p:nvPr/>
              </p:nvSpPr>
              <p:spPr>
                <a:xfrm>
                  <a:off x="2130" y="0"/>
                  <a:ext cx="0" cy="340"/>
                </a:xfrm>
                <a:prstGeom prst="line">
                  <a:avLst/>
                </a:prstGeom>
                <a:ln w="9525" cap="flat" cmpd="sng">
                  <a:solidFill>
                    <a:schemeClr val="tx1"/>
                  </a:solidFill>
                  <a:prstDash val="solid"/>
                  <a:round/>
                  <a:headEnd type="none" w="med" len="med"/>
                  <a:tailEnd type="none" w="med" len="med"/>
                </a:ln>
              </p:spPr>
            </p:sp>
            <p:sp>
              <p:nvSpPr>
                <p:cNvPr id="211981" name="直接连接符 258061"/>
                <p:cNvSpPr/>
                <p:nvPr/>
              </p:nvSpPr>
              <p:spPr>
                <a:xfrm>
                  <a:off x="2466" y="0"/>
                  <a:ext cx="0" cy="340"/>
                </a:xfrm>
                <a:prstGeom prst="line">
                  <a:avLst/>
                </a:prstGeom>
                <a:ln w="9525" cap="flat" cmpd="sng">
                  <a:solidFill>
                    <a:schemeClr val="tx1"/>
                  </a:solidFill>
                  <a:prstDash val="solid"/>
                  <a:round/>
                  <a:headEnd type="none" w="med" len="med"/>
                  <a:tailEnd type="none" w="med" len="med"/>
                </a:ln>
              </p:spPr>
            </p:sp>
            <p:sp>
              <p:nvSpPr>
                <p:cNvPr id="211982" name="直接连接符 258062"/>
                <p:cNvSpPr/>
                <p:nvPr/>
              </p:nvSpPr>
              <p:spPr>
                <a:xfrm>
                  <a:off x="2802" y="0"/>
                  <a:ext cx="0" cy="340"/>
                </a:xfrm>
                <a:prstGeom prst="line">
                  <a:avLst/>
                </a:prstGeom>
                <a:ln w="9525" cap="flat" cmpd="sng">
                  <a:solidFill>
                    <a:schemeClr val="tx1"/>
                  </a:solidFill>
                  <a:prstDash val="solid"/>
                  <a:round/>
                  <a:headEnd type="none" w="med" len="med"/>
                  <a:tailEnd type="none" w="med" len="med"/>
                </a:ln>
              </p:spPr>
            </p:sp>
            <p:sp>
              <p:nvSpPr>
                <p:cNvPr id="211983" name="直接连接符 258063"/>
                <p:cNvSpPr/>
                <p:nvPr/>
              </p:nvSpPr>
              <p:spPr>
                <a:xfrm>
                  <a:off x="3186" y="0"/>
                  <a:ext cx="0" cy="340"/>
                </a:xfrm>
                <a:prstGeom prst="line">
                  <a:avLst/>
                </a:prstGeom>
                <a:ln w="9525" cap="flat" cmpd="sng">
                  <a:solidFill>
                    <a:schemeClr val="tx1"/>
                  </a:solidFill>
                  <a:prstDash val="solid"/>
                  <a:round/>
                  <a:headEnd type="none" w="med" len="med"/>
                  <a:tailEnd type="none" w="med" len="med"/>
                </a:ln>
              </p:spPr>
            </p:sp>
            <p:sp>
              <p:nvSpPr>
                <p:cNvPr id="211984" name="直接连接符 258064"/>
                <p:cNvSpPr/>
                <p:nvPr/>
              </p:nvSpPr>
              <p:spPr>
                <a:xfrm>
                  <a:off x="3619" y="0"/>
                  <a:ext cx="0" cy="340"/>
                </a:xfrm>
                <a:prstGeom prst="line">
                  <a:avLst/>
                </a:prstGeom>
                <a:ln w="9525" cap="flat" cmpd="sng">
                  <a:solidFill>
                    <a:schemeClr val="tx1"/>
                  </a:solidFill>
                  <a:prstDash val="solid"/>
                  <a:round/>
                  <a:headEnd type="none" w="med" len="med"/>
                  <a:tailEnd type="none" w="med" len="med"/>
                </a:ln>
              </p:spPr>
            </p:sp>
          </p:grpSp>
          <p:sp>
            <p:nvSpPr>
              <p:cNvPr id="211985" name="矩形 258065"/>
              <p:cNvSpPr/>
              <p:nvPr/>
            </p:nvSpPr>
            <p:spPr>
              <a:xfrm>
                <a:off x="127" y="0"/>
                <a:ext cx="4307" cy="272"/>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K    1      2     3     4     5     6     7      8    </a:t>
                </a:r>
                <a:r>
                  <a:rPr lang="en-US" altLang="x-none" sz="2400" dirty="0">
                    <a:latin typeface="Times New Roman" panose="02020603050405020304" pitchFamily="2" charset="0"/>
                    <a:ea typeface="Arial Unicode MS" panose="020B0604020202020204" charset="-122"/>
                  </a:rPr>
                  <a:t>…</a:t>
                </a:r>
                <a:r>
                  <a:rPr lang="en-US" altLang="x-none" sz="2400" dirty="0">
                    <a:latin typeface="Times New Roman" panose="02020603050405020304" pitchFamily="2" charset="0"/>
                    <a:ea typeface="宋体" panose="02010600030101010101" pitchFamily="2" charset="-122"/>
                  </a:rPr>
                  <a:t>  3n-3   3n-2</a:t>
                </a:r>
                <a:endParaRPr lang="en-US" altLang="x-none" sz="2400" dirty="0">
                  <a:latin typeface="Times New Roman" panose="02020603050405020304" pitchFamily="2" charset="0"/>
                  <a:ea typeface="宋体" panose="02010600030101010101" pitchFamily="2" charset="-122"/>
                </a:endParaRPr>
              </a:p>
            </p:txBody>
          </p:sp>
        </p:grpSp>
        <p:sp>
          <p:nvSpPr>
            <p:cNvPr id="211986" name="矩形 258066"/>
            <p:cNvSpPr/>
            <p:nvPr/>
          </p:nvSpPr>
          <p:spPr>
            <a:xfrm>
              <a:off x="1008" y="755"/>
              <a:ext cx="2592" cy="240"/>
            </a:xfrm>
            <a:prstGeom prst="rect">
              <a:avLst/>
            </a:prstGeom>
            <a:noFill/>
            <a:ln w="9525">
              <a:noFill/>
            </a:ln>
          </p:spPr>
          <p:txBody>
            <a:bodyPr lIns="92075" tIns="46038" rIns="92075" bIns="46038" anchor="ctr"/>
            <a:p>
              <a:pPr algn="ctr" eaLnBrk="0" hangingPunct="0"/>
              <a:r>
                <a:rPr lang="zh-CN" altLang="en-US" sz="2000" b="1" dirty="0">
                  <a:latin typeface="Arial" panose="020B0604020202020204" pitchFamily="34" charset="0"/>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5-7</a:t>
              </a:r>
              <a:r>
                <a:rPr lang="en-US" altLang="x-none" sz="2000" b="1" dirty="0">
                  <a:latin typeface="Arial" panose="020B0604020202020204" pitchFamily="34" charset="0"/>
                  <a:ea typeface="宋体" panose="02010600030101010101" pitchFamily="2" charset="-122"/>
                </a:rPr>
                <a:t>   </a:t>
              </a:r>
              <a:r>
                <a:rPr lang="zh-CN" altLang="en-US" sz="2000" b="1" dirty="0">
                  <a:latin typeface="Arial" panose="020B0604020202020204" pitchFamily="34" charset="0"/>
                  <a:ea typeface="宋体" panose="02010600030101010101" pitchFamily="2" charset="-122"/>
                </a:rPr>
                <a:t>三</a:t>
              </a:r>
              <a:r>
                <a:rPr lang="zh-CN" altLang="en-US" sz="2000" b="1" dirty="0">
                  <a:latin typeface="宋体" panose="02010600030101010101" pitchFamily="2" charset="-122"/>
                  <a:ea typeface="宋体" panose="02010600030101010101" pitchFamily="2" charset="-122"/>
                </a:rPr>
                <a:t>对角矩阵的</a:t>
              </a:r>
              <a:r>
                <a:rPr lang="zh-CN" altLang="en-US" sz="2000" b="1" dirty="0">
                  <a:latin typeface="Times New Roman" panose="02020603050405020304" pitchFamily="2" charset="0"/>
                  <a:ea typeface="宋体" panose="02010600030101010101" pitchFamily="2" charset="-122"/>
                </a:rPr>
                <a:t>压缩存储示例</a:t>
              </a:r>
              <a:endParaRPr lang="zh-CN" altLang="en-US" sz="2000" b="1" dirty="0">
                <a:latin typeface="Times New Roman" panose="02020603050405020304" pitchFamily="2" charset="0"/>
                <a:ea typeface="宋体" panose="02010600030101010101" pitchFamily="2" charset="-122"/>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2993" name="文本框 259073"/>
          <p:cNvSpPr txBox="1"/>
          <p:nvPr/>
        </p:nvSpPr>
        <p:spPr>
          <a:xfrm>
            <a:off x="1676400" y="169863"/>
            <a:ext cx="8812213" cy="6341745"/>
          </a:xfrm>
          <a:prstGeom prst="rect">
            <a:avLst/>
          </a:prstGeom>
          <a:noFill/>
          <a:ln w="9525">
            <a:noFill/>
          </a:ln>
        </p:spPr>
        <p:txBody>
          <a:bodyPr anchor="t">
            <a:spAutoFit/>
          </a:bodyPr>
          <a:p>
            <a:pPr>
              <a:lnSpc>
                <a:spcPct val="110000"/>
              </a:lnSpc>
              <a:spcBef>
                <a:spcPct val="20000"/>
              </a:spcBef>
            </a:pPr>
            <a:r>
              <a:rPr lang="zh-CN" altLang="en-US" sz="3200"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如图</a:t>
            </a:r>
            <a:r>
              <a:rPr lang="en-US" altLang="x-none" sz="2800" b="1" dirty="0">
                <a:latin typeface="Times New Roman" panose="02020603050405020304" pitchFamily="2" charset="0"/>
                <a:ea typeface="宋体" panose="02010600030101010101" pitchFamily="2" charset="-122"/>
              </a:rPr>
              <a:t>5-7</a:t>
            </a:r>
            <a:r>
              <a:rPr lang="zh-CN" altLang="en-US" sz="2800" b="1" dirty="0">
                <a:latin typeface="宋体" panose="02010600030101010101" pitchFamily="2" charset="-122"/>
                <a:ea typeface="宋体" panose="02010600030101010101" pitchFamily="2" charset="-122"/>
              </a:rPr>
              <a:t>所示</a:t>
            </a:r>
            <a:r>
              <a:rPr lang="zh-CN" altLang="en-US" sz="2800" b="1" dirty="0">
                <a:latin typeface="Arial" panose="020B0604020202020204" pitchFamily="34" charset="0"/>
                <a:ea typeface="宋体" panose="02010600030101010101" pitchFamily="2" charset="-122"/>
              </a:rPr>
              <a:t>三</a:t>
            </a:r>
            <a:r>
              <a:rPr lang="zh-CN" altLang="en-US" sz="2800" b="1" dirty="0">
                <a:latin typeface="宋体" panose="02010600030101010101" pitchFamily="2" charset="-122"/>
                <a:ea typeface="宋体" panose="02010600030101010101" pitchFamily="2" charset="-122"/>
              </a:rPr>
              <a:t>对角矩阵的</a:t>
            </a:r>
            <a:r>
              <a:rPr lang="zh-CN" altLang="en-US" sz="2800" b="1" dirty="0">
                <a:latin typeface="Times New Roman" panose="02020603050405020304" pitchFamily="2" charset="0"/>
                <a:ea typeface="宋体" panose="02010600030101010101" pitchFamily="2" charset="-122"/>
              </a:rPr>
              <a:t>压缩存储形式</a:t>
            </a:r>
            <a:r>
              <a:rPr lang="zh-CN" altLang="en-US" sz="2800" b="1" dirty="0">
                <a:latin typeface="宋体" panose="02010600030101010101" pitchFamily="2" charset="-122"/>
                <a:ea typeface="宋体" panose="02010600030101010101" pitchFamily="2" charset="-122"/>
              </a:rPr>
              <a:t>。数组</a:t>
            </a:r>
            <a:r>
              <a:rPr lang="en-US" altLang="x-none" sz="2800" b="1" dirty="0">
                <a:latin typeface="Times New Roman" panose="02020603050405020304" pitchFamily="2" charset="0"/>
                <a:ea typeface="宋体" panose="02010600030101010101" pitchFamily="2" charset="-122"/>
              </a:rPr>
              <a:t>sa</a:t>
            </a:r>
            <a:r>
              <a:rPr lang="zh-CN" altLang="en-US" sz="2800" b="1" dirty="0">
                <a:latin typeface="宋体" panose="02010600030101010101" pitchFamily="2" charset="-122"/>
                <a:ea typeface="宋体" panose="02010600030101010101" pitchFamily="2" charset="-122"/>
              </a:rPr>
              <a:t>中的元素</a:t>
            </a:r>
            <a:r>
              <a:rPr lang="en-US" altLang="x-none" sz="2800" b="1" dirty="0">
                <a:latin typeface="Times New Roman" panose="02020603050405020304" pitchFamily="2" charset="0"/>
                <a:ea typeface="宋体" panose="02010600030101010101" pitchFamily="2" charset="-122"/>
              </a:rPr>
              <a:t>sa[k]</a:t>
            </a:r>
            <a:r>
              <a:rPr lang="zh-CN" altLang="en-US" sz="2800" b="1" dirty="0">
                <a:latin typeface="宋体" panose="02010600030101010101" pitchFamily="2" charset="-122"/>
                <a:ea typeface="宋体" panose="02010600030101010101" pitchFamily="2" charset="-122"/>
              </a:rPr>
              <a:t>与三对角矩阵中的元素</a:t>
            </a:r>
            <a:r>
              <a:rPr lang="en-US" altLang="x-none" sz="2800" b="1" dirty="0">
                <a:latin typeface="Times New Roman" panose="02020603050405020304" pitchFamily="2" charset="0"/>
                <a:ea typeface="宋体" panose="02010600030101010101" pitchFamily="2" charset="-122"/>
              </a:rPr>
              <a:t>a</a:t>
            </a:r>
            <a:r>
              <a:rPr lang="en-US" altLang="x-none" sz="2800" b="1" baseline="-18000" dirty="0">
                <a:latin typeface="Times New Roman" panose="02020603050405020304" pitchFamily="2" charset="0"/>
                <a:ea typeface="宋体" panose="02010600030101010101" pitchFamily="2" charset="-122"/>
              </a:rPr>
              <a:t>ij</a:t>
            </a:r>
            <a:r>
              <a:rPr lang="zh-CN" altLang="en-US" sz="2800" b="1" dirty="0">
                <a:latin typeface="宋体" panose="02010600030101010101" pitchFamily="2" charset="-122"/>
                <a:ea typeface="宋体" panose="02010600030101010101" pitchFamily="2" charset="-122"/>
              </a:rPr>
              <a:t>存在一一对应关系，在</a:t>
            </a:r>
            <a:r>
              <a:rPr lang="en-US" altLang="x-none" sz="2800" b="1" dirty="0">
                <a:latin typeface="Times New Roman" panose="02020603050405020304" pitchFamily="2" charset="0"/>
                <a:ea typeface="宋体" panose="02010600030101010101" pitchFamily="2" charset="-122"/>
              </a:rPr>
              <a:t>a</a:t>
            </a:r>
            <a:r>
              <a:rPr lang="en-US" altLang="x-none" sz="2800" b="1" baseline="-18000" dirty="0">
                <a:latin typeface="Times New Roman" panose="02020603050405020304" pitchFamily="2" charset="0"/>
                <a:ea typeface="宋体" panose="02010600030101010101" pitchFamily="2" charset="-122"/>
              </a:rPr>
              <a:t>ij</a:t>
            </a:r>
            <a:r>
              <a:rPr lang="zh-CN" altLang="en-US" sz="2800" b="1" dirty="0">
                <a:latin typeface="宋体" panose="02010600030101010101" pitchFamily="2" charset="-122"/>
                <a:ea typeface="宋体" panose="02010600030101010101" pitchFamily="2" charset="-122"/>
              </a:rPr>
              <a:t>之前有</a:t>
            </a:r>
            <a:r>
              <a:rPr lang="en-US" altLang="x-none" sz="2800" b="1" dirty="0">
                <a:latin typeface="Times New Roman" panose="02020603050405020304" pitchFamily="2" charset="0"/>
                <a:ea typeface="宋体" panose="02010600030101010101" pitchFamily="2" charset="-122"/>
              </a:rPr>
              <a:t>i-1</a:t>
            </a:r>
            <a:r>
              <a:rPr lang="zh-CN" altLang="en-US" sz="2800" b="1" dirty="0">
                <a:latin typeface="宋体" panose="02010600030101010101" pitchFamily="2" charset="-122"/>
                <a:ea typeface="宋体" panose="02010600030101010101" pitchFamily="2" charset="-122"/>
              </a:rPr>
              <a:t>行</a:t>
            </a:r>
            <a:r>
              <a:rPr lang="en-US" altLang="x-none"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共有</a:t>
            </a:r>
            <a:r>
              <a:rPr lang="en-US" altLang="x-none" sz="2800" b="1" dirty="0">
                <a:latin typeface="Times New Roman" panose="02020603050405020304" pitchFamily="2" charset="0"/>
                <a:ea typeface="宋体" panose="02010600030101010101" pitchFamily="2" charset="-122"/>
              </a:rPr>
              <a:t>3</a:t>
            </a:r>
            <a:r>
              <a:rPr lang="en-US" altLang="x-none" sz="2800" b="1" dirty="0">
                <a:latin typeface="Times New Roman" panose="02020603050405020304" pitchFamily="2" charset="0"/>
                <a:ea typeface="宋体" panose="02010600030101010101" pitchFamily="2" charset="-122"/>
                <a:sym typeface="Symbol" panose="05050102010706020507" pitchFamily="2" charset="2"/>
              </a:rPr>
              <a:t></a:t>
            </a:r>
            <a:r>
              <a:rPr lang="en-US" altLang="x-none" sz="2800" b="1" dirty="0">
                <a:latin typeface="Times New Roman" panose="02020603050405020304" pitchFamily="2" charset="0"/>
                <a:ea typeface="宋体" panose="02010600030101010101" pitchFamily="2" charset="-122"/>
              </a:rPr>
              <a:t>i-1</a:t>
            </a:r>
            <a:r>
              <a:rPr lang="zh-CN" altLang="en-US" sz="2800" b="1" dirty="0">
                <a:latin typeface="宋体" panose="02010600030101010101" pitchFamily="2" charset="-122"/>
                <a:ea typeface="宋体" panose="02010600030101010101" pitchFamily="2" charset="-122"/>
              </a:rPr>
              <a:t>个非零元素，在第</a:t>
            </a:r>
            <a:r>
              <a:rPr lang="en-US" altLang="x-none" sz="2800" b="1" dirty="0">
                <a:latin typeface="Times New Roman" panose="02020603050405020304" pitchFamily="2" charset="0"/>
                <a:ea typeface="宋体" panose="02010600030101010101" pitchFamily="2" charset="-122"/>
              </a:rPr>
              <a:t>i</a:t>
            </a:r>
            <a:r>
              <a:rPr lang="zh-CN" altLang="en-US" sz="2800" b="1" dirty="0">
                <a:latin typeface="宋体" panose="02010600030101010101" pitchFamily="2" charset="-122"/>
                <a:ea typeface="宋体" panose="02010600030101010101" pitchFamily="2" charset="-122"/>
              </a:rPr>
              <a:t>行，有</a:t>
            </a:r>
            <a:r>
              <a:rPr lang="en-US" altLang="x-none" sz="2800" b="1" dirty="0">
                <a:latin typeface="Times New Roman" panose="02020603050405020304" pitchFamily="2" charset="0"/>
                <a:ea typeface="宋体" panose="02010600030101010101" pitchFamily="2" charset="-122"/>
              </a:rPr>
              <a:t>j-i+1</a:t>
            </a:r>
            <a:r>
              <a:rPr lang="zh-CN" altLang="en-US" sz="2800" b="1" dirty="0">
                <a:latin typeface="宋体" panose="02010600030101010101" pitchFamily="2" charset="-122"/>
                <a:ea typeface="宋体" panose="02010600030101010101" pitchFamily="2" charset="-122"/>
              </a:rPr>
              <a:t>个非零元素，这样，非零元素</a:t>
            </a:r>
            <a:r>
              <a:rPr lang="en-US" altLang="x-none" sz="2800" b="1" dirty="0">
                <a:latin typeface="Times New Roman" panose="02020603050405020304" pitchFamily="2" charset="0"/>
                <a:ea typeface="宋体" panose="02010600030101010101" pitchFamily="2" charset="-122"/>
              </a:rPr>
              <a:t>a</a:t>
            </a:r>
            <a:r>
              <a:rPr lang="en-US" altLang="x-none" sz="2800" b="1" baseline="-18000" dirty="0">
                <a:latin typeface="Times New Roman" panose="02020603050405020304" pitchFamily="2" charset="0"/>
                <a:ea typeface="宋体" panose="02010600030101010101" pitchFamily="2" charset="-122"/>
              </a:rPr>
              <a:t>ij</a:t>
            </a:r>
            <a:r>
              <a:rPr lang="zh-CN" altLang="en-US" sz="2800" b="1" dirty="0">
                <a:latin typeface="宋体" panose="02010600030101010101" pitchFamily="2" charset="-122"/>
                <a:ea typeface="宋体" panose="02010600030101010101" pitchFamily="2" charset="-122"/>
              </a:rPr>
              <a:t>的地址为：</a:t>
            </a:r>
            <a:endParaRPr lang="zh-CN" altLang="en-US" sz="2800" b="1" dirty="0">
              <a:latin typeface="宋体" panose="02010600030101010101" pitchFamily="2" charset="-122"/>
              <a:ea typeface="宋体" panose="02010600030101010101" pitchFamily="2" charset="-122"/>
            </a:endParaRPr>
          </a:p>
          <a:p>
            <a:pPr>
              <a:lnSpc>
                <a:spcPct val="110000"/>
              </a:lnSpc>
              <a:spcBef>
                <a:spcPct val="20000"/>
              </a:spcBef>
              <a:buClr>
                <a:schemeClr val="accent2"/>
              </a:buClr>
              <a:buSzPct val="80000"/>
              <a:buFont typeface="Wingdings" panose="05000000000000000000" pitchFamily="2" charset="2"/>
              <a:buNone/>
            </a:pPr>
            <a:r>
              <a:rPr lang="zh-CN" altLang="en-US" sz="2800" b="1" dirty="0">
                <a:latin typeface="Times New Roman" panose="02020603050405020304" pitchFamily="2" charset="0"/>
                <a:ea typeface="宋体" panose="02010600030101010101" pitchFamily="2" charset="-122"/>
              </a:rPr>
              <a:t>       </a:t>
            </a:r>
            <a:r>
              <a:rPr lang="en-US" altLang="x-none" sz="2800" b="1" dirty="0">
                <a:latin typeface="Times New Roman" panose="02020603050405020304" pitchFamily="2" charset="0"/>
                <a:ea typeface="宋体" panose="02010600030101010101" pitchFamily="2" charset="-122"/>
              </a:rPr>
              <a:t>LOC[a</a:t>
            </a:r>
            <a:r>
              <a:rPr lang="en-US" altLang="x-none" sz="2800" b="1" baseline="-25000" dirty="0">
                <a:latin typeface="Times New Roman" panose="02020603050405020304" pitchFamily="2" charset="0"/>
                <a:ea typeface="宋体" panose="02010600030101010101" pitchFamily="2" charset="-122"/>
              </a:rPr>
              <a:t>i j</a:t>
            </a:r>
            <a:r>
              <a:rPr lang="en-US" altLang="x-none" sz="2800" b="1" dirty="0">
                <a:latin typeface="Times New Roman" panose="02020603050405020304" pitchFamily="2" charset="0"/>
                <a:ea typeface="宋体" panose="02010600030101010101" pitchFamily="2" charset="-122"/>
              </a:rPr>
              <a:t>] =LOC[a</a:t>
            </a:r>
            <a:r>
              <a:rPr lang="en-US" altLang="x-none" sz="2800" b="1" baseline="-25000" dirty="0">
                <a:latin typeface="Times New Roman" panose="02020603050405020304" pitchFamily="2" charset="0"/>
                <a:ea typeface="宋体" panose="02010600030101010101" pitchFamily="2" charset="-122"/>
              </a:rPr>
              <a:t>11</a:t>
            </a:r>
            <a:r>
              <a:rPr lang="en-US" altLang="x-none" sz="2800" b="1" dirty="0">
                <a:latin typeface="Times New Roman" panose="02020603050405020304" pitchFamily="2" charset="0"/>
                <a:ea typeface="宋体" panose="02010600030101010101" pitchFamily="2" charset="-122"/>
              </a:rPr>
              <a:t>] +[3</a:t>
            </a:r>
            <a:r>
              <a:rPr lang="en-US" altLang="x-none" sz="2800" b="1" dirty="0">
                <a:latin typeface="Times New Roman" panose="02020603050405020304" pitchFamily="2" charset="0"/>
                <a:ea typeface="宋体" panose="02010600030101010101" pitchFamily="2" charset="-122"/>
                <a:sym typeface="Symbol" panose="05050102010706020507" pitchFamily="2" charset="2"/>
              </a:rPr>
              <a:t></a:t>
            </a:r>
            <a:r>
              <a:rPr lang="en-US" altLang="x-none" sz="2800" b="1" dirty="0">
                <a:latin typeface="Times New Roman" panose="02020603050405020304" pitchFamily="2" charset="0"/>
                <a:ea typeface="宋体" panose="02010600030101010101" pitchFamily="2" charset="-122"/>
              </a:rPr>
              <a:t>i-1+(j-i+1)]</a:t>
            </a:r>
            <a:r>
              <a:rPr lang="en-US" altLang="x-none" sz="2800" b="1" dirty="0">
                <a:latin typeface="Times New Roman" panose="02020603050405020304" pitchFamily="2" charset="0"/>
                <a:ea typeface="宋体" panose="02010600030101010101" pitchFamily="2" charset="-122"/>
                <a:sym typeface="Symbol" panose="05050102010706020507" pitchFamily="2" charset="2"/>
              </a:rPr>
              <a:t></a:t>
            </a:r>
            <a:r>
              <a:rPr lang="en-US" altLang="x-none" sz="2800" b="1" i="1" dirty="0">
                <a:latin typeface="Times New Roman" panose="02020603050405020304" pitchFamily="2" charset="0"/>
                <a:ea typeface="宋体" panose="02010600030101010101" pitchFamily="2" charset="-122"/>
              </a:rPr>
              <a:t>l </a:t>
            </a:r>
            <a:endParaRPr lang="en-US" altLang="x-none" sz="2800" b="1" i="1" dirty="0">
              <a:latin typeface="Times New Roman" panose="02020603050405020304" pitchFamily="2" charset="0"/>
              <a:ea typeface="宋体" panose="02010600030101010101" pitchFamily="2" charset="-122"/>
            </a:endParaRPr>
          </a:p>
          <a:p>
            <a:pPr>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=LOC[a</a:t>
            </a:r>
            <a:r>
              <a:rPr lang="en-US" altLang="x-none" sz="2800" b="1" baseline="-25000" dirty="0">
                <a:latin typeface="Times New Roman" panose="02020603050405020304" pitchFamily="2" charset="0"/>
                <a:ea typeface="宋体" panose="02010600030101010101" pitchFamily="2" charset="-122"/>
              </a:rPr>
              <a:t>11</a:t>
            </a:r>
            <a:r>
              <a:rPr lang="en-US" altLang="x-none" sz="2800" b="1" dirty="0">
                <a:latin typeface="Times New Roman" panose="02020603050405020304" pitchFamily="2" charset="0"/>
                <a:ea typeface="宋体" panose="02010600030101010101" pitchFamily="2" charset="-122"/>
              </a:rPr>
              <a:t>]+(2</a:t>
            </a:r>
            <a:r>
              <a:rPr lang="en-US" altLang="x-none" sz="2800" b="1" dirty="0">
                <a:latin typeface="Times New Roman" panose="02020603050405020304" pitchFamily="2" charset="0"/>
                <a:ea typeface="宋体" panose="02010600030101010101" pitchFamily="2" charset="-122"/>
                <a:sym typeface="Symbol" panose="05050102010706020507" pitchFamily="2" charset="2"/>
              </a:rPr>
              <a:t></a:t>
            </a:r>
            <a:r>
              <a:rPr lang="en-US" altLang="x-none" sz="2800" b="1" dirty="0">
                <a:latin typeface="Times New Roman" panose="02020603050405020304" pitchFamily="2" charset="0"/>
                <a:ea typeface="宋体" panose="02010600030101010101" pitchFamily="2" charset="-122"/>
              </a:rPr>
              <a:t>i+j)</a:t>
            </a:r>
            <a:r>
              <a:rPr lang="en-US" altLang="x-none" sz="2800" b="1" dirty="0">
                <a:latin typeface="Times New Roman" panose="02020603050405020304" pitchFamily="2" charset="0"/>
                <a:ea typeface="宋体" panose="02010600030101010101" pitchFamily="2" charset="-122"/>
                <a:sym typeface="Symbol" panose="05050102010706020507" pitchFamily="2" charset="2"/>
              </a:rPr>
              <a:t></a:t>
            </a:r>
            <a:r>
              <a:rPr lang="en-US" altLang="x-none" sz="2800" b="1" i="1" dirty="0">
                <a:latin typeface="Times New Roman" panose="02020603050405020304" pitchFamily="2" charset="0"/>
                <a:ea typeface="宋体" panose="02010600030101010101" pitchFamily="2" charset="-122"/>
              </a:rPr>
              <a:t>l</a:t>
            </a:r>
            <a:endParaRPr lang="en-US" altLang="x-none" sz="2800" b="1" i="1" dirty="0">
              <a:latin typeface="Times New Roman" panose="02020603050405020304" pitchFamily="2" charset="0"/>
              <a:ea typeface="宋体" panose="02010600030101010101" pitchFamily="2" charset="-122"/>
            </a:endParaRPr>
          </a:p>
          <a:p>
            <a:pPr>
              <a:lnSpc>
                <a:spcPct val="110000"/>
              </a:lnSpc>
              <a:spcBef>
                <a:spcPct val="20000"/>
              </a:spcBef>
              <a:buClr>
                <a:schemeClr val="accent2"/>
              </a:buClr>
              <a:buSzPct val="80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上例中，</a:t>
            </a:r>
            <a:r>
              <a:rPr lang="en-US" altLang="x-none" sz="2800" b="1" dirty="0">
                <a:latin typeface="Times New Roman" panose="02020603050405020304" pitchFamily="2" charset="0"/>
                <a:ea typeface="宋体" panose="02010600030101010101" pitchFamily="2" charset="-122"/>
              </a:rPr>
              <a:t>a</a:t>
            </a:r>
            <a:r>
              <a:rPr lang="en-US" altLang="x-none" sz="2800" b="1" baseline="-18000" dirty="0">
                <a:latin typeface="Times New Roman" panose="02020603050405020304" pitchFamily="2" charset="0"/>
                <a:ea typeface="宋体" panose="02010600030101010101" pitchFamily="2" charset="-122"/>
              </a:rPr>
              <a:t>34</a:t>
            </a:r>
            <a:r>
              <a:rPr lang="zh-CN" altLang="en-US" sz="2800" b="1" dirty="0">
                <a:latin typeface="宋体" panose="02010600030101010101" pitchFamily="2" charset="-122"/>
                <a:ea typeface="宋体" panose="02010600030101010101" pitchFamily="2" charset="-122"/>
              </a:rPr>
              <a:t>对应着</a:t>
            </a:r>
            <a:r>
              <a:rPr lang="en-US" altLang="x-none" sz="2800" b="1" dirty="0">
                <a:latin typeface="Times New Roman" panose="02020603050405020304" pitchFamily="2" charset="0"/>
                <a:ea typeface="宋体" panose="02010600030101010101" pitchFamily="2" charset="-122"/>
              </a:rPr>
              <a:t>sa[10] </a:t>
            </a:r>
            <a:r>
              <a:rPr lang="en-US" altLang="x-none" sz="2800" b="1" dirty="0">
                <a:latin typeface="宋体" panose="02010600030101010101" pitchFamily="2" charset="-122"/>
                <a:ea typeface="宋体" panose="02010600030101010101" pitchFamily="2" charset="-122"/>
              </a:rPr>
              <a:t>,</a:t>
            </a:r>
            <a:r>
              <a:rPr lang="en-US" altLang="x-none" sz="2800" b="1" dirty="0">
                <a:latin typeface="Times New Roman" panose="02020603050405020304" pitchFamily="2" charset="0"/>
                <a:ea typeface="宋体" panose="02010600030101010101" pitchFamily="2" charset="-122"/>
              </a:rPr>
              <a:t> </a:t>
            </a:r>
            <a:r>
              <a:rPr lang="en-US" altLang="x-none" sz="2800" b="1" dirty="0">
                <a:latin typeface="宋体" panose="02010600030101010101" pitchFamily="2" charset="-122"/>
                <a:ea typeface="宋体" panose="02010600030101010101" pitchFamily="2" charset="-122"/>
              </a:rPr>
              <a:t> </a:t>
            </a:r>
            <a:r>
              <a:rPr lang="en-US" altLang="x-none" sz="2800" b="1" dirty="0">
                <a:latin typeface="Times New Roman" panose="02020603050405020304" pitchFamily="2" charset="0"/>
                <a:ea typeface="宋体" panose="02010600030101010101" pitchFamily="2" charset="-122"/>
              </a:rPr>
              <a:t>k=2</a:t>
            </a:r>
            <a:r>
              <a:rPr lang="en-US" altLang="x-none" sz="2800" b="1" dirty="0">
                <a:latin typeface="Times New Roman" panose="02020603050405020304" pitchFamily="2" charset="0"/>
                <a:ea typeface="宋体" panose="02010600030101010101" pitchFamily="2" charset="-122"/>
                <a:sym typeface="Symbol" panose="05050102010706020507" pitchFamily="2" charset="2"/>
              </a:rPr>
              <a:t></a:t>
            </a:r>
            <a:r>
              <a:rPr lang="en-US" altLang="x-none" sz="2800" b="1" dirty="0">
                <a:latin typeface="Times New Roman" panose="02020603050405020304" pitchFamily="2" charset="0"/>
                <a:ea typeface="宋体" panose="02010600030101010101" pitchFamily="2" charset="-122"/>
              </a:rPr>
              <a:t>i+j=2</a:t>
            </a:r>
            <a:r>
              <a:rPr lang="en-US" altLang="x-none" sz="2800" b="1" dirty="0">
                <a:latin typeface="Times New Roman" panose="02020603050405020304" pitchFamily="2" charset="0"/>
                <a:ea typeface="宋体" panose="02010600030101010101" pitchFamily="2" charset="-122"/>
                <a:sym typeface="Symbol" panose="05050102010706020507" pitchFamily="2" charset="2"/>
              </a:rPr>
              <a:t></a:t>
            </a:r>
            <a:r>
              <a:rPr lang="en-US" altLang="x-none" sz="2800" b="1" dirty="0">
                <a:latin typeface="Times New Roman" panose="02020603050405020304" pitchFamily="2" charset="0"/>
                <a:ea typeface="宋体" panose="02010600030101010101" pitchFamily="2" charset="-122"/>
              </a:rPr>
              <a:t>3+4=10</a:t>
            </a:r>
            <a:endParaRPr lang="en-US" altLang="x-none" sz="2800" b="1" dirty="0">
              <a:latin typeface="Times New Roman" panose="02020603050405020304" pitchFamily="2" charset="0"/>
              <a:ea typeface="宋体" panose="02010600030101010101" pitchFamily="2" charset="-122"/>
            </a:endParaRPr>
          </a:p>
          <a:p>
            <a:pPr>
              <a:lnSpc>
                <a:spcPct val="110000"/>
              </a:lnSpc>
              <a:spcBef>
                <a:spcPct val="20000"/>
              </a:spcBef>
              <a:buClr>
                <a:schemeClr val="accent2"/>
              </a:buClr>
              <a:buSzPct val="80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称</a:t>
            </a:r>
            <a:r>
              <a:rPr lang="en-US" altLang="x-none" sz="2800" b="1" dirty="0">
                <a:latin typeface="Times New Roman" panose="02020603050405020304" pitchFamily="2" charset="0"/>
                <a:ea typeface="宋体" panose="02010600030101010101" pitchFamily="2" charset="-122"/>
              </a:rPr>
              <a:t>sa[0</a:t>
            </a:r>
            <a:r>
              <a:rPr lang="en-US" altLang="x-none" sz="2800" b="1" dirty="0">
                <a:latin typeface="Times New Roman" panose="02020603050405020304" pitchFamily="2" charset="0"/>
                <a:ea typeface="Arial Unicode MS" panose="020B0604020202020204" charset="-122"/>
              </a:rPr>
              <a:t>…</a:t>
            </a:r>
            <a:r>
              <a:rPr lang="en-US" altLang="x-none" sz="2800" b="1" dirty="0">
                <a:latin typeface="Times New Roman" panose="02020603050405020304" pitchFamily="2" charset="0"/>
                <a:ea typeface="宋体" panose="02010600030101010101" pitchFamily="2" charset="-122"/>
              </a:rPr>
              <a:t>3</a:t>
            </a:r>
            <a:r>
              <a:rPr lang="en-US" altLang="x-none" sz="2800" b="1" dirty="0">
                <a:latin typeface="Times New Roman" panose="02020603050405020304" pitchFamily="2" charset="0"/>
                <a:ea typeface="宋体" panose="02010600030101010101" pitchFamily="2" charset="-122"/>
                <a:sym typeface="Symbol" panose="05050102010706020507" pitchFamily="2" charset="2"/>
              </a:rPr>
              <a:t></a:t>
            </a:r>
            <a:r>
              <a:rPr lang="en-US" altLang="x-none" sz="2800" b="1" dirty="0">
                <a:latin typeface="Times New Roman" panose="02020603050405020304" pitchFamily="2" charset="0"/>
                <a:ea typeface="宋体" panose="02010600030101010101" pitchFamily="2" charset="-122"/>
              </a:rPr>
              <a:t>n-2]</a:t>
            </a:r>
            <a:r>
              <a:rPr lang="zh-CN" altLang="en-US" sz="2800" b="1" dirty="0">
                <a:latin typeface="宋体" panose="02010600030101010101" pitchFamily="2" charset="-122"/>
                <a:ea typeface="宋体" panose="02010600030101010101" pitchFamily="2" charset="-122"/>
              </a:rPr>
              <a:t>是</a:t>
            </a:r>
            <a:r>
              <a:rPr lang="en-US" altLang="x-none" sz="2800" b="1" dirty="0">
                <a:latin typeface="Times New Roman" panose="02020603050405020304" pitchFamily="2" charset="0"/>
                <a:ea typeface="宋体" panose="02010600030101010101" pitchFamily="2" charset="-122"/>
              </a:rPr>
              <a:t>n</a:t>
            </a:r>
            <a:r>
              <a:rPr lang="zh-CN" altLang="en-US" sz="2800" b="1" dirty="0">
                <a:latin typeface="宋体" panose="02010600030101010101" pitchFamily="2" charset="-122"/>
                <a:ea typeface="宋体" panose="02010600030101010101" pitchFamily="2" charset="-122"/>
              </a:rPr>
              <a:t>阶三对角矩阵</a:t>
            </a:r>
            <a:r>
              <a:rPr lang="en-US" altLang="x-none" sz="2800" b="1" dirty="0">
                <a:latin typeface="Times New Roman" panose="02020603050405020304" pitchFamily="2" charset="0"/>
                <a:ea typeface="宋体" panose="02010600030101010101" pitchFamily="2" charset="-122"/>
              </a:rPr>
              <a:t>A</a:t>
            </a:r>
            <a:r>
              <a:rPr lang="zh-CN" altLang="en-US" sz="2800" b="1" dirty="0">
                <a:latin typeface="宋体" panose="02010600030101010101" pitchFamily="2" charset="-122"/>
                <a:ea typeface="宋体" panose="02010600030101010101" pitchFamily="2" charset="-122"/>
              </a:rPr>
              <a:t>的压缩存储。</a:t>
            </a:r>
            <a:endParaRPr lang="zh-CN" altLang="en-US" sz="2800" b="1" dirty="0">
              <a:latin typeface="宋体" panose="02010600030101010101" pitchFamily="2" charset="-122"/>
              <a:ea typeface="宋体" panose="02010600030101010101" pitchFamily="2" charset="-122"/>
            </a:endParaRPr>
          </a:p>
          <a:p>
            <a:pPr>
              <a:lnSpc>
                <a:spcPct val="110000"/>
              </a:lnSpc>
              <a:spcBef>
                <a:spcPct val="20000"/>
              </a:spcBef>
              <a:buClr>
                <a:schemeClr val="accent2"/>
              </a:buClr>
              <a:buSzPct val="80000"/>
              <a:buFont typeface="Wingdings" panose="05000000000000000000" pitchFamily="2" charset="2"/>
              <a:buNone/>
            </a:pPr>
            <a:r>
              <a:rPr lang="zh-CN" altLang="en-US" sz="2800" b="1" dirty="0">
                <a:latin typeface="Times New Roman" panose="02020603050405020304" pitchFamily="2" charset="0"/>
                <a:ea typeface="宋体" panose="02010600030101010101" pitchFamily="2" charset="-122"/>
              </a:rPr>
              <a:t>       上述各种特殊矩阵，其非零元素的分布都是有规律的，因此总能找到一种方法将它们压缩存储到一个向量中，并且一般都能找到矩阵中的元素与该向量的对应关系，通过这个关系，仍能对矩阵的元素进行随机存取。</a:t>
            </a:r>
            <a:r>
              <a:rPr lang="zh-CN" altLang="en-US" sz="3200" b="1" dirty="0">
                <a:solidFill>
                  <a:srgbClr val="336600"/>
                </a:solidFill>
                <a:latin typeface="宋体" panose="02010600030101010101" pitchFamily="2" charset="-122"/>
                <a:ea typeface="宋体" panose="02010600030101010101" pitchFamily="2" charset="-122"/>
              </a:rPr>
              <a:t> </a:t>
            </a:r>
            <a:endParaRPr lang="zh-CN" altLang="en-US" sz="3200" b="1" dirty="0">
              <a:solidFill>
                <a:srgbClr val="336600"/>
              </a:solidFill>
              <a:latin typeface="宋体" panose="02010600030101010101" pitchFamily="2" charset="-122"/>
              <a:ea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4017" name="标题 260097"/>
          <p:cNvSpPr>
            <a:spLocks noGrp="1"/>
          </p:cNvSpPr>
          <p:nvPr>
            <p:ph type="title"/>
          </p:nvPr>
        </p:nvSpPr>
        <p:spPr>
          <a:xfrm>
            <a:off x="2582863" y="146050"/>
            <a:ext cx="4953000" cy="762000"/>
          </a:xfrm>
        </p:spPr>
        <p:txBody>
          <a:bodyPr lIns="92075" tIns="46038" rIns="92075" bIns="46038" anchor="ctr"/>
          <a:p>
            <a:r>
              <a:rPr lang="en-US" altLang="x-none" b="1" dirty="0">
                <a:effectLst/>
                <a:latin typeface="Times New Roman" panose="02020603050405020304" pitchFamily="2" charset="0"/>
              </a:rPr>
              <a:t>5.3.2</a:t>
            </a:r>
            <a:r>
              <a:rPr lang="en-US" altLang="x-none" b="1" dirty="0">
                <a:effectLst/>
              </a:rPr>
              <a:t>    </a:t>
            </a:r>
            <a:r>
              <a:rPr lang="zh-CN" altLang="en-US" b="1" dirty="0">
                <a:effectLst/>
                <a:latin typeface="楷体_GB2312" pitchFamily="1" charset="-122"/>
                <a:ea typeface="楷体_GB2312" pitchFamily="1" charset="-122"/>
              </a:rPr>
              <a:t>稀疏矩阵</a:t>
            </a:r>
            <a:endParaRPr lang="zh-CN" altLang="en-US" b="1" dirty="0">
              <a:solidFill>
                <a:schemeClr val="tx1"/>
              </a:solidFill>
              <a:effectLst/>
              <a:latin typeface="楷体_GB2312" pitchFamily="1" charset="-122"/>
              <a:ea typeface="楷体_GB2312" pitchFamily="1" charset="-122"/>
            </a:endParaRPr>
          </a:p>
        </p:txBody>
      </p:sp>
      <p:sp>
        <p:nvSpPr>
          <p:cNvPr id="214018" name="矩形 260098"/>
          <p:cNvSpPr/>
          <p:nvPr/>
        </p:nvSpPr>
        <p:spPr>
          <a:xfrm>
            <a:off x="1752600" y="981075"/>
            <a:ext cx="8736013" cy="2519363"/>
          </a:xfrm>
          <a:prstGeom prst="rect">
            <a:avLst/>
          </a:prstGeom>
          <a:noFill/>
          <a:ln w="9525">
            <a:noFill/>
          </a:ln>
        </p:spPr>
        <p:txBody>
          <a:bodyPr anchor="t"/>
          <a:p>
            <a:pPr>
              <a:lnSpc>
                <a:spcPct val="110000"/>
              </a:lnSpc>
              <a:spcBef>
                <a:spcPct val="20000"/>
              </a:spcBef>
              <a:buClr>
                <a:schemeClr val="accent2"/>
              </a:buClr>
              <a:buSzPct val="80000"/>
              <a:buFont typeface="Wingdings" panose="05000000000000000000" pitchFamily="2" charset="2"/>
              <a:buNone/>
            </a:pPr>
            <a:r>
              <a:rPr lang="zh-CN" altLang="en-US" sz="3200" b="1" dirty="0">
                <a:solidFill>
                  <a:schemeClr val="folHlink"/>
                </a:solidFill>
                <a:latin typeface="宋体" panose="02010600030101010101" pitchFamily="2" charset="-122"/>
                <a:ea typeface="宋体" panose="02010600030101010101" pitchFamily="2" charset="-122"/>
              </a:rPr>
              <a:t>稀疏矩阵</a:t>
            </a:r>
            <a:r>
              <a:rPr lang="en-US" altLang="x-none" sz="3200" b="1" dirty="0">
                <a:latin typeface="Times New Roman" panose="02020603050405020304" pitchFamily="2" charset="0"/>
                <a:ea typeface="宋体" panose="02010600030101010101" pitchFamily="2" charset="-122"/>
              </a:rPr>
              <a:t>(</a:t>
            </a:r>
            <a:r>
              <a:rPr lang="en-US" altLang="x-none" sz="3200" b="1" dirty="0">
                <a:solidFill>
                  <a:schemeClr val="accent1"/>
                </a:solidFill>
                <a:latin typeface="Times New Roman" panose="02020603050405020304" pitchFamily="2" charset="0"/>
                <a:ea typeface="宋体" panose="02010600030101010101" pitchFamily="2" charset="-122"/>
              </a:rPr>
              <a:t>Sparse Matrix</a:t>
            </a:r>
            <a:r>
              <a:rPr lang="en-US" altLang="x-none" sz="3200" b="1" dirty="0">
                <a:latin typeface="Times New Roman" panose="02020603050405020304" pitchFamily="2" charset="0"/>
                <a:ea typeface="宋体" panose="02010600030101010101" pitchFamily="2" charset="-122"/>
              </a:rPr>
              <a:t>)</a:t>
            </a:r>
            <a:r>
              <a:rPr lang="zh-CN" altLang="en-US" sz="32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对于稀疏矩阵，目前还没有一个确切的定义。设矩阵</a:t>
            </a:r>
            <a:r>
              <a:rPr lang="en-US" altLang="x-none" sz="2800" b="1" dirty="0">
                <a:latin typeface="Times New Roman" panose="02020603050405020304" pitchFamily="2" charset="0"/>
                <a:ea typeface="宋体" panose="02010600030101010101" pitchFamily="2" charset="-122"/>
              </a:rPr>
              <a:t>A</a:t>
            </a:r>
            <a:r>
              <a:rPr lang="zh-CN" altLang="en-US" sz="2800" b="1" dirty="0">
                <a:latin typeface="Times New Roman" panose="02020603050405020304" pitchFamily="2" charset="0"/>
                <a:ea typeface="宋体" panose="02010600030101010101" pitchFamily="2" charset="-122"/>
              </a:rPr>
              <a:t>是一个</a:t>
            </a:r>
            <a:r>
              <a:rPr lang="en-US" altLang="x-none" sz="2800" b="1" dirty="0">
                <a:latin typeface="Times New Roman" panose="02020603050405020304" pitchFamily="2" charset="0"/>
                <a:ea typeface="宋体" panose="02010600030101010101" pitchFamily="2" charset="-122"/>
              </a:rPr>
              <a:t>n</a:t>
            </a:r>
            <a:r>
              <a:rPr lang="en-US" altLang="x-none" sz="2800" b="1" dirty="0">
                <a:latin typeface="Times New Roman" panose="02020603050405020304" pitchFamily="2" charset="0"/>
                <a:ea typeface="宋体" panose="02010600030101010101" pitchFamily="2" charset="-122"/>
                <a:sym typeface="Symbol" panose="05050102010706020507" pitchFamily="2" charset="2"/>
              </a:rPr>
              <a:t></a:t>
            </a:r>
            <a:r>
              <a:rPr lang="en-US" altLang="x-none" sz="2800" b="1" dirty="0">
                <a:latin typeface="Times New Roman" panose="02020603050405020304" pitchFamily="2" charset="0"/>
                <a:ea typeface="宋体" panose="02010600030101010101" pitchFamily="2" charset="-122"/>
              </a:rPr>
              <a:t>m</a:t>
            </a:r>
            <a:r>
              <a:rPr lang="zh-CN" altLang="en-US" sz="2800" b="1" dirty="0">
                <a:latin typeface="Times New Roman" panose="02020603050405020304" pitchFamily="2" charset="0"/>
                <a:ea typeface="宋体" panose="02010600030101010101" pitchFamily="2" charset="-122"/>
              </a:rPr>
              <a:t>的</a:t>
            </a:r>
            <a:r>
              <a:rPr lang="zh-CN" altLang="en-US" sz="2800" b="1" dirty="0">
                <a:latin typeface="宋体" panose="02010600030101010101" pitchFamily="2" charset="-122"/>
                <a:ea typeface="宋体" panose="02010600030101010101" pitchFamily="2" charset="-122"/>
              </a:rPr>
              <a:t>矩阵中有</a:t>
            </a:r>
            <a:r>
              <a:rPr lang="en-US" altLang="x-none" sz="2800" b="1" dirty="0">
                <a:latin typeface="Times New Roman" panose="02020603050405020304" pitchFamily="2" charset="0"/>
                <a:ea typeface="宋体" panose="02010600030101010101" pitchFamily="2" charset="-122"/>
              </a:rPr>
              <a:t>s</a:t>
            </a:r>
            <a:r>
              <a:rPr lang="zh-CN" altLang="en-US" sz="2800" b="1" dirty="0">
                <a:latin typeface="宋体" panose="02010600030101010101" pitchFamily="2" charset="-122"/>
                <a:ea typeface="宋体" panose="02010600030101010101" pitchFamily="2" charset="-122"/>
              </a:rPr>
              <a:t>个非零元素，设  </a:t>
            </a:r>
            <a:r>
              <a:rPr lang="en-US" altLang="x-none" sz="2800" b="1" dirty="0">
                <a:latin typeface="Times New Roman" panose="02020603050405020304" pitchFamily="2" charset="0"/>
                <a:ea typeface="宋体" panose="02010600030101010101" pitchFamily="2" charset="-122"/>
              </a:rPr>
              <a:t>δ=s/(n</a:t>
            </a:r>
            <a:r>
              <a:rPr lang="en-US" altLang="x-none" sz="2800" b="1" dirty="0">
                <a:latin typeface="Times New Roman" panose="02020603050405020304" pitchFamily="2" charset="0"/>
                <a:ea typeface="宋体" panose="02010600030101010101" pitchFamily="2" charset="-122"/>
                <a:sym typeface="Symbol" panose="05050102010706020507" pitchFamily="2" charset="2"/>
              </a:rPr>
              <a:t></a:t>
            </a:r>
            <a:r>
              <a:rPr lang="en-US" altLang="x-none" sz="2800" b="1" dirty="0">
                <a:latin typeface="Times New Roman" panose="02020603050405020304" pitchFamily="2" charset="0"/>
                <a:ea typeface="宋体" panose="02010600030101010101" pitchFamily="2" charset="-122"/>
              </a:rPr>
              <a:t>m)</a:t>
            </a:r>
            <a:r>
              <a:rPr lang="zh-CN" altLang="en-US" sz="2800" b="1" dirty="0">
                <a:latin typeface="Times New Roman" panose="02020603050405020304" pitchFamily="2" charset="0"/>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称</a:t>
            </a:r>
            <a:r>
              <a:rPr lang="en-US" altLang="x-none" sz="2800" b="1" dirty="0">
                <a:latin typeface="Times New Roman" panose="02020603050405020304" pitchFamily="2" charset="0"/>
                <a:ea typeface="宋体" panose="02010600030101010101" pitchFamily="2" charset="-122"/>
              </a:rPr>
              <a:t>δ</a:t>
            </a:r>
            <a:r>
              <a:rPr lang="zh-CN" altLang="en-US" sz="2800" b="1" dirty="0">
                <a:latin typeface="Times New Roman" panose="02020603050405020304" pitchFamily="2" charset="0"/>
                <a:ea typeface="宋体" panose="02010600030101010101" pitchFamily="2" charset="-122"/>
              </a:rPr>
              <a:t>为</a:t>
            </a:r>
            <a:r>
              <a:rPr lang="zh-CN" altLang="en-US" sz="2800" b="1" dirty="0">
                <a:latin typeface="宋体" panose="02010600030101010101" pitchFamily="2" charset="-122"/>
                <a:ea typeface="宋体" panose="02010600030101010101" pitchFamily="2" charset="-122"/>
              </a:rPr>
              <a:t>稀疏因子，如果某一矩阵的稀疏因子</a:t>
            </a:r>
            <a:r>
              <a:rPr lang="en-US" altLang="x-none" sz="2800" b="1" dirty="0">
                <a:latin typeface="Times New Roman" panose="02020603050405020304" pitchFamily="2" charset="0"/>
                <a:ea typeface="宋体" panose="02010600030101010101" pitchFamily="2" charset="-122"/>
              </a:rPr>
              <a:t>δ</a:t>
            </a:r>
            <a:r>
              <a:rPr lang="zh-CN" altLang="en-US" sz="2800" b="1" dirty="0">
                <a:latin typeface="宋体" panose="02010600030101010101" pitchFamily="2" charset="-122"/>
                <a:ea typeface="宋体" panose="02010600030101010101" pitchFamily="2" charset="-122"/>
              </a:rPr>
              <a:t>满足</a:t>
            </a:r>
            <a:r>
              <a:rPr lang="en-US" altLang="x-none" sz="2400" b="1" dirty="0">
                <a:latin typeface="Times New Roman" panose="02020603050405020304" pitchFamily="2" charset="0"/>
                <a:ea typeface="宋体" panose="02010600030101010101" pitchFamily="2" charset="-122"/>
              </a:rPr>
              <a:t>δ</a:t>
            </a:r>
            <a:r>
              <a:rPr lang="en-US" altLang="x-none" sz="2800" b="1" dirty="0">
                <a:latin typeface="Times New Roman" panose="02020603050405020304" pitchFamily="2" charset="0"/>
                <a:ea typeface="宋体" panose="02010600030101010101" pitchFamily="2" charset="-122"/>
              </a:rPr>
              <a:t>≦0.05</a:t>
            </a:r>
            <a:r>
              <a:rPr lang="zh-CN" altLang="en-US" sz="2800" b="1" dirty="0">
                <a:latin typeface="宋体" panose="02010600030101010101" pitchFamily="2" charset="-122"/>
                <a:ea typeface="宋体" panose="02010600030101010101" pitchFamily="2" charset="-122"/>
              </a:rPr>
              <a:t>时称为稀疏矩阵，如图</a:t>
            </a:r>
            <a:r>
              <a:rPr lang="en-US" altLang="x-none" sz="2800" b="1" dirty="0">
                <a:latin typeface="Times New Roman" panose="02020603050405020304" pitchFamily="2" charset="0"/>
                <a:ea typeface="宋体" panose="02010600030101010101" pitchFamily="2" charset="-122"/>
              </a:rPr>
              <a:t>5-8</a:t>
            </a:r>
            <a:r>
              <a:rPr lang="zh-CN" altLang="en-US" sz="2800" b="1" dirty="0">
                <a:latin typeface="宋体" panose="02010600030101010101" pitchFamily="2" charset="-122"/>
                <a:ea typeface="宋体" panose="02010600030101010101" pitchFamily="2" charset="-122"/>
              </a:rPr>
              <a:t>所示。</a:t>
            </a:r>
            <a:endParaRPr lang="zh-CN" altLang="en-US" sz="2800" b="1" dirty="0">
              <a:latin typeface="宋体" panose="02010600030101010101" pitchFamily="2" charset="-122"/>
              <a:ea typeface="宋体" panose="02010600030101010101" pitchFamily="2" charset="-122"/>
            </a:endParaRPr>
          </a:p>
        </p:txBody>
      </p:sp>
      <p:grpSp>
        <p:nvGrpSpPr>
          <p:cNvPr id="214019" name="组合 260099"/>
          <p:cNvGrpSpPr/>
          <p:nvPr/>
        </p:nvGrpSpPr>
        <p:grpSpPr>
          <a:xfrm>
            <a:off x="4295775" y="3284538"/>
            <a:ext cx="4495800" cy="3529012"/>
            <a:chOff x="0" y="0"/>
            <a:chExt cx="2832" cy="2223"/>
          </a:xfrm>
        </p:grpSpPr>
        <p:grpSp>
          <p:nvGrpSpPr>
            <p:cNvPr id="214020" name="组合 260100"/>
            <p:cNvGrpSpPr/>
            <p:nvPr/>
          </p:nvGrpSpPr>
          <p:grpSpPr>
            <a:xfrm>
              <a:off x="0" y="0"/>
              <a:ext cx="2832" cy="1920"/>
              <a:chOff x="0" y="0"/>
              <a:chExt cx="2832" cy="1920"/>
            </a:xfrm>
          </p:grpSpPr>
          <p:sp>
            <p:nvSpPr>
              <p:cNvPr id="214021" name="矩形 260101"/>
              <p:cNvSpPr/>
              <p:nvPr/>
            </p:nvSpPr>
            <p:spPr>
              <a:xfrm>
                <a:off x="427" y="0"/>
                <a:ext cx="2267" cy="227"/>
              </a:xfrm>
              <a:prstGeom prst="rect">
                <a:avLst/>
              </a:prstGeom>
              <a:noFill/>
              <a:ln w="9525">
                <a:noFill/>
              </a:ln>
            </p:spPr>
            <p:txBody>
              <a:bodyPr wrap="none" anchor="ctr"/>
              <a:p>
                <a:r>
                  <a:rPr lang="en-US" altLang="x-none" sz="2400" dirty="0">
                    <a:latin typeface="楷体_GB2312" pitchFamily="1" charset="-122"/>
                    <a:ea typeface="楷体_GB2312" pitchFamily="1" charset="-122"/>
                  </a:rPr>
                  <a:t>0  12  9  0  0  0  0  0</a:t>
                </a:r>
                <a:endParaRPr lang="en-US" altLang="x-none" sz="2400" dirty="0">
                  <a:latin typeface="楷体_GB2312" pitchFamily="1" charset="-122"/>
                  <a:ea typeface="楷体_GB2312" pitchFamily="1" charset="-122"/>
                </a:endParaRPr>
              </a:p>
            </p:txBody>
          </p:sp>
          <p:sp>
            <p:nvSpPr>
              <p:cNvPr id="214022" name="矩形 260102"/>
              <p:cNvSpPr/>
              <p:nvPr/>
            </p:nvSpPr>
            <p:spPr>
              <a:xfrm>
                <a:off x="433" y="259"/>
                <a:ext cx="2267" cy="227"/>
              </a:xfrm>
              <a:prstGeom prst="rect">
                <a:avLst/>
              </a:prstGeom>
              <a:noFill/>
              <a:ln w="9525">
                <a:noFill/>
              </a:ln>
            </p:spPr>
            <p:txBody>
              <a:bodyPr wrap="none" anchor="ctr"/>
              <a:p>
                <a:r>
                  <a:rPr lang="en-US" altLang="x-none" sz="2400" dirty="0">
                    <a:latin typeface="楷体_GB2312" pitchFamily="1" charset="-122"/>
                    <a:ea typeface="楷体_GB2312" pitchFamily="1" charset="-122"/>
                  </a:rPr>
                  <a:t>0  0   0  0  0  0  0  0</a:t>
                </a:r>
                <a:endParaRPr lang="en-US" altLang="x-none" sz="2400" dirty="0">
                  <a:latin typeface="楷体_GB2312" pitchFamily="1" charset="-122"/>
                  <a:ea typeface="楷体_GB2312" pitchFamily="1" charset="-122"/>
                </a:endParaRPr>
              </a:p>
            </p:txBody>
          </p:sp>
          <p:sp>
            <p:nvSpPr>
              <p:cNvPr id="214023" name="矩形 260103"/>
              <p:cNvSpPr/>
              <p:nvPr/>
            </p:nvSpPr>
            <p:spPr>
              <a:xfrm>
                <a:off x="433" y="568"/>
                <a:ext cx="2267" cy="227"/>
              </a:xfrm>
              <a:prstGeom prst="rect">
                <a:avLst/>
              </a:prstGeom>
              <a:noFill/>
              <a:ln w="9525">
                <a:noFill/>
              </a:ln>
            </p:spPr>
            <p:txBody>
              <a:bodyPr wrap="none" anchor="ctr"/>
              <a:p>
                <a:r>
                  <a:rPr lang="en-US" altLang="x-none" sz="2400" dirty="0">
                    <a:latin typeface="楷体_GB2312" pitchFamily="1" charset="-122"/>
                    <a:ea typeface="楷体_GB2312" pitchFamily="1" charset="-122"/>
                  </a:rPr>
                  <a:t>-3 0   0  0  0  0  0  4</a:t>
                </a:r>
                <a:endParaRPr lang="en-US" altLang="x-none" sz="2400" dirty="0">
                  <a:latin typeface="楷体_GB2312" pitchFamily="1" charset="-122"/>
                  <a:ea typeface="楷体_GB2312" pitchFamily="1" charset="-122"/>
                </a:endParaRPr>
              </a:p>
            </p:txBody>
          </p:sp>
          <p:sp>
            <p:nvSpPr>
              <p:cNvPr id="214024" name="矩形 260104"/>
              <p:cNvSpPr/>
              <p:nvPr/>
            </p:nvSpPr>
            <p:spPr>
              <a:xfrm>
                <a:off x="433" y="877"/>
                <a:ext cx="2267" cy="227"/>
              </a:xfrm>
              <a:prstGeom prst="rect">
                <a:avLst/>
              </a:prstGeom>
              <a:noFill/>
              <a:ln w="9525">
                <a:noFill/>
              </a:ln>
            </p:spPr>
            <p:txBody>
              <a:bodyPr wrap="none" anchor="ctr"/>
              <a:p>
                <a:r>
                  <a:rPr lang="en-US" altLang="x-none" sz="2400" dirty="0">
                    <a:latin typeface="楷体_GB2312" pitchFamily="1" charset="-122"/>
                    <a:ea typeface="楷体_GB2312" pitchFamily="1" charset="-122"/>
                  </a:rPr>
                  <a:t>0  0  24  0  0  2  0  0</a:t>
                </a:r>
                <a:endParaRPr lang="en-US" altLang="x-none" sz="2400" dirty="0">
                  <a:latin typeface="楷体_GB2312" pitchFamily="1" charset="-122"/>
                  <a:ea typeface="楷体_GB2312" pitchFamily="1" charset="-122"/>
                </a:endParaRPr>
              </a:p>
            </p:txBody>
          </p:sp>
          <p:sp>
            <p:nvSpPr>
              <p:cNvPr id="214025" name="矩形 260105"/>
              <p:cNvSpPr/>
              <p:nvPr/>
            </p:nvSpPr>
            <p:spPr>
              <a:xfrm>
                <a:off x="433" y="1165"/>
                <a:ext cx="2267" cy="227"/>
              </a:xfrm>
              <a:prstGeom prst="rect">
                <a:avLst/>
              </a:prstGeom>
              <a:noFill/>
              <a:ln w="9525">
                <a:noFill/>
              </a:ln>
            </p:spPr>
            <p:txBody>
              <a:bodyPr wrap="none" anchor="ctr"/>
              <a:p>
                <a:r>
                  <a:rPr lang="en-US" altLang="x-none" sz="2400" dirty="0">
                    <a:latin typeface="楷体_GB2312" pitchFamily="1" charset="-122"/>
                    <a:ea typeface="楷体_GB2312" pitchFamily="1" charset="-122"/>
                  </a:rPr>
                  <a:t>0 18  0   0  0  0  0  0</a:t>
                </a:r>
                <a:endParaRPr lang="en-US" altLang="x-none" sz="2400" dirty="0">
                  <a:latin typeface="楷体_GB2312" pitchFamily="1" charset="-122"/>
                  <a:ea typeface="楷体_GB2312" pitchFamily="1" charset="-122"/>
                </a:endParaRPr>
              </a:p>
            </p:txBody>
          </p:sp>
          <p:sp>
            <p:nvSpPr>
              <p:cNvPr id="214026" name="矩形 260106"/>
              <p:cNvSpPr/>
              <p:nvPr/>
            </p:nvSpPr>
            <p:spPr>
              <a:xfrm>
                <a:off x="433" y="1453"/>
                <a:ext cx="2267" cy="227"/>
              </a:xfrm>
              <a:prstGeom prst="rect">
                <a:avLst/>
              </a:prstGeom>
              <a:noFill/>
              <a:ln w="9525">
                <a:noFill/>
              </a:ln>
            </p:spPr>
            <p:txBody>
              <a:bodyPr wrap="none" anchor="ctr"/>
              <a:p>
                <a:r>
                  <a:rPr lang="en-US" altLang="x-none" sz="2400" dirty="0">
                    <a:latin typeface="楷体_GB2312" pitchFamily="1" charset="-122"/>
                    <a:ea typeface="楷体_GB2312" pitchFamily="1" charset="-122"/>
                  </a:rPr>
                  <a:t>0  0  0   0  0  0 -7  0</a:t>
                </a:r>
                <a:endParaRPr lang="en-US" altLang="x-none" sz="2400" dirty="0">
                  <a:latin typeface="楷体_GB2312" pitchFamily="1" charset="-122"/>
                  <a:ea typeface="楷体_GB2312" pitchFamily="1" charset="-122"/>
                </a:endParaRPr>
              </a:p>
            </p:txBody>
          </p:sp>
          <p:sp>
            <p:nvSpPr>
              <p:cNvPr id="214027" name="左中括号 260107"/>
              <p:cNvSpPr/>
              <p:nvPr/>
            </p:nvSpPr>
            <p:spPr>
              <a:xfrm>
                <a:off x="384" y="16"/>
                <a:ext cx="68" cy="1904"/>
              </a:xfrm>
              <a:prstGeom prst="leftBracket">
                <a:avLst>
                  <a:gd name="adj" fmla="val 233333"/>
                </a:avLst>
              </a:prstGeom>
              <a:noFill/>
              <a:ln w="9525"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sp>
            <p:nvSpPr>
              <p:cNvPr id="214028" name="右中括号 260108"/>
              <p:cNvSpPr/>
              <p:nvPr/>
            </p:nvSpPr>
            <p:spPr>
              <a:xfrm>
                <a:off x="2764" y="0"/>
                <a:ext cx="68" cy="1904"/>
              </a:xfrm>
              <a:prstGeom prst="rightBracket">
                <a:avLst>
                  <a:gd name="adj" fmla="val 233333"/>
                </a:avLst>
              </a:prstGeom>
              <a:noFill/>
              <a:ln w="9525"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sp>
            <p:nvSpPr>
              <p:cNvPr id="214029" name="矩形 260109"/>
              <p:cNvSpPr/>
              <p:nvPr/>
            </p:nvSpPr>
            <p:spPr>
              <a:xfrm>
                <a:off x="0" y="903"/>
                <a:ext cx="385" cy="249"/>
              </a:xfrm>
              <a:prstGeom prst="rect">
                <a:avLst/>
              </a:prstGeom>
              <a:noFill/>
              <a:ln w="9525">
                <a:noFill/>
              </a:ln>
            </p:spPr>
            <p:txBody>
              <a:bodyPr wrap="none" anchor="ctr"/>
              <a:p>
                <a:r>
                  <a:rPr lang="en-US" altLang="x-none" sz="2800" dirty="0">
                    <a:latin typeface="Times New Roman" panose="02020603050405020304" pitchFamily="2" charset="0"/>
                    <a:ea typeface="宋体" panose="02010600030101010101" pitchFamily="2" charset="-122"/>
                  </a:rPr>
                  <a:t>A=</a:t>
                </a:r>
                <a:endParaRPr lang="en-US" altLang="x-none" sz="2800" dirty="0">
                  <a:latin typeface="Times New Roman" panose="02020603050405020304" pitchFamily="2" charset="0"/>
                  <a:ea typeface="宋体" panose="02010600030101010101" pitchFamily="2" charset="-122"/>
                </a:endParaRPr>
              </a:p>
            </p:txBody>
          </p:sp>
          <p:sp>
            <p:nvSpPr>
              <p:cNvPr id="214030" name="矩形 260110"/>
              <p:cNvSpPr/>
              <p:nvPr/>
            </p:nvSpPr>
            <p:spPr>
              <a:xfrm>
                <a:off x="432" y="1693"/>
                <a:ext cx="2267" cy="227"/>
              </a:xfrm>
              <a:prstGeom prst="rect">
                <a:avLst/>
              </a:prstGeom>
              <a:noFill/>
              <a:ln w="9525">
                <a:noFill/>
              </a:ln>
            </p:spPr>
            <p:txBody>
              <a:bodyPr wrap="none" anchor="ctr"/>
              <a:p>
                <a:r>
                  <a:rPr lang="en-US" altLang="x-none" sz="2400" dirty="0">
                    <a:latin typeface="楷体_GB2312" pitchFamily="1" charset="-122"/>
                    <a:ea typeface="楷体_GB2312" pitchFamily="1" charset="-122"/>
                  </a:rPr>
                  <a:t>0  0  0  -6  0  0  0  0</a:t>
                </a:r>
                <a:endParaRPr lang="en-US" altLang="x-none" sz="2400" dirty="0">
                  <a:latin typeface="楷体_GB2312" pitchFamily="1" charset="-122"/>
                  <a:ea typeface="楷体_GB2312" pitchFamily="1" charset="-122"/>
                </a:endParaRPr>
              </a:p>
            </p:txBody>
          </p:sp>
        </p:grpSp>
        <p:sp>
          <p:nvSpPr>
            <p:cNvPr id="214031" name="矩形 260111"/>
            <p:cNvSpPr/>
            <p:nvPr/>
          </p:nvSpPr>
          <p:spPr>
            <a:xfrm>
              <a:off x="635" y="1983"/>
              <a:ext cx="1920" cy="240"/>
            </a:xfrm>
            <a:prstGeom prst="rect">
              <a:avLst/>
            </a:prstGeom>
            <a:noFill/>
            <a:ln w="9525">
              <a:noFill/>
            </a:ln>
          </p:spPr>
          <p:txBody>
            <a:bodyPr lIns="92075" tIns="46038" rIns="92075" bIns="46038" anchor="ctr"/>
            <a:p>
              <a:pPr algn="ctr" eaLnBrk="0" hangingPunct="0"/>
              <a:r>
                <a:rPr lang="zh-CN" altLang="en-US" sz="2000" b="1" dirty="0">
                  <a:latin typeface="Arial" panose="020B0604020202020204" pitchFamily="34" charset="0"/>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5-8 </a:t>
              </a:r>
              <a:r>
                <a:rPr lang="en-US" altLang="x-none" sz="2000" b="1" dirty="0">
                  <a:latin typeface="Arial" panose="020B0604020202020204" pitchFamily="34" charset="0"/>
                  <a:ea typeface="宋体" panose="02010600030101010101" pitchFamily="2" charset="-122"/>
                </a:rPr>
                <a:t>  </a:t>
              </a:r>
              <a:r>
                <a:rPr lang="zh-CN" altLang="en-US" sz="2000" b="1" dirty="0">
                  <a:latin typeface="Arial" panose="020B0604020202020204" pitchFamily="34" charset="0"/>
                  <a:ea typeface="宋体" panose="02010600030101010101" pitchFamily="2" charset="-122"/>
                </a:rPr>
                <a:t>稀疏</a:t>
              </a:r>
              <a:r>
                <a:rPr lang="zh-CN" altLang="en-US" sz="2000" b="1" dirty="0">
                  <a:latin typeface="宋体" panose="02010600030101010101" pitchFamily="2" charset="-122"/>
                  <a:ea typeface="宋体" panose="02010600030101010101" pitchFamily="2" charset="-122"/>
                </a:rPr>
                <a:t>矩阵</a:t>
              </a:r>
              <a:r>
                <a:rPr lang="zh-CN" altLang="en-US" sz="2000" b="1" dirty="0">
                  <a:latin typeface="Times New Roman" panose="02020603050405020304" pitchFamily="2" charset="0"/>
                  <a:ea typeface="宋体" panose="02010600030101010101" pitchFamily="2" charset="-122"/>
                </a:rPr>
                <a:t>示例</a:t>
              </a:r>
              <a:endParaRPr lang="zh-CN" altLang="en-US" sz="2000" b="1" dirty="0">
                <a:latin typeface="Times New Roman" panose="02020603050405020304" pitchFamily="2" charset="0"/>
                <a:ea typeface="宋体" panose="02010600030101010101" pitchFamily="2" charset="-122"/>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1" name="标题 261121"/>
          <p:cNvSpPr>
            <a:spLocks noGrp="1"/>
          </p:cNvSpPr>
          <p:nvPr>
            <p:ph type="title"/>
          </p:nvPr>
        </p:nvSpPr>
        <p:spPr>
          <a:xfrm>
            <a:off x="2208213" y="146050"/>
            <a:ext cx="7616825" cy="762000"/>
          </a:xfrm>
        </p:spPr>
        <p:txBody>
          <a:bodyPr lIns="92075" tIns="46038" rIns="92075" bIns="46038" anchor="ctr"/>
          <a:p>
            <a:r>
              <a:rPr lang="en-US" altLang="x-none" b="1" dirty="0">
                <a:effectLst/>
                <a:latin typeface="Times New Roman" panose="02020603050405020304" pitchFamily="2" charset="0"/>
              </a:rPr>
              <a:t>5.3.2.1</a:t>
            </a:r>
            <a:r>
              <a:rPr lang="en-US" altLang="x-none" b="1" dirty="0">
                <a:effectLst/>
              </a:rPr>
              <a:t>    </a:t>
            </a:r>
            <a:r>
              <a:rPr lang="zh-CN" altLang="en-US" b="1" dirty="0">
                <a:effectLst/>
                <a:latin typeface="楷体_GB2312" pitchFamily="1" charset="-122"/>
                <a:ea typeface="楷体_GB2312" pitchFamily="1" charset="-122"/>
              </a:rPr>
              <a:t>稀疏矩阵的压缩存储</a:t>
            </a:r>
            <a:endParaRPr lang="zh-CN" altLang="en-US" b="1" dirty="0">
              <a:solidFill>
                <a:schemeClr val="tx1"/>
              </a:solidFill>
              <a:effectLst/>
              <a:latin typeface="楷体_GB2312" pitchFamily="1" charset="-122"/>
              <a:ea typeface="楷体_GB2312" pitchFamily="1" charset="-122"/>
            </a:endParaRPr>
          </a:p>
        </p:txBody>
      </p:sp>
      <p:sp>
        <p:nvSpPr>
          <p:cNvPr id="215042" name="矩形 261122"/>
          <p:cNvSpPr/>
          <p:nvPr/>
        </p:nvSpPr>
        <p:spPr>
          <a:xfrm>
            <a:off x="1752600" y="981075"/>
            <a:ext cx="8736013" cy="5327650"/>
          </a:xfrm>
          <a:prstGeom prst="rect">
            <a:avLst/>
          </a:prstGeom>
          <a:noFill/>
          <a:ln w="9525">
            <a:noFill/>
          </a:ln>
        </p:spPr>
        <p:txBody>
          <a:bodyPr anchor="t"/>
          <a:p>
            <a:pPr>
              <a:lnSpc>
                <a:spcPct val="110000"/>
              </a:lnSpc>
              <a:spcBef>
                <a:spcPct val="20000"/>
              </a:spcBef>
              <a:buClr>
                <a:schemeClr val="accent2"/>
              </a:buClr>
              <a:buSzPct val="80000"/>
              <a:buFont typeface="Wingdings" panose="05000000000000000000" pitchFamily="2" charset="2"/>
              <a:buNone/>
            </a:pPr>
            <a:r>
              <a:rPr lang="zh-CN" altLang="en-US" sz="2800" b="1" dirty="0">
                <a:latin typeface="Times New Roman" panose="02020603050405020304" pitchFamily="2" charset="0"/>
                <a:ea typeface="宋体" panose="02010600030101010101" pitchFamily="2" charset="-122"/>
              </a:rPr>
              <a:t>        对于稀疏矩阵，采用压缩存储方法时，只存储非</a:t>
            </a:r>
            <a:r>
              <a:rPr lang="en-US" altLang="x-none" sz="2800" b="1" dirty="0">
                <a:latin typeface="Times New Roman" panose="02020603050405020304" pitchFamily="2" charset="0"/>
                <a:ea typeface="宋体" panose="02010600030101010101" pitchFamily="2" charset="-122"/>
              </a:rPr>
              <a:t>0</a:t>
            </a:r>
            <a:r>
              <a:rPr lang="zh-CN" altLang="en-US" sz="2800" b="1" dirty="0">
                <a:latin typeface="Times New Roman" panose="02020603050405020304" pitchFamily="2" charset="0"/>
                <a:ea typeface="宋体" panose="02010600030101010101" pitchFamily="2" charset="-122"/>
              </a:rPr>
              <a:t>元素。必须存储非</a:t>
            </a:r>
            <a:r>
              <a:rPr lang="en-US" altLang="x-none" sz="2800" b="1" dirty="0">
                <a:latin typeface="Times New Roman" panose="02020603050405020304" pitchFamily="2" charset="0"/>
                <a:ea typeface="宋体" panose="02010600030101010101" pitchFamily="2" charset="-122"/>
              </a:rPr>
              <a:t>0</a:t>
            </a:r>
            <a:r>
              <a:rPr lang="zh-CN" altLang="en-US" sz="2800" b="1" dirty="0">
                <a:latin typeface="Times New Roman" panose="02020603050405020304" pitchFamily="2" charset="0"/>
                <a:ea typeface="宋体" panose="02010600030101010101" pitchFamily="2" charset="-122"/>
              </a:rPr>
              <a:t>元素的行下标值、列下标值、元素值。因此，一个三元组</a:t>
            </a:r>
            <a:r>
              <a:rPr lang="en-US" altLang="x-none" sz="2800" b="1" dirty="0">
                <a:latin typeface="Times New Roman" panose="02020603050405020304" pitchFamily="2" charset="0"/>
                <a:ea typeface="宋体" panose="02010600030101010101" pitchFamily="2" charset="-122"/>
              </a:rPr>
              <a:t>(i, j, a</a:t>
            </a:r>
            <a:r>
              <a:rPr lang="en-US" altLang="x-none" sz="2800" b="1" baseline="-20000" dirty="0">
                <a:latin typeface="Times New Roman" panose="02020603050405020304" pitchFamily="2" charset="0"/>
                <a:ea typeface="宋体" panose="02010600030101010101" pitchFamily="2" charset="-122"/>
              </a:rPr>
              <a:t>ij</a:t>
            </a:r>
            <a:r>
              <a:rPr lang="en-US" altLang="x-none" sz="28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唯一确定稀疏矩阵的一个非零元素。</a:t>
            </a:r>
            <a:endParaRPr lang="zh-CN" altLang="en-US" sz="2800" b="1" dirty="0">
              <a:latin typeface="Times New Roman" panose="02020603050405020304" pitchFamily="2" charset="0"/>
              <a:ea typeface="宋体" panose="02010600030101010101" pitchFamily="2" charset="-122"/>
            </a:endParaRPr>
          </a:p>
          <a:p>
            <a:pPr>
              <a:lnSpc>
                <a:spcPct val="110000"/>
              </a:lnSpc>
              <a:spcBef>
                <a:spcPct val="20000"/>
              </a:spcBef>
            </a:pPr>
            <a:r>
              <a:rPr lang="zh-CN" altLang="en-US" sz="2800" b="1" dirty="0">
                <a:latin typeface="Times New Roman" panose="02020603050405020304" pitchFamily="2" charset="0"/>
                <a:ea typeface="宋体" panose="02010600030101010101" pitchFamily="2" charset="-122"/>
              </a:rPr>
              <a:t>       如图</a:t>
            </a:r>
            <a:r>
              <a:rPr lang="en-US" altLang="x-none" sz="2800" b="1" dirty="0">
                <a:latin typeface="Times New Roman" panose="02020603050405020304" pitchFamily="2" charset="0"/>
                <a:ea typeface="宋体" panose="02010600030101010101" pitchFamily="2" charset="-122"/>
              </a:rPr>
              <a:t>5-8</a:t>
            </a:r>
            <a:r>
              <a:rPr lang="zh-CN" altLang="en-US" sz="2800" b="1" dirty="0">
                <a:latin typeface="Times New Roman" panose="02020603050405020304" pitchFamily="2" charset="0"/>
                <a:ea typeface="宋体" panose="02010600030101010101" pitchFamily="2" charset="-122"/>
              </a:rPr>
              <a:t>的稀疏矩阵</a:t>
            </a:r>
            <a:r>
              <a:rPr lang="en-US" altLang="x-none" sz="2800" b="1" dirty="0">
                <a:latin typeface="Times New Roman" panose="02020603050405020304" pitchFamily="2" charset="0"/>
                <a:ea typeface="宋体" panose="02010600030101010101" pitchFamily="2" charset="-122"/>
              </a:rPr>
              <a:t>A</a:t>
            </a:r>
            <a:r>
              <a:rPr lang="zh-CN" altLang="en-US" sz="2800" b="1" dirty="0">
                <a:latin typeface="Times New Roman" panose="02020603050405020304" pitchFamily="2" charset="0"/>
                <a:ea typeface="宋体" panose="02010600030101010101" pitchFamily="2" charset="-122"/>
              </a:rPr>
              <a:t>的三元组线性表为：</a:t>
            </a:r>
            <a:endParaRPr lang="zh-CN" altLang="en-US" sz="2800" b="1" dirty="0">
              <a:latin typeface="Times New Roman" panose="02020603050405020304" pitchFamily="2" charset="0"/>
              <a:ea typeface="宋体" panose="02010600030101010101" pitchFamily="2" charset="-122"/>
            </a:endParaRPr>
          </a:p>
          <a:p>
            <a:pPr marL="533400" lvl="1" indent="0" eaLnBrk="1" hangingPunct="1">
              <a:lnSpc>
                <a:spcPct val="110000"/>
              </a:lnSpc>
              <a:spcBef>
                <a:spcPct val="20000"/>
              </a:spcBef>
            </a:pPr>
            <a:r>
              <a:rPr lang="en-US" altLang="x-none" sz="2800" b="1" dirty="0">
                <a:latin typeface="Times New Roman" panose="02020603050405020304" pitchFamily="2" charset="0"/>
                <a:ea typeface="宋体" panose="02010600030101010101" pitchFamily="2" charset="-122"/>
              </a:rPr>
              <a:t>( (1,2,12), (1,3,9), (3,1,-3), (3,8,4), (4,3,24), (5,2,18), (6,7,-7), (7,4,-6) ) </a:t>
            </a:r>
            <a:endParaRPr lang="en-US" altLang="x-none" sz="2800" b="1" dirty="0">
              <a:latin typeface="Times New Roman" panose="02020603050405020304" pitchFamily="2" charset="0"/>
              <a:ea typeface="宋体" panose="02010600030101010101" pitchFamily="2" charset="-122"/>
            </a:endParaRPr>
          </a:p>
          <a:p>
            <a:pPr>
              <a:lnSpc>
                <a:spcPct val="110000"/>
              </a:lnSpc>
              <a:spcBef>
                <a:spcPct val="20000"/>
              </a:spcBef>
            </a:pPr>
            <a:r>
              <a:rPr lang="en-US" altLang="x-none" sz="3600" b="1" dirty="0">
                <a:solidFill>
                  <a:schemeClr val="folHlink"/>
                </a:solidFill>
                <a:latin typeface="Times New Roman" panose="02020603050405020304" pitchFamily="2" charset="0"/>
                <a:ea typeface="宋体" panose="02010600030101010101" pitchFamily="2" charset="-122"/>
              </a:rPr>
              <a:t>1  </a:t>
            </a:r>
            <a:r>
              <a:rPr lang="zh-CN" altLang="en-US" sz="3600" b="1" dirty="0">
                <a:solidFill>
                  <a:schemeClr val="folHlink"/>
                </a:solidFill>
                <a:latin typeface="Times New Roman" panose="02020603050405020304" pitchFamily="2" charset="0"/>
                <a:ea typeface="楷体_GB2312" pitchFamily="1" charset="-122"/>
              </a:rPr>
              <a:t>三元组顺序表</a:t>
            </a:r>
            <a:endParaRPr lang="zh-CN" altLang="en-US" sz="3600" b="1" dirty="0">
              <a:solidFill>
                <a:schemeClr val="folHlink"/>
              </a:solidFill>
              <a:latin typeface="Times New Roman" panose="02020603050405020304" pitchFamily="2" charset="0"/>
              <a:ea typeface="楷体_GB2312" pitchFamily="1" charset="-122"/>
            </a:endParaRPr>
          </a:p>
          <a:p>
            <a:pPr>
              <a:lnSpc>
                <a:spcPct val="110000"/>
              </a:lnSpc>
              <a:spcBef>
                <a:spcPct val="20000"/>
              </a:spcBef>
            </a:pPr>
            <a:r>
              <a:rPr lang="zh-CN" altLang="en-US" sz="2400" dirty="0">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若以行序为主序，稀疏矩阵中所有非</a:t>
            </a:r>
            <a:r>
              <a:rPr lang="en-US" altLang="x-none" sz="2800" b="1" dirty="0">
                <a:latin typeface="Times New Roman" panose="02020603050405020304" pitchFamily="2" charset="0"/>
                <a:ea typeface="宋体" panose="02010600030101010101" pitchFamily="2" charset="-122"/>
              </a:rPr>
              <a:t>0</a:t>
            </a:r>
            <a:r>
              <a:rPr lang="zh-CN" altLang="en-US" sz="2800" b="1" dirty="0">
                <a:latin typeface="Times New Roman" panose="02020603050405020304" pitchFamily="2" charset="0"/>
                <a:ea typeface="宋体" panose="02010600030101010101" pitchFamily="2" charset="-122"/>
              </a:rPr>
              <a:t>元素的三元组，就可以得构成该稀疏矩阵的一个三元组顺序表。</a:t>
            </a:r>
            <a:endParaRPr lang="zh-CN" altLang="en-US"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6065" name="标题 262145"/>
          <p:cNvSpPr>
            <a:spLocks noGrp="1"/>
          </p:cNvSpPr>
          <p:nvPr>
            <p:ph type="title"/>
          </p:nvPr>
        </p:nvSpPr>
        <p:spPr>
          <a:xfrm>
            <a:off x="2208213" y="146050"/>
            <a:ext cx="4824412" cy="690563"/>
          </a:xfrm>
        </p:spPr>
        <p:txBody>
          <a:bodyPr lIns="92075" tIns="46038" rIns="92075" bIns="46038" anchor="ctr"/>
          <a:p>
            <a:r>
              <a:rPr lang="en-US" altLang="x-none" sz="4000" b="1" dirty="0">
                <a:effectLst/>
                <a:latin typeface="Times New Roman" panose="02020603050405020304" pitchFamily="2" charset="0"/>
              </a:rPr>
              <a:t>1</a:t>
            </a:r>
            <a:r>
              <a:rPr lang="en-US" altLang="x-none" sz="4000" b="1" dirty="0">
                <a:effectLst/>
              </a:rPr>
              <a:t>    </a:t>
            </a:r>
            <a:r>
              <a:rPr lang="zh-CN" altLang="en-US" sz="4000" b="1" dirty="0">
                <a:effectLst/>
                <a:latin typeface="楷体_GB2312" pitchFamily="1" charset="-122"/>
                <a:ea typeface="楷体_GB2312" pitchFamily="1" charset="-122"/>
              </a:rPr>
              <a:t>三元组顺序表</a:t>
            </a:r>
            <a:endParaRPr lang="zh-CN" altLang="en-US" sz="4000" b="1" dirty="0">
              <a:solidFill>
                <a:schemeClr val="tx1"/>
              </a:solidFill>
              <a:effectLst/>
              <a:latin typeface="楷体_GB2312" pitchFamily="1" charset="-122"/>
              <a:ea typeface="楷体_GB2312" pitchFamily="1" charset="-122"/>
            </a:endParaRPr>
          </a:p>
        </p:txBody>
      </p:sp>
      <p:sp>
        <p:nvSpPr>
          <p:cNvPr id="216066" name="矩形 262146"/>
          <p:cNvSpPr/>
          <p:nvPr/>
        </p:nvSpPr>
        <p:spPr>
          <a:xfrm>
            <a:off x="1752600" y="908050"/>
            <a:ext cx="8736013" cy="5876925"/>
          </a:xfrm>
          <a:prstGeom prst="rect">
            <a:avLst/>
          </a:prstGeom>
          <a:noFill/>
          <a:ln w="9525">
            <a:noFill/>
          </a:ln>
        </p:spPr>
        <p:txBody>
          <a:bodyPr anchor="t"/>
          <a:p>
            <a:pPr>
              <a:lnSpc>
                <a:spcPct val="110000"/>
              </a:lnSpc>
              <a:spcBef>
                <a:spcPct val="20000"/>
              </a:spcBef>
              <a:buClr>
                <a:schemeClr val="accent2"/>
              </a:buClr>
              <a:buSzPct val="80000"/>
              <a:buFont typeface="Wingdings" panose="05000000000000000000" pitchFamily="2" charset="2"/>
              <a:buNone/>
            </a:pPr>
            <a:r>
              <a:rPr lang="zh-CN" altLang="en-US" sz="2800" b="1" dirty="0">
                <a:latin typeface="Times New Roman" panose="02020603050405020304" pitchFamily="2" charset="0"/>
                <a:ea typeface="宋体" panose="02010600030101010101" pitchFamily="2" charset="-122"/>
              </a:rPr>
              <a:t>        若以行序为主序，稀疏矩阵中所有非</a:t>
            </a:r>
            <a:r>
              <a:rPr lang="en-US" altLang="x-none" sz="2800" b="1" dirty="0">
                <a:latin typeface="Times New Roman" panose="02020603050405020304" pitchFamily="2" charset="0"/>
                <a:ea typeface="宋体" panose="02010600030101010101" pitchFamily="2" charset="-122"/>
              </a:rPr>
              <a:t>0</a:t>
            </a:r>
            <a:r>
              <a:rPr lang="zh-CN" altLang="en-US" sz="2800" b="1" dirty="0">
                <a:latin typeface="Times New Roman" panose="02020603050405020304" pitchFamily="2" charset="0"/>
                <a:ea typeface="宋体" panose="02010600030101010101" pitchFamily="2" charset="-122"/>
              </a:rPr>
              <a:t>元素的三元组，就可以得构成该稀疏矩阵的一个三元组顺序表。相应的数据结构定义如下：</a:t>
            </a:r>
            <a:endParaRPr lang="zh-CN" altLang="en-US" sz="2800" b="1" dirty="0">
              <a:latin typeface="Times New Roman" panose="02020603050405020304" pitchFamily="2" charset="0"/>
              <a:ea typeface="宋体" panose="02010600030101010101" pitchFamily="2" charset="-122"/>
            </a:endParaRPr>
          </a:p>
          <a:p>
            <a:pPr>
              <a:lnSpc>
                <a:spcPct val="110000"/>
              </a:lnSpc>
              <a:spcBef>
                <a:spcPct val="20000"/>
              </a:spcBef>
            </a:pPr>
            <a:r>
              <a:rPr lang="zh-CN" altLang="en-US" sz="3200" b="1" dirty="0">
                <a:solidFill>
                  <a:schemeClr val="folHlink"/>
                </a:solidFill>
                <a:latin typeface="Times New Roman" panose="02020603050405020304" pitchFamily="2" charset="0"/>
                <a:ea typeface="宋体" panose="02010600030101010101" pitchFamily="2" charset="-122"/>
              </a:rPr>
              <a:t>⑴ 三元组结点定义</a:t>
            </a:r>
            <a:r>
              <a:rPr lang="zh-CN" altLang="en-US" sz="2400" b="1" dirty="0">
                <a:latin typeface="Times New Roman" panose="02020603050405020304" pitchFamily="2" charset="0"/>
                <a:ea typeface="宋体" panose="02010600030101010101" pitchFamily="2" charset="-122"/>
              </a:rPr>
              <a:t>    </a:t>
            </a:r>
            <a:endParaRPr lang="zh-CN" altLang="en-US" sz="2400" b="1" dirty="0">
              <a:latin typeface="Times New Roman" panose="02020603050405020304" pitchFamily="2" charset="0"/>
              <a:ea typeface="宋体" panose="02010600030101010101" pitchFamily="2" charset="-122"/>
            </a:endParaRPr>
          </a:p>
          <a:p>
            <a:pPr>
              <a:lnSpc>
                <a:spcPct val="110000"/>
              </a:lnSpc>
              <a:spcBef>
                <a:spcPct val="20000"/>
              </a:spcBef>
            </a:pPr>
            <a:r>
              <a:rPr lang="en-US" altLang="x-none" sz="2800" b="1" dirty="0">
                <a:latin typeface="Times New Roman" panose="02020603050405020304" pitchFamily="2" charset="0"/>
                <a:ea typeface="宋体" panose="02010600030101010101" pitchFamily="2" charset="-122"/>
              </a:rPr>
              <a:t>#define MAX_SIZE 101</a:t>
            </a:r>
            <a:endParaRPr lang="en-US" altLang="x-none" sz="2800" b="1" dirty="0">
              <a:latin typeface="Times New Roman" panose="02020603050405020304" pitchFamily="2" charset="0"/>
              <a:ea typeface="宋体" panose="02010600030101010101" pitchFamily="2" charset="-122"/>
            </a:endParaRPr>
          </a:p>
          <a:p>
            <a:pPr>
              <a:lnSpc>
                <a:spcPct val="110000"/>
              </a:lnSpc>
              <a:spcBef>
                <a:spcPct val="20000"/>
              </a:spcBef>
            </a:pPr>
            <a:r>
              <a:rPr lang="en-US" altLang="x-none" sz="2800" b="1" dirty="0">
                <a:latin typeface="Times New Roman" panose="02020603050405020304" pitchFamily="2" charset="0"/>
                <a:ea typeface="宋体" panose="02010600030101010101" pitchFamily="2" charset="-122"/>
              </a:rPr>
              <a:t>typedef int elemtype ;</a:t>
            </a:r>
            <a:endParaRPr lang="en-US" altLang="x-none" sz="2800" b="1" dirty="0">
              <a:latin typeface="Times New Roman" panose="02020603050405020304" pitchFamily="2" charset="0"/>
              <a:ea typeface="宋体" panose="02010600030101010101" pitchFamily="2" charset="-122"/>
            </a:endParaRPr>
          </a:p>
          <a:p>
            <a:pPr>
              <a:lnSpc>
                <a:spcPct val="110000"/>
              </a:lnSpc>
              <a:spcBef>
                <a:spcPct val="20000"/>
              </a:spcBef>
            </a:pPr>
            <a:r>
              <a:rPr lang="en-US" altLang="x-none" sz="2800" b="1" dirty="0">
                <a:latin typeface="Times New Roman" panose="02020603050405020304" pitchFamily="2" charset="0"/>
                <a:ea typeface="宋体" panose="02010600030101010101" pitchFamily="2" charset="-122"/>
              </a:rPr>
              <a:t>typedef struct</a:t>
            </a:r>
            <a:endParaRPr lang="en-US" altLang="x-none" sz="28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20000"/>
              </a:spcBef>
            </a:pPr>
            <a:r>
              <a:rPr lang="en-US" altLang="x-none" sz="2800" b="1" dirty="0">
                <a:latin typeface="Times New Roman" panose="02020603050405020304" pitchFamily="2" charset="0"/>
                <a:ea typeface="宋体" panose="02010600030101010101" pitchFamily="2" charset="-122"/>
              </a:rPr>
              <a:t>{   int   row ;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行下标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20000"/>
              </a:spcBef>
            </a:pPr>
            <a:r>
              <a:rPr lang="en-US" altLang="x-none" sz="2800" b="1" dirty="0">
                <a:latin typeface="Times New Roman" panose="02020603050405020304" pitchFamily="2" charset="0"/>
                <a:ea typeface="宋体" panose="02010600030101010101" pitchFamily="2" charset="-122"/>
              </a:rPr>
              <a:t>int  col ;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列下标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20000"/>
              </a:spcBef>
            </a:pPr>
            <a:r>
              <a:rPr lang="en-US" altLang="x-none" sz="2800" b="1" dirty="0">
                <a:latin typeface="Times New Roman" panose="02020603050405020304" pitchFamily="2" charset="0"/>
                <a:ea typeface="宋体" panose="02010600030101010101" pitchFamily="2" charset="-122"/>
              </a:rPr>
              <a:t>elemtype value;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元素值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20000"/>
              </a:spcBef>
            </a:pPr>
            <a:r>
              <a:rPr lang="en-US" altLang="x-none" sz="2800" b="1" dirty="0">
                <a:latin typeface="Times New Roman" panose="02020603050405020304" pitchFamily="2" charset="0"/>
                <a:ea typeface="宋体" panose="02010600030101010101" pitchFamily="2" charset="-122"/>
              </a:rPr>
              <a:t>}Triple ;</a:t>
            </a:r>
            <a:endParaRPr lang="en-US" altLang="x-none"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7089" name="内容占位符 263169"/>
          <p:cNvSpPr>
            <a:spLocks noGrp="1"/>
          </p:cNvSpPr>
          <p:nvPr>
            <p:ph idx="4294967295"/>
          </p:nvPr>
        </p:nvSpPr>
        <p:spPr>
          <a:xfrm>
            <a:off x="1676400" y="152400"/>
            <a:ext cx="8839200" cy="5076825"/>
          </a:xfrm>
        </p:spPr>
        <p:txBody>
          <a:bodyPr anchor="t"/>
          <a:p>
            <a:pPr marL="0" indent="0">
              <a:lnSpc>
                <a:spcPct val="110000"/>
              </a:lnSpc>
              <a:buNone/>
            </a:pPr>
            <a:r>
              <a:rPr lang="zh-CN" altLang="en-US" b="1" dirty="0">
                <a:solidFill>
                  <a:schemeClr val="folHlink"/>
                </a:solidFill>
              </a:rPr>
              <a:t>⑵  三元组顺序表定义</a:t>
            </a:r>
            <a:r>
              <a:rPr lang="zh-CN" altLang="en-US" sz="2800" b="1" dirty="0"/>
              <a:t>    </a:t>
            </a:r>
            <a:endParaRPr lang="zh-CN" altLang="en-US" sz="2800" b="1" dirty="0"/>
          </a:p>
          <a:p>
            <a:pPr marL="0" indent="0">
              <a:lnSpc>
                <a:spcPct val="110000"/>
              </a:lnSpc>
              <a:buNone/>
            </a:pPr>
            <a:r>
              <a:rPr lang="en-US" altLang="x-none" sz="2800" b="1" dirty="0"/>
              <a:t>typedef struct </a:t>
            </a:r>
            <a:endParaRPr lang="en-US" altLang="x-none" sz="2800" b="1" dirty="0"/>
          </a:p>
          <a:p>
            <a:pPr marL="355600" lvl="1" indent="0">
              <a:lnSpc>
                <a:spcPct val="110000"/>
              </a:lnSpc>
              <a:buNone/>
            </a:pPr>
            <a:r>
              <a:rPr lang="en-US" altLang="x-none" b="1" dirty="0"/>
              <a:t>{   int  rn ;         </a:t>
            </a:r>
            <a:r>
              <a:rPr lang="en-US" altLang="x-none" sz="2400" b="1" dirty="0"/>
              <a:t>/*   </a:t>
            </a:r>
            <a:r>
              <a:rPr lang="zh-CN" altLang="en-US" sz="2400" b="1" dirty="0"/>
              <a:t>行数   *</a:t>
            </a:r>
            <a:r>
              <a:rPr lang="en-US" altLang="x-none" sz="2400" b="1" dirty="0"/>
              <a:t>/</a:t>
            </a:r>
            <a:endParaRPr lang="en-US" altLang="x-none" sz="2400" b="1" dirty="0"/>
          </a:p>
          <a:p>
            <a:pPr marL="723900" lvl="2" indent="0">
              <a:lnSpc>
                <a:spcPct val="110000"/>
              </a:lnSpc>
              <a:buNone/>
            </a:pPr>
            <a:r>
              <a:rPr lang="en-US" altLang="x-none" sz="2800" b="1" dirty="0"/>
              <a:t>int  cn ;         </a:t>
            </a:r>
            <a:r>
              <a:rPr lang="en-US" altLang="x-none" b="1" dirty="0"/>
              <a:t>/*   </a:t>
            </a:r>
            <a:r>
              <a:rPr lang="zh-CN" altLang="en-US" b="1" dirty="0"/>
              <a:t>列数   *</a:t>
            </a:r>
            <a:r>
              <a:rPr lang="en-US" altLang="x-none" b="1" dirty="0"/>
              <a:t>/</a:t>
            </a:r>
            <a:endParaRPr lang="en-US" altLang="x-none" b="1" dirty="0"/>
          </a:p>
          <a:p>
            <a:pPr marL="723900" lvl="2" indent="0">
              <a:lnSpc>
                <a:spcPct val="110000"/>
              </a:lnSpc>
              <a:buNone/>
            </a:pPr>
            <a:r>
              <a:rPr lang="en-US" altLang="x-none" sz="2800" b="1" dirty="0"/>
              <a:t>int  tn ;         </a:t>
            </a:r>
            <a:r>
              <a:rPr lang="en-US" altLang="x-none" b="1" dirty="0"/>
              <a:t>/*    </a:t>
            </a:r>
            <a:r>
              <a:rPr lang="zh-CN" altLang="en-US" b="1" dirty="0"/>
              <a:t>非</a:t>
            </a:r>
            <a:r>
              <a:rPr lang="en-US" altLang="x-none" b="1" dirty="0"/>
              <a:t>0</a:t>
            </a:r>
            <a:r>
              <a:rPr lang="zh-CN" altLang="en-US" b="1" dirty="0"/>
              <a:t>元素个数   *</a:t>
            </a:r>
            <a:r>
              <a:rPr lang="en-US" altLang="x-none" b="1" dirty="0"/>
              <a:t>/</a:t>
            </a:r>
            <a:endParaRPr lang="en-US" altLang="x-none" b="1" dirty="0"/>
          </a:p>
          <a:p>
            <a:pPr marL="723900" lvl="2" indent="0">
              <a:lnSpc>
                <a:spcPct val="110000"/>
              </a:lnSpc>
              <a:buNone/>
            </a:pPr>
            <a:r>
              <a:rPr lang="en-US" altLang="x-none" sz="2800" b="1" dirty="0"/>
              <a:t>Triple   data[MAX_SIZE] ; </a:t>
            </a:r>
            <a:endParaRPr lang="en-US" altLang="x-none" sz="2800" b="1" dirty="0"/>
          </a:p>
          <a:p>
            <a:pPr marL="355600" lvl="1" indent="0">
              <a:lnSpc>
                <a:spcPct val="110000"/>
              </a:lnSpc>
              <a:buNone/>
            </a:pPr>
            <a:r>
              <a:rPr lang="en-US" altLang="x-none" b="1" dirty="0"/>
              <a:t>}TMatrix ;</a:t>
            </a:r>
            <a:r>
              <a:rPr lang="en-US" altLang="x-none" dirty="0"/>
              <a:t> </a:t>
            </a:r>
            <a:endParaRPr lang="en-US" altLang="x-none" dirty="0"/>
          </a:p>
          <a:p>
            <a:pPr marL="0" indent="0">
              <a:lnSpc>
                <a:spcPct val="110000"/>
              </a:lnSpc>
              <a:buNone/>
            </a:pPr>
            <a:r>
              <a:rPr lang="en-US" altLang="x-none" sz="2800" b="1" dirty="0">
                <a:latin typeface="宋体" panose="02010600030101010101" pitchFamily="2" charset="-122"/>
              </a:rPr>
              <a:t>    </a:t>
            </a:r>
            <a:r>
              <a:rPr lang="zh-CN" altLang="en-US" sz="2800" b="1" dirty="0">
                <a:latin typeface="宋体" panose="02010600030101010101" pitchFamily="2" charset="-122"/>
              </a:rPr>
              <a:t>图</a:t>
            </a:r>
            <a:r>
              <a:rPr lang="en-US" altLang="x-none" sz="2800" b="1" dirty="0"/>
              <a:t>5-8</a:t>
            </a:r>
            <a:r>
              <a:rPr lang="zh-CN" altLang="en-US" sz="2800" b="1" dirty="0">
                <a:latin typeface="宋体" panose="02010600030101010101" pitchFamily="2" charset="-122"/>
              </a:rPr>
              <a:t>所示的稀疏矩阵及其相应的转置矩阵所对应的三元组顺序表如图</a:t>
            </a:r>
            <a:r>
              <a:rPr lang="en-US" altLang="x-none" sz="2800" b="1" dirty="0"/>
              <a:t>5-9</a:t>
            </a:r>
            <a:r>
              <a:rPr lang="zh-CN" altLang="en-US" sz="2800" b="1" dirty="0">
                <a:latin typeface="宋体" panose="02010600030101010101" pitchFamily="2" charset="-122"/>
              </a:rPr>
              <a:t>所示。    </a:t>
            </a:r>
            <a:endParaRPr lang="zh-CN" altLang="en-US" sz="2800" b="1" dirty="0">
              <a:latin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18113" name="组合 264193"/>
          <p:cNvGrpSpPr/>
          <p:nvPr/>
        </p:nvGrpSpPr>
        <p:grpSpPr>
          <a:xfrm>
            <a:off x="2279650" y="304800"/>
            <a:ext cx="6461125" cy="6076950"/>
            <a:chOff x="0" y="0"/>
            <a:chExt cx="4070" cy="3828"/>
          </a:xfrm>
        </p:grpSpPr>
        <p:sp>
          <p:nvSpPr>
            <p:cNvPr id="218114" name="矩形 264194"/>
            <p:cNvSpPr/>
            <p:nvPr/>
          </p:nvSpPr>
          <p:spPr>
            <a:xfrm>
              <a:off x="272" y="3556"/>
              <a:ext cx="3447" cy="272"/>
            </a:xfrm>
            <a:prstGeom prst="rect">
              <a:avLst/>
            </a:prstGeom>
            <a:noFill/>
            <a:ln w="9525">
              <a:noFill/>
            </a:ln>
          </p:spPr>
          <p:txBody>
            <a:bodyPr lIns="92075" tIns="46038" rIns="92075" bIns="46038" anchor="ctr"/>
            <a:p>
              <a:pPr algn="ctr" eaLnBrk="0" hangingPunct="0"/>
              <a:r>
                <a:rPr lang="zh-CN" altLang="en-US" sz="2000" b="1" dirty="0">
                  <a:latin typeface="Arial" panose="020B0604020202020204" pitchFamily="34" charset="0"/>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5-9  </a:t>
              </a:r>
              <a:r>
                <a:rPr lang="en-US" altLang="x-none" sz="2000" b="1" dirty="0">
                  <a:latin typeface="Arial" panose="020B0604020202020204" pitchFamily="34" charset="0"/>
                  <a:ea typeface="宋体" panose="02010600030101010101" pitchFamily="2" charset="-122"/>
                </a:rPr>
                <a:t> </a:t>
              </a:r>
              <a:r>
                <a:rPr lang="zh-CN" altLang="en-US" sz="2000" b="1" dirty="0">
                  <a:latin typeface="Arial" panose="020B0604020202020204" pitchFamily="34" charset="0"/>
                  <a:ea typeface="宋体" panose="02010600030101010101" pitchFamily="2" charset="-122"/>
                </a:rPr>
                <a:t>稀疏</a:t>
              </a:r>
              <a:r>
                <a:rPr lang="zh-CN" altLang="en-US" sz="2000" b="1" dirty="0">
                  <a:latin typeface="宋体" panose="02010600030101010101" pitchFamily="2" charset="-122"/>
                  <a:ea typeface="宋体" panose="02010600030101010101" pitchFamily="2" charset="-122"/>
                </a:rPr>
                <a:t>矩阵及其转置矩阵的三元组顺序表</a:t>
              </a:r>
              <a:endParaRPr lang="zh-CN" altLang="en-US" sz="2000" b="1" dirty="0">
                <a:latin typeface="宋体" panose="02010600030101010101" pitchFamily="2" charset="-122"/>
                <a:ea typeface="宋体" panose="02010600030101010101" pitchFamily="2" charset="-122"/>
              </a:endParaRPr>
            </a:p>
          </p:txBody>
        </p:sp>
        <p:grpSp>
          <p:nvGrpSpPr>
            <p:cNvPr id="218115" name="组合 264195"/>
            <p:cNvGrpSpPr/>
            <p:nvPr/>
          </p:nvGrpSpPr>
          <p:grpSpPr>
            <a:xfrm>
              <a:off x="0" y="0"/>
              <a:ext cx="1851" cy="3456"/>
              <a:chOff x="0" y="0"/>
              <a:chExt cx="1851" cy="3456"/>
            </a:xfrm>
          </p:grpSpPr>
          <p:grpSp>
            <p:nvGrpSpPr>
              <p:cNvPr id="218116" name="组合 264196"/>
              <p:cNvGrpSpPr/>
              <p:nvPr/>
            </p:nvGrpSpPr>
            <p:grpSpPr>
              <a:xfrm>
                <a:off x="363" y="0"/>
                <a:ext cx="1488" cy="3199"/>
                <a:chOff x="0" y="0"/>
                <a:chExt cx="1488" cy="3199"/>
              </a:xfrm>
            </p:grpSpPr>
            <p:grpSp>
              <p:nvGrpSpPr>
                <p:cNvPr id="218117" name="组合 264197"/>
                <p:cNvGrpSpPr/>
                <p:nvPr/>
              </p:nvGrpSpPr>
              <p:grpSpPr>
                <a:xfrm>
                  <a:off x="0" y="72"/>
                  <a:ext cx="317" cy="675"/>
                  <a:chOff x="0" y="0"/>
                  <a:chExt cx="317" cy="675"/>
                </a:xfrm>
              </p:grpSpPr>
              <p:sp>
                <p:nvSpPr>
                  <p:cNvPr id="218118" name="矩形 264198"/>
                  <p:cNvSpPr/>
                  <p:nvPr/>
                </p:nvSpPr>
                <p:spPr>
                  <a:xfrm>
                    <a:off x="0" y="0"/>
                    <a:ext cx="317" cy="227"/>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x-none" sz="2400" dirty="0">
                        <a:latin typeface="Times New Roman" panose="02020603050405020304" pitchFamily="2" charset="0"/>
                        <a:ea typeface="宋体" panose="02010600030101010101" pitchFamily="2" charset="-122"/>
                      </a:rPr>
                      <a:t>7</a:t>
                    </a:r>
                    <a:endParaRPr lang="en-US" altLang="x-none" sz="2400" dirty="0">
                      <a:latin typeface="Times New Roman" panose="02020603050405020304" pitchFamily="2" charset="0"/>
                      <a:ea typeface="宋体" panose="02010600030101010101" pitchFamily="2" charset="-122"/>
                    </a:endParaRPr>
                  </a:p>
                </p:txBody>
              </p:sp>
              <p:sp>
                <p:nvSpPr>
                  <p:cNvPr id="218119" name="矩形 264199"/>
                  <p:cNvSpPr/>
                  <p:nvPr/>
                </p:nvSpPr>
                <p:spPr>
                  <a:xfrm>
                    <a:off x="0" y="448"/>
                    <a:ext cx="317" cy="227"/>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x-none" sz="2400" dirty="0">
                        <a:latin typeface="Times New Roman" panose="02020603050405020304" pitchFamily="2" charset="0"/>
                        <a:ea typeface="宋体" panose="02010600030101010101" pitchFamily="2" charset="-122"/>
                      </a:rPr>
                      <a:t>9</a:t>
                    </a:r>
                    <a:endParaRPr lang="en-US" altLang="x-none" sz="2400" dirty="0">
                      <a:latin typeface="Times New Roman" panose="02020603050405020304" pitchFamily="2" charset="0"/>
                      <a:ea typeface="宋体" panose="02010600030101010101" pitchFamily="2" charset="-122"/>
                    </a:endParaRPr>
                  </a:p>
                </p:txBody>
              </p:sp>
              <p:sp>
                <p:nvSpPr>
                  <p:cNvPr id="218120" name="矩形 264200"/>
                  <p:cNvSpPr/>
                  <p:nvPr/>
                </p:nvSpPr>
                <p:spPr>
                  <a:xfrm>
                    <a:off x="0" y="222"/>
                    <a:ext cx="317" cy="227"/>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x-none" sz="2400" dirty="0">
                        <a:latin typeface="Times New Roman" panose="02020603050405020304" pitchFamily="2" charset="0"/>
                        <a:ea typeface="宋体" panose="02010600030101010101" pitchFamily="2" charset="-122"/>
                      </a:rPr>
                      <a:t>8</a:t>
                    </a:r>
                    <a:endParaRPr lang="en-US" altLang="x-none" sz="2400" dirty="0">
                      <a:latin typeface="Times New Roman" panose="02020603050405020304" pitchFamily="2" charset="0"/>
                      <a:ea typeface="宋体" panose="02010600030101010101" pitchFamily="2" charset="-122"/>
                    </a:endParaRPr>
                  </a:p>
                </p:txBody>
              </p:sp>
            </p:grpSp>
            <p:sp>
              <p:nvSpPr>
                <p:cNvPr id="218121" name="矩形 264201"/>
                <p:cNvSpPr/>
                <p:nvPr/>
              </p:nvSpPr>
              <p:spPr>
                <a:xfrm>
                  <a:off x="445" y="0"/>
                  <a:ext cx="680"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rn</a:t>
                  </a:r>
                  <a:r>
                    <a:rPr lang="zh-CN" altLang="en-US" sz="2400" b="1" dirty="0">
                      <a:latin typeface="Times New Roman" panose="02020603050405020304" pitchFamily="2" charset="0"/>
                      <a:ea typeface="宋体" panose="02010600030101010101" pitchFamily="2" charset="-122"/>
                    </a:rPr>
                    <a:t>行数</a:t>
                  </a:r>
                  <a:endParaRPr lang="zh-CN" altLang="en-US" sz="2400" b="1" dirty="0">
                    <a:latin typeface="Times New Roman" panose="02020603050405020304" pitchFamily="2" charset="0"/>
                    <a:ea typeface="宋体" panose="02010600030101010101" pitchFamily="2" charset="-122"/>
                  </a:endParaRPr>
                </a:p>
              </p:txBody>
            </p:sp>
            <p:sp>
              <p:nvSpPr>
                <p:cNvPr id="218122" name="矩形 264202"/>
                <p:cNvSpPr/>
                <p:nvPr/>
              </p:nvSpPr>
              <p:spPr>
                <a:xfrm>
                  <a:off x="437" y="255"/>
                  <a:ext cx="680"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cn</a:t>
                  </a:r>
                  <a:r>
                    <a:rPr lang="zh-CN" altLang="en-US" sz="2400" b="1" dirty="0">
                      <a:latin typeface="Times New Roman" panose="02020603050405020304" pitchFamily="2" charset="0"/>
                      <a:ea typeface="宋体" panose="02010600030101010101" pitchFamily="2" charset="-122"/>
                    </a:rPr>
                    <a:t>列数</a:t>
                  </a:r>
                  <a:endParaRPr lang="zh-CN" altLang="en-US" sz="2400" b="1" dirty="0">
                    <a:latin typeface="Times New Roman" panose="02020603050405020304" pitchFamily="2" charset="0"/>
                    <a:ea typeface="宋体" panose="02010600030101010101" pitchFamily="2" charset="-122"/>
                  </a:endParaRPr>
                </a:p>
              </p:txBody>
            </p:sp>
            <p:sp>
              <p:nvSpPr>
                <p:cNvPr id="218123" name="矩形 264203"/>
                <p:cNvSpPr/>
                <p:nvPr/>
              </p:nvSpPr>
              <p:spPr>
                <a:xfrm>
                  <a:off x="445" y="508"/>
                  <a:ext cx="1043"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tn</a:t>
                  </a:r>
                  <a:r>
                    <a:rPr lang="zh-CN" altLang="en-US" sz="2400" b="1" dirty="0">
                      <a:latin typeface="Times New Roman" panose="02020603050405020304" pitchFamily="2" charset="0"/>
                      <a:ea typeface="宋体" panose="02010600030101010101" pitchFamily="2" charset="-122"/>
                    </a:rPr>
                    <a:t>元素个数</a:t>
                  </a:r>
                  <a:endParaRPr lang="zh-CN" altLang="en-US" sz="2400" b="1" dirty="0">
                    <a:latin typeface="Times New Roman" panose="02020603050405020304" pitchFamily="2" charset="0"/>
                    <a:ea typeface="宋体" panose="02010600030101010101" pitchFamily="2" charset="-122"/>
                  </a:endParaRPr>
                </a:p>
              </p:txBody>
            </p:sp>
            <p:grpSp>
              <p:nvGrpSpPr>
                <p:cNvPr id="218124" name="组合 264204"/>
                <p:cNvGrpSpPr/>
                <p:nvPr/>
              </p:nvGrpSpPr>
              <p:grpSpPr>
                <a:xfrm>
                  <a:off x="7" y="2780"/>
                  <a:ext cx="227" cy="419"/>
                  <a:chOff x="0" y="0"/>
                  <a:chExt cx="227" cy="419"/>
                </a:xfrm>
              </p:grpSpPr>
              <p:sp>
                <p:nvSpPr>
                  <p:cNvPr id="218125" name="矩形 264205"/>
                  <p:cNvSpPr/>
                  <p:nvPr/>
                </p:nvSpPr>
                <p:spPr>
                  <a:xfrm>
                    <a:off x="0" y="192"/>
                    <a:ext cx="227" cy="227"/>
                  </a:xfrm>
                  <a:prstGeom prst="rect">
                    <a:avLst/>
                  </a:prstGeom>
                  <a:noFill/>
                  <a:ln w="9525">
                    <a:noFill/>
                  </a:ln>
                </p:spPr>
                <p:txBody>
                  <a:bodyPr wrap="none" anchor="ctr"/>
                  <a:p>
                    <a:pPr algn="ctr"/>
                    <a:r>
                      <a:rPr lang="en-US" altLang="x-none" sz="2400" dirty="0">
                        <a:latin typeface="Times New Roman" panose="02020603050405020304" pitchFamily="2" charset="0"/>
                        <a:ea typeface="宋体" panose="02010600030101010101" pitchFamily="2" charset="-122"/>
                      </a:rPr>
                      <a:t>row</a:t>
                    </a:r>
                    <a:endParaRPr lang="en-US" altLang="x-none" sz="2400" dirty="0">
                      <a:latin typeface="Times New Roman" panose="02020603050405020304" pitchFamily="2" charset="0"/>
                      <a:ea typeface="宋体" panose="02010600030101010101" pitchFamily="2" charset="-122"/>
                    </a:endParaRPr>
                  </a:p>
                </p:txBody>
              </p:sp>
              <p:sp>
                <p:nvSpPr>
                  <p:cNvPr id="218126" name="直接连接符 264206"/>
                  <p:cNvSpPr/>
                  <p:nvPr/>
                </p:nvSpPr>
                <p:spPr>
                  <a:xfrm flipV="1">
                    <a:off x="105" y="0"/>
                    <a:ext cx="0" cy="181"/>
                  </a:xfrm>
                  <a:prstGeom prst="line">
                    <a:avLst/>
                  </a:prstGeom>
                  <a:ln w="19050" cap="flat" cmpd="sng">
                    <a:solidFill>
                      <a:schemeClr val="tx1"/>
                    </a:solidFill>
                    <a:prstDash val="solid"/>
                    <a:round/>
                    <a:headEnd type="none" w="med" len="med"/>
                    <a:tailEnd type="triangle" w="med" len="med"/>
                  </a:ln>
                </p:spPr>
              </p:sp>
            </p:grpSp>
            <p:grpSp>
              <p:nvGrpSpPr>
                <p:cNvPr id="218127" name="组合 264207"/>
                <p:cNvGrpSpPr/>
                <p:nvPr/>
              </p:nvGrpSpPr>
              <p:grpSpPr>
                <a:xfrm>
                  <a:off x="355" y="2768"/>
                  <a:ext cx="227" cy="419"/>
                  <a:chOff x="0" y="0"/>
                  <a:chExt cx="227" cy="419"/>
                </a:xfrm>
              </p:grpSpPr>
              <p:sp>
                <p:nvSpPr>
                  <p:cNvPr id="218128" name="矩形 264208"/>
                  <p:cNvSpPr/>
                  <p:nvPr/>
                </p:nvSpPr>
                <p:spPr>
                  <a:xfrm>
                    <a:off x="0" y="192"/>
                    <a:ext cx="227" cy="227"/>
                  </a:xfrm>
                  <a:prstGeom prst="rect">
                    <a:avLst/>
                  </a:prstGeom>
                  <a:noFill/>
                  <a:ln w="9525">
                    <a:noFill/>
                  </a:ln>
                </p:spPr>
                <p:txBody>
                  <a:bodyPr wrap="none" anchor="ctr"/>
                  <a:p>
                    <a:pPr algn="ctr"/>
                    <a:r>
                      <a:rPr lang="en-US" altLang="x-none" sz="2400" dirty="0">
                        <a:latin typeface="Times New Roman" panose="02020603050405020304" pitchFamily="2" charset="0"/>
                        <a:ea typeface="宋体" panose="02010600030101010101" pitchFamily="2" charset="-122"/>
                      </a:rPr>
                      <a:t>col</a:t>
                    </a:r>
                    <a:endParaRPr lang="en-US" altLang="x-none" sz="2400" dirty="0">
                      <a:latin typeface="Times New Roman" panose="02020603050405020304" pitchFamily="2" charset="0"/>
                      <a:ea typeface="宋体" panose="02010600030101010101" pitchFamily="2" charset="-122"/>
                    </a:endParaRPr>
                  </a:p>
                </p:txBody>
              </p:sp>
              <p:sp>
                <p:nvSpPr>
                  <p:cNvPr id="218129" name="直接连接符 264209"/>
                  <p:cNvSpPr/>
                  <p:nvPr/>
                </p:nvSpPr>
                <p:spPr>
                  <a:xfrm flipV="1">
                    <a:off x="105" y="0"/>
                    <a:ext cx="0" cy="181"/>
                  </a:xfrm>
                  <a:prstGeom prst="line">
                    <a:avLst/>
                  </a:prstGeom>
                  <a:ln w="19050" cap="flat" cmpd="sng">
                    <a:solidFill>
                      <a:schemeClr val="tx1"/>
                    </a:solidFill>
                    <a:prstDash val="solid"/>
                    <a:round/>
                    <a:headEnd type="none" w="med" len="med"/>
                    <a:tailEnd type="triangle" w="med" len="med"/>
                  </a:ln>
                </p:spPr>
              </p:sp>
            </p:grpSp>
            <p:grpSp>
              <p:nvGrpSpPr>
                <p:cNvPr id="218130" name="组合 264210"/>
                <p:cNvGrpSpPr/>
                <p:nvPr/>
              </p:nvGrpSpPr>
              <p:grpSpPr>
                <a:xfrm>
                  <a:off x="772" y="2759"/>
                  <a:ext cx="227" cy="419"/>
                  <a:chOff x="0" y="0"/>
                  <a:chExt cx="227" cy="419"/>
                </a:xfrm>
              </p:grpSpPr>
              <p:sp>
                <p:nvSpPr>
                  <p:cNvPr id="218131" name="矩形 264211"/>
                  <p:cNvSpPr/>
                  <p:nvPr/>
                </p:nvSpPr>
                <p:spPr>
                  <a:xfrm>
                    <a:off x="0" y="192"/>
                    <a:ext cx="227" cy="227"/>
                  </a:xfrm>
                  <a:prstGeom prst="rect">
                    <a:avLst/>
                  </a:prstGeom>
                  <a:noFill/>
                  <a:ln w="9525">
                    <a:noFill/>
                  </a:ln>
                </p:spPr>
                <p:txBody>
                  <a:bodyPr wrap="none" anchor="ctr"/>
                  <a:p>
                    <a:pPr algn="ctr"/>
                    <a:r>
                      <a:rPr lang="en-US" altLang="x-none" sz="2400" dirty="0">
                        <a:latin typeface="Times New Roman" panose="02020603050405020304" pitchFamily="2" charset="0"/>
                        <a:ea typeface="宋体" panose="02010600030101010101" pitchFamily="2" charset="-122"/>
                      </a:rPr>
                      <a:t>value</a:t>
                    </a:r>
                    <a:endParaRPr lang="en-US" altLang="x-none" sz="2400" dirty="0">
                      <a:latin typeface="Times New Roman" panose="02020603050405020304" pitchFamily="2" charset="0"/>
                      <a:ea typeface="宋体" panose="02010600030101010101" pitchFamily="2" charset="-122"/>
                    </a:endParaRPr>
                  </a:p>
                </p:txBody>
              </p:sp>
              <p:sp>
                <p:nvSpPr>
                  <p:cNvPr id="218132" name="直接连接符 264212"/>
                  <p:cNvSpPr/>
                  <p:nvPr/>
                </p:nvSpPr>
                <p:spPr>
                  <a:xfrm flipV="1">
                    <a:off x="105" y="0"/>
                    <a:ext cx="0" cy="181"/>
                  </a:xfrm>
                  <a:prstGeom prst="line">
                    <a:avLst/>
                  </a:prstGeom>
                  <a:ln w="19050" cap="flat" cmpd="sng">
                    <a:solidFill>
                      <a:schemeClr val="tx1"/>
                    </a:solidFill>
                    <a:prstDash val="solid"/>
                    <a:round/>
                    <a:headEnd type="none" w="med" len="med"/>
                    <a:tailEnd type="triangle" w="med" len="med"/>
                  </a:ln>
                </p:spPr>
              </p:sp>
            </p:grpSp>
            <p:grpSp>
              <p:nvGrpSpPr>
                <p:cNvPr id="218133" name="组合 264213"/>
                <p:cNvGrpSpPr/>
                <p:nvPr/>
              </p:nvGrpSpPr>
              <p:grpSpPr>
                <a:xfrm>
                  <a:off x="0" y="744"/>
                  <a:ext cx="952" cy="2037"/>
                  <a:chOff x="0" y="0"/>
                  <a:chExt cx="952" cy="2037"/>
                </a:xfrm>
              </p:grpSpPr>
              <p:grpSp>
                <p:nvGrpSpPr>
                  <p:cNvPr id="218134" name="组合 264214"/>
                  <p:cNvGrpSpPr/>
                  <p:nvPr/>
                </p:nvGrpSpPr>
                <p:grpSpPr>
                  <a:xfrm>
                    <a:off x="0" y="0"/>
                    <a:ext cx="952" cy="232"/>
                    <a:chOff x="0" y="0"/>
                    <a:chExt cx="952" cy="232"/>
                  </a:xfrm>
                </p:grpSpPr>
                <p:sp>
                  <p:nvSpPr>
                    <p:cNvPr id="218135" name="矩形 264215"/>
                    <p:cNvSpPr/>
                    <p:nvPr/>
                  </p:nvSpPr>
                  <p:spPr>
                    <a:xfrm>
                      <a:off x="0" y="0"/>
                      <a:ext cx="952" cy="227"/>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x-none" sz="2400" dirty="0">
                          <a:latin typeface="Times New Roman" panose="02020603050405020304" pitchFamily="2" charset="0"/>
                          <a:ea typeface="宋体" panose="02010600030101010101" pitchFamily="2" charset="-122"/>
                        </a:rPr>
                        <a:t>1    2    12</a:t>
                      </a:r>
                      <a:endParaRPr lang="en-US" altLang="x-none" sz="2400" dirty="0">
                        <a:latin typeface="Times New Roman" panose="02020603050405020304" pitchFamily="2" charset="0"/>
                        <a:ea typeface="宋体" panose="02010600030101010101" pitchFamily="2" charset="-122"/>
                      </a:endParaRPr>
                    </a:p>
                  </p:txBody>
                </p:sp>
                <p:sp>
                  <p:nvSpPr>
                    <p:cNvPr id="218136" name="直接连接符 264216"/>
                    <p:cNvSpPr/>
                    <p:nvPr/>
                  </p:nvSpPr>
                  <p:spPr>
                    <a:xfrm>
                      <a:off x="318" y="5"/>
                      <a:ext cx="0" cy="227"/>
                    </a:xfrm>
                    <a:prstGeom prst="line">
                      <a:avLst/>
                    </a:prstGeom>
                    <a:ln w="9525" cap="flat" cmpd="sng">
                      <a:solidFill>
                        <a:schemeClr val="tx1"/>
                      </a:solidFill>
                      <a:prstDash val="solid"/>
                      <a:round/>
                      <a:headEnd type="none" w="med" len="med"/>
                      <a:tailEnd type="none" w="med" len="med"/>
                    </a:ln>
                  </p:spPr>
                </p:sp>
                <p:sp>
                  <p:nvSpPr>
                    <p:cNvPr id="218137" name="直接连接符 264217"/>
                    <p:cNvSpPr/>
                    <p:nvPr/>
                  </p:nvSpPr>
                  <p:spPr>
                    <a:xfrm>
                      <a:off x="604" y="5"/>
                      <a:ext cx="0" cy="227"/>
                    </a:xfrm>
                    <a:prstGeom prst="line">
                      <a:avLst/>
                    </a:prstGeom>
                    <a:ln w="9525" cap="flat" cmpd="sng">
                      <a:solidFill>
                        <a:schemeClr val="tx1"/>
                      </a:solidFill>
                      <a:prstDash val="solid"/>
                      <a:round/>
                      <a:headEnd type="none" w="med" len="med"/>
                      <a:tailEnd type="none" w="med" len="med"/>
                    </a:ln>
                  </p:spPr>
                </p:sp>
              </p:grpSp>
              <p:grpSp>
                <p:nvGrpSpPr>
                  <p:cNvPr id="218138" name="组合 264218"/>
                  <p:cNvGrpSpPr/>
                  <p:nvPr/>
                </p:nvGrpSpPr>
                <p:grpSpPr>
                  <a:xfrm>
                    <a:off x="0" y="222"/>
                    <a:ext cx="952" cy="232"/>
                    <a:chOff x="0" y="0"/>
                    <a:chExt cx="952" cy="232"/>
                  </a:xfrm>
                </p:grpSpPr>
                <p:sp>
                  <p:nvSpPr>
                    <p:cNvPr id="218139" name="矩形 264219"/>
                    <p:cNvSpPr/>
                    <p:nvPr/>
                  </p:nvSpPr>
                  <p:spPr>
                    <a:xfrm>
                      <a:off x="0" y="0"/>
                      <a:ext cx="952" cy="227"/>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x-none" sz="2400" dirty="0">
                          <a:latin typeface="Times New Roman" panose="02020603050405020304" pitchFamily="2" charset="0"/>
                          <a:ea typeface="宋体" panose="02010600030101010101" pitchFamily="2" charset="-122"/>
                        </a:rPr>
                        <a:t>1    3     9</a:t>
                      </a:r>
                      <a:endParaRPr lang="en-US" altLang="x-none" sz="2400" dirty="0">
                        <a:latin typeface="Times New Roman" panose="02020603050405020304" pitchFamily="2" charset="0"/>
                        <a:ea typeface="宋体" panose="02010600030101010101" pitchFamily="2" charset="-122"/>
                      </a:endParaRPr>
                    </a:p>
                  </p:txBody>
                </p:sp>
                <p:sp>
                  <p:nvSpPr>
                    <p:cNvPr id="218140" name="直接连接符 264220"/>
                    <p:cNvSpPr/>
                    <p:nvPr/>
                  </p:nvSpPr>
                  <p:spPr>
                    <a:xfrm>
                      <a:off x="318" y="5"/>
                      <a:ext cx="0" cy="227"/>
                    </a:xfrm>
                    <a:prstGeom prst="line">
                      <a:avLst/>
                    </a:prstGeom>
                    <a:ln w="9525" cap="flat" cmpd="sng">
                      <a:solidFill>
                        <a:schemeClr val="tx1"/>
                      </a:solidFill>
                      <a:prstDash val="solid"/>
                      <a:round/>
                      <a:headEnd type="none" w="med" len="med"/>
                      <a:tailEnd type="none" w="med" len="med"/>
                    </a:ln>
                  </p:spPr>
                </p:sp>
                <p:sp>
                  <p:nvSpPr>
                    <p:cNvPr id="218141" name="直接连接符 264221"/>
                    <p:cNvSpPr/>
                    <p:nvPr/>
                  </p:nvSpPr>
                  <p:spPr>
                    <a:xfrm>
                      <a:off x="604" y="5"/>
                      <a:ext cx="0" cy="227"/>
                    </a:xfrm>
                    <a:prstGeom prst="line">
                      <a:avLst/>
                    </a:prstGeom>
                    <a:ln w="9525" cap="flat" cmpd="sng">
                      <a:solidFill>
                        <a:schemeClr val="tx1"/>
                      </a:solidFill>
                      <a:prstDash val="solid"/>
                      <a:round/>
                      <a:headEnd type="none" w="med" len="med"/>
                      <a:tailEnd type="none" w="med" len="med"/>
                    </a:ln>
                  </p:spPr>
                </p:sp>
              </p:grpSp>
              <p:grpSp>
                <p:nvGrpSpPr>
                  <p:cNvPr id="218142" name="组合 264222"/>
                  <p:cNvGrpSpPr/>
                  <p:nvPr/>
                </p:nvGrpSpPr>
                <p:grpSpPr>
                  <a:xfrm>
                    <a:off x="0" y="445"/>
                    <a:ext cx="952" cy="232"/>
                    <a:chOff x="0" y="0"/>
                    <a:chExt cx="952" cy="232"/>
                  </a:xfrm>
                </p:grpSpPr>
                <p:sp>
                  <p:nvSpPr>
                    <p:cNvPr id="218143" name="矩形 264223"/>
                    <p:cNvSpPr/>
                    <p:nvPr/>
                  </p:nvSpPr>
                  <p:spPr>
                    <a:xfrm>
                      <a:off x="0" y="0"/>
                      <a:ext cx="952" cy="227"/>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x-none" sz="2400" dirty="0">
                          <a:latin typeface="Times New Roman" panose="02020603050405020304" pitchFamily="2" charset="0"/>
                          <a:ea typeface="宋体" panose="02010600030101010101" pitchFamily="2" charset="-122"/>
                        </a:rPr>
                        <a:t>3    1    -3</a:t>
                      </a:r>
                      <a:endParaRPr lang="en-US" altLang="x-none" sz="2400" dirty="0">
                        <a:latin typeface="Times New Roman" panose="02020603050405020304" pitchFamily="2" charset="0"/>
                        <a:ea typeface="宋体" panose="02010600030101010101" pitchFamily="2" charset="-122"/>
                      </a:endParaRPr>
                    </a:p>
                  </p:txBody>
                </p:sp>
                <p:sp>
                  <p:nvSpPr>
                    <p:cNvPr id="218144" name="直接连接符 264224"/>
                    <p:cNvSpPr/>
                    <p:nvPr/>
                  </p:nvSpPr>
                  <p:spPr>
                    <a:xfrm>
                      <a:off x="318" y="5"/>
                      <a:ext cx="0" cy="227"/>
                    </a:xfrm>
                    <a:prstGeom prst="line">
                      <a:avLst/>
                    </a:prstGeom>
                    <a:ln w="9525" cap="flat" cmpd="sng">
                      <a:solidFill>
                        <a:schemeClr val="tx1"/>
                      </a:solidFill>
                      <a:prstDash val="solid"/>
                      <a:round/>
                      <a:headEnd type="none" w="med" len="med"/>
                      <a:tailEnd type="none" w="med" len="med"/>
                    </a:ln>
                  </p:spPr>
                </p:sp>
                <p:sp>
                  <p:nvSpPr>
                    <p:cNvPr id="218145" name="直接连接符 264225"/>
                    <p:cNvSpPr/>
                    <p:nvPr/>
                  </p:nvSpPr>
                  <p:spPr>
                    <a:xfrm>
                      <a:off x="604" y="5"/>
                      <a:ext cx="0" cy="227"/>
                    </a:xfrm>
                    <a:prstGeom prst="line">
                      <a:avLst/>
                    </a:prstGeom>
                    <a:ln w="9525" cap="flat" cmpd="sng">
                      <a:solidFill>
                        <a:schemeClr val="tx1"/>
                      </a:solidFill>
                      <a:prstDash val="solid"/>
                      <a:round/>
                      <a:headEnd type="none" w="med" len="med"/>
                      <a:tailEnd type="none" w="med" len="med"/>
                    </a:ln>
                  </p:spPr>
                </p:sp>
              </p:grpSp>
              <p:grpSp>
                <p:nvGrpSpPr>
                  <p:cNvPr id="218146" name="组合 264226"/>
                  <p:cNvGrpSpPr/>
                  <p:nvPr/>
                </p:nvGrpSpPr>
                <p:grpSpPr>
                  <a:xfrm>
                    <a:off x="0" y="668"/>
                    <a:ext cx="952" cy="232"/>
                    <a:chOff x="0" y="0"/>
                    <a:chExt cx="952" cy="232"/>
                  </a:xfrm>
                </p:grpSpPr>
                <p:sp>
                  <p:nvSpPr>
                    <p:cNvPr id="218147" name="矩形 264227"/>
                    <p:cNvSpPr/>
                    <p:nvPr/>
                  </p:nvSpPr>
                  <p:spPr>
                    <a:xfrm>
                      <a:off x="0" y="0"/>
                      <a:ext cx="952" cy="227"/>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x-none" sz="2400" dirty="0">
                          <a:latin typeface="Times New Roman" panose="02020603050405020304" pitchFamily="2" charset="0"/>
                          <a:ea typeface="宋体" panose="02010600030101010101" pitchFamily="2" charset="-122"/>
                        </a:rPr>
                        <a:t>3    8     4</a:t>
                      </a:r>
                      <a:endParaRPr lang="en-US" altLang="x-none" sz="2400" dirty="0">
                        <a:latin typeface="Times New Roman" panose="02020603050405020304" pitchFamily="2" charset="0"/>
                        <a:ea typeface="宋体" panose="02010600030101010101" pitchFamily="2" charset="-122"/>
                      </a:endParaRPr>
                    </a:p>
                  </p:txBody>
                </p:sp>
                <p:sp>
                  <p:nvSpPr>
                    <p:cNvPr id="218148" name="直接连接符 264228"/>
                    <p:cNvSpPr/>
                    <p:nvPr/>
                  </p:nvSpPr>
                  <p:spPr>
                    <a:xfrm>
                      <a:off x="318" y="5"/>
                      <a:ext cx="0" cy="227"/>
                    </a:xfrm>
                    <a:prstGeom prst="line">
                      <a:avLst/>
                    </a:prstGeom>
                    <a:ln w="9525" cap="flat" cmpd="sng">
                      <a:solidFill>
                        <a:schemeClr val="tx1"/>
                      </a:solidFill>
                      <a:prstDash val="solid"/>
                      <a:round/>
                      <a:headEnd type="none" w="med" len="med"/>
                      <a:tailEnd type="none" w="med" len="med"/>
                    </a:ln>
                  </p:spPr>
                </p:sp>
                <p:sp>
                  <p:nvSpPr>
                    <p:cNvPr id="218149" name="直接连接符 264229"/>
                    <p:cNvSpPr/>
                    <p:nvPr/>
                  </p:nvSpPr>
                  <p:spPr>
                    <a:xfrm>
                      <a:off x="604" y="5"/>
                      <a:ext cx="0" cy="227"/>
                    </a:xfrm>
                    <a:prstGeom prst="line">
                      <a:avLst/>
                    </a:prstGeom>
                    <a:ln w="9525" cap="flat" cmpd="sng">
                      <a:solidFill>
                        <a:schemeClr val="tx1"/>
                      </a:solidFill>
                      <a:prstDash val="solid"/>
                      <a:round/>
                      <a:headEnd type="none" w="med" len="med"/>
                      <a:tailEnd type="none" w="med" len="med"/>
                    </a:ln>
                  </p:spPr>
                </p:sp>
              </p:grpSp>
              <p:grpSp>
                <p:nvGrpSpPr>
                  <p:cNvPr id="218150" name="组合 264230"/>
                  <p:cNvGrpSpPr/>
                  <p:nvPr/>
                </p:nvGrpSpPr>
                <p:grpSpPr>
                  <a:xfrm>
                    <a:off x="0" y="891"/>
                    <a:ext cx="952" cy="232"/>
                    <a:chOff x="0" y="0"/>
                    <a:chExt cx="952" cy="232"/>
                  </a:xfrm>
                </p:grpSpPr>
                <p:sp>
                  <p:nvSpPr>
                    <p:cNvPr id="218151" name="矩形 264231"/>
                    <p:cNvSpPr/>
                    <p:nvPr/>
                  </p:nvSpPr>
                  <p:spPr>
                    <a:xfrm>
                      <a:off x="0" y="0"/>
                      <a:ext cx="952" cy="227"/>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x-none" sz="2400" dirty="0">
                          <a:latin typeface="Times New Roman" panose="02020603050405020304" pitchFamily="2" charset="0"/>
                          <a:ea typeface="宋体" panose="02010600030101010101" pitchFamily="2" charset="-122"/>
                        </a:rPr>
                        <a:t>4    3    24</a:t>
                      </a:r>
                      <a:endParaRPr lang="en-US" altLang="x-none" sz="2400" dirty="0">
                        <a:latin typeface="Times New Roman" panose="02020603050405020304" pitchFamily="2" charset="0"/>
                        <a:ea typeface="宋体" panose="02010600030101010101" pitchFamily="2" charset="-122"/>
                      </a:endParaRPr>
                    </a:p>
                  </p:txBody>
                </p:sp>
                <p:sp>
                  <p:nvSpPr>
                    <p:cNvPr id="218152" name="直接连接符 264232"/>
                    <p:cNvSpPr/>
                    <p:nvPr/>
                  </p:nvSpPr>
                  <p:spPr>
                    <a:xfrm>
                      <a:off x="318" y="5"/>
                      <a:ext cx="0" cy="227"/>
                    </a:xfrm>
                    <a:prstGeom prst="line">
                      <a:avLst/>
                    </a:prstGeom>
                    <a:ln w="9525" cap="flat" cmpd="sng">
                      <a:solidFill>
                        <a:schemeClr val="tx1"/>
                      </a:solidFill>
                      <a:prstDash val="solid"/>
                      <a:round/>
                      <a:headEnd type="none" w="med" len="med"/>
                      <a:tailEnd type="none" w="med" len="med"/>
                    </a:ln>
                  </p:spPr>
                </p:sp>
                <p:sp>
                  <p:nvSpPr>
                    <p:cNvPr id="218153" name="直接连接符 264233"/>
                    <p:cNvSpPr/>
                    <p:nvPr/>
                  </p:nvSpPr>
                  <p:spPr>
                    <a:xfrm>
                      <a:off x="604" y="5"/>
                      <a:ext cx="0" cy="227"/>
                    </a:xfrm>
                    <a:prstGeom prst="line">
                      <a:avLst/>
                    </a:prstGeom>
                    <a:ln w="9525" cap="flat" cmpd="sng">
                      <a:solidFill>
                        <a:schemeClr val="tx1"/>
                      </a:solidFill>
                      <a:prstDash val="solid"/>
                      <a:round/>
                      <a:headEnd type="none" w="med" len="med"/>
                      <a:tailEnd type="none" w="med" len="med"/>
                    </a:ln>
                  </p:spPr>
                </p:sp>
              </p:grpSp>
              <p:grpSp>
                <p:nvGrpSpPr>
                  <p:cNvPr id="218154" name="组合 264234"/>
                  <p:cNvGrpSpPr/>
                  <p:nvPr/>
                </p:nvGrpSpPr>
                <p:grpSpPr>
                  <a:xfrm>
                    <a:off x="0" y="1350"/>
                    <a:ext cx="952" cy="232"/>
                    <a:chOff x="0" y="0"/>
                    <a:chExt cx="952" cy="232"/>
                  </a:xfrm>
                </p:grpSpPr>
                <p:sp>
                  <p:nvSpPr>
                    <p:cNvPr id="218155" name="矩形 264235"/>
                    <p:cNvSpPr/>
                    <p:nvPr/>
                  </p:nvSpPr>
                  <p:spPr>
                    <a:xfrm>
                      <a:off x="0" y="0"/>
                      <a:ext cx="952" cy="227"/>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x-none" sz="2400" dirty="0">
                          <a:latin typeface="Times New Roman" panose="02020603050405020304" pitchFamily="2" charset="0"/>
                          <a:ea typeface="宋体" panose="02010600030101010101" pitchFamily="2" charset="-122"/>
                        </a:rPr>
                        <a:t>5    2   18</a:t>
                      </a:r>
                      <a:endParaRPr lang="en-US" altLang="x-none" sz="2400" dirty="0">
                        <a:latin typeface="Times New Roman" panose="02020603050405020304" pitchFamily="2" charset="0"/>
                        <a:ea typeface="宋体" panose="02010600030101010101" pitchFamily="2" charset="-122"/>
                      </a:endParaRPr>
                    </a:p>
                  </p:txBody>
                </p:sp>
                <p:sp>
                  <p:nvSpPr>
                    <p:cNvPr id="218156" name="直接连接符 264236"/>
                    <p:cNvSpPr/>
                    <p:nvPr/>
                  </p:nvSpPr>
                  <p:spPr>
                    <a:xfrm>
                      <a:off x="318" y="5"/>
                      <a:ext cx="0" cy="227"/>
                    </a:xfrm>
                    <a:prstGeom prst="line">
                      <a:avLst/>
                    </a:prstGeom>
                    <a:ln w="9525" cap="flat" cmpd="sng">
                      <a:solidFill>
                        <a:schemeClr val="tx1"/>
                      </a:solidFill>
                      <a:prstDash val="solid"/>
                      <a:round/>
                      <a:headEnd type="none" w="med" len="med"/>
                      <a:tailEnd type="none" w="med" len="med"/>
                    </a:ln>
                  </p:spPr>
                </p:sp>
                <p:sp>
                  <p:nvSpPr>
                    <p:cNvPr id="218157" name="直接连接符 264237"/>
                    <p:cNvSpPr/>
                    <p:nvPr/>
                  </p:nvSpPr>
                  <p:spPr>
                    <a:xfrm>
                      <a:off x="604" y="5"/>
                      <a:ext cx="0" cy="227"/>
                    </a:xfrm>
                    <a:prstGeom prst="line">
                      <a:avLst/>
                    </a:prstGeom>
                    <a:ln w="9525" cap="flat" cmpd="sng">
                      <a:solidFill>
                        <a:schemeClr val="tx1"/>
                      </a:solidFill>
                      <a:prstDash val="solid"/>
                      <a:round/>
                      <a:headEnd type="none" w="med" len="med"/>
                      <a:tailEnd type="none" w="med" len="med"/>
                    </a:ln>
                  </p:spPr>
                </p:sp>
              </p:grpSp>
              <p:grpSp>
                <p:nvGrpSpPr>
                  <p:cNvPr id="218158" name="组合 264238"/>
                  <p:cNvGrpSpPr/>
                  <p:nvPr/>
                </p:nvGrpSpPr>
                <p:grpSpPr>
                  <a:xfrm>
                    <a:off x="0" y="1573"/>
                    <a:ext cx="952" cy="232"/>
                    <a:chOff x="0" y="0"/>
                    <a:chExt cx="952" cy="232"/>
                  </a:xfrm>
                </p:grpSpPr>
                <p:sp>
                  <p:nvSpPr>
                    <p:cNvPr id="218159" name="矩形 264239"/>
                    <p:cNvSpPr/>
                    <p:nvPr/>
                  </p:nvSpPr>
                  <p:spPr>
                    <a:xfrm>
                      <a:off x="0" y="0"/>
                      <a:ext cx="952" cy="227"/>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x-none" sz="2400" dirty="0">
                          <a:latin typeface="Times New Roman" panose="02020603050405020304" pitchFamily="2" charset="0"/>
                          <a:ea typeface="宋体" panose="02010600030101010101" pitchFamily="2" charset="-122"/>
                        </a:rPr>
                        <a:t>6    7    -7</a:t>
                      </a:r>
                      <a:endParaRPr lang="en-US" altLang="x-none" sz="2400" dirty="0">
                        <a:latin typeface="Times New Roman" panose="02020603050405020304" pitchFamily="2" charset="0"/>
                        <a:ea typeface="宋体" panose="02010600030101010101" pitchFamily="2" charset="-122"/>
                      </a:endParaRPr>
                    </a:p>
                  </p:txBody>
                </p:sp>
                <p:sp>
                  <p:nvSpPr>
                    <p:cNvPr id="218160" name="直接连接符 264240"/>
                    <p:cNvSpPr/>
                    <p:nvPr/>
                  </p:nvSpPr>
                  <p:spPr>
                    <a:xfrm>
                      <a:off x="318" y="5"/>
                      <a:ext cx="0" cy="227"/>
                    </a:xfrm>
                    <a:prstGeom prst="line">
                      <a:avLst/>
                    </a:prstGeom>
                    <a:ln w="9525" cap="flat" cmpd="sng">
                      <a:solidFill>
                        <a:schemeClr val="tx1"/>
                      </a:solidFill>
                      <a:prstDash val="solid"/>
                      <a:round/>
                      <a:headEnd type="none" w="med" len="med"/>
                      <a:tailEnd type="none" w="med" len="med"/>
                    </a:ln>
                  </p:spPr>
                </p:sp>
                <p:sp>
                  <p:nvSpPr>
                    <p:cNvPr id="218161" name="直接连接符 264241"/>
                    <p:cNvSpPr/>
                    <p:nvPr/>
                  </p:nvSpPr>
                  <p:spPr>
                    <a:xfrm>
                      <a:off x="604" y="5"/>
                      <a:ext cx="0" cy="227"/>
                    </a:xfrm>
                    <a:prstGeom prst="line">
                      <a:avLst/>
                    </a:prstGeom>
                    <a:ln w="9525" cap="flat" cmpd="sng">
                      <a:solidFill>
                        <a:schemeClr val="tx1"/>
                      </a:solidFill>
                      <a:prstDash val="solid"/>
                      <a:round/>
                      <a:headEnd type="none" w="med" len="med"/>
                      <a:tailEnd type="none" w="med" len="med"/>
                    </a:ln>
                  </p:spPr>
                </p:sp>
              </p:grpSp>
              <p:grpSp>
                <p:nvGrpSpPr>
                  <p:cNvPr id="218162" name="组合 264242"/>
                  <p:cNvGrpSpPr/>
                  <p:nvPr/>
                </p:nvGrpSpPr>
                <p:grpSpPr>
                  <a:xfrm>
                    <a:off x="0" y="1805"/>
                    <a:ext cx="952" cy="232"/>
                    <a:chOff x="0" y="0"/>
                    <a:chExt cx="952" cy="232"/>
                  </a:xfrm>
                </p:grpSpPr>
                <p:sp>
                  <p:nvSpPr>
                    <p:cNvPr id="218163" name="矩形 264243"/>
                    <p:cNvSpPr/>
                    <p:nvPr/>
                  </p:nvSpPr>
                  <p:spPr>
                    <a:xfrm>
                      <a:off x="0" y="0"/>
                      <a:ext cx="952" cy="227"/>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x-none" sz="2400" dirty="0">
                          <a:latin typeface="Times New Roman" panose="02020603050405020304" pitchFamily="2" charset="0"/>
                          <a:ea typeface="宋体" panose="02010600030101010101" pitchFamily="2" charset="-122"/>
                        </a:rPr>
                        <a:t>7    4    -6</a:t>
                      </a:r>
                      <a:endParaRPr lang="en-US" altLang="x-none" sz="2400" dirty="0">
                        <a:latin typeface="Times New Roman" panose="02020603050405020304" pitchFamily="2" charset="0"/>
                        <a:ea typeface="宋体" panose="02010600030101010101" pitchFamily="2" charset="-122"/>
                      </a:endParaRPr>
                    </a:p>
                  </p:txBody>
                </p:sp>
                <p:sp>
                  <p:nvSpPr>
                    <p:cNvPr id="218164" name="直接连接符 264244"/>
                    <p:cNvSpPr/>
                    <p:nvPr/>
                  </p:nvSpPr>
                  <p:spPr>
                    <a:xfrm>
                      <a:off x="318" y="5"/>
                      <a:ext cx="0" cy="227"/>
                    </a:xfrm>
                    <a:prstGeom prst="line">
                      <a:avLst/>
                    </a:prstGeom>
                    <a:ln w="9525" cap="flat" cmpd="sng">
                      <a:solidFill>
                        <a:schemeClr val="tx1"/>
                      </a:solidFill>
                      <a:prstDash val="solid"/>
                      <a:round/>
                      <a:headEnd type="none" w="med" len="med"/>
                      <a:tailEnd type="none" w="med" len="med"/>
                    </a:ln>
                  </p:spPr>
                </p:sp>
                <p:sp>
                  <p:nvSpPr>
                    <p:cNvPr id="218165" name="直接连接符 264245"/>
                    <p:cNvSpPr/>
                    <p:nvPr/>
                  </p:nvSpPr>
                  <p:spPr>
                    <a:xfrm>
                      <a:off x="604" y="5"/>
                      <a:ext cx="0" cy="227"/>
                    </a:xfrm>
                    <a:prstGeom prst="line">
                      <a:avLst/>
                    </a:prstGeom>
                    <a:ln w="9525" cap="flat" cmpd="sng">
                      <a:solidFill>
                        <a:schemeClr val="tx1"/>
                      </a:solidFill>
                      <a:prstDash val="solid"/>
                      <a:round/>
                      <a:headEnd type="none" w="med" len="med"/>
                      <a:tailEnd type="none" w="med" len="med"/>
                    </a:ln>
                  </p:spPr>
                </p:sp>
              </p:grpSp>
              <p:grpSp>
                <p:nvGrpSpPr>
                  <p:cNvPr id="218166" name="组合 264246"/>
                  <p:cNvGrpSpPr/>
                  <p:nvPr/>
                </p:nvGrpSpPr>
                <p:grpSpPr>
                  <a:xfrm>
                    <a:off x="0" y="1119"/>
                    <a:ext cx="952" cy="232"/>
                    <a:chOff x="0" y="0"/>
                    <a:chExt cx="952" cy="232"/>
                  </a:xfrm>
                </p:grpSpPr>
                <p:sp>
                  <p:nvSpPr>
                    <p:cNvPr id="218167" name="矩形 264247"/>
                    <p:cNvSpPr/>
                    <p:nvPr/>
                  </p:nvSpPr>
                  <p:spPr>
                    <a:xfrm>
                      <a:off x="0" y="0"/>
                      <a:ext cx="952" cy="227"/>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x-none" sz="2400" dirty="0">
                          <a:latin typeface="Times New Roman" panose="02020603050405020304" pitchFamily="2" charset="0"/>
                          <a:ea typeface="宋体" panose="02010600030101010101" pitchFamily="2" charset="-122"/>
                        </a:rPr>
                        <a:t>4    6     2</a:t>
                      </a:r>
                      <a:endParaRPr lang="en-US" altLang="x-none" sz="2400" dirty="0">
                        <a:latin typeface="Times New Roman" panose="02020603050405020304" pitchFamily="2" charset="0"/>
                        <a:ea typeface="宋体" panose="02010600030101010101" pitchFamily="2" charset="-122"/>
                      </a:endParaRPr>
                    </a:p>
                  </p:txBody>
                </p:sp>
                <p:sp>
                  <p:nvSpPr>
                    <p:cNvPr id="218168" name="直接连接符 264248"/>
                    <p:cNvSpPr/>
                    <p:nvPr/>
                  </p:nvSpPr>
                  <p:spPr>
                    <a:xfrm>
                      <a:off x="318" y="5"/>
                      <a:ext cx="0" cy="227"/>
                    </a:xfrm>
                    <a:prstGeom prst="line">
                      <a:avLst/>
                    </a:prstGeom>
                    <a:ln w="9525" cap="flat" cmpd="sng">
                      <a:solidFill>
                        <a:schemeClr val="tx1"/>
                      </a:solidFill>
                      <a:prstDash val="solid"/>
                      <a:round/>
                      <a:headEnd type="none" w="med" len="med"/>
                      <a:tailEnd type="none" w="med" len="med"/>
                    </a:ln>
                  </p:spPr>
                </p:sp>
                <p:sp>
                  <p:nvSpPr>
                    <p:cNvPr id="218169" name="直接连接符 264249"/>
                    <p:cNvSpPr/>
                    <p:nvPr/>
                  </p:nvSpPr>
                  <p:spPr>
                    <a:xfrm>
                      <a:off x="604" y="5"/>
                      <a:ext cx="0" cy="227"/>
                    </a:xfrm>
                    <a:prstGeom prst="line">
                      <a:avLst/>
                    </a:prstGeom>
                    <a:ln w="9525" cap="flat" cmpd="sng">
                      <a:solidFill>
                        <a:schemeClr val="tx1"/>
                      </a:solidFill>
                      <a:prstDash val="solid"/>
                      <a:round/>
                      <a:headEnd type="none" w="med" len="med"/>
                      <a:tailEnd type="none" w="med" len="med"/>
                    </a:ln>
                  </p:spPr>
                </p:sp>
              </p:grpSp>
            </p:grpSp>
          </p:grpSp>
          <p:sp>
            <p:nvSpPr>
              <p:cNvPr id="218170" name="矩形 264250"/>
              <p:cNvSpPr/>
              <p:nvPr/>
            </p:nvSpPr>
            <p:spPr>
              <a:xfrm>
                <a:off x="0" y="3216"/>
                <a:ext cx="1728" cy="240"/>
              </a:xfrm>
              <a:prstGeom prst="rect">
                <a:avLst/>
              </a:prstGeom>
              <a:noFill/>
              <a:ln w="9525">
                <a:noFill/>
              </a:ln>
            </p:spPr>
            <p:txBody>
              <a:bodyPr lIns="92075" tIns="46038" rIns="92075" bIns="46038" anchor="ctr"/>
              <a:p>
                <a:pPr algn="ctr" eaLnBrk="0" hangingPunct="0"/>
                <a:r>
                  <a:rPr lang="en-US" altLang="x-none" sz="2000" b="1" dirty="0">
                    <a:latin typeface="Times New Roman" panose="02020603050405020304" pitchFamily="2" charset="0"/>
                    <a:ea typeface="宋体" panose="02010600030101010101" pitchFamily="2" charset="-122"/>
                  </a:rPr>
                  <a:t>(a)</a:t>
                </a:r>
                <a:r>
                  <a:rPr lang="en-US" altLang="x-none" sz="2000" b="1" dirty="0">
                    <a:latin typeface="Arial" panose="020B0604020202020204" pitchFamily="34" charset="0"/>
                    <a:ea typeface="宋体" panose="02010600030101010101" pitchFamily="2" charset="-122"/>
                  </a:rPr>
                  <a:t>   </a:t>
                </a:r>
                <a:r>
                  <a:rPr lang="zh-CN" altLang="en-US" sz="2000" b="1" dirty="0">
                    <a:latin typeface="Arial" panose="020B0604020202020204" pitchFamily="34" charset="0"/>
                    <a:ea typeface="宋体" panose="02010600030101010101" pitchFamily="2" charset="-122"/>
                  </a:rPr>
                  <a:t>原</a:t>
                </a:r>
                <a:r>
                  <a:rPr lang="zh-CN" altLang="en-US" sz="2000" b="1" dirty="0">
                    <a:latin typeface="宋体" panose="02010600030101010101" pitchFamily="2" charset="-122"/>
                    <a:ea typeface="宋体" panose="02010600030101010101" pitchFamily="2" charset="-122"/>
                  </a:rPr>
                  <a:t>矩阵的三元组表</a:t>
                </a:r>
                <a:endParaRPr lang="zh-CN" altLang="en-US" sz="2000" b="1" dirty="0">
                  <a:latin typeface="宋体" panose="02010600030101010101" pitchFamily="2" charset="-122"/>
                  <a:ea typeface="宋体" panose="02010600030101010101" pitchFamily="2" charset="-122"/>
                </a:endParaRPr>
              </a:p>
            </p:txBody>
          </p:sp>
        </p:grpSp>
        <p:grpSp>
          <p:nvGrpSpPr>
            <p:cNvPr id="218171" name="组合 264251"/>
            <p:cNvGrpSpPr/>
            <p:nvPr/>
          </p:nvGrpSpPr>
          <p:grpSpPr>
            <a:xfrm>
              <a:off x="2223" y="0"/>
              <a:ext cx="1847" cy="3456"/>
              <a:chOff x="0" y="0"/>
              <a:chExt cx="1847" cy="3456"/>
            </a:xfrm>
          </p:grpSpPr>
          <p:grpSp>
            <p:nvGrpSpPr>
              <p:cNvPr id="218172" name="组合 264252"/>
              <p:cNvGrpSpPr/>
              <p:nvPr/>
            </p:nvGrpSpPr>
            <p:grpSpPr>
              <a:xfrm>
                <a:off x="359" y="0"/>
                <a:ext cx="1488" cy="3177"/>
                <a:chOff x="0" y="0"/>
                <a:chExt cx="1488" cy="3177"/>
              </a:xfrm>
            </p:grpSpPr>
            <p:grpSp>
              <p:nvGrpSpPr>
                <p:cNvPr id="218173" name="组合 264253"/>
                <p:cNvGrpSpPr/>
                <p:nvPr/>
              </p:nvGrpSpPr>
              <p:grpSpPr>
                <a:xfrm>
                  <a:off x="0" y="63"/>
                  <a:ext cx="317" cy="675"/>
                  <a:chOff x="0" y="0"/>
                  <a:chExt cx="317" cy="675"/>
                </a:xfrm>
              </p:grpSpPr>
              <p:sp>
                <p:nvSpPr>
                  <p:cNvPr id="218174" name="矩形 264254"/>
                  <p:cNvSpPr/>
                  <p:nvPr/>
                </p:nvSpPr>
                <p:spPr>
                  <a:xfrm>
                    <a:off x="0" y="0"/>
                    <a:ext cx="317" cy="227"/>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x-none" sz="2400" dirty="0">
                        <a:latin typeface="Times New Roman" panose="02020603050405020304" pitchFamily="2" charset="0"/>
                        <a:ea typeface="宋体" panose="02010600030101010101" pitchFamily="2" charset="-122"/>
                      </a:rPr>
                      <a:t>8</a:t>
                    </a:r>
                    <a:endParaRPr lang="en-US" altLang="x-none" sz="2400" dirty="0">
                      <a:latin typeface="Times New Roman" panose="02020603050405020304" pitchFamily="2" charset="0"/>
                      <a:ea typeface="宋体" panose="02010600030101010101" pitchFamily="2" charset="-122"/>
                    </a:endParaRPr>
                  </a:p>
                </p:txBody>
              </p:sp>
              <p:sp>
                <p:nvSpPr>
                  <p:cNvPr id="218175" name="矩形 264255"/>
                  <p:cNvSpPr/>
                  <p:nvPr/>
                </p:nvSpPr>
                <p:spPr>
                  <a:xfrm>
                    <a:off x="0" y="448"/>
                    <a:ext cx="317" cy="227"/>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x-none" sz="2400" dirty="0">
                        <a:latin typeface="Times New Roman" panose="02020603050405020304" pitchFamily="2" charset="0"/>
                        <a:ea typeface="宋体" panose="02010600030101010101" pitchFamily="2" charset="-122"/>
                      </a:rPr>
                      <a:t>9</a:t>
                    </a:r>
                    <a:endParaRPr lang="en-US" altLang="x-none" sz="2400" dirty="0">
                      <a:latin typeface="Times New Roman" panose="02020603050405020304" pitchFamily="2" charset="0"/>
                      <a:ea typeface="宋体" panose="02010600030101010101" pitchFamily="2" charset="-122"/>
                    </a:endParaRPr>
                  </a:p>
                </p:txBody>
              </p:sp>
              <p:sp>
                <p:nvSpPr>
                  <p:cNvPr id="218176" name="矩形 264256"/>
                  <p:cNvSpPr/>
                  <p:nvPr/>
                </p:nvSpPr>
                <p:spPr>
                  <a:xfrm>
                    <a:off x="0" y="222"/>
                    <a:ext cx="317" cy="227"/>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x-none" sz="2400" dirty="0">
                        <a:latin typeface="Times New Roman" panose="02020603050405020304" pitchFamily="2" charset="0"/>
                        <a:ea typeface="宋体" panose="02010600030101010101" pitchFamily="2" charset="-122"/>
                      </a:rPr>
                      <a:t>7</a:t>
                    </a:r>
                    <a:endParaRPr lang="en-US" altLang="x-none" sz="2400" dirty="0">
                      <a:latin typeface="Times New Roman" panose="02020603050405020304" pitchFamily="2" charset="0"/>
                      <a:ea typeface="宋体" panose="02010600030101010101" pitchFamily="2" charset="-122"/>
                    </a:endParaRPr>
                  </a:p>
                </p:txBody>
              </p:sp>
            </p:grpSp>
            <p:sp>
              <p:nvSpPr>
                <p:cNvPr id="218177" name="矩形 264257"/>
                <p:cNvSpPr/>
                <p:nvPr/>
              </p:nvSpPr>
              <p:spPr>
                <a:xfrm>
                  <a:off x="445" y="0"/>
                  <a:ext cx="680"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rn</a:t>
                  </a:r>
                  <a:r>
                    <a:rPr lang="zh-CN" altLang="en-US" sz="2400" b="1" dirty="0">
                      <a:latin typeface="Times New Roman" panose="02020603050405020304" pitchFamily="2" charset="0"/>
                      <a:ea typeface="宋体" panose="02010600030101010101" pitchFamily="2" charset="-122"/>
                    </a:rPr>
                    <a:t>行数</a:t>
                  </a:r>
                  <a:endParaRPr lang="zh-CN" altLang="en-US" sz="2400" b="1" dirty="0">
                    <a:latin typeface="Times New Roman" panose="02020603050405020304" pitchFamily="2" charset="0"/>
                    <a:ea typeface="宋体" panose="02010600030101010101" pitchFamily="2" charset="-122"/>
                  </a:endParaRPr>
                </a:p>
              </p:txBody>
            </p:sp>
            <p:sp>
              <p:nvSpPr>
                <p:cNvPr id="218178" name="矩形 264258"/>
                <p:cNvSpPr/>
                <p:nvPr/>
              </p:nvSpPr>
              <p:spPr>
                <a:xfrm>
                  <a:off x="437" y="255"/>
                  <a:ext cx="680"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cn</a:t>
                  </a:r>
                  <a:r>
                    <a:rPr lang="zh-CN" altLang="en-US" sz="2400" b="1" dirty="0">
                      <a:latin typeface="Times New Roman" panose="02020603050405020304" pitchFamily="2" charset="0"/>
                      <a:ea typeface="宋体" panose="02010600030101010101" pitchFamily="2" charset="-122"/>
                    </a:rPr>
                    <a:t>列数</a:t>
                  </a:r>
                  <a:endParaRPr lang="zh-CN" altLang="en-US" sz="2400" b="1" dirty="0">
                    <a:latin typeface="Times New Roman" panose="02020603050405020304" pitchFamily="2" charset="0"/>
                    <a:ea typeface="宋体" panose="02010600030101010101" pitchFamily="2" charset="-122"/>
                  </a:endParaRPr>
                </a:p>
              </p:txBody>
            </p:sp>
            <p:sp>
              <p:nvSpPr>
                <p:cNvPr id="218179" name="矩形 264259"/>
                <p:cNvSpPr/>
                <p:nvPr/>
              </p:nvSpPr>
              <p:spPr>
                <a:xfrm>
                  <a:off x="445" y="508"/>
                  <a:ext cx="1043" cy="227"/>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tn</a:t>
                  </a:r>
                  <a:r>
                    <a:rPr lang="zh-CN" altLang="en-US" sz="2400" b="1" dirty="0">
                      <a:latin typeface="Times New Roman" panose="02020603050405020304" pitchFamily="2" charset="0"/>
                      <a:ea typeface="宋体" panose="02010600030101010101" pitchFamily="2" charset="-122"/>
                    </a:rPr>
                    <a:t>元素个数</a:t>
                  </a:r>
                  <a:endParaRPr lang="zh-CN" altLang="en-US" sz="2400" b="1" dirty="0">
                    <a:latin typeface="Times New Roman" panose="02020603050405020304" pitchFamily="2" charset="0"/>
                    <a:ea typeface="宋体" panose="02010600030101010101" pitchFamily="2" charset="-122"/>
                  </a:endParaRPr>
                </a:p>
              </p:txBody>
            </p:sp>
            <p:grpSp>
              <p:nvGrpSpPr>
                <p:cNvPr id="218180" name="组合 264260"/>
                <p:cNvGrpSpPr/>
                <p:nvPr/>
              </p:nvGrpSpPr>
              <p:grpSpPr>
                <a:xfrm>
                  <a:off x="16" y="2758"/>
                  <a:ext cx="227" cy="419"/>
                  <a:chOff x="0" y="0"/>
                  <a:chExt cx="227" cy="419"/>
                </a:xfrm>
              </p:grpSpPr>
              <p:sp>
                <p:nvSpPr>
                  <p:cNvPr id="218181" name="矩形 264261"/>
                  <p:cNvSpPr/>
                  <p:nvPr/>
                </p:nvSpPr>
                <p:spPr>
                  <a:xfrm>
                    <a:off x="0" y="192"/>
                    <a:ext cx="227" cy="227"/>
                  </a:xfrm>
                  <a:prstGeom prst="rect">
                    <a:avLst/>
                  </a:prstGeom>
                  <a:noFill/>
                  <a:ln w="9525">
                    <a:noFill/>
                  </a:ln>
                </p:spPr>
                <p:txBody>
                  <a:bodyPr wrap="none" anchor="ctr"/>
                  <a:p>
                    <a:pPr algn="ctr"/>
                    <a:r>
                      <a:rPr lang="en-US" altLang="x-none" sz="2400" dirty="0">
                        <a:latin typeface="Times New Roman" panose="02020603050405020304" pitchFamily="2" charset="0"/>
                        <a:ea typeface="宋体" panose="02010600030101010101" pitchFamily="2" charset="-122"/>
                      </a:rPr>
                      <a:t>row</a:t>
                    </a:r>
                    <a:endParaRPr lang="en-US" altLang="x-none" sz="2400" dirty="0">
                      <a:latin typeface="Times New Roman" panose="02020603050405020304" pitchFamily="2" charset="0"/>
                      <a:ea typeface="宋体" panose="02010600030101010101" pitchFamily="2" charset="-122"/>
                    </a:endParaRPr>
                  </a:p>
                </p:txBody>
              </p:sp>
              <p:sp>
                <p:nvSpPr>
                  <p:cNvPr id="218182" name="直接连接符 264262"/>
                  <p:cNvSpPr/>
                  <p:nvPr/>
                </p:nvSpPr>
                <p:spPr>
                  <a:xfrm flipV="1">
                    <a:off x="105" y="0"/>
                    <a:ext cx="0" cy="181"/>
                  </a:xfrm>
                  <a:prstGeom prst="line">
                    <a:avLst/>
                  </a:prstGeom>
                  <a:ln w="19050" cap="flat" cmpd="sng">
                    <a:solidFill>
                      <a:schemeClr val="tx1"/>
                    </a:solidFill>
                    <a:prstDash val="solid"/>
                    <a:round/>
                    <a:headEnd type="none" w="med" len="med"/>
                    <a:tailEnd type="triangle" w="med" len="med"/>
                  </a:ln>
                </p:spPr>
              </p:sp>
            </p:grpSp>
            <p:grpSp>
              <p:nvGrpSpPr>
                <p:cNvPr id="218183" name="组合 264263"/>
                <p:cNvGrpSpPr/>
                <p:nvPr/>
              </p:nvGrpSpPr>
              <p:grpSpPr>
                <a:xfrm>
                  <a:off x="382" y="2746"/>
                  <a:ext cx="227" cy="419"/>
                  <a:chOff x="0" y="0"/>
                  <a:chExt cx="227" cy="419"/>
                </a:xfrm>
              </p:grpSpPr>
              <p:sp>
                <p:nvSpPr>
                  <p:cNvPr id="218184" name="矩形 264264"/>
                  <p:cNvSpPr/>
                  <p:nvPr/>
                </p:nvSpPr>
                <p:spPr>
                  <a:xfrm>
                    <a:off x="0" y="192"/>
                    <a:ext cx="227" cy="227"/>
                  </a:xfrm>
                  <a:prstGeom prst="rect">
                    <a:avLst/>
                  </a:prstGeom>
                  <a:noFill/>
                  <a:ln w="9525">
                    <a:noFill/>
                  </a:ln>
                </p:spPr>
                <p:txBody>
                  <a:bodyPr wrap="none" anchor="ctr"/>
                  <a:p>
                    <a:pPr algn="ctr"/>
                    <a:r>
                      <a:rPr lang="en-US" altLang="x-none" sz="2400" dirty="0">
                        <a:latin typeface="Times New Roman" panose="02020603050405020304" pitchFamily="2" charset="0"/>
                        <a:ea typeface="宋体" panose="02010600030101010101" pitchFamily="2" charset="-122"/>
                      </a:rPr>
                      <a:t>col</a:t>
                    </a:r>
                    <a:endParaRPr lang="en-US" altLang="x-none" sz="2400" dirty="0">
                      <a:latin typeface="Times New Roman" panose="02020603050405020304" pitchFamily="2" charset="0"/>
                      <a:ea typeface="宋体" panose="02010600030101010101" pitchFamily="2" charset="-122"/>
                    </a:endParaRPr>
                  </a:p>
                </p:txBody>
              </p:sp>
              <p:sp>
                <p:nvSpPr>
                  <p:cNvPr id="218185" name="直接连接符 264265"/>
                  <p:cNvSpPr/>
                  <p:nvPr/>
                </p:nvSpPr>
                <p:spPr>
                  <a:xfrm flipV="1">
                    <a:off x="105" y="0"/>
                    <a:ext cx="0" cy="181"/>
                  </a:xfrm>
                  <a:prstGeom prst="line">
                    <a:avLst/>
                  </a:prstGeom>
                  <a:ln w="19050" cap="flat" cmpd="sng">
                    <a:solidFill>
                      <a:schemeClr val="tx1"/>
                    </a:solidFill>
                    <a:prstDash val="solid"/>
                    <a:round/>
                    <a:headEnd type="none" w="med" len="med"/>
                    <a:tailEnd type="triangle" w="med" len="med"/>
                  </a:ln>
                </p:spPr>
              </p:sp>
            </p:grpSp>
            <p:grpSp>
              <p:nvGrpSpPr>
                <p:cNvPr id="218186" name="组合 264266"/>
                <p:cNvGrpSpPr/>
                <p:nvPr/>
              </p:nvGrpSpPr>
              <p:grpSpPr>
                <a:xfrm>
                  <a:off x="772" y="2737"/>
                  <a:ext cx="227" cy="419"/>
                  <a:chOff x="0" y="0"/>
                  <a:chExt cx="227" cy="419"/>
                </a:xfrm>
              </p:grpSpPr>
              <p:sp>
                <p:nvSpPr>
                  <p:cNvPr id="218187" name="矩形 264267"/>
                  <p:cNvSpPr/>
                  <p:nvPr/>
                </p:nvSpPr>
                <p:spPr>
                  <a:xfrm>
                    <a:off x="0" y="192"/>
                    <a:ext cx="227" cy="227"/>
                  </a:xfrm>
                  <a:prstGeom prst="rect">
                    <a:avLst/>
                  </a:prstGeom>
                  <a:noFill/>
                  <a:ln w="9525">
                    <a:noFill/>
                  </a:ln>
                </p:spPr>
                <p:txBody>
                  <a:bodyPr wrap="none" anchor="ctr"/>
                  <a:p>
                    <a:pPr algn="ctr"/>
                    <a:r>
                      <a:rPr lang="en-US" altLang="x-none" sz="2400" dirty="0">
                        <a:latin typeface="Times New Roman" panose="02020603050405020304" pitchFamily="2" charset="0"/>
                        <a:ea typeface="宋体" panose="02010600030101010101" pitchFamily="2" charset="-122"/>
                      </a:rPr>
                      <a:t>value</a:t>
                    </a:r>
                    <a:endParaRPr lang="en-US" altLang="x-none" sz="2400" dirty="0">
                      <a:latin typeface="Times New Roman" panose="02020603050405020304" pitchFamily="2" charset="0"/>
                      <a:ea typeface="宋体" panose="02010600030101010101" pitchFamily="2" charset="-122"/>
                    </a:endParaRPr>
                  </a:p>
                </p:txBody>
              </p:sp>
              <p:sp>
                <p:nvSpPr>
                  <p:cNvPr id="218188" name="直接连接符 264268"/>
                  <p:cNvSpPr/>
                  <p:nvPr/>
                </p:nvSpPr>
                <p:spPr>
                  <a:xfrm flipV="1">
                    <a:off x="105" y="0"/>
                    <a:ext cx="0" cy="181"/>
                  </a:xfrm>
                  <a:prstGeom prst="line">
                    <a:avLst/>
                  </a:prstGeom>
                  <a:ln w="19050" cap="flat" cmpd="sng">
                    <a:solidFill>
                      <a:schemeClr val="tx1"/>
                    </a:solidFill>
                    <a:prstDash val="solid"/>
                    <a:round/>
                    <a:headEnd type="none" w="med" len="med"/>
                    <a:tailEnd type="triangle" w="med" len="med"/>
                  </a:ln>
                </p:spPr>
              </p:sp>
            </p:grpSp>
            <p:grpSp>
              <p:nvGrpSpPr>
                <p:cNvPr id="218189" name="组合 264269"/>
                <p:cNvGrpSpPr/>
                <p:nvPr/>
              </p:nvGrpSpPr>
              <p:grpSpPr>
                <a:xfrm>
                  <a:off x="0" y="735"/>
                  <a:ext cx="952" cy="2015"/>
                  <a:chOff x="0" y="0"/>
                  <a:chExt cx="952" cy="2015"/>
                </a:xfrm>
              </p:grpSpPr>
              <p:grpSp>
                <p:nvGrpSpPr>
                  <p:cNvPr id="218190" name="组合 264270"/>
                  <p:cNvGrpSpPr/>
                  <p:nvPr/>
                </p:nvGrpSpPr>
                <p:grpSpPr>
                  <a:xfrm>
                    <a:off x="0" y="0"/>
                    <a:ext cx="952" cy="232"/>
                    <a:chOff x="0" y="0"/>
                    <a:chExt cx="952" cy="232"/>
                  </a:xfrm>
                </p:grpSpPr>
                <p:sp>
                  <p:nvSpPr>
                    <p:cNvPr id="218191" name="矩形 264271"/>
                    <p:cNvSpPr/>
                    <p:nvPr/>
                  </p:nvSpPr>
                  <p:spPr>
                    <a:xfrm>
                      <a:off x="0" y="0"/>
                      <a:ext cx="952" cy="227"/>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x-none" sz="2400" dirty="0">
                          <a:latin typeface="Times New Roman" panose="02020603050405020304" pitchFamily="2" charset="0"/>
                          <a:ea typeface="宋体" panose="02010600030101010101" pitchFamily="2" charset="-122"/>
                        </a:rPr>
                        <a:t>1    3    -3</a:t>
                      </a:r>
                      <a:endParaRPr lang="en-US" altLang="x-none" sz="2400" dirty="0">
                        <a:latin typeface="Times New Roman" panose="02020603050405020304" pitchFamily="2" charset="0"/>
                        <a:ea typeface="宋体" panose="02010600030101010101" pitchFamily="2" charset="-122"/>
                      </a:endParaRPr>
                    </a:p>
                  </p:txBody>
                </p:sp>
                <p:sp>
                  <p:nvSpPr>
                    <p:cNvPr id="218192" name="直接连接符 264272"/>
                    <p:cNvSpPr/>
                    <p:nvPr/>
                  </p:nvSpPr>
                  <p:spPr>
                    <a:xfrm>
                      <a:off x="318" y="5"/>
                      <a:ext cx="0" cy="227"/>
                    </a:xfrm>
                    <a:prstGeom prst="line">
                      <a:avLst/>
                    </a:prstGeom>
                    <a:ln w="9525" cap="flat" cmpd="sng">
                      <a:solidFill>
                        <a:schemeClr val="tx1"/>
                      </a:solidFill>
                      <a:prstDash val="solid"/>
                      <a:round/>
                      <a:headEnd type="none" w="med" len="med"/>
                      <a:tailEnd type="none" w="med" len="med"/>
                    </a:ln>
                  </p:spPr>
                </p:sp>
                <p:sp>
                  <p:nvSpPr>
                    <p:cNvPr id="218193" name="直接连接符 264273"/>
                    <p:cNvSpPr/>
                    <p:nvPr/>
                  </p:nvSpPr>
                  <p:spPr>
                    <a:xfrm>
                      <a:off x="604" y="5"/>
                      <a:ext cx="0" cy="227"/>
                    </a:xfrm>
                    <a:prstGeom prst="line">
                      <a:avLst/>
                    </a:prstGeom>
                    <a:ln w="9525" cap="flat" cmpd="sng">
                      <a:solidFill>
                        <a:schemeClr val="tx1"/>
                      </a:solidFill>
                      <a:prstDash val="solid"/>
                      <a:round/>
                      <a:headEnd type="none" w="med" len="med"/>
                      <a:tailEnd type="none" w="med" len="med"/>
                    </a:ln>
                  </p:spPr>
                </p:sp>
              </p:grpSp>
              <p:grpSp>
                <p:nvGrpSpPr>
                  <p:cNvPr id="218194" name="组合 264274"/>
                  <p:cNvGrpSpPr/>
                  <p:nvPr/>
                </p:nvGrpSpPr>
                <p:grpSpPr>
                  <a:xfrm>
                    <a:off x="0" y="222"/>
                    <a:ext cx="952" cy="232"/>
                    <a:chOff x="0" y="0"/>
                    <a:chExt cx="952" cy="232"/>
                  </a:xfrm>
                </p:grpSpPr>
                <p:sp>
                  <p:nvSpPr>
                    <p:cNvPr id="218195" name="矩形 264275"/>
                    <p:cNvSpPr/>
                    <p:nvPr/>
                  </p:nvSpPr>
                  <p:spPr>
                    <a:xfrm>
                      <a:off x="0" y="0"/>
                      <a:ext cx="952" cy="227"/>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x-none" sz="2400" dirty="0">
                          <a:latin typeface="Times New Roman" panose="02020603050405020304" pitchFamily="2" charset="0"/>
                          <a:ea typeface="宋体" panose="02010600030101010101" pitchFamily="2" charset="-122"/>
                        </a:rPr>
                        <a:t>2    1    12</a:t>
                      </a:r>
                      <a:endParaRPr lang="en-US" altLang="x-none" sz="2400" dirty="0">
                        <a:latin typeface="Times New Roman" panose="02020603050405020304" pitchFamily="2" charset="0"/>
                        <a:ea typeface="宋体" panose="02010600030101010101" pitchFamily="2" charset="-122"/>
                      </a:endParaRPr>
                    </a:p>
                  </p:txBody>
                </p:sp>
                <p:sp>
                  <p:nvSpPr>
                    <p:cNvPr id="218196" name="直接连接符 264276"/>
                    <p:cNvSpPr/>
                    <p:nvPr/>
                  </p:nvSpPr>
                  <p:spPr>
                    <a:xfrm>
                      <a:off x="318" y="5"/>
                      <a:ext cx="0" cy="227"/>
                    </a:xfrm>
                    <a:prstGeom prst="line">
                      <a:avLst/>
                    </a:prstGeom>
                    <a:ln w="9525" cap="flat" cmpd="sng">
                      <a:solidFill>
                        <a:schemeClr val="tx1"/>
                      </a:solidFill>
                      <a:prstDash val="solid"/>
                      <a:round/>
                      <a:headEnd type="none" w="med" len="med"/>
                      <a:tailEnd type="none" w="med" len="med"/>
                    </a:ln>
                  </p:spPr>
                </p:sp>
                <p:sp>
                  <p:nvSpPr>
                    <p:cNvPr id="218197" name="直接连接符 264277"/>
                    <p:cNvSpPr/>
                    <p:nvPr/>
                  </p:nvSpPr>
                  <p:spPr>
                    <a:xfrm>
                      <a:off x="604" y="5"/>
                      <a:ext cx="0" cy="227"/>
                    </a:xfrm>
                    <a:prstGeom prst="line">
                      <a:avLst/>
                    </a:prstGeom>
                    <a:ln w="9525" cap="flat" cmpd="sng">
                      <a:solidFill>
                        <a:schemeClr val="tx1"/>
                      </a:solidFill>
                      <a:prstDash val="solid"/>
                      <a:round/>
                      <a:headEnd type="none" w="med" len="med"/>
                      <a:tailEnd type="none" w="med" len="med"/>
                    </a:ln>
                  </p:spPr>
                </p:sp>
              </p:grpSp>
              <p:grpSp>
                <p:nvGrpSpPr>
                  <p:cNvPr id="218198" name="组合 264278"/>
                  <p:cNvGrpSpPr/>
                  <p:nvPr/>
                </p:nvGrpSpPr>
                <p:grpSpPr>
                  <a:xfrm>
                    <a:off x="0" y="445"/>
                    <a:ext cx="952" cy="232"/>
                    <a:chOff x="0" y="0"/>
                    <a:chExt cx="952" cy="232"/>
                  </a:xfrm>
                </p:grpSpPr>
                <p:sp>
                  <p:nvSpPr>
                    <p:cNvPr id="218199" name="矩形 264279"/>
                    <p:cNvSpPr/>
                    <p:nvPr/>
                  </p:nvSpPr>
                  <p:spPr>
                    <a:xfrm>
                      <a:off x="0" y="0"/>
                      <a:ext cx="952" cy="227"/>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x-none" sz="2400" dirty="0">
                          <a:latin typeface="Times New Roman" panose="02020603050405020304" pitchFamily="2" charset="0"/>
                          <a:ea typeface="宋体" panose="02010600030101010101" pitchFamily="2" charset="-122"/>
                        </a:rPr>
                        <a:t>2    5    18</a:t>
                      </a:r>
                      <a:endParaRPr lang="en-US" altLang="x-none" sz="2400" dirty="0">
                        <a:latin typeface="Times New Roman" panose="02020603050405020304" pitchFamily="2" charset="0"/>
                        <a:ea typeface="宋体" panose="02010600030101010101" pitchFamily="2" charset="-122"/>
                      </a:endParaRPr>
                    </a:p>
                  </p:txBody>
                </p:sp>
                <p:sp>
                  <p:nvSpPr>
                    <p:cNvPr id="218200" name="直接连接符 264280"/>
                    <p:cNvSpPr/>
                    <p:nvPr/>
                  </p:nvSpPr>
                  <p:spPr>
                    <a:xfrm>
                      <a:off x="318" y="5"/>
                      <a:ext cx="0" cy="227"/>
                    </a:xfrm>
                    <a:prstGeom prst="line">
                      <a:avLst/>
                    </a:prstGeom>
                    <a:ln w="9525" cap="flat" cmpd="sng">
                      <a:solidFill>
                        <a:schemeClr val="tx1"/>
                      </a:solidFill>
                      <a:prstDash val="solid"/>
                      <a:round/>
                      <a:headEnd type="none" w="med" len="med"/>
                      <a:tailEnd type="none" w="med" len="med"/>
                    </a:ln>
                  </p:spPr>
                </p:sp>
                <p:sp>
                  <p:nvSpPr>
                    <p:cNvPr id="218201" name="直接连接符 264281"/>
                    <p:cNvSpPr/>
                    <p:nvPr/>
                  </p:nvSpPr>
                  <p:spPr>
                    <a:xfrm>
                      <a:off x="604" y="5"/>
                      <a:ext cx="0" cy="227"/>
                    </a:xfrm>
                    <a:prstGeom prst="line">
                      <a:avLst/>
                    </a:prstGeom>
                    <a:ln w="9525" cap="flat" cmpd="sng">
                      <a:solidFill>
                        <a:schemeClr val="tx1"/>
                      </a:solidFill>
                      <a:prstDash val="solid"/>
                      <a:round/>
                      <a:headEnd type="none" w="med" len="med"/>
                      <a:tailEnd type="none" w="med" len="med"/>
                    </a:ln>
                  </p:spPr>
                </p:sp>
              </p:grpSp>
              <p:grpSp>
                <p:nvGrpSpPr>
                  <p:cNvPr id="218202" name="组合 264282"/>
                  <p:cNvGrpSpPr/>
                  <p:nvPr/>
                </p:nvGrpSpPr>
                <p:grpSpPr>
                  <a:xfrm>
                    <a:off x="0" y="668"/>
                    <a:ext cx="952" cy="232"/>
                    <a:chOff x="0" y="0"/>
                    <a:chExt cx="952" cy="232"/>
                  </a:xfrm>
                </p:grpSpPr>
                <p:sp>
                  <p:nvSpPr>
                    <p:cNvPr id="218203" name="矩形 264283"/>
                    <p:cNvSpPr/>
                    <p:nvPr/>
                  </p:nvSpPr>
                  <p:spPr>
                    <a:xfrm>
                      <a:off x="0" y="0"/>
                      <a:ext cx="952" cy="227"/>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x-none" sz="2400" dirty="0">
                          <a:latin typeface="Times New Roman" panose="02020603050405020304" pitchFamily="2" charset="0"/>
                          <a:ea typeface="宋体" panose="02010600030101010101" pitchFamily="2" charset="-122"/>
                        </a:rPr>
                        <a:t>3    1     9</a:t>
                      </a:r>
                      <a:endParaRPr lang="en-US" altLang="x-none" sz="2400" dirty="0">
                        <a:latin typeface="Times New Roman" panose="02020603050405020304" pitchFamily="2" charset="0"/>
                        <a:ea typeface="宋体" panose="02010600030101010101" pitchFamily="2" charset="-122"/>
                      </a:endParaRPr>
                    </a:p>
                  </p:txBody>
                </p:sp>
                <p:sp>
                  <p:nvSpPr>
                    <p:cNvPr id="218204" name="直接连接符 264284"/>
                    <p:cNvSpPr/>
                    <p:nvPr/>
                  </p:nvSpPr>
                  <p:spPr>
                    <a:xfrm>
                      <a:off x="318" y="5"/>
                      <a:ext cx="0" cy="227"/>
                    </a:xfrm>
                    <a:prstGeom prst="line">
                      <a:avLst/>
                    </a:prstGeom>
                    <a:ln w="9525" cap="flat" cmpd="sng">
                      <a:solidFill>
                        <a:schemeClr val="tx1"/>
                      </a:solidFill>
                      <a:prstDash val="solid"/>
                      <a:round/>
                      <a:headEnd type="none" w="med" len="med"/>
                      <a:tailEnd type="none" w="med" len="med"/>
                    </a:ln>
                  </p:spPr>
                </p:sp>
                <p:sp>
                  <p:nvSpPr>
                    <p:cNvPr id="218205" name="直接连接符 264285"/>
                    <p:cNvSpPr/>
                    <p:nvPr/>
                  </p:nvSpPr>
                  <p:spPr>
                    <a:xfrm>
                      <a:off x="604" y="5"/>
                      <a:ext cx="0" cy="227"/>
                    </a:xfrm>
                    <a:prstGeom prst="line">
                      <a:avLst/>
                    </a:prstGeom>
                    <a:ln w="9525" cap="flat" cmpd="sng">
                      <a:solidFill>
                        <a:schemeClr val="tx1"/>
                      </a:solidFill>
                      <a:prstDash val="solid"/>
                      <a:round/>
                      <a:headEnd type="none" w="med" len="med"/>
                      <a:tailEnd type="none" w="med" len="med"/>
                    </a:ln>
                  </p:spPr>
                </p:sp>
              </p:grpSp>
              <p:grpSp>
                <p:nvGrpSpPr>
                  <p:cNvPr id="218206" name="组合 264286"/>
                  <p:cNvGrpSpPr/>
                  <p:nvPr/>
                </p:nvGrpSpPr>
                <p:grpSpPr>
                  <a:xfrm>
                    <a:off x="0" y="891"/>
                    <a:ext cx="952" cy="232"/>
                    <a:chOff x="0" y="0"/>
                    <a:chExt cx="952" cy="232"/>
                  </a:xfrm>
                </p:grpSpPr>
                <p:sp>
                  <p:nvSpPr>
                    <p:cNvPr id="218207" name="矩形 264287"/>
                    <p:cNvSpPr/>
                    <p:nvPr/>
                  </p:nvSpPr>
                  <p:spPr>
                    <a:xfrm>
                      <a:off x="0" y="0"/>
                      <a:ext cx="952" cy="227"/>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x-none" sz="2400" dirty="0">
                          <a:latin typeface="Times New Roman" panose="02020603050405020304" pitchFamily="2" charset="0"/>
                          <a:ea typeface="宋体" panose="02010600030101010101" pitchFamily="2" charset="-122"/>
                        </a:rPr>
                        <a:t>3    4    24</a:t>
                      </a:r>
                      <a:endParaRPr lang="en-US" altLang="x-none" sz="2400" dirty="0">
                        <a:latin typeface="Times New Roman" panose="02020603050405020304" pitchFamily="2" charset="0"/>
                        <a:ea typeface="宋体" panose="02010600030101010101" pitchFamily="2" charset="-122"/>
                      </a:endParaRPr>
                    </a:p>
                  </p:txBody>
                </p:sp>
                <p:sp>
                  <p:nvSpPr>
                    <p:cNvPr id="218208" name="直接连接符 264288"/>
                    <p:cNvSpPr/>
                    <p:nvPr/>
                  </p:nvSpPr>
                  <p:spPr>
                    <a:xfrm>
                      <a:off x="318" y="5"/>
                      <a:ext cx="0" cy="227"/>
                    </a:xfrm>
                    <a:prstGeom prst="line">
                      <a:avLst/>
                    </a:prstGeom>
                    <a:ln w="9525" cap="flat" cmpd="sng">
                      <a:solidFill>
                        <a:schemeClr val="tx1"/>
                      </a:solidFill>
                      <a:prstDash val="solid"/>
                      <a:round/>
                      <a:headEnd type="none" w="med" len="med"/>
                      <a:tailEnd type="none" w="med" len="med"/>
                    </a:ln>
                  </p:spPr>
                </p:sp>
                <p:sp>
                  <p:nvSpPr>
                    <p:cNvPr id="218209" name="直接连接符 264289"/>
                    <p:cNvSpPr/>
                    <p:nvPr/>
                  </p:nvSpPr>
                  <p:spPr>
                    <a:xfrm>
                      <a:off x="604" y="5"/>
                      <a:ext cx="0" cy="227"/>
                    </a:xfrm>
                    <a:prstGeom prst="line">
                      <a:avLst/>
                    </a:prstGeom>
                    <a:ln w="9525" cap="flat" cmpd="sng">
                      <a:solidFill>
                        <a:schemeClr val="tx1"/>
                      </a:solidFill>
                      <a:prstDash val="solid"/>
                      <a:round/>
                      <a:headEnd type="none" w="med" len="med"/>
                      <a:tailEnd type="none" w="med" len="med"/>
                    </a:ln>
                  </p:spPr>
                </p:sp>
              </p:grpSp>
              <p:grpSp>
                <p:nvGrpSpPr>
                  <p:cNvPr id="218210" name="组合 264290"/>
                  <p:cNvGrpSpPr/>
                  <p:nvPr/>
                </p:nvGrpSpPr>
                <p:grpSpPr>
                  <a:xfrm>
                    <a:off x="0" y="1114"/>
                    <a:ext cx="952" cy="232"/>
                    <a:chOff x="0" y="0"/>
                    <a:chExt cx="952" cy="232"/>
                  </a:xfrm>
                </p:grpSpPr>
                <p:sp>
                  <p:nvSpPr>
                    <p:cNvPr id="218211" name="矩形 264291"/>
                    <p:cNvSpPr/>
                    <p:nvPr/>
                  </p:nvSpPr>
                  <p:spPr>
                    <a:xfrm>
                      <a:off x="0" y="0"/>
                      <a:ext cx="952" cy="227"/>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x-none" sz="2400" dirty="0">
                          <a:latin typeface="Times New Roman" panose="02020603050405020304" pitchFamily="2" charset="0"/>
                          <a:ea typeface="宋体" panose="02010600030101010101" pitchFamily="2" charset="-122"/>
                        </a:rPr>
                        <a:t>4    7    -6</a:t>
                      </a:r>
                      <a:endParaRPr lang="en-US" altLang="x-none" sz="2400" dirty="0">
                        <a:latin typeface="Times New Roman" panose="02020603050405020304" pitchFamily="2" charset="0"/>
                        <a:ea typeface="宋体" panose="02010600030101010101" pitchFamily="2" charset="-122"/>
                      </a:endParaRPr>
                    </a:p>
                  </p:txBody>
                </p:sp>
                <p:sp>
                  <p:nvSpPr>
                    <p:cNvPr id="218212" name="直接连接符 264292"/>
                    <p:cNvSpPr/>
                    <p:nvPr/>
                  </p:nvSpPr>
                  <p:spPr>
                    <a:xfrm>
                      <a:off x="318" y="5"/>
                      <a:ext cx="0" cy="227"/>
                    </a:xfrm>
                    <a:prstGeom prst="line">
                      <a:avLst/>
                    </a:prstGeom>
                    <a:ln w="9525" cap="flat" cmpd="sng">
                      <a:solidFill>
                        <a:schemeClr val="tx1"/>
                      </a:solidFill>
                      <a:prstDash val="solid"/>
                      <a:round/>
                      <a:headEnd type="none" w="med" len="med"/>
                      <a:tailEnd type="none" w="med" len="med"/>
                    </a:ln>
                  </p:spPr>
                </p:sp>
                <p:sp>
                  <p:nvSpPr>
                    <p:cNvPr id="218213" name="直接连接符 264293"/>
                    <p:cNvSpPr/>
                    <p:nvPr/>
                  </p:nvSpPr>
                  <p:spPr>
                    <a:xfrm>
                      <a:off x="604" y="5"/>
                      <a:ext cx="0" cy="227"/>
                    </a:xfrm>
                    <a:prstGeom prst="line">
                      <a:avLst/>
                    </a:prstGeom>
                    <a:ln w="9525" cap="flat" cmpd="sng">
                      <a:solidFill>
                        <a:schemeClr val="tx1"/>
                      </a:solidFill>
                      <a:prstDash val="solid"/>
                      <a:round/>
                      <a:headEnd type="none" w="med" len="med"/>
                      <a:tailEnd type="none" w="med" len="med"/>
                    </a:ln>
                  </p:spPr>
                </p:sp>
              </p:grpSp>
              <p:grpSp>
                <p:nvGrpSpPr>
                  <p:cNvPr id="218214" name="组合 264294"/>
                  <p:cNvGrpSpPr/>
                  <p:nvPr/>
                </p:nvGrpSpPr>
                <p:grpSpPr>
                  <a:xfrm>
                    <a:off x="0" y="1560"/>
                    <a:ext cx="952" cy="232"/>
                    <a:chOff x="0" y="0"/>
                    <a:chExt cx="952" cy="232"/>
                  </a:xfrm>
                </p:grpSpPr>
                <p:sp>
                  <p:nvSpPr>
                    <p:cNvPr id="218215" name="矩形 264295"/>
                    <p:cNvSpPr/>
                    <p:nvPr/>
                  </p:nvSpPr>
                  <p:spPr>
                    <a:xfrm>
                      <a:off x="0" y="0"/>
                      <a:ext cx="952" cy="227"/>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x-none" sz="2400" dirty="0">
                          <a:latin typeface="Times New Roman" panose="02020603050405020304" pitchFamily="2" charset="0"/>
                          <a:ea typeface="宋体" panose="02010600030101010101" pitchFamily="2" charset="-122"/>
                        </a:rPr>
                        <a:t>7    6    -7</a:t>
                      </a:r>
                      <a:endParaRPr lang="en-US" altLang="x-none" sz="2400" dirty="0">
                        <a:latin typeface="Times New Roman" panose="02020603050405020304" pitchFamily="2" charset="0"/>
                        <a:ea typeface="宋体" panose="02010600030101010101" pitchFamily="2" charset="-122"/>
                      </a:endParaRPr>
                    </a:p>
                  </p:txBody>
                </p:sp>
                <p:sp>
                  <p:nvSpPr>
                    <p:cNvPr id="218216" name="直接连接符 264296"/>
                    <p:cNvSpPr/>
                    <p:nvPr/>
                  </p:nvSpPr>
                  <p:spPr>
                    <a:xfrm>
                      <a:off x="318" y="5"/>
                      <a:ext cx="0" cy="227"/>
                    </a:xfrm>
                    <a:prstGeom prst="line">
                      <a:avLst/>
                    </a:prstGeom>
                    <a:ln w="9525" cap="flat" cmpd="sng">
                      <a:solidFill>
                        <a:schemeClr val="tx1"/>
                      </a:solidFill>
                      <a:prstDash val="solid"/>
                      <a:round/>
                      <a:headEnd type="none" w="med" len="med"/>
                      <a:tailEnd type="none" w="med" len="med"/>
                    </a:ln>
                  </p:spPr>
                </p:sp>
                <p:sp>
                  <p:nvSpPr>
                    <p:cNvPr id="218217" name="直接连接符 264297"/>
                    <p:cNvSpPr/>
                    <p:nvPr/>
                  </p:nvSpPr>
                  <p:spPr>
                    <a:xfrm>
                      <a:off x="604" y="5"/>
                      <a:ext cx="0" cy="227"/>
                    </a:xfrm>
                    <a:prstGeom prst="line">
                      <a:avLst/>
                    </a:prstGeom>
                    <a:ln w="9525" cap="flat" cmpd="sng">
                      <a:solidFill>
                        <a:schemeClr val="tx1"/>
                      </a:solidFill>
                      <a:prstDash val="solid"/>
                      <a:round/>
                      <a:headEnd type="none" w="med" len="med"/>
                      <a:tailEnd type="none" w="med" len="med"/>
                    </a:ln>
                  </p:spPr>
                </p:sp>
              </p:grpSp>
              <p:grpSp>
                <p:nvGrpSpPr>
                  <p:cNvPr id="218218" name="组合 264298"/>
                  <p:cNvGrpSpPr/>
                  <p:nvPr/>
                </p:nvGrpSpPr>
                <p:grpSpPr>
                  <a:xfrm>
                    <a:off x="0" y="1783"/>
                    <a:ext cx="952" cy="232"/>
                    <a:chOff x="0" y="0"/>
                    <a:chExt cx="952" cy="232"/>
                  </a:xfrm>
                </p:grpSpPr>
                <p:sp>
                  <p:nvSpPr>
                    <p:cNvPr id="218219" name="矩形 264299"/>
                    <p:cNvSpPr/>
                    <p:nvPr/>
                  </p:nvSpPr>
                  <p:spPr>
                    <a:xfrm>
                      <a:off x="0" y="0"/>
                      <a:ext cx="952" cy="227"/>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x-none" sz="2400" dirty="0">
                          <a:latin typeface="Times New Roman" panose="02020603050405020304" pitchFamily="2" charset="0"/>
                          <a:ea typeface="宋体" panose="02010600030101010101" pitchFamily="2" charset="-122"/>
                        </a:rPr>
                        <a:t>8    2     4</a:t>
                      </a:r>
                      <a:endParaRPr lang="en-US" altLang="x-none" sz="2400" dirty="0">
                        <a:latin typeface="Times New Roman" panose="02020603050405020304" pitchFamily="2" charset="0"/>
                        <a:ea typeface="宋体" panose="02010600030101010101" pitchFamily="2" charset="-122"/>
                      </a:endParaRPr>
                    </a:p>
                  </p:txBody>
                </p:sp>
                <p:sp>
                  <p:nvSpPr>
                    <p:cNvPr id="218220" name="直接连接符 264300"/>
                    <p:cNvSpPr/>
                    <p:nvPr/>
                  </p:nvSpPr>
                  <p:spPr>
                    <a:xfrm>
                      <a:off x="318" y="5"/>
                      <a:ext cx="0" cy="227"/>
                    </a:xfrm>
                    <a:prstGeom prst="line">
                      <a:avLst/>
                    </a:prstGeom>
                    <a:ln w="9525" cap="flat" cmpd="sng">
                      <a:solidFill>
                        <a:schemeClr val="tx1"/>
                      </a:solidFill>
                      <a:prstDash val="solid"/>
                      <a:round/>
                      <a:headEnd type="none" w="med" len="med"/>
                      <a:tailEnd type="none" w="med" len="med"/>
                    </a:ln>
                  </p:spPr>
                </p:sp>
                <p:sp>
                  <p:nvSpPr>
                    <p:cNvPr id="218221" name="直接连接符 264301"/>
                    <p:cNvSpPr/>
                    <p:nvPr/>
                  </p:nvSpPr>
                  <p:spPr>
                    <a:xfrm>
                      <a:off x="604" y="5"/>
                      <a:ext cx="0" cy="227"/>
                    </a:xfrm>
                    <a:prstGeom prst="line">
                      <a:avLst/>
                    </a:prstGeom>
                    <a:ln w="9525" cap="flat" cmpd="sng">
                      <a:solidFill>
                        <a:schemeClr val="tx1"/>
                      </a:solidFill>
                      <a:prstDash val="solid"/>
                      <a:round/>
                      <a:headEnd type="none" w="med" len="med"/>
                      <a:tailEnd type="none" w="med" len="med"/>
                    </a:ln>
                  </p:spPr>
                </p:sp>
              </p:grpSp>
              <p:grpSp>
                <p:nvGrpSpPr>
                  <p:cNvPr id="218222" name="组合 264302"/>
                  <p:cNvGrpSpPr/>
                  <p:nvPr/>
                </p:nvGrpSpPr>
                <p:grpSpPr>
                  <a:xfrm>
                    <a:off x="0" y="1338"/>
                    <a:ext cx="952" cy="232"/>
                    <a:chOff x="0" y="0"/>
                    <a:chExt cx="952" cy="232"/>
                  </a:xfrm>
                </p:grpSpPr>
                <p:sp>
                  <p:nvSpPr>
                    <p:cNvPr id="218223" name="矩形 264303"/>
                    <p:cNvSpPr/>
                    <p:nvPr/>
                  </p:nvSpPr>
                  <p:spPr>
                    <a:xfrm>
                      <a:off x="0" y="0"/>
                      <a:ext cx="952" cy="227"/>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x-none" sz="2400" dirty="0">
                          <a:latin typeface="Times New Roman" panose="02020603050405020304" pitchFamily="2" charset="0"/>
                          <a:ea typeface="宋体" panose="02010600030101010101" pitchFamily="2" charset="-122"/>
                        </a:rPr>
                        <a:t>6    4     2</a:t>
                      </a:r>
                      <a:endParaRPr lang="en-US" altLang="x-none" sz="2400" dirty="0">
                        <a:latin typeface="Times New Roman" panose="02020603050405020304" pitchFamily="2" charset="0"/>
                        <a:ea typeface="宋体" panose="02010600030101010101" pitchFamily="2" charset="-122"/>
                      </a:endParaRPr>
                    </a:p>
                  </p:txBody>
                </p:sp>
                <p:sp>
                  <p:nvSpPr>
                    <p:cNvPr id="218224" name="直接连接符 264304"/>
                    <p:cNvSpPr/>
                    <p:nvPr/>
                  </p:nvSpPr>
                  <p:spPr>
                    <a:xfrm>
                      <a:off x="318" y="5"/>
                      <a:ext cx="0" cy="227"/>
                    </a:xfrm>
                    <a:prstGeom prst="line">
                      <a:avLst/>
                    </a:prstGeom>
                    <a:ln w="9525" cap="flat" cmpd="sng">
                      <a:solidFill>
                        <a:schemeClr val="tx1"/>
                      </a:solidFill>
                      <a:prstDash val="solid"/>
                      <a:round/>
                      <a:headEnd type="none" w="med" len="med"/>
                      <a:tailEnd type="none" w="med" len="med"/>
                    </a:ln>
                  </p:spPr>
                </p:sp>
                <p:sp>
                  <p:nvSpPr>
                    <p:cNvPr id="218225" name="直接连接符 264305"/>
                    <p:cNvSpPr/>
                    <p:nvPr/>
                  </p:nvSpPr>
                  <p:spPr>
                    <a:xfrm>
                      <a:off x="604" y="5"/>
                      <a:ext cx="0" cy="227"/>
                    </a:xfrm>
                    <a:prstGeom prst="line">
                      <a:avLst/>
                    </a:prstGeom>
                    <a:ln w="9525" cap="flat" cmpd="sng">
                      <a:solidFill>
                        <a:schemeClr val="tx1"/>
                      </a:solidFill>
                      <a:prstDash val="solid"/>
                      <a:round/>
                      <a:headEnd type="none" w="med" len="med"/>
                      <a:tailEnd type="none" w="med" len="med"/>
                    </a:ln>
                  </p:spPr>
                </p:sp>
              </p:grpSp>
            </p:grpSp>
          </p:grpSp>
          <p:sp>
            <p:nvSpPr>
              <p:cNvPr id="218226" name="矩形 264306"/>
              <p:cNvSpPr/>
              <p:nvPr/>
            </p:nvSpPr>
            <p:spPr>
              <a:xfrm>
                <a:off x="0" y="3216"/>
                <a:ext cx="1824" cy="240"/>
              </a:xfrm>
              <a:prstGeom prst="rect">
                <a:avLst/>
              </a:prstGeom>
              <a:noFill/>
              <a:ln w="9525">
                <a:noFill/>
              </a:ln>
            </p:spPr>
            <p:txBody>
              <a:bodyPr lIns="92075" tIns="46038" rIns="92075" bIns="46038" anchor="ctr"/>
              <a:p>
                <a:pPr algn="ctr" eaLnBrk="0" hangingPunct="0"/>
                <a:r>
                  <a:rPr lang="en-US" altLang="x-none" sz="2000" b="1" dirty="0">
                    <a:latin typeface="Times New Roman" panose="02020603050405020304" pitchFamily="2" charset="0"/>
                    <a:ea typeface="宋体" panose="02010600030101010101" pitchFamily="2" charset="-122"/>
                  </a:rPr>
                  <a:t>(b)</a:t>
                </a:r>
                <a:r>
                  <a:rPr lang="zh-CN" altLang="en-US" sz="2000" b="1" dirty="0">
                    <a:latin typeface="宋体" panose="02010600030101010101" pitchFamily="2" charset="-122"/>
                    <a:ea typeface="宋体" panose="02010600030101010101" pitchFamily="2" charset="-122"/>
                  </a:rPr>
                  <a:t>转置矩阵的三元组表</a:t>
                </a:r>
                <a:endParaRPr lang="zh-CN" altLang="en-US" sz="2000" b="1" dirty="0">
                  <a:latin typeface="宋体" panose="02010600030101010101" pitchFamily="2" charset="-122"/>
                  <a:ea typeface="宋体" panose="02010600030101010101" pitchFamily="2" charset="-122"/>
                </a:endParaRPr>
              </a:p>
            </p:txBody>
          </p:sp>
        </p:gr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9137" name="矩形 265217"/>
          <p:cNvSpPr/>
          <p:nvPr/>
        </p:nvSpPr>
        <p:spPr>
          <a:xfrm>
            <a:off x="1703388" y="117475"/>
            <a:ext cx="8785225" cy="5472113"/>
          </a:xfrm>
          <a:prstGeom prst="rect">
            <a:avLst/>
          </a:prstGeom>
          <a:noFill/>
          <a:ln w="9525">
            <a:noFill/>
          </a:ln>
        </p:spPr>
        <p:txBody>
          <a:bodyPr anchor="t"/>
          <a:p>
            <a:pPr>
              <a:lnSpc>
                <a:spcPct val="110000"/>
              </a:lnSpc>
              <a:spcBef>
                <a:spcPct val="20000"/>
              </a:spcBef>
            </a:pPr>
            <a:r>
              <a:rPr lang="zh-CN" altLang="en-US" sz="2800" b="1" dirty="0">
                <a:latin typeface="Times New Roman" panose="02020603050405020304" pitchFamily="2" charset="0"/>
                <a:ea typeface="宋体" panose="02010600030101010101" pitchFamily="2" charset="-122"/>
              </a:rPr>
              <a:t>        矩阵的运算包括矩阵的转置、矩阵求逆、矩阵的加减、矩阵的乘除等。在此，先讨论在这种压缩存储结构下的求矩阵的转置的运算。</a:t>
            </a:r>
            <a:endParaRPr lang="zh-CN" altLang="en-US" sz="2800" b="1" dirty="0">
              <a:latin typeface="Times New Roman" panose="02020603050405020304" pitchFamily="2" charset="0"/>
              <a:ea typeface="宋体" panose="02010600030101010101" pitchFamily="2" charset="-122"/>
            </a:endParaRPr>
          </a:p>
          <a:p>
            <a:pPr>
              <a:lnSpc>
                <a:spcPct val="110000"/>
              </a:lnSpc>
              <a:spcBef>
                <a:spcPct val="20000"/>
              </a:spcBef>
            </a:pPr>
            <a:r>
              <a:rPr lang="zh-CN" altLang="en-US" sz="2800" b="1" dirty="0">
                <a:latin typeface="Times New Roman" panose="02020603050405020304" pitchFamily="2" charset="0"/>
                <a:ea typeface="宋体" panose="02010600030101010101" pitchFamily="2" charset="-122"/>
              </a:rPr>
              <a:t>         一个</a:t>
            </a:r>
            <a:r>
              <a:rPr lang="en-US" altLang="x-none" sz="2800" b="1" dirty="0">
                <a:latin typeface="Times New Roman" panose="02020603050405020304" pitchFamily="2" charset="0"/>
                <a:ea typeface="宋体" panose="02010600030101010101" pitchFamily="2" charset="-122"/>
              </a:rPr>
              <a:t>m</a:t>
            </a:r>
            <a:r>
              <a:rPr lang="en-US" altLang="x-none" sz="2800" b="1" dirty="0">
                <a:latin typeface="Times New Roman" panose="02020603050405020304" pitchFamily="2" charset="0"/>
                <a:ea typeface="宋体" panose="02010600030101010101" pitchFamily="2" charset="-122"/>
                <a:sym typeface="Symbol" panose="05050102010706020507" pitchFamily="2" charset="2"/>
              </a:rPr>
              <a:t></a:t>
            </a:r>
            <a:r>
              <a:rPr lang="en-US" altLang="x-none" sz="2800" b="1" dirty="0">
                <a:latin typeface="Times New Roman" panose="02020603050405020304" pitchFamily="2" charset="0"/>
                <a:ea typeface="宋体" panose="02010600030101010101" pitchFamily="2" charset="-122"/>
              </a:rPr>
              <a:t>n</a:t>
            </a:r>
            <a:r>
              <a:rPr lang="zh-CN" altLang="en-US" sz="2800" b="1" dirty="0">
                <a:latin typeface="Times New Roman" panose="02020603050405020304" pitchFamily="2" charset="0"/>
                <a:ea typeface="宋体" panose="02010600030101010101" pitchFamily="2" charset="-122"/>
              </a:rPr>
              <a:t>的矩阵</a:t>
            </a:r>
            <a:r>
              <a:rPr lang="en-US" altLang="x-none" sz="2800" b="1" dirty="0">
                <a:latin typeface="Times New Roman" panose="02020603050405020304" pitchFamily="2" charset="0"/>
                <a:ea typeface="宋体" panose="02010600030101010101" pitchFamily="2" charset="-122"/>
              </a:rPr>
              <a:t>A</a:t>
            </a:r>
            <a:r>
              <a:rPr lang="zh-CN" altLang="en-US" sz="2800" b="1" dirty="0">
                <a:latin typeface="Times New Roman" panose="02020603050405020304" pitchFamily="2" charset="0"/>
                <a:ea typeface="宋体" panose="02010600030101010101" pitchFamily="2" charset="-122"/>
              </a:rPr>
              <a:t>，它的转置</a:t>
            </a:r>
            <a:r>
              <a:rPr lang="en-US" altLang="x-none" sz="2800" b="1" dirty="0">
                <a:latin typeface="Times New Roman" panose="02020603050405020304" pitchFamily="2" charset="0"/>
                <a:ea typeface="宋体" panose="02010600030101010101" pitchFamily="2" charset="-122"/>
              </a:rPr>
              <a:t>B</a:t>
            </a:r>
            <a:r>
              <a:rPr lang="zh-CN" altLang="en-US" sz="2800" b="1" dirty="0">
                <a:latin typeface="Times New Roman" panose="02020603050405020304" pitchFamily="2" charset="0"/>
                <a:ea typeface="宋体" panose="02010600030101010101" pitchFamily="2" charset="-122"/>
              </a:rPr>
              <a:t>是一个</a:t>
            </a:r>
            <a:r>
              <a:rPr lang="en-US" altLang="x-none" sz="2800" b="1" dirty="0">
                <a:latin typeface="Times New Roman" panose="02020603050405020304" pitchFamily="2" charset="0"/>
                <a:ea typeface="宋体" panose="02010600030101010101" pitchFamily="2" charset="-122"/>
              </a:rPr>
              <a:t>n</a:t>
            </a:r>
            <a:r>
              <a:rPr lang="en-US" altLang="x-none" sz="2800" b="1" dirty="0">
                <a:latin typeface="Times New Roman" panose="02020603050405020304" pitchFamily="2" charset="0"/>
                <a:ea typeface="宋体" panose="02010600030101010101" pitchFamily="2" charset="-122"/>
                <a:sym typeface="Symbol" panose="05050102010706020507" pitchFamily="2" charset="2"/>
              </a:rPr>
              <a:t></a:t>
            </a:r>
            <a:r>
              <a:rPr lang="en-US" altLang="x-none" sz="2800" b="1" dirty="0">
                <a:latin typeface="Times New Roman" panose="02020603050405020304" pitchFamily="2" charset="0"/>
                <a:ea typeface="宋体" panose="02010600030101010101" pitchFamily="2" charset="-122"/>
              </a:rPr>
              <a:t>m</a:t>
            </a:r>
            <a:r>
              <a:rPr lang="zh-CN" altLang="en-US" sz="2800" b="1" dirty="0">
                <a:latin typeface="Times New Roman" panose="02020603050405020304" pitchFamily="2" charset="0"/>
                <a:ea typeface="宋体" panose="02010600030101010101" pitchFamily="2" charset="-122"/>
              </a:rPr>
              <a:t>的矩阵，且</a:t>
            </a:r>
            <a:r>
              <a:rPr lang="en-US" altLang="x-none" sz="2800" b="1" dirty="0">
                <a:latin typeface="Times New Roman" panose="02020603050405020304" pitchFamily="2" charset="0"/>
                <a:ea typeface="宋体" panose="02010600030101010101" pitchFamily="2" charset="-122"/>
              </a:rPr>
              <a:t>b[i][j]=a[j][i]</a:t>
            </a:r>
            <a:r>
              <a:rPr lang="zh-CN" altLang="en-US" sz="2800" b="1" dirty="0">
                <a:latin typeface="Times New Roman" panose="02020603050405020304" pitchFamily="2" charset="0"/>
                <a:ea typeface="宋体" panose="02010600030101010101" pitchFamily="2" charset="-122"/>
              </a:rPr>
              <a:t>，</a:t>
            </a:r>
            <a:r>
              <a:rPr lang="en-US" altLang="x-none" sz="2800" b="1" dirty="0">
                <a:latin typeface="Times New Roman" panose="02020603050405020304" pitchFamily="2" charset="0"/>
                <a:ea typeface="宋体" panose="02010600030101010101" pitchFamily="2" charset="-122"/>
              </a:rPr>
              <a:t>0≦i≦n</a:t>
            </a:r>
            <a:r>
              <a:rPr lang="zh-CN" altLang="en-US" sz="2800" b="1" dirty="0">
                <a:latin typeface="Times New Roman" panose="02020603050405020304" pitchFamily="2" charset="0"/>
                <a:ea typeface="宋体" panose="02010600030101010101" pitchFamily="2" charset="-122"/>
              </a:rPr>
              <a:t>，</a:t>
            </a:r>
            <a:r>
              <a:rPr lang="en-US" altLang="x-none" sz="2800" b="1" dirty="0">
                <a:latin typeface="Times New Roman" panose="02020603050405020304" pitchFamily="2" charset="0"/>
                <a:ea typeface="宋体" panose="02010600030101010101" pitchFamily="2" charset="-122"/>
              </a:rPr>
              <a:t>0≦j≦m</a:t>
            </a:r>
            <a:r>
              <a:rPr lang="zh-CN" altLang="en-US" sz="2800" b="1" dirty="0">
                <a:latin typeface="Times New Roman" panose="02020603050405020304" pitchFamily="2" charset="0"/>
                <a:ea typeface="宋体" panose="02010600030101010101" pitchFamily="2" charset="-122"/>
              </a:rPr>
              <a:t>，即</a:t>
            </a:r>
            <a:r>
              <a:rPr lang="en-US" altLang="x-none" sz="2800" b="1" dirty="0">
                <a:latin typeface="Times New Roman" panose="02020603050405020304" pitchFamily="2" charset="0"/>
                <a:ea typeface="宋体" panose="02010600030101010101" pitchFamily="2" charset="-122"/>
              </a:rPr>
              <a:t>B</a:t>
            </a:r>
            <a:r>
              <a:rPr lang="zh-CN" altLang="en-US" sz="2800" b="1" dirty="0">
                <a:latin typeface="Times New Roman" panose="02020603050405020304" pitchFamily="2" charset="0"/>
                <a:ea typeface="宋体" panose="02010600030101010101" pitchFamily="2" charset="-122"/>
              </a:rPr>
              <a:t>的行是</a:t>
            </a:r>
            <a:r>
              <a:rPr lang="en-US" altLang="x-none" sz="2800" b="1" dirty="0">
                <a:latin typeface="Times New Roman" panose="02020603050405020304" pitchFamily="2" charset="0"/>
                <a:ea typeface="宋体" panose="02010600030101010101" pitchFamily="2" charset="-122"/>
              </a:rPr>
              <a:t>A</a:t>
            </a:r>
            <a:r>
              <a:rPr lang="zh-CN" altLang="en-US" sz="2800" b="1" dirty="0">
                <a:latin typeface="Times New Roman" panose="02020603050405020304" pitchFamily="2" charset="0"/>
                <a:ea typeface="宋体" panose="02010600030101010101" pitchFamily="2" charset="-122"/>
              </a:rPr>
              <a:t>的列，</a:t>
            </a:r>
            <a:r>
              <a:rPr lang="en-US" altLang="x-none" sz="2800" b="1" dirty="0">
                <a:latin typeface="Times New Roman" panose="02020603050405020304" pitchFamily="2" charset="0"/>
                <a:ea typeface="宋体" panose="02010600030101010101" pitchFamily="2" charset="-122"/>
              </a:rPr>
              <a:t>B</a:t>
            </a:r>
            <a:r>
              <a:rPr lang="zh-CN" altLang="en-US" sz="2800" b="1" dirty="0">
                <a:latin typeface="Times New Roman" panose="02020603050405020304" pitchFamily="2" charset="0"/>
                <a:ea typeface="宋体" panose="02010600030101010101" pitchFamily="2" charset="-122"/>
              </a:rPr>
              <a:t>的列是</a:t>
            </a:r>
            <a:r>
              <a:rPr lang="en-US" altLang="x-none" sz="2800" b="1" dirty="0">
                <a:latin typeface="Times New Roman" panose="02020603050405020304" pitchFamily="2" charset="0"/>
                <a:ea typeface="宋体" panose="02010600030101010101" pitchFamily="2" charset="-122"/>
              </a:rPr>
              <a:t>A</a:t>
            </a:r>
            <a:r>
              <a:rPr lang="zh-CN" altLang="en-US" sz="2800" b="1" dirty="0">
                <a:latin typeface="Times New Roman" panose="02020603050405020304" pitchFamily="2" charset="0"/>
                <a:ea typeface="宋体" panose="02010600030101010101" pitchFamily="2" charset="-122"/>
              </a:rPr>
              <a:t>的行。</a:t>
            </a:r>
            <a:endParaRPr lang="zh-CN" altLang="en-US" sz="2800" b="1" dirty="0">
              <a:latin typeface="Times New Roman" panose="02020603050405020304" pitchFamily="2" charset="0"/>
              <a:ea typeface="宋体" panose="02010600030101010101" pitchFamily="2" charset="-122"/>
            </a:endParaRPr>
          </a:p>
          <a:p>
            <a:pPr>
              <a:lnSpc>
                <a:spcPct val="110000"/>
              </a:lnSpc>
              <a:spcBef>
                <a:spcPct val="20000"/>
              </a:spcBef>
            </a:pPr>
            <a:r>
              <a:rPr lang="zh-CN" altLang="en-US" sz="2800" b="1" dirty="0">
                <a:latin typeface="Times New Roman" panose="02020603050405020304" pitchFamily="2" charset="0"/>
                <a:ea typeface="宋体" panose="02010600030101010101" pitchFamily="2" charset="-122"/>
              </a:rPr>
              <a:t>        设稀疏矩阵</a:t>
            </a:r>
            <a:r>
              <a:rPr lang="en-US" altLang="x-none" sz="2800" b="1" dirty="0">
                <a:latin typeface="Times New Roman" panose="02020603050405020304" pitchFamily="2" charset="0"/>
                <a:ea typeface="宋体" panose="02010600030101010101" pitchFamily="2" charset="-122"/>
              </a:rPr>
              <a:t>A</a:t>
            </a:r>
            <a:r>
              <a:rPr lang="zh-CN" altLang="en-US" sz="2800" b="1" dirty="0">
                <a:latin typeface="Times New Roman" panose="02020603050405020304" pitchFamily="2" charset="0"/>
                <a:ea typeface="宋体" panose="02010600030101010101" pitchFamily="2" charset="-122"/>
              </a:rPr>
              <a:t>是</a:t>
            </a:r>
            <a:r>
              <a:rPr lang="zh-CN" altLang="en-US" sz="2800" b="1" dirty="0">
                <a:solidFill>
                  <a:schemeClr val="folHlink"/>
                </a:solidFill>
                <a:latin typeface="Times New Roman" panose="02020603050405020304" pitchFamily="2" charset="0"/>
                <a:ea typeface="宋体" panose="02010600030101010101" pitchFamily="2" charset="-122"/>
              </a:rPr>
              <a:t>按行优先顺序</a:t>
            </a:r>
            <a:r>
              <a:rPr lang="zh-CN" altLang="en-US" sz="2800" b="1" dirty="0">
                <a:latin typeface="Times New Roman" panose="02020603050405020304" pitchFamily="2" charset="0"/>
                <a:ea typeface="宋体" panose="02010600030101010101" pitchFamily="2" charset="-122"/>
              </a:rPr>
              <a:t>压缩存储在三元组表</a:t>
            </a:r>
            <a:r>
              <a:rPr lang="en-US" altLang="x-none" sz="2800" b="1" dirty="0">
                <a:latin typeface="Times New Roman" panose="02020603050405020304" pitchFamily="2" charset="0"/>
                <a:ea typeface="宋体" panose="02010600030101010101" pitchFamily="2" charset="-122"/>
              </a:rPr>
              <a:t>a.data</a:t>
            </a:r>
            <a:r>
              <a:rPr lang="zh-CN" altLang="en-US" sz="2800" b="1" dirty="0">
                <a:latin typeface="Times New Roman" panose="02020603050405020304" pitchFamily="2" charset="0"/>
                <a:ea typeface="宋体" panose="02010600030101010101" pitchFamily="2" charset="-122"/>
              </a:rPr>
              <a:t>中，若仅仅是简单地交换</a:t>
            </a:r>
            <a:r>
              <a:rPr lang="en-US" altLang="x-none" sz="2800" b="1" dirty="0">
                <a:latin typeface="Times New Roman" panose="02020603050405020304" pitchFamily="2" charset="0"/>
                <a:ea typeface="宋体" panose="02010600030101010101" pitchFamily="2" charset="-122"/>
              </a:rPr>
              <a:t>a.data</a:t>
            </a:r>
            <a:r>
              <a:rPr lang="zh-CN" altLang="en-US" sz="2800" b="1" dirty="0">
                <a:latin typeface="Times New Roman" panose="02020603050405020304" pitchFamily="2" charset="0"/>
                <a:ea typeface="宋体" panose="02010600030101010101" pitchFamily="2" charset="-122"/>
              </a:rPr>
              <a:t>中</a:t>
            </a:r>
            <a:r>
              <a:rPr lang="en-US" altLang="x-none" sz="2800" b="1" dirty="0">
                <a:latin typeface="Times New Roman" panose="02020603050405020304" pitchFamily="2" charset="0"/>
                <a:ea typeface="宋体" panose="02010600030101010101" pitchFamily="2" charset="-122"/>
              </a:rPr>
              <a:t>i</a:t>
            </a:r>
            <a:r>
              <a:rPr lang="zh-CN" altLang="en-US" sz="2800" b="1" dirty="0">
                <a:latin typeface="Times New Roman" panose="02020603050405020304" pitchFamily="2" charset="0"/>
                <a:ea typeface="宋体" panose="02010600030101010101" pitchFamily="2" charset="-122"/>
              </a:rPr>
              <a:t>和</a:t>
            </a:r>
            <a:r>
              <a:rPr lang="en-US" altLang="x-none" sz="2800" b="1" dirty="0">
                <a:latin typeface="Times New Roman" panose="02020603050405020304" pitchFamily="2" charset="0"/>
                <a:ea typeface="宋体" panose="02010600030101010101" pitchFamily="2" charset="-122"/>
              </a:rPr>
              <a:t>j</a:t>
            </a:r>
            <a:r>
              <a:rPr lang="zh-CN" altLang="en-US" sz="2800" b="1" dirty="0">
                <a:latin typeface="Times New Roman" panose="02020603050405020304" pitchFamily="2" charset="0"/>
                <a:ea typeface="宋体" panose="02010600030101010101" pitchFamily="2" charset="-122"/>
              </a:rPr>
              <a:t>的内容，得到三元组表</a:t>
            </a:r>
            <a:r>
              <a:rPr lang="en-US" altLang="x-none" sz="2800" b="1" dirty="0">
                <a:latin typeface="Times New Roman" panose="02020603050405020304" pitchFamily="2" charset="0"/>
                <a:ea typeface="宋体" panose="02010600030101010101" pitchFamily="2" charset="-122"/>
              </a:rPr>
              <a:t>b.data</a:t>
            </a:r>
            <a:r>
              <a:rPr lang="zh-CN" altLang="en-US" sz="2800" b="1" dirty="0">
                <a:latin typeface="Times New Roman" panose="02020603050405020304" pitchFamily="2" charset="0"/>
                <a:ea typeface="宋体" panose="02010600030101010101" pitchFamily="2" charset="-122"/>
              </a:rPr>
              <a:t>，</a:t>
            </a:r>
            <a:r>
              <a:rPr lang="en-US" altLang="x-none" sz="2800" b="1" dirty="0">
                <a:latin typeface="Times New Roman" panose="02020603050405020304" pitchFamily="2" charset="0"/>
                <a:ea typeface="宋体" panose="02010600030101010101" pitchFamily="2" charset="-122"/>
              </a:rPr>
              <a:t>b.data</a:t>
            </a:r>
            <a:r>
              <a:rPr lang="zh-CN" altLang="en-US" sz="2800" b="1" dirty="0">
                <a:latin typeface="Times New Roman" panose="02020603050405020304" pitchFamily="2" charset="0"/>
                <a:ea typeface="宋体" panose="02010600030101010101" pitchFamily="2" charset="-122"/>
              </a:rPr>
              <a:t>将是一个</a:t>
            </a:r>
            <a:r>
              <a:rPr lang="zh-CN" altLang="en-US" sz="2800" b="1" dirty="0">
                <a:solidFill>
                  <a:schemeClr val="accent1"/>
                </a:solidFill>
                <a:latin typeface="Times New Roman" panose="02020603050405020304" pitchFamily="2" charset="0"/>
                <a:ea typeface="宋体" panose="02010600030101010101" pitchFamily="2" charset="-122"/>
              </a:rPr>
              <a:t>按列优先顺序</a:t>
            </a:r>
            <a:r>
              <a:rPr lang="zh-CN" altLang="en-US" sz="2800" b="1" dirty="0">
                <a:latin typeface="Times New Roman" panose="02020603050405020304" pitchFamily="2" charset="0"/>
                <a:ea typeface="宋体" panose="02010600030101010101" pitchFamily="2" charset="-122"/>
              </a:rPr>
              <a:t>存储的稀疏矩阵</a:t>
            </a:r>
            <a:r>
              <a:rPr lang="en-US" altLang="x-none" sz="2800" b="1" dirty="0">
                <a:latin typeface="Times New Roman" panose="02020603050405020304" pitchFamily="2" charset="0"/>
                <a:ea typeface="宋体" panose="02010600030101010101" pitchFamily="2" charset="-122"/>
              </a:rPr>
              <a:t>B</a:t>
            </a:r>
            <a:r>
              <a:rPr lang="zh-CN" altLang="en-US" sz="2800" b="1" dirty="0">
                <a:latin typeface="Times New Roman" panose="02020603050405020304" pitchFamily="2" charset="0"/>
                <a:ea typeface="宋体" panose="02010600030101010101" pitchFamily="2" charset="-122"/>
              </a:rPr>
              <a:t>，要得到按行优先顺序存储的</a:t>
            </a:r>
            <a:r>
              <a:rPr lang="en-US" altLang="x-none" sz="2800" b="1" dirty="0">
                <a:latin typeface="Times New Roman" panose="02020603050405020304" pitchFamily="2" charset="0"/>
                <a:ea typeface="宋体" panose="02010600030101010101" pitchFamily="2" charset="-122"/>
              </a:rPr>
              <a:t>b.data</a:t>
            </a:r>
            <a:r>
              <a:rPr lang="zh-CN" altLang="en-US" sz="2800" b="1" dirty="0">
                <a:latin typeface="Times New Roman" panose="02020603050405020304" pitchFamily="2" charset="0"/>
                <a:ea typeface="宋体" panose="02010600030101010101" pitchFamily="2" charset="-122"/>
              </a:rPr>
              <a:t>，就必须重新排列三元组表</a:t>
            </a:r>
            <a:r>
              <a:rPr lang="en-US" altLang="x-none" sz="2800" b="1" dirty="0">
                <a:latin typeface="Times New Roman" panose="02020603050405020304" pitchFamily="2" charset="0"/>
                <a:ea typeface="宋体" panose="02010600030101010101" pitchFamily="2" charset="-122"/>
              </a:rPr>
              <a:t>b.data</a:t>
            </a:r>
            <a:r>
              <a:rPr lang="zh-CN" altLang="en-US" sz="2800" b="1" dirty="0">
                <a:latin typeface="Times New Roman" panose="02020603050405020304" pitchFamily="2" charset="0"/>
                <a:ea typeface="宋体" panose="02010600030101010101" pitchFamily="2" charset="-122"/>
              </a:rPr>
              <a:t>中元素的顺序。</a:t>
            </a:r>
            <a:endParaRPr lang="zh-CN" altLang="en-US"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0161" name="内容占位符 266241"/>
          <p:cNvSpPr>
            <a:spLocks noGrp="1"/>
          </p:cNvSpPr>
          <p:nvPr>
            <p:ph idx="4294967295"/>
          </p:nvPr>
        </p:nvSpPr>
        <p:spPr>
          <a:xfrm>
            <a:off x="1671638" y="152400"/>
            <a:ext cx="8816975" cy="6084888"/>
          </a:xfrm>
        </p:spPr>
        <p:txBody>
          <a:bodyPr anchor="t"/>
          <a:p>
            <a:pPr marL="0" indent="0">
              <a:lnSpc>
                <a:spcPct val="110000"/>
              </a:lnSpc>
              <a:buNone/>
            </a:pPr>
            <a:r>
              <a:rPr lang="zh-CN" altLang="en-US" dirty="0"/>
              <a:t> </a:t>
            </a:r>
            <a:r>
              <a:rPr lang="zh-CN" altLang="en-US" b="1" dirty="0">
                <a:latin typeface="宋体" panose="02010600030101010101" pitchFamily="2" charset="-122"/>
              </a:rPr>
              <a:t>求转置矩阵的基本算法思想是：</a:t>
            </a:r>
            <a:endParaRPr lang="zh-CN" altLang="en-US" b="1" dirty="0">
              <a:latin typeface="宋体" panose="02010600030101010101" pitchFamily="2" charset="-122"/>
            </a:endParaRPr>
          </a:p>
          <a:p>
            <a:pPr marL="533400" lvl="1" indent="0">
              <a:lnSpc>
                <a:spcPct val="110000"/>
              </a:lnSpc>
              <a:buNone/>
            </a:pPr>
            <a:r>
              <a:rPr lang="zh-CN" altLang="en-US" b="1" dirty="0">
                <a:solidFill>
                  <a:schemeClr val="folHlink"/>
                </a:solidFill>
                <a:latin typeface="宋体" panose="02010600030101010101" pitchFamily="2" charset="-122"/>
              </a:rPr>
              <a:t>①</a:t>
            </a:r>
            <a:r>
              <a:rPr lang="zh-CN" altLang="en-US" b="1" dirty="0">
                <a:latin typeface="宋体" panose="02010600030101010101" pitchFamily="2" charset="-122"/>
              </a:rPr>
              <a:t> 将矩阵的行</a:t>
            </a:r>
            <a:r>
              <a:rPr lang="zh-CN" altLang="en-US" b="1" dirty="0"/>
              <a:t>、</a:t>
            </a:r>
            <a:r>
              <a:rPr lang="zh-CN" altLang="en-US" b="1" dirty="0">
                <a:latin typeface="宋体" panose="02010600030101010101" pitchFamily="2" charset="-122"/>
              </a:rPr>
              <a:t>列下标值交换。即将三元组表中的行</a:t>
            </a:r>
            <a:r>
              <a:rPr lang="zh-CN" altLang="en-US" b="1" dirty="0"/>
              <a:t>、</a:t>
            </a:r>
            <a:r>
              <a:rPr lang="zh-CN" altLang="en-US" b="1" dirty="0">
                <a:latin typeface="宋体" panose="02010600030101010101" pitchFamily="2" charset="-122"/>
              </a:rPr>
              <a:t>列位置值</a:t>
            </a:r>
            <a:r>
              <a:rPr lang="en-US" altLang="x-none" b="1" dirty="0"/>
              <a:t>i </a:t>
            </a:r>
            <a:r>
              <a:rPr lang="zh-CN" altLang="en-US" b="1" dirty="0"/>
              <a:t>、</a:t>
            </a:r>
            <a:r>
              <a:rPr lang="en-US" altLang="x-none" b="1" dirty="0"/>
              <a:t>j</a:t>
            </a:r>
            <a:r>
              <a:rPr lang="zh-CN" altLang="en-US" b="1" dirty="0"/>
              <a:t>相互</a:t>
            </a:r>
            <a:r>
              <a:rPr lang="zh-CN" altLang="en-US" b="1" dirty="0">
                <a:latin typeface="宋体" panose="02010600030101010101" pitchFamily="2" charset="-122"/>
              </a:rPr>
              <a:t>交换</a:t>
            </a:r>
            <a:r>
              <a:rPr lang="zh-CN" altLang="en-US" b="1" dirty="0"/>
              <a:t>；</a:t>
            </a:r>
            <a:r>
              <a:rPr lang="zh-CN" altLang="en-US" b="1" dirty="0">
                <a:latin typeface="宋体" panose="02010600030101010101" pitchFamily="2" charset="-122"/>
                <a:ea typeface="Arial Unicode MS" panose="020B0604020202020204" charset="-122"/>
              </a:rPr>
              <a:t> </a:t>
            </a:r>
            <a:endParaRPr lang="zh-CN" altLang="en-US" b="1" dirty="0">
              <a:latin typeface="宋体" panose="02010600030101010101" pitchFamily="2" charset="-122"/>
              <a:ea typeface="Arial Unicode MS" panose="020B0604020202020204" charset="-122"/>
            </a:endParaRPr>
          </a:p>
          <a:p>
            <a:pPr marL="533400" lvl="1" indent="0">
              <a:lnSpc>
                <a:spcPct val="110000"/>
              </a:lnSpc>
              <a:buNone/>
            </a:pPr>
            <a:r>
              <a:rPr lang="zh-CN" altLang="en-US" b="1" dirty="0">
                <a:solidFill>
                  <a:schemeClr val="folHlink"/>
                </a:solidFill>
                <a:latin typeface="宋体" panose="02010600030101010101" pitchFamily="2" charset="-122"/>
              </a:rPr>
              <a:t>②</a:t>
            </a:r>
            <a:r>
              <a:rPr lang="zh-CN" altLang="en-US" b="1" dirty="0">
                <a:latin typeface="宋体" panose="02010600030101010101" pitchFamily="2" charset="-122"/>
                <a:ea typeface="Arial Unicode MS" panose="020B0604020202020204" charset="-122"/>
              </a:rPr>
              <a:t> </a:t>
            </a:r>
            <a:r>
              <a:rPr lang="zh-CN" altLang="en-US" b="1" dirty="0">
                <a:latin typeface="宋体" panose="02010600030101010101" pitchFamily="2" charset="-122"/>
              </a:rPr>
              <a:t>重排三元组表</a:t>
            </a:r>
            <a:r>
              <a:rPr lang="zh-CN" altLang="en-US" b="1" dirty="0"/>
              <a:t>中元素</a:t>
            </a:r>
            <a:r>
              <a:rPr lang="zh-CN" altLang="en-US" b="1" dirty="0">
                <a:latin typeface="宋体" panose="02010600030101010101" pitchFamily="2" charset="-122"/>
              </a:rPr>
              <a:t>的顺序。即交换后仍然是</a:t>
            </a:r>
            <a:r>
              <a:rPr lang="zh-CN" altLang="en-US" b="1" dirty="0">
                <a:solidFill>
                  <a:schemeClr val="accent1"/>
                </a:solidFill>
                <a:latin typeface="宋体" panose="02010600030101010101" pitchFamily="2" charset="-122"/>
              </a:rPr>
              <a:t>按行优先顺序</a:t>
            </a:r>
            <a:r>
              <a:rPr lang="zh-CN" altLang="en-US" b="1" dirty="0">
                <a:latin typeface="宋体" panose="02010600030101010101" pitchFamily="2" charset="-122"/>
              </a:rPr>
              <a:t>排序的。</a:t>
            </a:r>
            <a:endParaRPr lang="zh-CN" altLang="en-US" b="1" dirty="0">
              <a:latin typeface="宋体" panose="02010600030101010101" pitchFamily="2" charset="-122"/>
            </a:endParaRPr>
          </a:p>
          <a:p>
            <a:pPr marL="0" indent="0">
              <a:lnSpc>
                <a:spcPct val="110000"/>
              </a:lnSpc>
              <a:buNone/>
            </a:pPr>
            <a:r>
              <a:rPr lang="zh-CN" altLang="en-US" b="1" dirty="0">
                <a:solidFill>
                  <a:schemeClr val="folHlink"/>
                </a:solidFill>
                <a:latin typeface="宋体" panose="02010600030101010101" pitchFamily="2" charset="-122"/>
              </a:rPr>
              <a:t>方法一</a:t>
            </a:r>
            <a:r>
              <a:rPr lang="zh-CN" altLang="en-US" dirty="0">
                <a:latin typeface="宋体" panose="02010600030101010101" pitchFamily="2" charset="-122"/>
              </a:rPr>
              <a:t>：</a:t>
            </a:r>
            <a:endParaRPr lang="zh-CN" altLang="en-US" dirty="0">
              <a:latin typeface="宋体" panose="02010600030101010101" pitchFamily="2" charset="-122"/>
            </a:endParaRPr>
          </a:p>
          <a:p>
            <a:pPr marL="0" indent="0">
              <a:lnSpc>
                <a:spcPct val="110000"/>
              </a:lnSpc>
              <a:buNone/>
            </a:pPr>
            <a:r>
              <a:rPr lang="zh-CN" altLang="en-US" b="1" dirty="0">
                <a:solidFill>
                  <a:schemeClr val="folHlink"/>
                </a:solidFill>
                <a:latin typeface="宋体" panose="02010600030101010101" pitchFamily="2" charset="-122"/>
              </a:rPr>
              <a:t>算法思想</a:t>
            </a:r>
            <a:r>
              <a:rPr lang="zh-CN" altLang="en-US" b="1" dirty="0">
                <a:latin typeface="宋体" panose="02010600030101010101" pitchFamily="2" charset="-122"/>
              </a:rPr>
              <a:t>：</a:t>
            </a:r>
            <a:r>
              <a:rPr lang="zh-CN" altLang="en-US" sz="2800" b="1" dirty="0">
                <a:latin typeface="宋体" panose="02010600030101010101" pitchFamily="2" charset="-122"/>
              </a:rPr>
              <a:t>按稀疏矩阵</a:t>
            </a:r>
            <a:r>
              <a:rPr lang="en-US" altLang="x-none" sz="2800" b="1" dirty="0"/>
              <a:t>A</a:t>
            </a:r>
            <a:r>
              <a:rPr lang="zh-CN" altLang="en-US" sz="2800" b="1" dirty="0"/>
              <a:t>的</a:t>
            </a:r>
            <a:r>
              <a:rPr lang="zh-CN" altLang="en-US" sz="2800" b="1" dirty="0">
                <a:latin typeface="宋体" panose="02010600030101010101" pitchFamily="2" charset="-122"/>
              </a:rPr>
              <a:t>三元组表</a:t>
            </a:r>
            <a:r>
              <a:rPr lang="en-US" altLang="x-none" sz="2800" b="1" dirty="0"/>
              <a:t>a.data</a:t>
            </a:r>
            <a:r>
              <a:rPr lang="zh-CN" altLang="en-US" sz="2800" b="1" dirty="0">
                <a:latin typeface="宋体" panose="02010600030101010101" pitchFamily="2" charset="-122"/>
              </a:rPr>
              <a:t>中的</a:t>
            </a:r>
            <a:r>
              <a:rPr lang="zh-CN" altLang="en-US" sz="2800" b="1" dirty="0">
                <a:solidFill>
                  <a:schemeClr val="folHlink"/>
                </a:solidFill>
                <a:latin typeface="宋体" panose="02010600030101010101" pitchFamily="2" charset="-122"/>
              </a:rPr>
              <a:t>列次序依次</a:t>
            </a:r>
            <a:r>
              <a:rPr lang="zh-CN" altLang="en-US" sz="2800" b="1" dirty="0">
                <a:latin typeface="宋体" panose="02010600030101010101" pitchFamily="2" charset="-122"/>
              </a:rPr>
              <a:t>找到相应的三元组存入</a:t>
            </a:r>
            <a:r>
              <a:rPr lang="en-US" altLang="x-none" sz="2800" b="1" dirty="0"/>
              <a:t>b.data</a:t>
            </a:r>
            <a:r>
              <a:rPr lang="zh-CN" altLang="en-US" sz="2800" b="1" dirty="0">
                <a:latin typeface="宋体" panose="02010600030101010101" pitchFamily="2" charset="-122"/>
              </a:rPr>
              <a:t>中。</a:t>
            </a:r>
            <a:r>
              <a:rPr lang="zh-CN" altLang="en-US" b="1" dirty="0">
                <a:latin typeface="宋体" panose="02010600030101010101" pitchFamily="2" charset="-122"/>
              </a:rPr>
              <a:t> </a:t>
            </a:r>
            <a:endParaRPr lang="zh-CN" altLang="en-US" b="1" dirty="0">
              <a:latin typeface="宋体" panose="02010600030101010101" pitchFamily="2" charset="-122"/>
            </a:endParaRPr>
          </a:p>
          <a:p>
            <a:pPr marL="0" indent="0">
              <a:lnSpc>
                <a:spcPct val="110000"/>
              </a:lnSpc>
              <a:buNone/>
            </a:pPr>
            <a:r>
              <a:rPr lang="zh-CN" altLang="en-US" dirty="0">
                <a:latin typeface="宋体" panose="02010600030101010101" pitchFamily="2" charset="-122"/>
              </a:rPr>
              <a:t>    </a:t>
            </a:r>
            <a:r>
              <a:rPr lang="zh-CN" altLang="en-US" sz="2800" b="1" dirty="0">
                <a:latin typeface="宋体" panose="02010600030101010101" pitchFamily="2" charset="-122"/>
              </a:rPr>
              <a:t>每找转置后矩阵的一个三元组，需从头至尾扫描整个三元组表</a:t>
            </a:r>
            <a:r>
              <a:rPr lang="en-US" altLang="x-none" sz="2800" b="1" dirty="0"/>
              <a:t>a.data </a:t>
            </a:r>
            <a:r>
              <a:rPr lang="zh-CN" altLang="en-US" sz="2800" b="1" dirty="0">
                <a:latin typeface="宋体" panose="02010600030101010101" pitchFamily="2" charset="-122"/>
              </a:rPr>
              <a:t>。找到之后自然就成为按行优先的转置矩阵的压缩存储表示。</a:t>
            </a:r>
            <a:endParaRPr lang="zh-CN" altLang="en-US" b="1" dirty="0">
              <a:latin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0465" name="标题 236545"/>
          <p:cNvSpPr>
            <a:spLocks noGrp="1"/>
          </p:cNvSpPr>
          <p:nvPr>
            <p:ph type="title"/>
          </p:nvPr>
        </p:nvSpPr>
        <p:spPr>
          <a:xfrm>
            <a:off x="2438400" y="198438"/>
            <a:ext cx="8001000" cy="838200"/>
          </a:xfrm>
        </p:spPr>
        <p:txBody>
          <a:bodyPr lIns="92075" tIns="46038" rIns="92075" bIns="46038" anchor="ctr"/>
          <a:p>
            <a:r>
              <a:rPr lang="en-US" altLang="x-none" b="1" dirty="0">
                <a:effectLst/>
                <a:latin typeface="Times New Roman" panose="02020603050405020304" pitchFamily="2" charset="0"/>
              </a:rPr>
              <a:t>5.1.1</a:t>
            </a:r>
            <a:r>
              <a:rPr lang="en-US" altLang="x-none" b="1" dirty="0">
                <a:effectLst/>
              </a:rPr>
              <a:t>  </a:t>
            </a:r>
            <a:r>
              <a:rPr lang="zh-CN" altLang="en-US" b="1" dirty="0">
                <a:effectLst/>
                <a:latin typeface="Times New Roman" panose="02020603050405020304" pitchFamily="2" charset="0"/>
                <a:ea typeface="楷体_GB2312" pitchFamily="1" charset="-122"/>
              </a:rPr>
              <a:t>数组的</a:t>
            </a:r>
            <a:r>
              <a:rPr lang="zh-CN" altLang="en-US" b="1" dirty="0">
                <a:effectLst/>
                <a:latin typeface="宋体" panose="02010600030101010101" pitchFamily="2" charset="-122"/>
                <a:ea typeface="楷体_GB2312" pitchFamily="1" charset="-122"/>
              </a:rPr>
              <a:t>抽象数据类型定义</a:t>
            </a:r>
            <a:r>
              <a:rPr lang="zh-CN" altLang="en-US" sz="2800" dirty="0">
                <a:solidFill>
                  <a:schemeClr val="tx1"/>
                </a:solidFill>
                <a:effectLst/>
                <a:latin typeface="宋体" panose="02010600030101010101" pitchFamily="2" charset="-122"/>
              </a:rPr>
              <a:t> </a:t>
            </a:r>
            <a:endParaRPr lang="zh-CN" altLang="en-US" sz="2800" dirty="0">
              <a:solidFill>
                <a:schemeClr val="tx1"/>
              </a:solidFill>
              <a:effectLst/>
              <a:latin typeface="宋体" panose="02010600030101010101" pitchFamily="2" charset="-122"/>
            </a:endParaRPr>
          </a:p>
        </p:txBody>
      </p:sp>
      <p:sp>
        <p:nvSpPr>
          <p:cNvPr id="190466" name="矩形 236546"/>
          <p:cNvSpPr/>
          <p:nvPr/>
        </p:nvSpPr>
        <p:spPr>
          <a:xfrm>
            <a:off x="1676400" y="1200150"/>
            <a:ext cx="8839200" cy="5566410"/>
          </a:xfrm>
          <a:prstGeom prst="rect">
            <a:avLst/>
          </a:prstGeom>
          <a:noFill/>
          <a:ln w="9525">
            <a:noFill/>
          </a:ln>
        </p:spPr>
        <p:txBody>
          <a:bodyPr lIns="92075" tIns="46038" rIns="92075" bIns="46038" anchor="t">
            <a:spAutoFit/>
          </a:bodyPr>
          <a:p>
            <a:pPr>
              <a:lnSpc>
                <a:spcPct val="110000"/>
              </a:lnSpc>
              <a:spcBef>
                <a:spcPct val="20000"/>
              </a:spcBef>
            </a:pPr>
            <a:r>
              <a:rPr lang="en-US" altLang="x-none" sz="3600" b="1" dirty="0">
                <a:solidFill>
                  <a:schemeClr val="tx2"/>
                </a:solidFill>
                <a:latin typeface="Times New Roman" panose="02020603050405020304" pitchFamily="2" charset="0"/>
                <a:ea typeface="宋体" panose="02010600030101010101" pitchFamily="2" charset="-122"/>
              </a:rPr>
              <a:t>1   </a:t>
            </a:r>
            <a:r>
              <a:rPr lang="zh-CN" altLang="en-US" sz="3600" b="1" dirty="0">
                <a:solidFill>
                  <a:schemeClr val="tx2"/>
                </a:solidFill>
                <a:latin typeface="楷体_GB2312" pitchFamily="1" charset="-122"/>
                <a:ea typeface="楷体_GB2312" pitchFamily="1" charset="-122"/>
              </a:rPr>
              <a:t>抽象数据类型定义</a:t>
            </a:r>
            <a:r>
              <a:rPr lang="zh-CN" altLang="en-US" sz="2800" dirty="0">
                <a:latin typeface="宋体" panose="02010600030101010101" pitchFamily="2" charset="-122"/>
                <a:ea typeface="宋体" panose="02010600030101010101" pitchFamily="2" charset="-122"/>
              </a:rPr>
              <a:t> </a:t>
            </a:r>
            <a:endParaRPr lang="zh-CN" altLang="en-US" sz="2800" dirty="0">
              <a:latin typeface="Times New Roman" panose="02020603050405020304" pitchFamily="2" charset="0"/>
              <a:ea typeface="宋体" panose="02010600030101010101" pitchFamily="2" charset="-122"/>
            </a:endParaRPr>
          </a:p>
          <a:p>
            <a:pPr>
              <a:lnSpc>
                <a:spcPct val="110000"/>
              </a:lnSpc>
              <a:spcBef>
                <a:spcPct val="20000"/>
              </a:spcBef>
            </a:pPr>
            <a:r>
              <a:rPr lang="en-US" altLang="x-none" sz="2800" b="1" dirty="0">
                <a:latin typeface="Times New Roman" panose="02020603050405020304" pitchFamily="2" charset="0"/>
                <a:ea typeface="宋体" panose="02010600030101010101" pitchFamily="2" charset="-122"/>
              </a:rPr>
              <a:t>ADT Array{</a:t>
            </a:r>
            <a:endParaRPr lang="en-US" altLang="x-none" sz="2800" b="1" dirty="0">
              <a:latin typeface="Times New Roman" panose="02020603050405020304" pitchFamily="2" charset="0"/>
              <a:ea typeface="宋体" panose="02010600030101010101" pitchFamily="2" charset="-122"/>
            </a:endParaRPr>
          </a:p>
          <a:p>
            <a:pPr marL="533400" lvl="1" indent="0" eaLnBrk="1" hangingPunct="1">
              <a:lnSpc>
                <a:spcPct val="110000"/>
              </a:lnSpc>
              <a:spcBef>
                <a:spcPct val="20000"/>
              </a:spcBef>
            </a:pPr>
            <a:r>
              <a:rPr lang="zh-CN" altLang="en-US" sz="2800" b="1" dirty="0">
                <a:latin typeface="Times New Roman" panose="02020603050405020304" pitchFamily="2" charset="0"/>
                <a:ea typeface="宋体" panose="02010600030101010101" pitchFamily="2" charset="-122"/>
              </a:rPr>
              <a:t>数据对象：</a:t>
            </a:r>
            <a:r>
              <a:rPr lang="en-US" altLang="x-none" sz="2800" b="1" dirty="0">
                <a:latin typeface="Times New Roman" panose="02020603050405020304" pitchFamily="2" charset="0"/>
                <a:ea typeface="宋体" panose="02010600030101010101" pitchFamily="2" charset="-122"/>
              </a:rPr>
              <a:t>j</a:t>
            </a:r>
            <a:r>
              <a:rPr lang="en-US" altLang="x-none" sz="2800" b="1" baseline="-25000" dirty="0">
                <a:latin typeface="Times New Roman" panose="02020603050405020304" pitchFamily="2" charset="0"/>
                <a:ea typeface="宋体" panose="02010600030101010101" pitchFamily="2" charset="-122"/>
              </a:rPr>
              <a:t>i</a:t>
            </a:r>
            <a:r>
              <a:rPr lang="en-US" altLang="x-none" sz="2800" b="1" dirty="0">
                <a:latin typeface="Times New Roman" panose="02020603050405020304" pitchFamily="2" charset="0"/>
                <a:ea typeface="宋体" panose="02010600030101010101" pitchFamily="2" charset="-122"/>
              </a:rPr>
              <a:t>= 0,1,</a:t>
            </a:r>
            <a:r>
              <a:rPr lang="en-US" altLang="x-none" sz="2800" b="1" dirty="0">
                <a:latin typeface="Times New Roman" panose="02020603050405020304" pitchFamily="2" charset="0"/>
                <a:ea typeface="Times New Roman" panose="02020603050405020304" pitchFamily="2" charset="0"/>
              </a:rPr>
              <a:t>…</a:t>
            </a:r>
            <a:r>
              <a:rPr lang="en-US" altLang="x-none" sz="2800" b="1" dirty="0">
                <a:latin typeface="Times New Roman" panose="02020603050405020304" pitchFamily="2" charset="0"/>
                <a:ea typeface="宋体" panose="02010600030101010101" pitchFamily="2" charset="-122"/>
              </a:rPr>
              <a:t>,b</a:t>
            </a:r>
            <a:r>
              <a:rPr lang="en-US" altLang="x-none" sz="2800" b="1" baseline="-25000" dirty="0">
                <a:latin typeface="Times New Roman" panose="02020603050405020304" pitchFamily="2" charset="0"/>
                <a:ea typeface="宋体" panose="02010600030101010101" pitchFamily="2" charset="-122"/>
              </a:rPr>
              <a:t>i</a:t>
            </a:r>
            <a:r>
              <a:rPr lang="en-US" altLang="x-none" sz="2800" b="1" dirty="0">
                <a:latin typeface="Times New Roman" panose="02020603050405020304" pitchFamily="2" charset="0"/>
                <a:ea typeface="宋体" panose="02010600030101010101" pitchFamily="2" charset="-122"/>
              </a:rPr>
              <a:t>-1 , 1,2, </a:t>
            </a:r>
            <a:r>
              <a:rPr lang="en-US" altLang="x-none" sz="2800" b="1" dirty="0">
                <a:latin typeface="Times New Roman" panose="02020603050405020304" pitchFamily="2" charset="0"/>
                <a:ea typeface="Arial Unicode MS" panose="020B0604020202020204" charset="-122"/>
              </a:rPr>
              <a:t>…</a:t>
            </a:r>
            <a:r>
              <a:rPr lang="en-US" altLang="x-none" sz="2800" b="1" dirty="0">
                <a:latin typeface="Times New Roman" panose="02020603050405020304" pitchFamily="2" charset="0"/>
                <a:ea typeface="宋体" panose="02010600030101010101" pitchFamily="2" charset="-122"/>
              </a:rPr>
              <a:t>,n ; </a:t>
            </a:r>
            <a:endParaRPr lang="en-US" altLang="x-none" sz="2800" b="1" dirty="0">
              <a:latin typeface="Times New Roman" panose="02020603050405020304" pitchFamily="2" charset="0"/>
              <a:ea typeface="宋体" panose="02010600030101010101" pitchFamily="2" charset="-122"/>
            </a:endParaRPr>
          </a:p>
          <a:p>
            <a:pPr marL="533400" lvl="1" indent="0" eaLnBrk="1" hangingPunct="1">
              <a:lnSpc>
                <a:spcPct val="110000"/>
              </a:lnSpc>
              <a:spcBef>
                <a:spcPct val="20000"/>
              </a:spcBef>
            </a:pPr>
            <a:r>
              <a:rPr lang="en-US" altLang="x-none" sz="2800" b="1" dirty="0">
                <a:latin typeface="Times New Roman" panose="02020603050405020304" pitchFamily="2" charset="0"/>
                <a:ea typeface="宋体" panose="02010600030101010101" pitchFamily="2" charset="-122"/>
              </a:rPr>
              <a:t>D = { a</a:t>
            </a:r>
            <a:r>
              <a:rPr lang="en-US" altLang="x-none" sz="2800" b="1" baseline="-8000" dirty="0">
                <a:latin typeface="Times New Roman" panose="02020603050405020304" pitchFamily="2" charset="0"/>
                <a:ea typeface="宋体" panose="02010600030101010101" pitchFamily="2" charset="-122"/>
              </a:rPr>
              <a:t>j</a:t>
            </a:r>
            <a:r>
              <a:rPr lang="en-US" altLang="x-none" sz="2800" b="1" baseline="-40000" dirty="0">
                <a:latin typeface="Times New Roman" panose="02020603050405020304" pitchFamily="2" charset="0"/>
                <a:ea typeface="宋体" panose="02010600030101010101" pitchFamily="2" charset="-122"/>
              </a:rPr>
              <a:t>1</a:t>
            </a:r>
            <a:r>
              <a:rPr lang="en-US" altLang="x-none" sz="2800" b="1" baseline="-8000" dirty="0">
                <a:latin typeface="Times New Roman" panose="02020603050405020304" pitchFamily="2" charset="0"/>
                <a:ea typeface="宋体" panose="02010600030101010101" pitchFamily="2" charset="-122"/>
              </a:rPr>
              <a:t>j</a:t>
            </a:r>
            <a:r>
              <a:rPr lang="en-US" altLang="x-none" sz="2800" b="1" baseline="-40000" dirty="0">
                <a:latin typeface="Times New Roman" panose="02020603050405020304" pitchFamily="2" charset="0"/>
                <a:ea typeface="宋体" panose="02010600030101010101" pitchFamily="2" charset="-122"/>
              </a:rPr>
              <a:t>2</a:t>
            </a:r>
            <a:r>
              <a:rPr lang="en-US" altLang="x-none" sz="2800" b="1" baseline="-25000" dirty="0">
                <a:latin typeface="Times New Roman" panose="02020603050405020304" pitchFamily="2" charset="0"/>
                <a:ea typeface="宋体" panose="02010600030101010101" pitchFamily="2" charset="-122"/>
              </a:rPr>
              <a:t>…</a:t>
            </a:r>
            <a:r>
              <a:rPr lang="en-US" altLang="x-none" sz="2800" b="1" baseline="-8000" dirty="0">
                <a:latin typeface="Times New Roman" panose="02020603050405020304" pitchFamily="2" charset="0"/>
                <a:ea typeface="宋体" panose="02010600030101010101" pitchFamily="2" charset="-122"/>
              </a:rPr>
              <a:t>j</a:t>
            </a:r>
            <a:r>
              <a:rPr lang="en-US" altLang="x-none" sz="2800" b="1" baseline="-40000" dirty="0">
                <a:latin typeface="Times New Roman" panose="02020603050405020304" pitchFamily="2" charset="0"/>
                <a:ea typeface="宋体" panose="02010600030101010101" pitchFamily="2" charset="-122"/>
              </a:rPr>
              <a:t>n</a:t>
            </a:r>
            <a:r>
              <a:rPr lang="en-US" altLang="x-none" sz="2800" b="1" dirty="0">
                <a:latin typeface="Times New Roman" panose="02020603050405020304" pitchFamily="2" charset="0"/>
                <a:ea typeface="宋体" panose="02010600030101010101" pitchFamily="2" charset="-122"/>
              </a:rPr>
              <a:t> | n&gt;0</a:t>
            </a:r>
            <a:r>
              <a:rPr lang="zh-CN" altLang="en-US" sz="2800" b="1" dirty="0">
                <a:latin typeface="Times New Roman" panose="02020603050405020304" pitchFamily="2" charset="0"/>
                <a:ea typeface="宋体" panose="02010600030101010101" pitchFamily="2" charset="-122"/>
              </a:rPr>
              <a:t>称为数组的维数</a:t>
            </a:r>
            <a:r>
              <a:rPr lang="zh-CN" altLang="en-US" sz="2800" b="1" dirty="0">
                <a:latin typeface="宋体" panose="02010600030101010101" pitchFamily="2" charset="-122"/>
                <a:ea typeface="宋体" panose="02010600030101010101" pitchFamily="2" charset="-122"/>
              </a:rPr>
              <a:t>，</a:t>
            </a:r>
            <a:r>
              <a:rPr lang="en-US" altLang="x-none" sz="2800" b="1" dirty="0">
                <a:latin typeface="宋体" panose="02010600030101010101" pitchFamily="2" charset="-122"/>
                <a:ea typeface="宋体" panose="02010600030101010101" pitchFamily="2" charset="-122"/>
              </a:rPr>
              <a:t>b</a:t>
            </a:r>
            <a:r>
              <a:rPr lang="en-US" altLang="x-none" sz="2800" b="1" baseline="-25000" dirty="0">
                <a:latin typeface="Times New Roman" panose="02020603050405020304" pitchFamily="2" charset="0"/>
                <a:ea typeface="宋体" panose="02010600030101010101" pitchFamily="2" charset="-122"/>
              </a:rPr>
              <a:t>i</a:t>
            </a:r>
            <a:r>
              <a:rPr lang="zh-CN" altLang="en-US" sz="2800" b="1" dirty="0">
                <a:latin typeface="Times New Roman" panose="02020603050405020304" pitchFamily="2" charset="0"/>
                <a:ea typeface="宋体" panose="02010600030101010101" pitchFamily="2" charset="-122"/>
              </a:rPr>
              <a:t>是数组第</a:t>
            </a:r>
            <a:r>
              <a:rPr lang="en-US" altLang="x-none" sz="2800" b="1" dirty="0">
                <a:latin typeface="Times New Roman" panose="02020603050405020304" pitchFamily="2" charset="0"/>
                <a:ea typeface="宋体" panose="02010600030101010101" pitchFamily="2" charset="-122"/>
              </a:rPr>
              <a:t>i</a:t>
            </a:r>
            <a:r>
              <a:rPr lang="zh-CN" altLang="en-US" sz="2800" b="1" dirty="0">
                <a:latin typeface="Times New Roman" panose="02020603050405020304" pitchFamily="2" charset="0"/>
                <a:ea typeface="宋体" panose="02010600030101010101" pitchFamily="2" charset="-122"/>
              </a:rPr>
              <a:t>维的长度</a:t>
            </a:r>
            <a:r>
              <a:rPr lang="zh-CN" altLang="en-US" sz="2800" b="1" dirty="0">
                <a:latin typeface="宋体" panose="02010600030101010101" pitchFamily="2" charset="-122"/>
                <a:ea typeface="宋体" panose="02010600030101010101" pitchFamily="2" charset="-122"/>
              </a:rPr>
              <a:t>，</a:t>
            </a:r>
            <a:r>
              <a:rPr lang="en-US" altLang="x-none" sz="2800" b="1" dirty="0">
                <a:latin typeface="Times New Roman" panose="02020603050405020304" pitchFamily="2" charset="0"/>
                <a:ea typeface="宋体" panose="02010600030101010101" pitchFamily="2" charset="-122"/>
              </a:rPr>
              <a:t>j</a:t>
            </a:r>
            <a:r>
              <a:rPr lang="en-US" altLang="x-none" sz="2800" b="1" baseline="-25000" dirty="0">
                <a:latin typeface="Times New Roman" panose="02020603050405020304" pitchFamily="2" charset="0"/>
                <a:ea typeface="宋体" panose="02010600030101010101" pitchFamily="2" charset="-122"/>
              </a:rPr>
              <a:t>i</a:t>
            </a:r>
            <a:r>
              <a:rPr lang="zh-CN" altLang="en-US" sz="2800" b="1" dirty="0">
                <a:latin typeface="宋体" panose="02010600030101010101" pitchFamily="2" charset="-122"/>
                <a:ea typeface="宋体" panose="02010600030101010101" pitchFamily="2" charset="-122"/>
              </a:rPr>
              <a:t>是数组元素</a:t>
            </a:r>
            <a:r>
              <a:rPr lang="zh-CN" altLang="en-US" sz="2800" b="1" dirty="0">
                <a:latin typeface="Times New Roman" panose="02020603050405020304" pitchFamily="2" charset="0"/>
                <a:ea typeface="宋体" panose="02010600030101010101" pitchFamily="2" charset="-122"/>
              </a:rPr>
              <a:t>第</a:t>
            </a:r>
            <a:r>
              <a:rPr lang="en-US" altLang="x-none" sz="2800" b="1" dirty="0">
                <a:latin typeface="Times New Roman" panose="02020603050405020304" pitchFamily="2" charset="0"/>
                <a:ea typeface="宋体" panose="02010600030101010101" pitchFamily="2" charset="-122"/>
              </a:rPr>
              <a:t>i</a:t>
            </a:r>
            <a:r>
              <a:rPr lang="zh-CN" altLang="en-US" sz="2800" b="1" dirty="0">
                <a:latin typeface="Times New Roman" panose="02020603050405020304" pitchFamily="2" charset="0"/>
                <a:ea typeface="宋体" panose="02010600030101010101" pitchFamily="2" charset="-122"/>
              </a:rPr>
              <a:t>维的下标</a:t>
            </a:r>
            <a:r>
              <a:rPr lang="zh-CN" altLang="en-US" sz="2800" b="1" dirty="0">
                <a:latin typeface="宋体" panose="02010600030101010101" pitchFamily="2" charset="-122"/>
                <a:ea typeface="宋体" panose="02010600030101010101" pitchFamily="2" charset="-122"/>
              </a:rPr>
              <a:t>，</a:t>
            </a:r>
            <a:r>
              <a:rPr lang="en-US" altLang="x-none" sz="2800" b="1" dirty="0">
                <a:latin typeface="Times New Roman" panose="02020603050405020304" pitchFamily="2" charset="0"/>
                <a:ea typeface="宋体" panose="02010600030101010101" pitchFamily="2" charset="-122"/>
              </a:rPr>
              <a:t>a</a:t>
            </a:r>
            <a:r>
              <a:rPr lang="en-US" altLang="x-none" sz="2800" b="1" baseline="-8000" dirty="0">
                <a:latin typeface="Times New Roman" panose="02020603050405020304" pitchFamily="2" charset="0"/>
                <a:ea typeface="宋体" panose="02010600030101010101" pitchFamily="2" charset="-122"/>
              </a:rPr>
              <a:t>j</a:t>
            </a:r>
            <a:r>
              <a:rPr lang="en-US" altLang="x-none" sz="2800" b="1" baseline="-40000" dirty="0">
                <a:latin typeface="Times New Roman" panose="02020603050405020304" pitchFamily="2" charset="0"/>
                <a:ea typeface="宋体" panose="02010600030101010101" pitchFamily="2" charset="-122"/>
              </a:rPr>
              <a:t>1</a:t>
            </a:r>
            <a:r>
              <a:rPr lang="en-US" altLang="x-none" sz="2800" b="1" baseline="-8000" dirty="0">
                <a:latin typeface="Times New Roman" panose="02020603050405020304" pitchFamily="2" charset="0"/>
                <a:ea typeface="宋体" panose="02010600030101010101" pitchFamily="2" charset="-122"/>
              </a:rPr>
              <a:t>j</a:t>
            </a:r>
            <a:r>
              <a:rPr lang="en-US" altLang="x-none" sz="2800" b="1" baseline="-40000" dirty="0">
                <a:latin typeface="Times New Roman" panose="02020603050405020304" pitchFamily="2" charset="0"/>
                <a:ea typeface="宋体" panose="02010600030101010101" pitchFamily="2" charset="-122"/>
              </a:rPr>
              <a:t>2</a:t>
            </a:r>
            <a:r>
              <a:rPr lang="en-US" altLang="x-none" sz="2800" b="1" baseline="-25000" dirty="0">
                <a:latin typeface="Times New Roman" panose="02020603050405020304" pitchFamily="2" charset="0"/>
                <a:ea typeface="宋体" panose="02010600030101010101" pitchFamily="2" charset="-122"/>
              </a:rPr>
              <a:t>…</a:t>
            </a:r>
            <a:r>
              <a:rPr lang="en-US" altLang="x-none" sz="2800" b="1" baseline="-8000" dirty="0">
                <a:latin typeface="Times New Roman" panose="02020603050405020304" pitchFamily="2" charset="0"/>
                <a:ea typeface="宋体" panose="02010600030101010101" pitchFamily="2" charset="-122"/>
              </a:rPr>
              <a:t>j</a:t>
            </a:r>
            <a:r>
              <a:rPr lang="en-US" altLang="x-none" sz="2800" b="1" baseline="-40000" dirty="0">
                <a:latin typeface="Times New Roman" panose="02020603050405020304" pitchFamily="2" charset="0"/>
                <a:ea typeface="宋体" panose="02010600030101010101" pitchFamily="2" charset="-122"/>
              </a:rPr>
              <a:t>n</a:t>
            </a:r>
            <a:r>
              <a:rPr lang="en-US" altLang="x-none" sz="2800" b="1" dirty="0">
                <a:latin typeface="Times New Roman" panose="02020603050405020304" pitchFamily="2" charset="0"/>
                <a:ea typeface="Arial Unicode MS" panose="020B0604020202020204" charset="-122"/>
              </a:rPr>
              <a:t>∈Elem</a:t>
            </a:r>
            <a:r>
              <a:rPr lang="en-US" altLang="x-none" sz="2800" b="1" dirty="0">
                <a:latin typeface="Times New Roman" panose="02020603050405020304" pitchFamily="2" charset="0"/>
                <a:ea typeface="宋体" panose="02010600030101010101" pitchFamily="2" charset="-122"/>
              </a:rPr>
              <a:t>Set }</a:t>
            </a:r>
            <a:endParaRPr lang="en-US" altLang="x-none" sz="2800" b="1" dirty="0">
              <a:latin typeface="Times New Roman" panose="02020603050405020304" pitchFamily="2" charset="0"/>
              <a:ea typeface="宋体" panose="02010600030101010101" pitchFamily="2" charset="-122"/>
            </a:endParaRPr>
          </a:p>
          <a:p>
            <a:pPr marL="533400" lvl="1" indent="0" eaLnBrk="1" hangingPunct="1">
              <a:lnSpc>
                <a:spcPct val="110000"/>
              </a:lnSpc>
              <a:spcBef>
                <a:spcPct val="20000"/>
              </a:spcBef>
            </a:pPr>
            <a:r>
              <a:rPr lang="zh-CN" altLang="en-US" sz="2800" b="1" dirty="0">
                <a:latin typeface="Times New Roman" panose="02020603050405020304" pitchFamily="2" charset="0"/>
                <a:ea typeface="宋体" panose="02010600030101010101" pitchFamily="2" charset="-122"/>
              </a:rPr>
              <a:t>数据关系：</a:t>
            </a:r>
            <a:r>
              <a:rPr lang="en-US" altLang="x-none" sz="2800" b="1" dirty="0">
                <a:latin typeface="Times New Roman" panose="02020603050405020304" pitchFamily="2" charset="0"/>
                <a:ea typeface="宋体" panose="02010600030101010101" pitchFamily="2" charset="-122"/>
              </a:rPr>
              <a:t>R = {R</a:t>
            </a:r>
            <a:r>
              <a:rPr lang="en-US" altLang="x-none" sz="2800" b="1" baseline="-25000" dirty="0">
                <a:latin typeface="Times New Roman" panose="02020603050405020304" pitchFamily="2" charset="0"/>
                <a:ea typeface="宋体" panose="02010600030101010101" pitchFamily="2" charset="-122"/>
              </a:rPr>
              <a:t>1</a:t>
            </a:r>
            <a:r>
              <a:rPr lang="en-US" altLang="x-none" sz="2800" b="1" dirty="0">
                <a:latin typeface="Times New Roman" panose="02020603050405020304" pitchFamily="2" charset="0"/>
                <a:ea typeface="宋体" panose="02010600030101010101" pitchFamily="2" charset="-122"/>
              </a:rPr>
              <a:t>, R</a:t>
            </a:r>
            <a:r>
              <a:rPr lang="en-US" altLang="x-none" sz="2800" b="1" baseline="-25000" dirty="0">
                <a:latin typeface="Times New Roman" panose="02020603050405020304" pitchFamily="2" charset="0"/>
                <a:ea typeface="宋体" panose="02010600030101010101" pitchFamily="2" charset="-122"/>
              </a:rPr>
              <a:t>2</a:t>
            </a:r>
            <a:r>
              <a:rPr lang="en-US" altLang="x-none" sz="2800" b="1" dirty="0">
                <a:latin typeface="Times New Roman" panose="02020603050405020304" pitchFamily="2" charset="0"/>
                <a:ea typeface="宋体" panose="02010600030101010101" pitchFamily="2" charset="-122"/>
              </a:rPr>
              <a:t>, </a:t>
            </a:r>
            <a:r>
              <a:rPr lang="en-US" altLang="x-none" sz="2800" b="1" dirty="0">
                <a:latin typeface="Times New Roman" panose="02020603050405020304" pitchFamily="2" charset="0"/>
                <a:ea typeface="Arial Unicode MS" panose="020B0604020202020204" charset="-122"/>
              </a:rPr>
              <a:t>…</a:t>
            </a:r>
            <a:r>
              <a:rPr lang="en-US" altLang="x-none" sz="2800" b="1" dirty="0">
                <a:latin typeface="Times New Roman" panose="02020603050405020304" pitchFamily="2" charset="0"/>
                <a:ea typeface="宋体" panose="02010600030101010101" pitchFamily="2" charset="-122"/>
              </a:rPr>
              <a:t>, R</a:t>
            </a:r>
            <a:r>
              <a:rPr lang="en-US" altLang="x-none" sz="2800" b="1" baseline="-25000" dirty="0">
                <a:latin typeface="Times New Roman" panose="02020603050405020304" pitchFamily="2" charset="0"/>
                <a:ea typeface="宋体" panose="02010600030101010101" pitchFamily="2" charset="-122"/>
              </a:rPr>
              <a:t>n</a:t>
            </a:r>
            <a:r>
              <a:rPr lang="en-US" altLang="x-none" sz="2800" b="1" dirty="0">
                <a:latin typeface="Times New Roman" panose="02020603050405020304" pitchFamily="2" charset="0"/>
                <a:ea typeface="宋体" panose="02010600030101010101" pitchFamily="2" charset="-122"/>
              </a:rPr>
              <a:t>}</a:t>
            </a:r>
            <a:endParaRPr lang="en-US" altLang="x-none" sz="2800" b="1" dirty="0">
              <a:latin typeface="Times New Roman" panose="02020603050405020304" pitchFamily="2" charset="0"/>
              <a:ea typeface="宋体" panose="02010600030101010101" pitchFamily="2" charset="-122"/>
            </a:endParaRPr>
          </a:p>
          <a:p>
            <a:pPr marL="533400" lvl="1" indent="0" eaLnBrk="1" hangingPunct="1">
              <a:lnSpc>
                <a:spcPct val="110000"/>
              </a:lnSpc>
              <a:spcBef>
                <a:spcPct val="20000"/>
              </a:spcBef>
            </a:pPr>
            <a:r>
              <a:rPr lang="en-US" altLang="x-none" sz="2800" b="1" dirty="0">
                <a:latin typeface="Times New Roman" panose="02020603050405020304" pitchFamily="2" charset="0"/>
                <a:ea typeface="宋体" panose="02010600030101010101" pitchFamily="2" charset="-122"/>
              </a:rPr>
              <a:t>R</a:t>
            </a:r>
            <a:r>
              <a:rPr lang="en-US" altLang="x-none" sz="2800" b="1" baseline="-20000" dirty="0">
                <a:latin typeface="Times New Roman" panose="02020603050405020304" pitchFamily="2" charset="0"/>
                <a:ea typeface="宋体" panose="02010600030101010101" pitchFamily="2" charset="-122"/>
              </a:rPr>
              <a:t>i</a:t>
            </a:r>
            <a:r>
              <a:rPr lang="en-US" altLang="x-none" sz="2800" b="1" dirty="0">
                <a:latin typeface="Times New Roman" panose="02020603050405020304" pitchFamily="2" charset="0"/>
                <a:ea typeface="宋体" panose="02010600030101010101" pitchFamily="2" charset="-122"/>
              </a:rPr>
              <a:t>={&lt;a</a:t>
            </a:r>
            <a:r>
              <a:rPr lang="en-US" altLang="x-none" sz="2800" b="1" baseline="-8000" dirty="0">
                <a:latin typeface="Times New Roman" panose="02020603050405020304" pitchFamily="2" charset="0"/>
                <a:ea typeface="宋体" panose="02010600030101010101" pitchFamily="2" charset="-122"/>
              </a:rPr>
              <a:t>j</a:t>
            </a:r>
            <a:r>
              <a:rPr lang="en-US" altLang="x-none" sz="2800" b="1" baseline="-40000" dirty="0">
                <a:latin typeface="Times New Roman" panose="02020603050405020304" pitchFamily="2" charset="0"/>
                <a:ea typeface="宋体" panose="02010600030101010101" pitchFamily="2" charset="-122"/>
              </a:rPr>
              <a:t>1</a:t>
            </a:r>
            <a:r>
              <a:rPr lang="en-US" altLang="x-none" sz="2800" b="1" baseline="-8000" dirty="0">
                <a:latin typeface="Times New Roman" panose="02020603050405020304" pitchFamily="2" charset="0"/>
                <a:ea typeface="宋体" panose="02010600030101010101" pitchFamily="2" charset="-122"/>
              </a:rPr>
              <a:t>j</a:t>
            </a:r>
            <a:r>
              <a:rPr lang="en-US" altLang="x-none" sz="2800" b="1" baseline="-40000" dirty="0">
                <a:latin typeface="Times New Roman" panose="02020603050405020304" pitchFamily="2" charset="0"/>
                <a:ea typeface="宋体" panose="02010600030101010101" pitchFamily="2" charset="-122"/>
              </a:rPr>
              <a:t>2 </a:t>
            </a:r>
            <a:r>
              <a:rPr lang="en-US" altLang="x-none" sz="2800" b="1" baseline="-25000" dirty="0">
                <a:latin typeface="Times New Roman" panose="02020603050405020304" pitchFamily="2" charset="0"/>
                <a:ea typeface="宋体" panose="02010600030101010101" pitchFamily="2" charset="-122"/>
              </a:rPr>
              <a:t>…</a:t>
            </a:r>
            <a:r>
              <a:rPr lang="en-US" altLang="x-none" sz="2800" b="1" baseline="-8000" dirty="0">
                <a:latin typeface="Times New Roman" panose="02020603050405020304" pitchFamily="2" charset="0"/>
                <a:ea typeface="宋体" panose="02010600030101010101" pitchFamily="2" charset="-122"/>
              </a:rPr>
              <a:t>j</a:t>
            </a:r>
            <a:r>
              <a:rPr lang="en-US" altLang="x-none" sz="2800" b="1" baseline="-40000" dirty="0">
                <a:latin typeface="Times New Roman" panose="02020603050405020304" pitchFamily="2" charset="0"/>
                <a:ea typeface="宋体" panose="02010600030101010101" pitchFamily="2" charset="-122"/>
              </a:rPr>
              <a:t>i</a:t>
            </a:r>
            <a:r>
              <a:rPr lang="en-US" altLang="x-none" sz="2800" b="1" baseline="-25000" dirty="0">
                <a:latin typeface="Times New Roman" panose="02020603050405020304" pitchFamily="2" charset="0"/>
                <a:ea typeface="宋体" panose="02010600030101010101" pitchFamily="2" charset="-122"/>
              </a:rPr>
              <a:t>…</a:t>
            </a:r>
            <a:r>
              <a:rPr lang="en-US" altLang="x-none" sz="2800" b="1" baseline="-8000" dirty="0">
                <a:latin typeface="Times New Roman" panose="02020603050405020304" pitchFamily="2" charset="0"/>
                <a:ea typeface="宋体" panose="02010600030101010101" pitchFamily="2" charset="-122"/>
              </a:rPr>
              <a:t>j</a:t>
            </a:r>
            <a:r>
              <a:rPr lang="en-US" altLang="x-none" sz="2800" b="1" baseline="-40000" dirty="0">
                <a:latin typeface="Times New Roman" panose="02020603050405020304" pitchFamily="2" charset="0"/>
                <a:ea typeface="宋体" panose="02010600030101010101" pitchFamily="2" charset="-122"/>
              </a:rPr>
              <a:t>n</a:t>
            </a:r>
            <a:r>
              <a:rPr lang="en-US" altLang="x-none" sz="2800" b="1" dirty="0">
                <a:latin typeface="Times New Roman" panose="02020603050405020304" pitchFamily="2" charset="0"/>
                <a:ea typeface="宋体" panose="02010600030101010101" pitchFamily="2" charset="-122"/>
              </a:rPr>
              <a:t> , a</a:t>
            </a:r>
            <a:r>
              <a:rPr lang="en-US" altLang="x-none" sz="2800" b="1" baseline="-8000" dirty="0">
                <a:latin typeface="Times New Roman" panose="02020603050405020304" pitchFamily="2" charset="0"/>
                <a:ea typeface="宋体" panose="02010600030101010101" pitchFamily="2" charset="-122"/>
              </a:rPr>
              <a:t>j</a:t>
            </a:r>
            <a:r>
              <a:rPr lang="en-US" altLang="x-none" sz="2800" b="1" baseline="-40000" dirty="0">
                <a:latin typeface="Times New Roman" panose="02020603050405020304" pitchFamily="2" charset="0"/>
                <a:ea typeface="宋体" panose="02010600030101010101" pitchFamily="2" charset="-122"/>
              </a:rPr>
              <a:t>1</a:t>
            </a:r>
            <a:r>
              <a:rPr lang="en-US" altLang="x-none" sz="2800" b="1" baseline="-8000" dirty="0">
                <a:latin typeface="Times New Roman" panose="02020603050405020304" pitchFamily="2" charset="0"/>
                <a:ea typeface="宋体" panose="02010600030101010101" pitchFamily="2" charset="-122"/>
              </a:rPr>
              <a:t>j</a:t>
            </a:r>
            <a:r>
              <a:rPr lang="en-US" altLang="x-none" sz="2800" b="1" baseline="-40000" dirty="0">
                <a:latin typeface="Times New Roman" panose="02020603050405020304" pitchFamily="2" charset="0"/>
                <a:ea typeface="宋体" panose="02010600030101010101" pitchFamily="2" charset="-122"/>
              </a:rPr>
              <a:t>2 </a:t>
            </a:r>
            <a:r>
              <a:rPr lang="en-US" altLang="x-none" sz="2800" b="1" baseline="-25000" dirty="0">
                <a:latin typeface="Times New Roman" panose="02020603050405020304" pitchFamily="2" charset="0"/>
                <a:ea typeface="宋体" panose="02010600030101010101" pitchFamily="2" charset="-122"/>
              </a:rPr>
              <a:t>…</a:t>
            </a:r>
            <a:r>
              <a:rPr lang="en-US" altLang="x-none" sz="2800" b="1" baseline="-8000" dirty="0">
                <a:latin typeface="Times New Roman" panose="02020603050405020304" pitchFamily="2" charset="0"/>
                <a:ea typeface="宋体" panose="02010600030101010101" pitchFamily="2" charset="-122"/>
              </a:rPr>
              <a:t>j</a:t>
            </a:r>
            <a:r>
              <a:rPr lang="en-US" altLang="x-none" sz="2800" b="1" baseline="-40000" dirty="0">
                <a:latin typeface="Times New Roman" panose="02020603050405020304" pitchFamily="2" charset="0"/>
                <a:ea typeface="宋体" panose="02010600030101010101" pitchFamily="2" charset="-122"/>
              </a:rPr>
              <a:t>i+1</a:t>
            </a:r>
            <a:r>
              <a:rPr lang="en-US" altLang="x-none" sz="2800" b="1" baseline="-25000" dirty="0">
                <a:latin typeface="Times New Roman" panose="02020603050405020304" pitchFamily="2" charset="0"/>
                <a:ea typeface="宋体" panose="02010600030101010101" pitchFamily="2" charset="-122"/>
              </a:rPr>
              <a:t>…</a:t>
            </a:r>
            <a:r>
              <a:rPr lang="en-US" altLang="x-none" sz="2800" b="1" baseline="-8000" dirty="0">
                <a:latin typeface="Times New Roman" panose="02020603050405020304" pitchFamily="2" charset="0"/>
                <a:ea typeface="宋体" panose="02010600030101010101" pitchFamily="2" charset="-122"/>
              </a:rPr>
              <a:t>j</a:t>
            </a:r>
            <a:r>
              <a:rPr lang="en-US" altLang="x-none" sz="2800" b="1" baseline="-40000" dirty="0">
                <a:latin typeface="Times New Roman" panose="02020603050405020304" pitchFamily="2" charset="0"/>
                <a:ea typeface="宋体" panose="02010600030101010101" pitchFamily="2" charset="-122"/>
              </a:rPr>
              <a:t>n</a:t>
            </a:r>
            <a:r>
              <a:rPr lang="en-US" altLang="x-none" sz="2800" b="1" dirty="0">
                <a:latin typeface="Times New Roman" panose="02020603050405020304" pitchFamily="2" charset="0"/>
                <a:ea typeface="宋体" panose="02010600030101010101" pitchFamily="2" charset="-122"/>
              </a:rPr>
              <a:t>&gt;|0</a:t>
            </a:r>
            <a:r>
              <a:rPr lang="en-US" altLang="x-none" sz="2800" b="1" dirty="0">
                <a:latin typeface="宋体" panose="02010600030101010101" pitchFamily="2" charset="-122"/>
                <a:ea typeface="Arial Unicode MS" panose="020B0604020202020204" charset="-122"/>
              </a:rPr>
              <a:t>≦</a:t>
            </a:r>
            <a:r>
              <a:rPr lang="en-US" altLang="x-none" sz="2800" b="1" dirty="0">
                <a:latin typeface="Times New Roman" panose="02020603050405020304" pitchFamily="2" charset="0"/>
                <a:ea typeface="Arial Unicode MS" panose="020B0604020202020204" charset="-122"/>
              </a:rPr>
              <a:t>j</a:t>
            </a:r>
            <a:r>
              <a:rPr lang="en-US" altLang="x-none" sz="2800" b="1" baseline="-25000" dirty="0">
                <a:latin typeface="Times New Roman" panose="02020603050405020304" pitchFamily="2" charset="0"/>
                <a:ea typeface="Arial Unicode MS" panose="020B0604020202020204" charset="-122"/>
              </a:rPr>
              <a:t>k</a:t>
            </a:r>
            <a:r>
              <a:rPr lang="en-US" altLang="x-none" sz="2800" b="1" dirty="0">
                <a:latin typeface="宋体" panose="02010600030101010101" pitchFamily="2" charset="-122"/>
                <a:ea typeface="Arial Unicode MS" panose="020B0604020202020204" charset="-122"/>
              </a:rPr>
              <a:t>≦</a:t>
            </a:r>
            <a:r>
              <a:rPr lang="en-US" altLang="x-none" sz="2800" b="1" dirty="0">
                <a:latin typeface="Times New Roman" panose="02020603050405020304" pitchFamily="2" charset="0"/>
                <a:ea typeface="Arial Unicode MS" panose="020B0604020202020204" charset="-122"/>
              </a:rPr>
              <a:t>b</a:t>
            </a:r>
            <a:r>
              <a:rPr lang="en-US" altLang="x-none" sz="2800" b="1" baseline="-25000" dirty="0">
                <a:latin typeface="Times New Roman" panose="02020603050405020304" pitchFamily="2" charset="0"/>
                <a:ea typeface="Arial Unicode MS" panose="020B0604020202020204" charset="-122"/>
              </a:rPr>
              <a:t>k</a:t>
            </a:r>
            <a:r>
              <a:rPr lang="en-US" altLang="x-none" sz="2800" b="1" dirty="0">
                <a:latin typeface="Times New Roman" panose="02020603050405020304" pitchFamily="2" charset="0"/>
                <a:ea typeface="Arial Unicode MS" panose="020B0604020202020204" charset="-122"/>
              </a:rPr>
              <a:t>-1 </a:t>
            </a:r>
            <a:r>
              <a:rPr lang="zh-CN" altLang="en-US" sz="2800" b="1" dirty="0">
                <a:latin typeface="宋体" panose="02010600030101010101" pitchFamily="2" charset="-122"/>
                <a:ea typeface="宋体" panose="02010600030101010101" pitchFamily="2" charset="-122"/>
              </a:rPr>
              <a:t>，          </a:t>
            </a:r>
            <a:r>
              <a:rPr lang="en-US" altLang="x-none" sz="2800" b="1" dirty="0">
                <a:latin typeface="Times New Roman" panose="02020603050405020304" pitchFamily="2" charset="0"/>
                <a:ea typeface="宋体" panose="02010600030101010101" pitchFamily="2" charset="-122"/>
              </a:rPr>
              <a:t>1</a:t>
            </a:r>
            <a:r>
              <a:rPr lang="en-US" altLang="x-none" sz="2800" b="1" dirty="0">
                <a:latin typeface="Times New Roman" panose="02020603050405020304" pitchFamily="2" charset="0"/>
                <a:ea typeface="Arial Unicode MS" panose="020B0604020202020204" charset="-122"/>
              </a:rPr>
              <a:t>≦</a:t>
            </a:r>
            <a:r>
              <a:rPr lang="en-US" altLang="x-none" sz="2800" b="1" dirty="0">
                <a:latin typeface="Times New Roman" panose="02020603050405020304" pitchFamily="2" charset="0"/>
                <a:ea typeface="宋体" panose="02010600030101010101" pitchFamily="2" charset="-122"/>
              </a:rPr>
              <a:t>k</a:t>
            </a:r>
            <a:r>
              <a:rPr lang="en-US" altLang="x-none" sz="2800" b="1" dirty="0">
                <a:latin typeface="Times New Roman" panose="02020603050405020304" pitchFamily="2" charset="0"/>
                <a:ea typeface="Arial Unicode MS" panose="020B0604020202020204" charset="-122"/>
              </a:rPr>
              <a:t>≦</a:t>
            </a:r>
            <a:r>
              <a:rPr lang="en-US" altLang="x-none" sz="2800" b="1" dirty="0">
                <a:latin typeface="Times New Roman" panose="02020603050405020304" pitchFamily="2" charset="0"/>
                <a:ea typeface="宋体" panose="02010600030101010101" pitchFamily="2" charset="-122"/>
              </a:rPr>
              <a:t>n</a:t>
            </a:r>
            <a:r>
              <a:rPr lang="zh-CN" altLang="en-US" sz="2800" b="1" dirty="0">
                <a:latin typeface="宋体" panose="02010600030101010101" pitchFamily="2" charset="-122"/>
                <a:ea typeface="宋体" panose="02010600030101010101" pitchFamily="2" charset="-122"/>
              </a:rPr>
              <a:t>且</a:t>
            </a:r>
            <a:r>
              <a:rPr lang="en-US" altLang="x-none" sz="2800" b="1" dirty="0">
                <a:latin typeface="Times New Roman" panose="02020603050405020304" pitchFamily="2" charset="0"/>
                <a:ea typeface="宋体" panose="02010600030101010101" pitchFamily="2" charset="-122"/>
              </a:rPr>
              <a:t>k</a:t>
            </a:r>
            <a:r>
              <a:rPr lang="en-US" altLang="x-none" sz="2800" b="1" dirty="0">
                <a:latin typeface="Times New Roman" panose="02020603050405020304" pitchFamily="2" charset="0"/>
                <a:ea typeface="Arial Unicode MS" panose="020B0604020202020204" charset="-122"/>
              </a:rPr>
              <a:t>≠</a:t>
            </a:r>
            <a:r>
              <a:rPr lang="en-US" altLang="x-none" sz="2800" b="1" dirty="0">
                <a:latin typeface="Times New Roman" panose="02020603050405020304" pitchFamily="2" charset="0"/>
                <a:ea typeface="宋体" panose="02010600030101010101" pitchFamily="2" charset="-122"/>
              </a:rPr>
              <a:t>i</a:t>
            </a:r>
            <a:r>
              <a:rPr lang="zh-CN" altLang="en-US" sz="2800" b="1" dirty="0">
                <a:latin typeface="Times New Roman" panose="02020603050405020304" pitchFamily="2" charset="0"/>
                <a:ea typeface="宋体" panose="02010600030101010101" pitchFamily="2" charset="-122"/>
              </a:rPr>
              <a:t>，</a:t>
            </a:r>
            <a:r>
              <a:rPr lang="en-US" altLang="x-none" sz="2800" b="1" dirty="0">
                <a:latin typeface="Times New Roman" panose="02020603050405020304" pitchFamily="2" charset="0"/>
                <a:ea typeface="宋体" panose="02010600030101010101" pitchFamily="2" charset="-122"/>
              </a:rPr>
              <a:t>0</a:t>
            </a:r>
            <a:r>
              <a:rPr lang="en-US" altLang="x-none" sz="2800" b="1" dirty="0">
                <a:latin typeface="Times New Roman" panose="02020603050405020304" pitchFamily="2" charset="0"/>
                <a:ea typeface="Arial Unicode MS" panose="020B0604020202020204" charset="-122"/>
              </a:rPr>
              <a:t>≦</a:t>
            </a:r>
            <a:r>
              <a:rPr lang="en-US" altLang="x-none" sz="2800" b="1" dirty="0">
                <a:latin typeface="Times New Roman" panose="02020603050405020304" pitchFamily="2" charset="0"/>
                <a:ea typeface="宋体" panose="02010600030101010101" pitchFamily="2" charset="-122"/>
              </a:rPr>
              <a:t>j</a:t>
            </a:r>
            <a:r>
              <a:rPr lang="en-US" altLang="x-none" sz="2800" b="1" baseline="-25000" dirty="0">
                <a:latin typeface="Times New Roman" panose="02020603050405020304" pitchFamily="2" charset="0"/>
                <a:ea typeface="宋体" panose="02010600030101010101" pitchFamily="2" charset="-122"/>
              </a:rPr>
              <a:t>i</a:t>
            </a:r>
            <a:r>
              <a:rPr lang="en-US" altLang="x-none" sz="2800" b="1" dirty="0">
                <a:latin typeface="Times New Roman" panose="02020603050405020304" pitchFamily="2" charset="0"/>
                <a:ea typeface="Arial Unicode MS" panose="020B0604020202020204" charset="-122"/>
              </a:rPr>
              <a:t>≦</a:t>
            </a:r>
            <a:r>
              <a:rPr lang="en-US" altLang="x-none" sz="2800" b="1" dirty="0">
                <a:latin typeface="Times New Roman" panose="02020603050405020304" pitchFamily="2" charset="0"/>
                <a:ea typeface="宋体" panose="02010600030101010101" pitchFamily="2" charset="-122"/>
              </a:rPr>
              <a:t>b</a:t>
            </a:r>
            <a:r>
              <a:rPr lang="en-US" altLang="x-none" sz="2800" b="1" baseline="-25000" dirty="0">
                <a:latin typeface="Times New Roman" panose="02020603050405020304" pitchFamily="2" charset="0"/>
                <a:ea typeface="宋体" panose="02010600030101010101" pitchFamily="2" charset="-122"/>
              </a:rPr>
              <a:t>i</a:t>
            </a:r>
            <a:r>
              <a:rPr lang="en-US" altLang="x-none" sz="2800" b="1" dirty="0">
                <a:latin typeface="Times New Roman" panose="02020603050405020304" pitchFamily="2" charset="0"/>
                <a:ea typeface="宋体" panose="02010600030101010101" pitchFamily="2" charset="-122"/>
              </a:rPr>
              <a:t>-2</a:t>
            </a:r>
            <a:r>
              <a:rPr lang="zh-CN" altLang="en-US" sz="2800" b="1" dirty="0">
                <a:latin typeface="Times New Roman" panose="02020603050405020304" pitchFamily="2" charset="0"/>
                <a:ea typeface="宋体" panose="02010600030101010101" pitchFamily="2" charset="-122"/>
              </a:rPr>
              <a:t>， </a:t>
            </a:r>
            <a:r>
              <a:rPr lang="en-US" altLang="x-none" sz="2800" b="1" dirty="0">
                <a:latin typeface="Times New Roman" panose="02020603050405020304" pitchFamily="2" charset="0"/>
                <a:ea typeface="宋体" panose="02010600030101010101" pitchFamily="2" charset="-122"/>
              </a:rPr>
              <a:t>a</a:t>
            </a:r>
            <a:r>
              <a:rPr lang="en-US" altLang="x-none" sz="2800" b="1" baseline="-8000" dirty="0">
                <a:latin typeface="Times New Roman" panose="02020603050405020304" pitchFamily="2" charset="0"/>
                <a:ea typeface="宋体" panose="02010600030101010101" pitchFamily="2" charset="-122"/>
              </a:rPr>
              <a:t>j</a:t>
            </a:r>
            <a:r>
              <a:rPr lang="en-US" altLang="x-none" sz="2800" b="1" baseline="-40000" dirty="0">
                <a:latin typeface="Times New Roman" panose="02020603050405020304" pitchFamily="2" charset="0"/>
                <a:ea typeface="宋体" panose="02010600030101010101" pitchFamily="2" charset="-122"/>
              </a:rPr>
              <a:t>1</a:t>
            </a:r>
            <a:r>
              <a:rPr lang="en-US" altLang="x-none" sz="2800" b="1" baseline="-8000" dirty="0">
                <a:latin typeface="Times New Roman" panose="02020603050405020304" pitchFamily="2" charset="0"/>
                <a:ea typeface="宋体" panose="02010600030101010101" pitchFamily="2" charset="-122"/>
              </a:rPr>
              <a:t>j</a:t>
            </a:r>
            <a:r>
              <a:rPr lang="en-US" altLang="x-none" sz="2800" b="1" baseline="-40000" dirty="0">
                <a:latin typeface="Times New Roman" panose="02020603050405020304" pitchFamily="2" charset="0"/>
                <a:ea typeface="宋体" panose="02010600030101010101" pitchFamily="2" charset="-122"/>
              </a:rPr>
              <a:t>2 </a:t>
            </a:r>
            <a:r>
              <a:rPr lang="en-US" altLang="x-none" sz="2800" b="1" baseline="-25000" dirty="0">
                <a:latin typeface="Times New Roman" panose="02020603050405020304" pitchFamily="2" charset="0"/>
                <a:ea typeface="宋体" panose="02010600030101010101" pitchFamily="2" charset="-122"/>
              </a:rPr>
              <a:t>…</a:t>
            </a:r>
            <a:r>
              <a:rPr lang="en-US" altLang="x-none" sz="2800" b="1" baseline="-8000" dirty="0">
                <a:latin typeface="Times New Roman" panose="02020603050405020304" pitchFamily="2" charset="0"/>
                <a:ea typeface="宋体" panose="02010600030101010101" pitchFamily="2" charset="-122"/>
              </a:rPr>
              <a:t>j</a:t>
            </a:r>
            <a:r>
              <a:rPr lang="en-US" altLang="x-none" sz="2800" b="1" baseline="-40000" dirty="0">
                <a:latin typeface="Times New Roman" panose="02020603050405020304" pitchFamily="2" charset="0"/>
                <a:ea typeface="宋体" panose="02010600030101010101" pitchFamily="2" charset="-122"/>
              </a:rPr>
              <a:t>i+1</a:t>
            </a:r>
            <a:r>
              <a:rPr lang="en-US" altLang="x-none" sz="2800" b="1" baseline="-25000" dirty="0">
                <a:latin typeface="Times New Roman" panose="02020603050405020304" pitchFamily="2" charset="0"/>
                <a:ea typeface="宋体" panose="02010600030101010101" pitchFamily="2" charset="-122"/>
              </a:rPr>
              <a:t>…</a:t>
            </a:r>
            <a:r>
              <a:rPr lang="en-US" altLang="x-none" sz="2800" b="1" baseline="-8000" dirty="0">
                <a:latin typeface="Times New Roman" panose="02020603050405020304" pitchFamily="2" charset="0"/>
                <a:ea typeface="宋体" panose="02010600030101010101" pitchFamily="2" charset="-122"/>
              </a:rPr>
              <a:t>j</a:t>
            </a:r>
            <a:r>
              <a:rPr lang="en-US" altLang="x-none" sz="2800" b="1" baseline="-40000" dirty="0">
                <a:latin typeface="Times New Roman" panose="02020603050405020304" pitchFamily="2" charset="0"/>
                <a:ea typeface="宋体" panose="02010600030101010101" pitchFamily="2" charset="-122"/>
              </a:rPr>
              <a:t>n</a:t>
            </a:r>
            <a:r>
              <a:rPr lang="en-US" altLang="x-none" sz="2800" b="1" dirty="0">
                <a:latin typeface="Times New Roman" panose="02020603050405020304" pitchFamily="2" charset="0"/>
                <a:ea typeface="Arial Unicode MS" panose="020B0604020202020204" charset="-122"/>
              </a:rPr>
              <a:t>∈</a:t>
            </a:r>
            <a:r>
              <a:rPr lang="en-US" altLang="x-none" sz="2800" b="1" dirty="0">
                <a:latin typeface="Times New Roman" panose="02020603050405020304" pitchFamily="2" charset="0"/>
                <a:ea typeface="宋体" panose="02010600030101010101" pitchFamily="2" charset="-122"/>
              </a:rPr>
              <a:t>D }            </a:t>
            </a:r>
            <a:endParaRPr lang="en-US" altLang="x-none" sz="2800" b="1" dirty="0">
              <a:latin typeface="Times New Roman" panose="02020603050405020304" pitchFamily="2" charset="0"/>
              <a:ea typeface="宋体" panose="02010600030101010101" pitchFamily="2" charset="-122"/>
            </a:endParaRPr>
          </a:p>
          <a:p>
            <a:pPr marL="533400" lvl="1" indent="0" eaLnBrk="1" hangingPunct="1">
              <a:lnSpc>
                <a:spcPct val="110000"/>
              </a:lnSpc>
              <a:spcBef>
                <a:spcPct val="20000"/>
              </a:spcBef>
            </a:pPr>
            <a:r>
              <a:rPr lang="zh-CN" altLang="en-US" sz="2800" b="1" dirty="0">
                <a:latin typeface="Times New Roman" panose="02020603050405020304" pitchFamily="2" charset="0"/>
                <a:ea typeface="宋体" panose="02010600030101010101" pitchFamily="2" charset="-122"/>
              </a:rPr>
              <a:t>基本操作： </a:t>
            </a:r>
            <a:r>
              <a:rPr lang="en-US" altLang="x-none" sz="2800" b="1" dirty="0">
                <a:latin typeface="Times New Roman" panose="02020603050405020304" pitchFamily="2" charset="0"/>
                <a:ea typeface="Arial Unicode MS" panose="020B0604020202020204" charset="-122"/>
              </a:rPr>
              <a:t>……</a:t>
            </a:r>
            <a:r>
              <a:rPr lang="en-US" altLang="x-none" sz="2800" b="1" dirty="0">
                <a:latin typeface="Times New Roman" panose="02020603050405020304" pitchFamily="2" charset="0"/>
                <a:ea typeface="宋体" panose="02010600030101010101" pitchFamily="2" charset="-122"/>
              </a:rPr>
              <a:t> </a:t>
            </a:r>
            <a:endParaRPr lang="en-US" altLang="x-none" sz="2800" b="1" dirty="0">
              <a:latin typeface="Times New Roman" panose="02020603050405020304" pitchFamily="2" charset="0"/>
              <a:ea typeface="宋体" panose="02010600030101010101" pitchFamily="2" charset="-122"/>
            </a:endParaRPr>
          </a:p>
          <a:p>
            <a:pPr>
              <a:lnSpc>
                <a:spcPct val="110000"/>
              </a:lnSpc>
              <a:spcBef>
                <a:spcPct val="20000"/>
              </a:spcBef>
            </a:pPr>
            <a:r>
              <a:rPr lang="en-US" altLang="x-none" sz="2800" b="1" dirty="0">
                <a:latin typeface="Times New Roman" panose="02020603050405020304" pitchFamily="2" charset="0"/>
                <a:ea typeface="宋体" panose="02010600030101010101" pitchFamily="2" charset="-122"/>
              </a:rPr>
              <a:t>} ADT Array</a:t>
            </a:r>
            <a:endParaRPr lang="en-US" altLang="x-none" sz="2800" dirty="0">
              <a:latin typeface="宋体" panose="02010600030101010101" pitchFamily="2" charset="-122"/>
              <a:ea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7266" name="矩形 267265"/>
          <p:cNvSpPr/>
          <p:nvPr/>
        </p:nvSpPr>
        <p:spPr>
          <a:xfrm>
            <a:off x="1676400" y="211138"/>
            <a:ext cx="8839200" cy="6457950"/>
          </a:xfrm>
          <a:prstGeom prst="rect">
            <a:avLst/>
          </a:prstGeom>
          <a:noFill/>
          <a:ln w="9525">
            <a:noFill/>
          </a:ln>
        </p:spPr>
        <p:txBody>
          <a:bodyPr anchor="t"/>
          <a:p>
            <a:pPr>
              <a:lnSpc>
                <a:spcPct val="110000"/>
              </a:lnSpc>
              <a:spcBef>
                <a:spcPct val="20000"/>
              </a:spcBef>
              <a:buClr>
                <a:schemeClr val="accent2"/>
              </a:buClr>
              <a:buSzPct val="80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按方法一求转置矩阵的算法如下：</a:t>
            </a:r>
            <a:endParaRPr lang="zh-CN" altLang="en-US" sz="2800" b="1" dirty="0">
              <a:latin typeface="宋体" panose="02010600030101010101" pitchFamily="2" charset="-122"/>
              <a:ea typeface="宋体" panose="02010600030101010101" pitchFamily="2" charset="-122"/>
            </a:endParaRPr>
          </a:p>
          <a:p>
            <a:pPr>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void TransMatrix(TMatrix a , TMatrix b)</a:t>
            </a:r>
            <a:endParaRPr lang="en-US" altLang="x-none" sz="28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int p , q , col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b.rn=a.cn ;  b.cn=a.rn ;  b.tn=a.tn ;</a:t>
            </a:r>
            <a:endParaRPr lang="en-US" altLang="x-none" sz="2800" b="1" dirty="0">
              <a:latin typeface="Times New Roman" panose="02020603050405020304" pitchFamily="2" charset="0"/>
              <a:ea typeface="宋体" panose="02010600030101010101" pitchFamily="2" charset="-122"/>
            </a:endParaRPr>
          </a:p>
          <a:p>
            <a:pPr marL="1079500" lvl="3" indent="0" eaLnBrk="1" hangingPunct="1">
              <a:lnSpc>
                <a:spcPct val="110000"/>
              </a:lnSpc>
              <a:spcBef>
                <a:spcPct val="20000"/>
              </a:spcBef>
              <a:buClr>
                <a:schemeClr val="accent2"/>
              </a:buClr>
              <a:buSzPct val="80000"/>
              <a:buFont typeface="Wingdings" panose="05000000000000000000" pitchFamily="2" charset="2"/>
              <a:buNone/>
            </a:pP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置</a:t>
            </a:r>
            <a:r>
              <a:rPr lang="zh-CN" altLang="en-US" sz="2400" b="1" dirty="0">
                <a:latin typeface="宋体" panose="02010600030101010101" pitchFamily="2" charset="-122"/>
                <a:ea typeface="宋体" panose="02010600030101010101" pitchFamily="2" charset="-122"/>
              </a:rPr>
              <a:t>三元组表</a:t>
            </a:r>
            <a:r>
              <a:rPr lang="en-US" altLang="x-none" sz="2400" b="1" dirty="0">
                <a:latin typeface="Times New Roman" panose="02020603050405020304" pitchFamily="2" charset="0"/>
                <a:ea typeface="宋体" panose="02010600030101010101" pitchFamily="2" charset="-122"/>
              </a:rPr>
              <a:t>b.data</a:t>
            </a:r>
            <a:r>
              <a:rPr lang="zh-CN" altLang="en-US" sz="2400" b="1" dirty="0">
                <a:latin typeface="Times New Roman" panose="02020603050405020304" pitchFamily="2" charset="0"/>
                <a:ea typeface="宋体" panose="02010600030101010101" pitchFamily="2" charset="-122"/>
              </a:rPr>
              <a:t>的</a:t>
            </a:r>
            <a:r>
              <a:rPr lang="zh-CN" altLang="en-US" sz="2400" b="1" dirty="0">
                <a:latin typeface="宋体" panose="02010600030101010101" pitchFamily="2" charset="-122"/>
                <a:ea typeface="宋体" panose="02010600030101010101" pitchFamily="2" charset="-122"/>
              </a:rPr>
              <a:t>行</a:t>
            </a:r>
            <a:r>
              <a:rPr lang="zh-CN" altLang="en-US" sz="2400" b="1" dirty="0">
                <a:latin typeface="Times New Roman" panose="02020603050405020304" pitchFamily="2" charset="0"/>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列数和非</a:t>
            </a:r>
            <a:r>
              <a:rPr lang="en-US" altLang="x-none" sz="2400" b="1" dirty="0">
                <a:latin typeface="Times New Roman" panose="02020603050405020304" pitchFamily="2" charset="0"/>
                <a:ea typeface="宋体" panose="02010600030101010101" pitchFamily="2" charset="-122"/>
              </a:rPr>
              <a:t>0</a:t>
            </a:r>
            <a:r>
              <a:rPr lang="zh-CN" altLang="en-US" sz="2400" b="1" dirty="0">
                <a:latin typeface="Times New Roman" panose="02020603050405020304" pitchFamily="2" charset="0"/>
                <a:ea typeface="宋体" panose="02010600030101010101" pitchFamily="2" charset="-122"/>
              </a:rPr>
              <a:t>元素个数</a:t>
            </a:r>
            <a:r>
              <a:rPr lang="zh-CN" altLang="en-US" sz="2400" b="1" dirty="0">
                <a:latin typeface="宋体" panose="02010600030101010101" pitchFamily="2" charset="-122"/>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if  (b.tn==0)    printf(“ The Matrix A=0\n”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else</a:t>
            </a:r>
            <a:endParaRPr lang="en-US" altLang="x-none" sz="2800" b="1" dirty="0">
              <a:latin typeface="Times New Roman" panose="02020603050405020304" pitchFamily="2" charset="0"/>
              <a:ea typeface="宋体" panose="02010600030101010101" pitchFamily="2" charset="-122"/>
            </a:endParaRPr>
          </a:p>
          <a:p>
            <a:pPr marL="1079500" lvl="3"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q=0;</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for  (col=1; col&lt;=a.cn ; col++)</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a:t>
            </a:r>
            <a:r>
              <a:rPr lang="en-US" altLang="x-none" sz="2400" b="1" dirty="0">
                <a:latin typeface="Times New Roman" panose="02020603050405020304" pitchFamily="2" charset="0"/>
                <a:ea typeface="宋体" panose="02010600030101010101" pitchFamily="2" charset="-122"/>
              </a:rPr>
              <a:t> /*   </a:t>
            </a:r>
            <a:r>
              <a:rPr lang="zh-CN" altLang="en-US" sz="2400" b="1" dirty="0">
                <a:latin typeface="Times New Roman" panose="02020603050405020304" pitchFamily="2" charset="0"/>
                <a:ea typeface="宋体" panose="02010600030101010101" pitchFamily="2" charset="-122"/>
              </a:rPr>
              <a:t>每循环一次找到转置后的一个三元组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20000"/>
              </a:spcBef>
            </a:pPr>
            <a:r>
              <a:rPr lang="en-US" altLang="x-none" sz="2800" b="1" dirty="0">
                <a:latin typeface="Times New Roman" panose="02020603050405020304" pitchFamily="2" charset="0"/>
                <a:ea typeface="宋体" panose="02010600030101010101" pitchFamily="2" charset="-122"/>
              </a:rPr>
              <a:t>for  (p=0 ;p&lt;a.tn ; p++)</a:t>
            </a:r>
            <a:endParaRPr lang="en-US" altLang="x-none" sz="2800" b="1" dirty="0">
              <a:latin typeface="Times New Roman" panose="02020603050405020304" pitchFamily="2" charset="0"/>
              <a:ea typeface="宋体" panose="02010600030101010101" pitchFamily="2" charset="-122"/>
            </a:endParaRPr>
          </a:p>
          <a:p>
            <a:pPr marL="1435100" lvl="4" indent="0" eaLnBrk="1" hangingPunct="1">
              <a:lnSpc>
                <a:spcPct val="110000"/>
              </a:lnSpc>
              <a:spcBef>
                <a:spcPct val="20000"/>
              </a:spcBef>
            </a:pPr>
            <a:r>
              <a:rPr lang="en-US" altLang="x-none" sz="2800" b="1" dirty="0">
                <a:latin typeface="Times New Roman" panose="02020603050405020304" pitchFamily="2" charset="0"/>
                <a:ea typeface="宋体" panose="02010600030101010101" pitchFamily="2" charset="-122"/>
              </a:rPr>
              <a:t>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循环次数是非</a:t>
            </a:r>
            <a:r>
              <a:rPr lang="en-US" altLang="x-none" sz="2400" b="1" dirty="0">
                <a:latin typeface="Times New Roman" panose="02020603050405020304" pitchFamily="2" charset="0"/>
                <a:ea typeface="宋体" panose="02010600030101010101" pitchFamily="2" charset="-122"/>
              </a:rPr>
              <a:t>0</a:t>
            </a:r>
            <a:r>
              <a:rPr lang="zh-CN" altLang="en-US" sz="2400" b="1" dirty="0">
                <a:latin typeface="Times New Roman" panose="02020603050405020304" pitchFamily="2" charset="0"/>
                <a:ea typeface="宋体" panose="02010600030101010101" pitchFamily="2" charset="-122"/>
              </a:rPr>
              <a:t>元素个数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7266">
                                            <p:txEl>
                                              <p:charRg st="0" end="1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67266">
                                            <p:txEl>
                                              <p:charRg st="16" end="56"/>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67266">
                                            <p:txEl>
                                              <p:charRg st="56" end="78"/>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67266">
                                            <p:txEl>
                                              <p:charRg st="78" end="11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267266">
                                            <p:txEl>
                                              <p:charRg st="116" end="149"/>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67266">
                                            <p:txEl>
                                              <p:charRg st="149" end="19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67266">
                                            <p:txEl>
                                              <p:charRg st="196" end="20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267266">
                                            <p:txEl>
                                              <p:charRg st="201" end="21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267266">
                                            <p:txEl>
                                              <p:charRg st="210" end="24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267266">
                                            <p:txEl>
                                              <p:charRg st="242" end="27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267266">
                                            <p:txEl>
                                              <p:charRg st="274" end="29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267266">
                                            <p:txEl>
                                              <p:charRg st="299" end="32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6"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8290" name="内容占位符 268289"/>
          <p:cNvSpPr>
            <a:spLocks noGrp="1"/>
          </p:cNvSpPr>
          <p:nvPr>
            <p:ph idx="4294967295"/>
          </p:nvPr>
        </p:nvSpPr>
        <p:spPr>
          <a:xfrm>
            <a:off x="1676400" y="149225"/>
            <a:ext cx="8686800" cy="6448425"/>
          </a:xfrm>
        </p:spPr>
        <p:txBody>
          <a:bodyPr anchor="t"/>
          <a:p>
            <a:pPr marL="1435100" lvl="4" indent="0">
              <a:lnSpc>
                <a:spcPct val="110000"/>
              </a:lnSpc>
              <a:buNone/>
            </a:pPr>
            <a:r>
              <a:rPr lang="zh-CN" altLang="en-US" sz="1800" b="1" dirty="0"/>
              <a:t>    </a:t>
            </a:r>
            <a:r>
              <a:rPr lang="en-US" altLang="x-none" sz="2800" b="1" dirty="0"/>
              <a:t>if  (a.data[p].col==col)</a:t>
            </a:r>
            <a:endParaRPr lang="en-US" altLang="x-none" sz="2800" b="1" dirty="0"/>
          </a:p>
          <a:p>
            <a:pPr marL="1435100" lvl="4" indent="0">
              <a:lnSpc>
                <a:spcPct val="110000"/>
              </a:lnSpc>
              <a:buNone/>
            </a:pPr>
            <a:r>
              <a:rPr lang="en-US" altLang="x-none" sz="2800" b="1" dirty="0"/>
              <a:t>        {  b.data[q].row=a.data[p].col ;</a:t>
            </a:r>
            <a:endParaRPr lang="en-US" altLang="x-none" sz="2800" b="1" dirty="0"/>
          </a:p>
          <a:p>
            <a:pPr marL="1435100" lvl="4" indent="0">
              <a:lnSpc>
                <a:spcPct val="110000"/>
              </a:lnSpc>
              <a:buNone/>
            </a:pPr>
            <a:r>
              <a:rPr lang="en-US" altLang="x-none" sz="2800" b="1" dirty="0"/>
              <a:t>            b.data[q].col=a.data[p].row ; </a:t>
            </a:r>
            <a:endParaRPr lang="en-US" altLang="x-none" sz="2800" b="1" dirty="0"/>
          </a:p>
          <a:p>
            <a:pPr marL="1435100" lvl="4" indent="0">
              <a:lnSpc>
                <a:spcPct val="110000"/>
              </a:lnSpc>
              <a:buNone/>
            </a:pPr>
            <a:r>
              <a:rPr lang="en-US" altLang="x-none" sz="2800" b="1" dirty="0"/>
              <a:t>             b.data[q].value=a.data[p].value; </a:t>
            </a:r>
            <a:endParaRPr lang="en-US" altLang="x-none" sz="2800" b="1" dirty="0"/>
          </a:p>
          <a:p>
            <a:pPr marL="1435100" lvl="4" indent="0">
              <a:lnSpc>
                <a:spcPct val="110000"/>
              </a:lnSpc>
              <a:buNone/>
            </a:pPr>
            <a:r>
              <a:rPr lang="en-US" altLang="x-none" sz="2800" b="1" dirty="0"/>
              <a:t>             q++ ;</a:t>
            </a:r>
            <a:endParaRPr lang="en-US" altLang="x-none" sz="2800" b="1" dirty="0"/>
          </a:p>
          <a:p>
            <a:pPr marL="1435100" lvl="4" indent="0">
              <a:lnSpc>
                <a:spcPct val="110000"/>
              </a:lnSpc>
              <a:buNone/>
            </a:pPr>
            <a:r>
              <a:rPr lang="en-US" altLang="x-none" sz="2800" b="1" dirty="0"/>
              <a:t>         }</a:t>
            </a:r>
            <a:endParaRPr lang="en-US" altLang="x-none" sz="2800" b="1" dirty="0"/>
          </a:p>
          <a:p>
            <a:pPr marL="1079500" lvl="3" indent="0">
              <a:lnSpc>
                <a:spcPct val="110000"/>
              </a:lnSpc>
              <a:buNone/>
            </a:pPr>
            <a:r>
              <a:rPr lang="en-US" altLang="x-none" sz="2800" b="1" dirty="0"/>
              <a:t>}</a:t>
            </a:r>
            <a:endParaRPr lang="en-US" altLang="x-none" sz="2800" b="1" dirty="0"/>
          </a:p>
          <a:p>
            <a:pPr marL="355600" lvl="1" indent="0">
              <a:lnSpc>
                <a:spcPct val="110000"/>
              </a:lnSpc>
              <a:buNone/>
            </a:pPr>
            <a:r>
              <a:rPr lang="en-US" altLang="x-none" b="1" dirty="0"/>
              <a:t>}</a:t>
            </a:r>
            <a:endParaRPr lang="en-US" altLang="x-none" b="1" dirty="0"/>
          </a:p>
          <a:p>
            <a:pPr marL="0" indent="0">
              <a:lnSpc>
                <a:spcPct val="110000"/>
              </a:lnSpc>
              <a:buNone/>
            </a:pPr>
            <a:r>
              <a:rPr lang="zh-CN" altLang="en-US" b="1" dirty="0">
                <a:solidFill>
                  <a:schemeClr val="folHlink"/>
                </a:solidFill>
                <a:latin typeface="宋体" panose="02010600030101010101" pitchFamily="2" charset="-122"/>
              </a:rPr>
              <a:t>算法分析</a:t>
            </a:r>
            <a:r>
              <a:rPr lang="zh-CN" altLang="en-US" b="1" dirty="0">
                <a:latin typeface="宋体" panose="02010600030101010101" pitchFamily="2" charset="-122"/>
              </a:rPr>
              <a:t>：</a:t>
            </a:r>
            <a:r>
              <a:rPr lang="zh-CN" altLang="en-US" sz="2800" b="1" dirty="0">
                <a:latin typeface="宋体" panose="02010600030101010101" pitchFamily="2" charset="-122"/>
              </a:rPr>
              <a:t>本算法主要的工作是在</a:t>
            </a:r>
            <a:r>
              <a:rPr lang="en-US" altLang="x-none" sz="2800" b="1" dirty="0"/>
              <a:t>p</a:t>
            </a:r>
            <a:r>
              <a:rPr lang="zh-CN" altLang="en-US" sz="2800" b="1" dirty="0">
                <a:latin typeface="宋体" panose="02010600030101010101" pitchFamily="2" charset="-122"/>
              </a:rPr>
              <a:t>和</a:t>
            </a:r>
            <a:r>
              <a:rPr lang="en-US" altLang="x-none" sz="2800" b="1" dirty="0"/>
              <a:t>col</a:t>
            </a:r>
            <a:r>
              <a:rPr lang="zh-CN" altLang="en-US" sz="2800" b="1" dirty="0">
                <a:latin typeface="宋体" panose="02010600030101010101" pitchFamily="2" charset="-122"/>
              </a:rPr>
              <a:t>的两个循环中完成的，故算法的时间复杂度为</a:t>
            </a:r>
            <a:r>
              <a:rPr lang="en-US" altLang="x-none" sz="2800" b="1" dirty="0"/>
              <a:t>O(cn</a:t>
            </a:r>
            <a:r>
              <a:rPr lang="en-US" altLang="x-none" sz="2800" b="1" dirty="0">
                <a:sym typeface="Symbol" panose="05050102010706020507" pitchFamily="2" charset="2"/>
              </a:rPr>
              <a:t></a:t>
            </a:r>
            <a:r>
              <a:rPr lang="en-US" altLang="x-none" sz="2800" b="1" dirty="0"/>
              <a:t>tn)</a:t>
            </a:r>
            <a:r>
              <a:rPr lang="zh-CN" altLang="en-US" sz="2800" b="1" dirty="0">
                <a:latin typeface="宋体" panose="02010600030101010101" pitchFamily="2" charset="-122"/>
              </a:rPr>
              <a:t>，即矩阵的列数和非</a:t>
            </a:r>
            <a:r>
              <a:rPr lang="en-US" altLang="x-none" sz="2800" b="1" dirty="0"/>
              <a:t>0</a:t>
            </a:r>
            <a:r>
              <a:rPr lang="zh-CN" altLang="en-US" sz="2800" b="1" dirty="0">
                <a:latin typeface="宋体" panose="02010600030101010101" pitchFamily="2" charset="-122"/>
              </a:rPr>
              <a:t>元素的个数的乘积成正比。</a:t>
            </a:r>
            <a:endParaRPr lang="zh-CN" altLang="en-US" sz="2800" b="1"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8290">
                                            <p:txEl>
                                              <p:charRg st="0" end="2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68290">
                                            <p:txEl>
                                              <p:charRg st="29" end="7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68290">
                                            <p:txEl>
                                              <p:charRg st="70" end="11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68290">
                                            <p:txEl>
                                              <p:charRg st="113" end="16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68290">
                                            <p:txEl>
                                              <p:charRg st="160" end="17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68290">
                                            <p:txEl>
                                              <p:charRg st="179" end="19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268290">
                                            <p:txEl>
                                              <p:charRg st="190" end="19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268290">
                                            <p:txEl>
                                              <p:charRg st="192" end="19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68290">
                                            <p:txEl>
                                              <p:charRg st="194" end="26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0"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3233" name="内容占位符 269313"/>
          <p:cNvSpPr>
            <a:spLocks noGrp="1"/>
          </p:cNvSpPr>
          <p:nvPr>
            <p:ph idx="4294967295"/>
          </p:nvPr>
        </p:nvSpPr>
        <p:spPr>
          <a:xfrm>
            <a:off x="1668463" y="223838"/>
            <a:ext cx="8820150" cy="5292725"/>
          </a:xfrm>
        </p:spPr>
        <p:txBody>
          <a:bodyPr anchor="t"/>
          <a:p>
            <a:pPr marL="0" indent="0">
              <a:lnSpc>
                <a:spcPct val="110000"/>
              </a:lnSpc>
              <a:buNone/>
            </a:pPr>
            <a:r>
              <a:rPr lang="zh-CN" altLang="en-US" sz="2800" b="1" dirty="0">
                <a:latin typeface="宋体" panose="02010600030101010101" pitchFamily="2" charset="-122"/>
              </a:rPr>
              <a:t>而一般传统矩阵的转置算法为：</a:t>
            </a:r>
            <a:endParaRPr lang="zh-CN" altLang="en-US" sz="2800" b="1" dirty="0">
              <a:latin typeface="宋体" panose="02010600030101010101" pitchFamily="2" charset="-122"/>
            </a:endParaRPr>
          </a:p>
          <a:p>
            <a:pPr marL="533400" lvl="1" indent="0">
              <a:lnSpc>
                <a:spcPct val="110000"/>
              </a:lnSpc>
              <a:buNone/>
            </a:pPr>
            <a:r>
              <a:rPr lang="en-US" altLang="x-none" b="1" dirty="0"/>
              <a:t>for(col=1; col&lt;=n ;++col)</a:t>
            </a:r>
            <a:endParaRPr lang="en-US" altLang="x-none" b="1" dirty="0"/>
          </a:p>
          <a:p>
            <a:pPr marL="1079500" lvl="2" indent="0">
              <a:lnSpc>
                <a:spcPct val="110000"/>
              </a:lnSpc>
              <a:buNone/>
            </a:pPr>
            <a:r>
              <a:rPr lang="en-US" altLang="x-none" sz="2800" b="1" dirty="0"/>
              <a:t>for(row=0 ; row&lt;=m ;++row)</a:t>
            </a:r>
            <a:endParaRPr lang="en-US" altLang="x-none" sz="2800" b="1" dirty="0"/>
          </a:p>
          <a:p>
            <a:pPr marL="1606550" lvl="3" indent="6350">
              <a:lnSpc>
                <a:spcPct val="110000"/>
              </a:lnSpc>
              <a:buNone/>
            </a:pPr>
            <a:r>
              <a:rPr lang="en-US" altLang="x-none" sz="2800" b="1" dirty="0"/>
              <a:t>b[col][row]=a[row][col] ;</a:t>
            </a:r>
            <a:endParaRPr lang="en-US" altLang="x-none" sz="2800" b="1" dirty="0"/>
          </a:p>
          <a:p>
            <a:pPr marL="0" indent="0">
              <a:lnSpc>
                <a:spcPct val="110000"/>
              </a:lnSpc>
              <a:buNone/>
            </a:pPr>
            <a:r>
              <a:rPr lang="en-US" altLang="x-none" sz="2800" b="1" dirty="0">
                <a:latin typeface="宋体" panose="02010600030101010101" pitchFamily="2" charset="-122"/>
              </a:rPr>
              <a:t>    </a:t>
            </a:r>
            <a:r>
              <a:rPr lang="zh-CN" altLang="en-US" sz="2800" b="1" dirty="0">
                <a:latin typeface="宋体" panose="02010600030101010101" pitchFamily="2" charset="-122"/>
              </a:rPr>
              <a:t>其时间复杂度为</a:t>
            </a:r>
            <a:r>
              <a:rPr lang="en-US" altLang="x-none" sz="2800" b="1" dirty="0"/>
              <a:t>O(n</a:t>
            </a:r>
            <a:r>
              <a:rPr lang="en-US" altLang="x-none" sz="2800" b="1" dirty="0">
                <a:sym typeface="Symbol" panose="05050102010706020507" pitchFamily="2" charset="2"/>
              </a:rPr>
              <a:t></a:t>
            </a:r>
            <a:r>
              <a:rPr lang="en-US" altLang="x-none" sz="2800" b="1" dirty="0"/>
              <a:t>m)</a:t>
            </a:r>
            <a:r>
              <a:rPr lang="zh-CN" altLang="en-US" sz="2800" b="1" dirty="0">
                <a:latin typeface="宋体" panose="02010600030101010101" pitchFamily="2" charset="-122"/>
              </a:rPr>
              <a:t>。当非零元素的个数</a:t>
            </a:r>
            <a:r>
              <a:rPr lang="en-US" altLang="x-none" sz="2800" b="1" dirty="0"/>
              <a:t>tn</a:t>
            </a:r>
            <a:r>
              <a:rPr lang="zh-CN" altLang="en-US" sz="2800" b="1" dirty="0">
                <a:latin typeface="宋体" panose="02010600030101010101" pitchFamily="2" charset="-122"/>
              </a:rPr>
              <a:t>和</a:t>
            </a:r>
            <a:r>
              <a:rPr lang="en-US" altLang="x-none" sz="2800" b="1" dirty="0"/>
              <a:t>m</a:t>
            </a:r>
            <a:r>
              <a:rPr lang="en-US" altLang="x-none" sz="2800" b="1" dirty="0">
                <a:sym typeface="Symbol" panose="05050102010706020507" pitchFamily="2" charset="2"/>
              </a:rPr>
              <a:t></a:t>
            </a:r>
            <a:r>
              <a:rPr lang="en-US" altLang="x-none" sz="2800" b="1" dirty="0"/>
              <a:t>n</a:t>
            </a:r>
            <a:r>
              <a:rPr lang="zh-CN" altLang="en-US" sz="2800" b="1" dirty="0">
                <a:latin typeface="宋体" panose="02010600030101010101" pitchFamily="2" charset="-122"/>
              </a:rPr>
              <a:t>同数量级时，算法</a:t>
            </a:r>
            <a:r>
              <a:rPr lang="en-US" altLang="x-none" sz="2800" b="1" dirty="0"/>
              <a:t>TransMatrix</a:t>
            </a:r>
            <a:r>
              <a:rPr lang="zh-CN" altLang="en-US" sz="2800" b="1" dirty="0">
                <a:latin typeface="宋体" panose="02010600030101010101" pitchFamily="2" charset="-122"/>
              </a:rPr>
              <a:t>的时间复杂度为</a:t>
            </a:r>
            <a:r>
              <a:rPr lang="en-US" altLang="x-none" sz="2800" b="1" dirty="0"/>
              <a:t>O(m</a:t>
            </a:r>
            <a:r>
              <a:rPr lang="en-US" altLang="x-none" sz="2800" b="1" dirty="0">
                <a:sym typeface="Symbol" panose="05050102010706020507" pitchFamily="2" charset="2"/>
              </a:rPr>
              <a:t></a:t>
            </a:r>
            <a:r>
              <a:rPr lang="en-US" altLang="x-none" sz="2800" b="1" dirty="0"/>
              <a:t>n</a:t>
            </a:r>
            <a:r>
              <a:rPr lang="en-US" altLang="x-none" sz="2800" b="1" baseline="20000" dirty="0"/>
              <a:t>2</a:t>
            </a:r>
            <a:r>
              <a:rPr lang="en-US" altLang="x-none" sz="2800" b="1" dirty="0"/>
              <a:t>)</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marL="0" indent="0">
              <a:lnSpc>
                <a:spcPct val="110000"/>
              </a:lnSpc>
              <a:buNone/>
            </a:pPr>
            <a:r>
              <a:rPr lang="zh-CN" altLang="en-US" sz="2800" b="1" dirty="0">
                <a:latin typeface="宋体" panose="02010600030101010101" pitchFamily="2" charset="-122"/>
              </a:rPr>
              <a:t>    由此可见，虽然节省了存储空间，但时间复杂度却大大增加。所以上述算法只适合于稀疏矩阵中非</a:t>
            </a:r>
            <a:r>
              <a:rPr lang="en-US" altLang="x-none" sz="2800" b="1" dirty="0"/>
              <a:t>0</a:t>
            </a:r>
            <a:r>
              <a:rPr lang="zh-CN" altLang="en-US" sz="2800" b="1" dirty="0">
                <a:latin typeface="宋体" panose="02010600030101010101" pitchFamily="2" charset="-122"/>
              </a:rPr>
              <a:t>元素的个数</a:t>
            </a:r>
            <a:r>
              <a:rPr lang="en-US" altLang="x-none" sz="2800" b="1" dirty="0"/>
              <a:t>tn</a:t>
            </a:r>
            <a:r>
              <a:rPr lang="zh-CN" altLang="en-US" sz="2800" b="1" dirty="0">
                <a:latin typeface="宋体" panose="02010600030101010101" pitchFamily="2" charset="-122"/>
              </a:rPr>
              <a:t>远远小于</a:t>
            </a:r>
            <a:r>
              <a:rPr lang="en-US" altLang="x-none" sz="2800" b="1" dirty="0"/>
              <a:t>m</a:t>
            </a:r>
            <a:r>
              <a:rPr lang="en-US" altLang="x-none" sz="2800" b="1" dirty="0">
                <a:sym typeface="Symbol" panose="05050102010706020507" pitchFamily="2" charset="2"/>
              </a:rPr>
              <a:t></a:t>
            </a:r>
            <a:r>
              <a:rPr lang="en-US" altLang="x-none" sz="2800" b="1" dirty="0"/>
              <a:t>n</a:t>
            </a:r>
            <a:r>
              <a:rPr lang="zh-CN" altLang="en-US" sz="2800" b="1" dirty="0"/>
              <a:t>的情况</a:t>
            </a:r>
            <a:r>
              <a:rPr lang="zh-CN" altLang="en-US" sz="2800" b="1" dirty="0">
                <a:latin typeface="宋体" panose="02010600030101010101" pitchFamily="2" charset="-122"/>
              </a:rPr>
              <a:t>。</a:t>
            </a:r>
            <a:endParaRPr lang="zh-CN" altLang="en-US" sz="2800" b="1" dirty="0">
              <a:latin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4257" name="内容占位符 270337"/>
          <p:cNvSpPr>
            <a:spLocks noGrp="1"/>
          </p:cNvSpPr>
          <p:nvPr>
            <p:ph idx="4294967295"/>
          </p:nvPr>
        </p:nvSpPr>
        <p:spPr>
          <a:xfrm>
            <a:off x="1676400" y="188913"/>
            <a:ext cx="8812213" cy="6408737"/>
          </a:xfrm>
        </p:spPr>
        <p:txBody>
          <a:bodyPr anchor="t"/>
          <a:p>
            <a:pPr marL="0" indent="0">
              <a:lnSpc>
                <a:spcPct val="110000"/>
              </a:lnSpc>
              <a:buNone/>
            </a:pPr>
            <a:r>
              <a:rPr lang="zh-CN" altLang="en-US" b="1" dirty="0">
                <a:solidFill>
                  <a:schemeClr val="folHlink"/>
                </a:solidFill>
                <a:latin typeface="宋体" panose="02010600030101010101" pitchFamily="2" charset="-122"/>
              </a:rPr>
              <a:t>方法二</a:t>
            </a:r>
            <a:r>
              <a:rPr lang="en-US" altLang="x-none" b="1" dirty="0">
                <a:latin typeface="宋体" panose="02010600030101010101" pitchFamily="2" charset="-122"/>
              </a:rPr>
              <a:t>(</a:t>
            </a:r>
            <a:r>
              <a:rPr lang="zh-CN" altLang="en-US" b="1" dirty="0">
                <a:solidFill>
                  <a:schemeClr val="accent1"/>
                </a:solidFill>
                <a:latin typeface="宋体" panose="02010600030101010101" pitchFamily="2" charset="-122"/>
              </a:rPr>
              <a:t>快速转置的算法</a:t>
            </a:r>
            <a:r>
              <a:rPr lang="en-US" altLang="x-none" b="1" dirty="0">
                <a:latin typeface="宋体" panose="02010600030101010101" pitchFamily="2" charset="-122"/>
              </a:rPr>
              <a:t>)</a:t>
            </a:r>
            <a:r>
              <a:rPr lang="en-US" altLang="x-none" dirty="0">
                <a:latin typeface="宋体" panose="02010600030101010101" pitchFamily="2" charset="-122"/>
              </a:rPr>
              <a:t> </a:t>
            </a:r>
            <a:endParaRPr lang="en-US" altLang="x-none" dirty="0">
              <a:latin typeface="宋体" panose="02010600030101010101" pitchFamily="2" charset="-122"/>
            </a:endParaRPr>
          </a:p>
          <a:p>
            <a:pPr marL="0" indent="0">
              <a:lnSpc>
                <a:spcPct val="110000"/>
              </a:lnSpc>
              <a:buNone/>
            </a:pPr>
            <a:r>
              <a:rPr lang="zh-CN" altLang="en-US" b="1" dirty="0">
                <a:solidFill>
                  <a:schemeClr val="folHlink"/>
                </a:solidFill>
                <a:latin typeface="宋体" panose="02010600030101010101" pitchFamily="2" charset="-122"/>
              </a:rPr>
              <a:t>算法思想</a:t>
            </a:r>
            <a:r>
              <a:rPr lang="zh-CN" altLang="en-US" dirty="0">
                <a:latin typeface="宋体" panose="02010600030101010101" pitchFamily="2" charset="-122"/>
              </a:rPr>
              <a:t>：</a:t>
            </a:r>
            <a:r>
              <a:rPr lang="zh-CN" altLang="en-US" sz="2800" b="1" dirty="0">
                <a:latin typeface="宋体" panose="02010600030101010101" pitchFamily="2" charset="-122"/>
              </a:rPr>
              <a:t>直接按照稀疏矩阵</a:t>
            </a:r>
            <a:r>
              <a:rPr lang="en-US" altLang="x-none" sz="2800" b="1" dirty="0"/>
              <a:t>A</a:t>
            </a:r>
            <a:r>
              <a:rPr lang="zh-CN" altLang="en-US" sz="2800" b="1" dirty="0"/>
              <a:t>的</a:t>
            </a:r>
            <a:r>
              <a:rPr lang="zh-CN" altLang="en-US" sz="2800" b="1" dirty="0">
                <a:latin typeface="宋体" panose="02010600030101010101" pitchFamily="2" charset="-122"/>
              </a:rPr>
              <a:t>三元组表</a:t>
            </a:r>
            <a:r>
              <a:rPr lang="en-US" altLang="x-none" sz="2800" b="1" dirty="0"/>
              <a:t>a.data</a:t>
            </a:r>
            <a:r>
              <a:rPr lang="zh-CN" altLang="en-US" sz="2800" b="1" dirty="0">
                <a:latin typeface="宋体" panose="02010600030101010101" pitchFamily="2" charset="-122"/>
              </a:rPr>
              <a:t>的</a:t>
            </a:r>
            <a:r>
              <a:rPr lang="zh-CN" altLang="en-US" sz="2800" b="1" dirty="0">
                <a:solidFill>
                  <a:schemeClr val="accent1"/>
                </a:solidFill>
                <a:latin typeface="宋体" panose="02010600030101010101" pitchFamily="2" charset="-122"/>
              </a:rPr>
              <a:t>次序依次顺序转换</a:t>
            </a:r>
            <a:r>
              <a:rPr lang="zh-CN" altLang="en-US" sz="2800" b="1" dirty="0">
                <a:latin typeface="宋体" panose="02010600030101010101" pitchFamily="2" charset="-122"/>
              </a:rPr>
              <a:t>，并将转换后的三元组</a:t>
            </a:r>
            <a:r>
              <a:rPr lang="zh-CN" altLang="en-US" sz="2800" b="1" dirty="0">
                <a:solidFill>
                  <a:schemeClr val="folHlink"/>
                </a:solidFill>
                <a:latin typeface="宋体" panose="02010600030101010101" pitchFamily="2" charset="-122"/>
              </a:rPr>
              <a:t>放置于</a:t>
            </a:r>
            <a:r>
              <a:rPr lang="zh-CN" altLang="en-US" sz="2800" b="1" dirty="0">
                <a:latin typeface="宋体" panose="02010600030101010101" pitchFamily="2" charset="-122"/>
              </a:rPr>
              <a:t>三元组表</a:t>
            </a:r>
            <a:r>
              <a:rPr lang="en-US" altLang="x-none" sz="2800" b="1" dirty="0"/>
              <a:t>b.data</a:t>
            </a:r>
            <a:r>
              <a:rPr lang="zh-CN" altLang="en-US" sz="2800" b="1" dirty="0">
                <a:latin typeface="宋体" panose="02010600030101010101" pitchFamily="2" charset="-122"/>
              </a:rPr>
              <a:t>的</a:t>
            </a:r>
            <a:r>
              <a:rPr lang="zh-CN" altLang="en-US" sz="2800" b="1" dirty="0">
                <a:solidFill>
                  <a:schemeClr val="accent1"/>
                </a:solidFill>
                <a:latin typeface="宋体" panose="02010600030101010101" pitchFamily="2" charset="-122"/>
              </a:rPr>
              <a:t>恰当位置</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marL="0" indent="0">
              <a:lnSpc>
                <a:spcPct val="110000"/>
              </a:lnSpc>
              <a:buNone/>
            </a:pPr>
            <a:r>
              <a:rPr lang="zh-CN" altLang="en-US" sz="2800" b="1" dirty="0">
                <a:latin typeface="宋体" panose="02010600030101010101" pitchFamily="2" charset="-122"/>
              </a:rPr>
              <a:t>    </a:t>
            </a:r>
            <a:r>
              <a:rPr lang="zh-CN" altLang="en-US" b="1" dirty="0">
                <a:solidFill>
                  <a:schemeClr val="folHlink"/>
                </a:solidFill>
                <a:latin typeface="宋体" panose="02010600030101010101" pitchFamily="2" charset="-122"/>
              </a:rPr>
              <a:t>前提</a:t>
            </a:r>
            <a:r>
              <a:rPr lang="zh-CN" altLang="en-US" b="1" dirty="0">
                <a:latin typeface="宋体" panose="02010600030101010101" pitchFamily="2" charset="-122"/>
              </a:rPr>
              <a:t>：</a:t>
            </a:r>
            <a:r>
              <a:rPr lang="zh-CN" altLang="en-US" sz="2800" b="1" dirty="0">
                <a:latin typeface="宋体" panose="02010600030101010101" pitchFamily="2" charset="-122"/>
              </a:rPr>
              <a:t>若能预先确定原矩阵</a:t>
            </a:r>
            <a:r>
              <a:rPr lang="en-US" altLang="x-none" sz="2800" b="1" dirty="0"/>
              <a:t>A</a:t>
            </a:r>
            <a:r>
              <a:rPr lang="zh-CN" altLang="en-US" sz="2800" b="1" dirty="0"/>
              <a:t>中每一列的</a:t>
            </a:r>
            <a:r>
              <a:rPr lang="en-US" altLang="x-none" sz="2800" b="1" dirty="0"/>
              <a:t>(</a:t>
            </a:r>
            <a:r>
              <a:rPr lang="zh-CN" altLang="en-US" sz="2800" b="1" dirty="0"/>
              <a:t>即</a:t>
            </a:r>
            <a:r>
              <a:rPr lang="en-US" altLang="x-none" sz="2800" b="1" dirty="0"/>
              <a:t>B</a:t>
            </a:r>
            <a:r>
              <a:rPr lang="zh-CN" altLang="en-US" sz="2800" b="1" dirty="0"/>
              <a:t>中每一行</a:t>
            </a:r>
            <a:r>
              <a:rPr lang="en-US" altLang="x-none" sz="2800" b="1" dirty="0"/>
              <a:t>)</a:t>
            </a:r>
            <a:r>
              <a:rPr lang="zh-CN" altLang="en-US" sz="2800" b="1" dirty="0"/>
              <a:t>第一个非</a:t>
            </a:r>
            <a:r>
              <a:rPr lang="en-US" altLang="x-none" sz="2800" b="1" dirty="0"/>
              <a:t>0</a:t>
            </a:r>
            <a:r>
              <a:rPr lang="zh-CN" altLang="en-US" sz="2800" b="1" dirty="0"/>
              <a:t>元素在</a:t>
            </a:r>
            <a:r>
              <a:rPr lang="en-US" altLang="x-none" sz="2800" b="1" dirty="0"/>
              <a:t>b.data</a:t>
            </a:r>
            <a:r>
              <a:rPr lang="zh-CN" altLang="en-US" sz="2800" b="1" dirty="0"/>
              <a:t>中应有</a:t>
            </a:r>
            <a:r>
              <a:rPr lang="zh-CN" altLang="en-US" sz="2800" b="1" dirty="0">
                <a:latin typeface="宋体" panose="02010600030101010101" pitchFamily="2" charset="-122"/>
              </a:rPr>
              <a:t>的位置，则在作转置时就可直接放在</a:t>
            </a:r>
            <a:r>
              <a:rPr lang="en-US" altLang="x-none" sz="2800" b="1" dirty="0"/>
              <a:t>b.data</a:t>
            </a:r>
            <a:r>
              <a:rPr lang="zh-CN" altLang="en-US" sz="2800" b="1" dirty="0"/>
              <a:t>中恰当</a:t>
            </a:r>
            <a:r>
              <a:rPr lang="zh-CN" altLang="en-US" sz="2800" b="1" dirty="0">
                <a:latin typeface="宋体" panose="02010600030101010101" pitchFamily="2" charset="-122"/>
              </a:rPr>
              <a:t>的位置。因此，应</a:t>
            </a:r>
            <a:r>
              <a:rPr lang="zh-CN" altLang="en-US" sz="2800" b="1" dirty="0">
                <a:solidFill>
                  <a:schemeClr val="folHlink"/>
                </a:solidFill>
                <a:latin typeface="宋体" panose="02010600030101010101" pitchFamily="2" charset="-122"/>
              </a:rPr>
              <a:t>先求得</a:t>
            </a:r>
            <a:r>
              <a:rPr lang="en-US" altLang="x-none" sz="2800" b="1" dirty="0">
                <a:solidFill>
                  <a:schemeClr val="folHlink"/>
                </a:solidFill>
              </a:rPr>
              <a:t>A</a:t>
            </a:r>
            <a:r>
              <a:rPr lang="zh-CN" altLang="en-US" sz="2800" b="1" dirty="0">
                <a:solidFill>
                  <a:schemeClr val="folHlink"/>
                </a:solidFill>
              </a:rPr>
              <a:t>中每一列的非</a:t>
            </a:r>
            <a:r>
              <a:rPr lang="en-US" altLang="x-none" sz="2800" b="1" dirty="0">
                <a:solidFill>
                  <a:schemeClr val="folHlink"/>
                </a:solidFill>
              </a:rPr>
              <a:t>0</a:t>
            </a:r>
            <a:r>
              <a:rPr lang="zh-CN" altLang="en-US" sz="2800" b="1" dirty="0">
                <a:solidFill>
                  <a:schemeClr val="folHlink"/>
                </a:solidFill>
              </a:rPr>
              <a:t>元素个数</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marL="0" indent="0">
              <a:lnSpc>
                <a:spcPct val="110000"/>
              </a:lnSpc>
              <a:buNone/>
            </a:pPr>
            <a:r>
              <a:rPr lang="zh-CN" altLang="en-US" sz="2800" b="1" dirty="0">
                <a:latin typeface="宋体" panose="02010600030101010101" pitchFamily="2" charset="-122"/>
              </a:rPr>
              <a:t>附设两个辅助向量</a:t>
            </a:r>
            <a:r>
              <a:rPr lang="en-US" altLang="x-none" sz="2800" b="1" dirty="0"/>
              <a:t>num[ ]</a:t>
            </a:r>
            <a:r>
              <a:rPr lang="zh-CN" altLang="en-US" sz="2800" b="1" dirty="0">
                <a:latin typeface="宋体" panose="02010600030101010101" pitchFamily="2" charset="-122"/>
              </a:rPr>
              <a:t>和</a:t>
            </a:r>
            <a:r>
              <a:rPr lang="en-US" altLang="x-none" sz="2800" b="1" dirty="0"/>
              <a:t>cpot[ ] </a:t>
            </a:r>
            <a:r>
              <a:rPr lang="zh-CN" altLang="en-US" sz="2800" b="1" dirty="0">
                <a:latin typeface="宋体" panose="02010600030101010101" pitchFamily="2" charset="-122"/>
              </a:rPr>
              <a:t>。</a:t>
            </a:r>
            <a:endParaRPr lang="zh-CN" altLang="en-US" sz="2800" b="1" dirty="0"/>
          </a:p>
          <a:p>
            <a:pPr marL="533400" lvl="1" indent="0">
              <a:lnSpc>
                <a:spcPct val="110000"/>
              </a:lnSpc>
              <a:buNone/>
            </a:pPr>
            <a:r>
              <a:rPr lang="zh-CN" altLang="en-US" b="1" dirty="0">
                <a:solidFill>
                  <a:schemeClr val="folHlink"/>
                </a:solidFill>
                <a:latin typeface="宋体" panose="02010600030101010101" pitchFamily="2" charset="-122"/>
              </a:rPr>
              <a:t>◆</a:t>
            </a:r>
            <a:r>
              <a:rPr lang="zh-CN" altLang="en-US" b="1" dirty="0">
                <a:latin typeface="宋体" panose="02010600030101010101" pitchFamily="2" charset="-122"/>
              </a:rPr>
              <a:t> </a:t>
            </a:r>
            <a:r>
              <a:rPr lang="en-US" altLang="x-none" b="1" dirty="0"/>
              <a:t>num[col]</a:t>
            </a:r>
            <a:r>
              <a:rPr lang="zh-CN" altLang="en-US" b="1" dirty="0">
                <a:latin typeface="宋体" panose="02010600030101010101" pitchFamily="2" charset="-122"/>
              </a:rPr>
              <a:t>：统计</a:t>
            </a:r>
            <a:r>
              <a:rPr lang="en-US" altLang="x-none" b="1" dirty="0"/>
              <a:t>A</a:t>
            </a:r>
            <a:r>
              <a:rPr lang="zh-CN" altLang="en-US" b="1" dirty="0">
                <a:latin typeface="宋体" panose="02010600030101010101" pitchFamily="2" charset="-122"/>
              </a:rPr>
              <a:t>中第</a:t>
            </a:r>
            <a:r>
              <a:rPr lang="en-US" altLang="x-none" b="1" dirty="0"/>
              <a:t>col</a:t>
            </a:r>
            <a:r>
              <a:rPr lang="zh-CN" altLang="en-US" b="1" dirty="0">
                <a:latin typeface="宋体" panose="02010600030101010101" pitchFamily="2" charset="-122"/>
              </a:rPr>
              <a:t>列中非</a:t>
            </a:r>
            <a:r>
              <a:rPr lang="en-US" altLang="x-none" b="1" dirty="0"/>
              <a:t>0</a:t>
            </a:r>
            <a:r>
              <a:rPr lang="zh-CN" altLang="en-US" b="1" dirty="0">
                <a:latin typeface="宋体" panose="02010600030101010101" pitchFamily="2" charset="-122"/>
              </a:rPr>
              <a:t>元素的个数</a:t>
            </a:r>
            <a:r>
              <a:rPr lang="zh-CN" altLang="en-US" b="1" dirty="0"/>
              <a:t>；</a:t>
            </a:r>
            <a:endParaRPr lang="zh-CN" altLang="en-US" b="1" dirty="0">
              <a:latin typeface="宋体" panose="02010600030101010101" pitchFamily="2" charset="-122"/>
            </a:endParaRPr>
          </a:p>
          <a:p>
            <a:pPr marL="533400" lvl="1" indent="0">
              <a:lnSpc>
                <a:spcPct val="110000"/>
              </a:lnSpc>
              <a:buNone/>
            </a:pPr>
            <a:r>
              <a:rPr lang="zh-CN" altLang="en-US" b="1" dirty="0">
                <a:solidFill>
                  <a:schemeClr val="folHlink"/>
                </a:solidFill>
                <a:latin typeface="宋体" panose="02010600030101010101" pitchFamily="2" charset="-122"/>
              </a:rPr>
              <a:t>◆</a:t>
            </a:r>
            <a:r>
              <a:rPr lang="zh-CN" altLang="en-US" b="1" dirty="0"/>
              <a:t>  </a:t>
            </a:r>
            <a:r>
              <a:rPr lang="en-US" altLang="x-none" b="1" dirty="0"/>
              <a:t>cpot[col] </a:t>
            </a:r>
            <a:r>
              <a:rPr lang="zh-CN" altLang="en-US" b="1" dirty="0">
                <a:latin typeface="宋体" panose="02010600030101010101" pitchFamily="2" charset="-122"/>
              </a:rPr>
              <a:t>：指示</a:t>
            </a:r>
            <a:r>
              <a:rPr lang="en-US" altLang="x-none" b="1" dirty="0"/>
              <a:t>A</a:t>
            </a:r>
            <a:r>
              <a:rPr lang="zh-CN" altLang="en-US" b="1" dirty="0">
                <a:latin typeface="宋体" panose="02010600030101010101" pitchFamily="2" charset="-122"/>
              </a:rPr>
              <a:t>中第一个非</a:t>
            </a:r>
            <a:r>
              <a:rPr lang="en-US" altLang="x-none" b="1" dirty="0"/>
              <a:t>0</a:t>
            </a:r>
            <a:r>
              <a:rPr lang="zh-CN" altLang="en-US" b="1" dirty="0">
                <a:latin typeface="宋体" panose="02010600030101010101" pitchFamily="2" charset="-122"/>
              </a:rPr>
              <a:t>元素在</a:t>
            </a:r>
            <a:r>
              <a:rPr lang="en-US" altLang="x-none" b="1" dirty="0"/>
              <a:t>b.data</a:t>
            </a:r>
            <a:r>
              <a:rPr lang="zh-CN" altLang="en-US" b="1" dirty="0"/>
              <a:t>中的恰当</a:t>
            </a:r>
            <a:r>
              <a:rPr lang="zh-CN" altLang="en-US" b="1" dirty="0">
                <a:latin typeface="宋体" panose="02010600030101010101" pitchFamily="2" charset="-122"/>
              </a:rPr>
              <a:t>位置。</a:t>
            </a:r>
            <a:endParaRPr lang="zh-CN" altLang="en-US" sz="2400" b="1" dirty="0">
              <a:latin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81" name="内容占位符 271361"/>
          <p:cNvSpPr>
            <a:spLocks noGrp="1"/>
          </p:cNvSpPr>
          <p:nvPr>
            <p:ph idx="4294967295"/>
          </p:nvPr>
        </p:nvSpPr>
        <p:spPr>
          <a:xfrm>
            <a:off x="1676400" y="142875"/>
            <a:ext cx="8839200" cy="622300"/>
          </a:xfrm>
        </p:spPr>
        <p:txBody>
          <a:bodyPr anchor="t"/>
          <a:p>
            <a:pPr marL="0" indent="0">
              <a:buNone/>
            </a:pPr>
            <a:r>
              <a:rPr lang="zh-CN" altLang="en-US" b="1">
                <a:latin typeface="宋体" panose="02010600030101010101" pitchFamily="2" charset="-122"/>
              </a:rPr>
              <a:t>显然有位置对应关系：</a:t>
            </a:r>
            <a:endParaRPr lang="zh-CN" altLang="en-US" b="1">
              <a:latin typeface="宋体" panose="02010600030101010101" pitchFamily="2" charset="-122"/>
            </a:endParaRPr>
          </a:p>
        </p:txBody>
      </p:sp>
      <p:sp>
        <p:nvSpPr>
          <p:cNvPr id="225282" name="直接连接符 271362"/>
          <p:cNvSpPr/>
          <p:nvPr/>
        </p:nvSpPr>
        <p:spPr>
          <a:xfrm>
            <a:off x="2438400" y="6858000"/>
            <a:ext cx="76200" cy="0"/>
          </a:xfrm>
          <a:prstGeom prst="line">
            <a:avLst/>
          </a:prstGeom>
          <a:ln w="9525" cap="flat" cmpd="sng">
            <a:solidFill>
              <a:schemeClr val="tx1"/>
            </a:solidFill>
            <a:prstDash val="solid"/>
            <a:round/>
            <a:headEnd type="none" w="med" len="med"/>
            <a:tailEnd type="none" w="med" len="med"/>
          </a:ln>
        </p:spPr>
      </p:sp>
      <p:grpSp>
        <p:nvGrpSpPr>
          <p:cNvPr id="225283" name="组合 271363"/>
          <p:cNvGrpSpPr/>
          <p:nvPr/>
        </p:nvGrpSpPr>
        <p:grpSpPr>
          <a:xfrm>
            <a:off x="2100263" y="690563"/>
            <a:ext cx="7594600" cy="1082675"/>
            <a:chOff x="0" y="0"/>
            <a:chExt cx="4784" cy="682"/>
          </a:xfrm>
        </p:grpSpPr>
        <p:sp>
          <p:nvSpPr>
            <p:cNvPr id="225284" name="矩形 271364"/>
            <p:cNvSpPr/>
            <p:nvPr/>
          </p:nvSpPr>
          <p:spPr>
            <a:xfrm>
              <a:off x="69" y="0"/>
              <a:ext cx="1020" cy="317"/>
            </a:xfrm>
            <a:prstGeom prst="rect">
              <a:avLst/>
            </a:prstGeom>
            <a:noFill/>
            <a:ln w="9525">
              <a:noFill/>
            </a:ln>
          </p:spPr>
          <p:txBody>
            <a:bodyPr wrap="none" anchor="ctr"/>
            <a:p>
              <a:r>
                <a:rPr lang="en-US" altLang="x-none" sz="2800" b="1" dirty="0">
                  <a:latin typeface="Times New Roman" panose="02020603050405020304" pitchFamily="2" charset="0"/>
                  <a:ea typeface="宋体" panose="02010600030101010101" pitchFamily="2" charset="-122"/>
                </a:rPr>
                <a:t>cpot[1]=1</a:t>
              </a:r>
              <a:endParaRPr lang="en-US" altLang="x-none" sz="2800" b="1" dirty="0">
                <a:latin typeface="Times New Roman" panose="02020603050405020304" pitchFamily="2" charset="0"/>
                <a:ea typeface="宋体" panose="02010600030101010101" pitchFamily="2" charset="-122"/>
              </a:endParaRPr>
            </a:p>
          </p:txBody>
        </p:sp>
        <p:sp>
          <p:nvSpPr>
            <p:cNvPr id="225285" name="矩形 271365"/>
            <p:cNvSpPr/>
            <p:nvPr/>
          </p:nvSpPr>
          <p:spPr>
            <a:xfrm>
              <a:off x="69" y="365"/>
              <a:ext cx="4715" cy="317"/>
            </a:xfrm>
            <a:prstGeom prst="rect">
              <a:avLst/>
            </a:prstGeom>
            <a:noFill/>
            <a:ln w="9525">
              <a:noFill/>
            </a:ln>
          </p:spPr>
          <p:txBody>
            <a:bodyPr wrap="none" anchor="ctr"/>
            <a:p>
              <a:pPr>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cpot[col]=cpot[col-1]+num[col-1]       2≦col≦a.cn</a:t>
              </a:r>
              <a:endParaRPr lang="en-US" altLang="x-none" sz="2800" b="1" dirty="0">
                <a:latin typeface="Times New Roman" panose="02020603050405020304" pitchFamily="2" charset="0"/>
                <a:ea typeface="宋体" panose="02010600030101010101" pitchFamily="2" charset="-122"/>
              </a:endParaRPr>
            </a:p>
          </p:txBody>
        </p:sp>
        <p:sp>
          <p:nvSpPr>
            <p:cNvPr id="225286" name="左大括号 271366"/>
            <p:cNvSpPr/>
            <p:nvPr/>
          </p:nvSpPr>
          <p:spPr>
            <a:xfrm>
              <a:off x="0" y="143"/>
              <a:ext cx="68" cy="499"/>
            </a:xfrm>
            <a:prstGeom prst="leftBrace">
              <a:avLst>
                <a:gd name="adj1" fmla="val 61117"/>
                <a:gd name="adj2" fmla="val 50000"/>
              </a:avLst>
            </a:prstGeom>
            <a:noFill/>
            <a:ln w="28575"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grpSp>
      <p:sp>
        <p:nvSpPr>
          <p:cNvPr id="225287" name="矩形 271367"/>
          <p:cNvSpPr/>
          <p:nvPr/>
        </p:nvSpPr>
        <p:spPr>
          <a:xfrm>
            <a:off x="1752600" y="1828800"/>
            <a:ext cx="8839200" cy="1066800"/>
          </a:xfrm>
          <a:prstGeom prst="rect">
            <a:avLst/>
          </a:prstGeom>
          <a:noFill/>
          <a:ln w="9525">
            <a:noFill/>
          </a:ln>
        </p:spPr>
        <p:txBody>
          <a:bodyPr anchor="t"/>
          <a:p>
            <a:pPr>
              <a:lnSpc>
                <a:spcPct val="110000"/>
              </a:lnSpc>
              <a:spcBef>
                <a:spcPct val="20000"/>
              </a:spcBef>
              <a:buClr>
                <a:schemeClr val="accent2"/>
              </a:buClr>
              <a:buSzPct val="80000"/>
              <a:buFont typeface="Wingdings" panose="05000000000000000000" pitchFamily="2" charset="2"/>
              <a:buNone/>
            </a:pPr>
            <a:r>
              <a:rPr lang="zh-CN" altLang="en-US" sz="3200"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例图</a:t>
            </a:r>
            <a:r>
              <a:rPr lang="en-US" altLang="x-none" sz="2800" b="1" dirty="0">
                <a:latin typeface="Times New Roman" panose="02020603050405020304" pitchFamily="2" charset="0"/>
                <a:ea typeface="宋体" panose="02010600030101010101" pitchFamily="2" charset="-122"/>
              </a:rPr>
              <a:t>5-8</a:t>
            </a:r>
            <a:r>
              <a:rPr lang="zh-CN" altLang="en-US" sz="2800" b="1" dirty="0">
                <a:latin typeface="宋体" panose="02010600030101010101" pitchFamily="2" charset="-122"/>
                <a:ea typeface="宋体" panose="02010600030101010101" pitchFamily="2" charset="-122"/>
              </a:rPr>
              <a:t>中的矩阵</a:t>
            </a:r>
            <a:r>
              <a:rPr lang="en-US" altLang="x-none" sz="2800" b="1" dirty="0">
                <a:latin typeface="Times New Roman" panose="02020603050405020304" pitchFamily="2" charset="0"/>
                <a:ea typeface="宋体" panose="02010600030101010101" pitchFamily="2" charset="-122"/>
              </a:rPr>
              <a:t>A</a:t>
            </a:r>
            <a:r>
              <a:rPr lang="zh-CN" altLang="en-US" sz="2800" b="1" dirty="0">
                <a:latin typeface="宋体" panose="02010600030101010101" pitchFamily="2" charset="-122"/>
                <a:ea typeface="宋体" panose="02010600030101010101" pitchFamily="2" charset="-122"/>
              </a:rPr>
              <a:t>和表</a:t>
            </a:r>
            <a:r>
              <a:rPr lang="en-US" altLang="x-none" sz="2800" b="1" dirty="0">
                <a:latin typeface="Times New Roman" panose="02020603050405020304" pitchFamily="2" charset="0"/>
                <a:ea typeface="宋体" panose="02010600030101010101" pitchFamily="2" charset="-122"/>
              </a:rPr>
              <a:t>5-9(a)</a:t>
            </a:r>
            <a:r>
              <a:rPr lang="zh-CN" altLang="en-US" sz="2800" b="1" dirty="0">
                <a:latin typeface="Times New Roman" panose="02020603050405020304" pitchFamily="2" charset="0"/>
                <a:ea typeface="宋体" panose="02010600030101010101" pitchFamily="2" charset="-122"/>
              </a:rPr>
              <a:t>的</a:t>
            </a:r>
            <a:r>
              <a:rPr lang="zh-CN" altLang="en-US" sz="2800" b="1" dirty="0">
                <a:latin typeface="宋体" panose="02010600030101010101" pitchFamily="2" charset="-122"/>
                <a:ea typeface="宋体" panose="02010600030101010101" pitchFamily="2" charset="-122"/>
              </a:rPr>
              <a:t>相应的三元组表可以求得</a:t>
            </a:r>
            <a:r>
              <a:rPr lang="en-US" altLang="x-none" sz="2800" b="1" dirty="0">
                <a:latin typeface="Times New Roman" panose="02020603050405020304" pitchFamily="2" charset="0"/>
                <a:ea typeface="宋体" panose="02010600030101010101" pitchFamily="2" charset="-122"/>
              </a:rPr>
              <a:t>num[col]</a:t>
            </a:r>
            <a:r>
              <a:rPr lang="zh-CN" altLang="en-US" sz="2800" b="1" dirty="0">
                <a:latin typeface="宋体" panose="02010600030101010101" pitchFamily="2" charset="-122"/>
                <a:ea typeface="宋体" panose="02010600030101010101" pitchFamily="2" charset="-122"/>
              </a:rPr>
              <a:t>和</a:t>
            </a:r>
            <a:r>
              <a:rPr lang="en-US" altLang="x-none" sz="2800" b="1" dirty="0">
                <a:latin typeface="Times New Roman" panose="02020603050405020304" pitchFamily="2" charset="0"/>
                <a:ea typeface="宋体" panose="02010600030101010101" pitchFamily="2" charset="-122"/>
              </a:rPr>
              <a:t>cpot[col]</a:t>
            </a:r>
            <a:r>
              <a:rPr lang="zh-CN" altLang="en-US" sz="2800" b="1" dirty="0">
                <a:latin typeface="宋体" panose="02010600030101010101" pitchFamily="2" charset="-122"/>
                <a:ea typeface="宋体" panose="02010600030101010101" pitchFamily="2" charset="-122"/>
              </a:rPr>
              <a:t>的值如表</a:t>
            </a:r>
            <a:r>
              <a:rPr lang="en-US" altLang="x-none" sz="2800" b="1" dirty="0">
                <a:latin typeface="Times New Roman" panose="02020603050405020304" pitchFamily="2" charset="0"/>
                <a:ea typeface="宋体" panose="02010600030101010101" pitchFamily="2" charset="-122"/>
              </a:rPr>
              <a:t>5-1</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p:txBody>
      </p:sp>
      <p:grpSp>
        <p:nvGrpSpPr>
          <p:cNvPr id="225288" name="组合 271368"/>
          <p:cNvGrpSpPr/>
          <p:nvPr/>
        </p:nvGrpSpPr>
        <p:grpSpPr>
          <a:xfrm>
            <a:off x="3362325" y="3068638"/>
            <a:ext cx="5686425" cy="2016125"/>
            <a:chOff x="0" y="0"/>
            <a:chExt cx="3582" cy="1270"/>
          </a:xfrm>
        </p:grpSpPr>
        <p:grpSp>
          <p:nvGrpSpPr>
            <p:cNvPr id="225289" name="组合 271369"/>
            <p:cNvGrpSpPr/>
            <p:nvPr/>
          </p:nvGrpSpPr>
          <p:grpSpPr>
            <a:xfrm>
              <a:off x="0" y="320"/>
              <a:ext cx="3582" cy="950"/>
              <a:chOff x="0" y="0"/>
              <a:chExt cx="3582" cy="950"/>
            </a:xfrm>
          </p:grpSpPr>
          <p:grpSp>
            <p:nvGrpSpPr>
              <p:cNvPr id="225290" name="组合 271370"/>
              <p:cNvGrpSpPr/>
              <p:nvPr/>
            </p:nvGrpSpPr>
            <p:grpSpPr>
              <a:xfrm>
                <a:off x="0" y="315"/>
                <a:ext cx="3582" cy="317"/>
                <a:chOff x="0" y="0"/>
                <a:chExt cx="3582" cy="317"/>
              </a:xfrm>
            </p:grpSpPr>
            <p:sp>
              <p:nvSpPr>
                <p:cNvPr id="225291" name="矩形 271371"/>
                <p:cNvSpPr/>
                <p:nvPr/>
              </p:nvSpPr>
              <p:spPr>
                <a:xfrm>
                  <a:off x="0" y="0"/>
                  <a:ext cx="3582" cy="317"/>
                </a:xfrm>
                <a:prstGeom prst="rect">
                  <a:avLst/>
                </a:prstGeom>
                <a:noFill/>
                <a:ln w="9525" cap="flat" cmpd="sng">
                  <a:solidFill>
                    <a:schemeClr val="tx1"/>
                  </a:solidFill>
                  <a:prstDash val="solid"/>
                  <a:miter/>
                  <a:headEnd type="none" w="med" len="med"/>
                  <a:tailEnd type="none" w="med" len="med"/>
                </a:ln>
              </p:spPr>
              <p:txBody>
                <a:bodyPr wrap="none" anchor="ctr"/>
                <a:p>
                  <a:pPr>
                    <a:spcBef>
                      <a:spcPct val="20000"/>
                    </a:spcBef>
                    <a:buClr>
                      <a:schemeClr val="accent2"/>
                    </a:buClr>
                    <a:buSzPct val="80000"/>
                    <a:buFont typeface="Wingdings" panose="05000000000000000000" pitchFamily="2" charset="2"/>
                    <a:buNone/>
                  </a:pPr>
                  <a:r>
                    <a:rPr lang="en-US" altLang="x-none" sz="2800" dirty="0">
                      <a:latin typeface="Times New Roman" panose="02020603050405020304" pitchFamily="2" charset="0"/>
                      <a:ea typeface="楷体_GB2312" pitchFamily="1" charset="-122"/>
                    </a:rPr>
                    <a:t>num[col]    1    2    2    1    0    1   1    1</a:t>
                  </a:r>
                  <a:endParaRPr lang="en-US" altLang="x-none" sz="2800" dirty="0">
                    <a:latin typeface="Times New Roman" panose="02020603050405020304" pitchFamily="2" charset="0"/>
                    <a:ea typeface="楷体_GB2312" pitchFamily="1" charset="-122"/>
                  </a:endParaRPr>
                </a:p>
              </p:txBody>
            </p:sp>
            <p:sp>
              <p:nvSpPr>
                <p:cNvPr id="225292" name="直接连接符 271372"/>
                <p:cNvSpPr/>
                <p:nvPr/>
              </p:nvSpPr>
              <p:spPr>
                <a:xfrm>
                  <a:off x="957" y="0"/>
                  <a:ext cx="0" cy="317"/>
                </a:xfrm>
                <a:prstGeom prst="line">
                  <a:avLst/>
                </a:prstGeom>
                <a:ln w="9525" cap="flat" cmpd="sng">
                  <a:solidFill>
                    <a:schemeClr val="tx1"/>
                  </a:solidFill>
                  <a:prstDash val="solid"/>
                  <a:round/>
                  <a:headEnd type="none" w="med" len="med"/>
                  <a:tailEnd type="none" w="med" len="med"/>
                </a:ln>
              </p:spPr>
            </p:sp>
            <p:sp>
              <p:nvSpPr>
                <p:cNvPr id="225293" name="直接连接符 271373"/>
                <p:cNvSpPr/>
                <p:nvPr/>
              </p:nvSpPr>
              <p:spPr>
                <a:xfrm>
                  <a:off x="1292" y="0"/>
                  <a:ext cx="0" cy="317"/>
                </a:xfrm>
                <a:prstGeom prst="line">
                  <a:avLst/>
                </a:prstGeom>
                <a:ln w="9525" cap="flat" cmpd="sng">
                  <a:solidFill>
                    <a:schemeClr val="tx1"/>
                  </a:solidFill>
                  <a:prstDash val="solid"/>
                  <a:round/>
                  <a:headEnd type="none" w="med" len="med"/>
                  <a:tailEnd type="none" w="med" len="med"/>
                </a:ln>
              </p:spPr>
            </p:sp>
            <p:sp>
              <p:nvSpPr>
                <p:cNvPr id="225294" name="直接连接符 271374"/>
                <p:cNvSpPr/>
                <p:nvPr/>
              </p:nvSpPr>
              <p:spPr>
                <a:xfrm>
                  <a:off x="1628" y="0"/>
                  <a:ext cx="0" cy="317"/>
                </a:xfrm>
                <a:prstGeom prst="line">
                  <a:avLst/>
                </a:prstGeom>
                <a:ln w="9525" cap="flat" cmpd="sng">
                  <a:solidFill>
                    <a:schemeClr val="tx1"/>
                  </a:solidFill>
                  <a:prstDash val="solid"/>
                  <a:round/>
                  <a:headEnd type="none" w="med" len="med"/>
                  <a:tailEnd type="none" w="med" len="med"/>
                </a:ln>
              </p:spPr>
            </p:sp>
            <p:sp>
              <p:nvSpPr>
                <p:cNvPr id="225295" name="直接连接符 271375"/>
                <p:cNvSpPr/>
                <p:nvPr/>
              </p:nvSpPr>
              <p:spPr>
                <a:xfrm>
                  <a:off x="1964" y="0"/>
                  <a:ext cx="0" cy="317"/>
                </a:xfrm>
                <a:prstGeom prst="line">
                  <a:avLst/>
                </a:prstGeom>
                <a:ln w="9525" cap="flat" cmpd="sng">
                  <a:solidFill>
                    <a:schemeClr val="tx1"/>
                  </a:solidFill>
                  <a:prstDash val="solid"/>
                  <a:round/>
                  <a:headEnd type="none" w="med" len="med"/>
                  <a:tailEnd type="none" w="med" len="med"/>
                </a:ln>
              </p:spPr>
            </p:sp>
            <p:sp>
              <p:nvSpPr>
                <p:cNvPr id="225296" name="直接连接符 271376"/>
                <p:cNvSpPr/>
                <p:nvPr/>
              </p:nvSpPr>
              <p:spPr>
                <a:xfrm>
                  <a:off x="2300" y="0"/>
                  <a:ext cx="0" cy="317"/>
                </a:xfrm>
                <a:prstGeom prst="line">
                  <a:avLst/>
                </a:prstGeom>
                <a:ln w="9525" cap="flat" cmpd="sng">
                  <a:solidFill>
                    <a:schemeClr val="tx1"/>
                  </a:solidFill>
                  <a:prstDash val="solid"/>
                  <a:round/>
                  <a:headEnd type="none" w="med" len="med"/>
                  <a:tailEnd type="none" w="med" len="med"/>
                </a:ln>
              </p:spPr>
            </p:sp>
            <p:sp>
              <p:nvSpPr>
                <p:cNvPr id="225297" name="直接连接符 271377"/>
                <p:cNvSpPr/>
                <p:nvPr/>
              </p:nvSpPr>
              <p:spPr>
                <a:xfrm>
                  <a:off x="2644" y="0"/>
                  <a:ext cx="0" cy="317"/>
                </a:xfrm>
                <a:prstGeom prst="line">
                  <a:avLst/>
                </a:prstGeom>
                <a:ln w="9525" cap="flat" cmpd="sng">
                  <a:solidFill>
                    <a:schemeClr val="tx1"/>
                  </a:solidFill>
                  <a:prstDash val="solid"/>
                  <a:round/>
                  <a:headEnd type="none" w="med" len="med"/>
                  <a:tailEnd type="none" w="med" len="med"/>
                </a:ln>
              </p:spPr>
            </p:sp>
            <p:sp>
              <p:nvSpPr>
                <p:cNvPr id="225298" name="直接连接符 271378"/>
                <p:cNvSpPr/>
                <p:nvPr/>
              </p:nvSpPr>
              <p:spPr>
                <a:xfrm>
                  <a:off x="2980" y="0"/>
                  <a:ext cx="0" cy="317"/>
                </a:xfrm>
                <a:prstGeom prst="line">
                  <a:avLst/>
                </a:prstGeom>
                <a:ln w="9525" cap="flat" cmpd="sng">
                  <a:solidFill>
                    <a:schemeClr val="tx1"/>
                  </a:solidFill>
                  <a:prstDash val="solid"/>
                  <a:round/>
                  <a:headEnd type="none" w="med" len="med"/>
                  <a:tailEnd type="none" w="med" len="med"/>
                </a:ln>
              </p:spPr>
            </p:sp>
            <p:sp>
              <p:nvSpPr>
                <p:cNvPr id="225299" name="直接连接符 271379"/>
                <p:cNvSpPr/>
                <p:nvPr/>
              </p:nvSpPr>
              <p:spPr>
                <a:xfrm>
                  <a:off x="3267" y="0"/>
                  <a:ext cx="0" cy="317"/>
                </a:xfrm>
                <a:prstGeom prst="line">
                  <a:avLst/>
                </a:prstGeom>
                <a:ln w="9525" cap="flat" cmpd="sng">
                  <a:solidFill>
                    <a:schemeClr val="tx1"/>
                  </a:solidFill>
                  <a:prstDash val="solid"/>
                  <a:round/>
                  <a:headEnd type="none" w="med" len="med"/>
                  <a:tailEnd type="none" w="med" len="med"/>
                </a:ln>
              </p:spPr>
            </p:sp>
          </p:grpSp>
          <p:grpSp>
            <p:nvGrpSpPr>
              <p:cNvPr id="225300" name="组合 271380"/>
              <p:cNvGrpSpPr/>
              <p:nvPr/>
            </p:nvGrpSpPr>
            <p:grpSpPr>
              <a:xfrm>
                <a:off x="0" y="0"/>
                <a:ext cx="3582" cy="317"/>
                <a:chOff x="0" y="0"/>
                <a:chExt cx="3582" cy="317"/>
              </a:xfrm>
            </p:grpSpPr>
            <p:sp>
              <p:nvSpPr>
                <p:cNvPr id="225301" name="矩形 271381"/>
                <p:cNvSpPr/>
                <p:nvPr/>
              </p:nvSpPr>
              <p:spPr>
                <a:xfrm>
                  <a:off x="0" y="0"/>
                  <a:ext cx="3582" cy="317"/>
                </a:xfrm>
                <a:prstGeom prst="rect">
                  <a:avLst/>
                </a:prstGeom>
                <a:noFill/>
                <a:ln w="9525" cap="flat" cmpd="sng">
                  <a:solidFill>
                    <a:schemeClr val="tx1"/>
                  </a:solidFill>
                  <a:prstDash val="solid"/>
                  <a:miter/>
                  <a:headEnd type="none" w="med" len="med"/>
                  <a:tailEnd type="none" w="med" len="med"/>
                </a:ln>
              </p:spPr>
              <p:txBody>
                <a:bodyPr wrap="none" anchor="ctr"/>
                <a:p>
                  <a:pPr>
                    <a:spcBef>
                      <a:spcPct val="20000"/>
                    </a:spcBef>
                    <a:buClr>
                      <a:schemeClr val="accent2"/>
                    </a:buClr>
                    <a:buSzPct val="80000"/>
                    <a:buFont typeface="Wingdings" panose="05000000000000000000" pitchFamily="2" charset="2"/>
                    <a:buNone/>
                  </a:pPr>
                  <a:r>
                    <a:rPr lang="zh-CN" altLang="en-US" sz="2800" dirty="0">
                      <a:latin typeface="Times New Roman" panose="02020603050405020304" pitchFamily="2" charset="0"/>
                      <a:ea typeface="楷体_GB2312" pitchFamily="1" charset="-122"/>
                    </a:rPr>
                    <a:t>      </a:t>
                  </a:r>
                  <a:r>
                    <a:rPr lang="en-US" altLang="x-none" sz="2800" dirty="0">
                      <a:latin typeface="Times New Roman" panose="02020603050405020304" pitchFamily="2" charset="0"/>
                      <a:ea typeface="楷体_GB2312" pitchFamily="1" charset="-122"/>
                    </a:rPr>
                    <a:t>col        </a:t>
                  </a:r>
                  <a:r>
                    <a:rPr lang="en-US" altLang="x-none" sz="3200" dirty="0">
                      <a:latin typeface="Times New Roman" panose="02020603050405020304" pitchFamily="2" charset="0"/>
                      <a:ea typeface="楷体_GB2312" pitchFamily="1" charset="-122"/>
                    </a:rPr>
                    <a:t>1   2   3   4   5   6   7   8</a:t>
                  </a:r>
                  <a:endParaRPr lang="en-US" altLang="x-none" sz="3200" dirty="0">
                    <a:latin typeface="Times New Roman" panose="02020603050405020304" pitchFamily="2" charset="0"/>
                    <a:ea typeface="楷体_GB2312" pitchFamily="1" charset="-122"/>
                  </a:endParaRPr>
                </a:p>
              </p:txBody>
            </p:sp>
            <p:sp>
              <p:nvSpPr>
                <p:cNvPr id="225302" name="直接连接符 271382"/>
                <p:cNvSpPr/>
                <p:nvPr/>
              </p:nvSpPr>
              <p:spPr>
                <a:xfrm>
                  <a:off x="960" y="0"/>
                  <a:ext cx="0" cy="317"/>
                </a:xfrm>
                <a:prstGeom prst="line">
                  <a:avLst/>
                </a:prstGeom>
                <a:ln w="9525" cap="flat" cmpd="sng">
                  <a:solidFill>
                    <a:schemeClr val="tx1"/>
                  </a:solidFill>
                  <a:prstDash val="solid"/>
                  <a:round/>
                  <a:headEnd type="none" w="med" len="med"/>
                  <a:tailEnd type="none" w="med" len="med"/>
                </a:ln>
              </p:spPr>
            </p:sp>
            <p:sp>
              <p:nvSpPr>
                <p:cNvPr id="225303" name="直接连接符 271383"/>
                <p:cNvSpPr/>
                <p:nvPr/>
              </p:nvSpPr>
              <p:spPr>
                <a:xfrm>
                  <a:off x="1296" y="0"/>
                  <a:ext cx="0" cy="317"/>
                </a:xfrm>
                <a:prstGeom prst="line">
                  <a:avLst/>
                </a:prstGeom>
                <a:ln w="9525" cap="flat" cmpd="sng">
                  <a:solidFill>
                    <a:schemeClr val="tx1"/>
                  </a:solidFill>
                  <a:prstDash val="solid"/>
                  <a:round/>
                  <a:headEnd type="none" w="med" len="med"/>
                  <a:tailEnd type="none" w="med" len="med"/>
                </a:ln>
              </p:spPr>
            </p:sp>
            <p:sp>
              <p:nvSpPr>
                <p:cNvPr id="225304" name="直接连接符 271384"/>
                <p:cNvSpPr/>
                <p:nvPr/>
              </p:nvSpPr>
              <p:spPr>
                <a:xfrm>
                  <a:off x="1632" y="0"/>
                  <a:ext cx="0" cy="317"/>
                </a:xfrm>
                <a:prstGeom prst="line">
                  <a:avLst/>
                </a:prstGeom>
                <a:ln w="9525" cap="flat" cmpd="sng">
                  <a:solidFill>
                    <a:schemeClr val="tx1"/>
                  </a:solidFill>
                  <a:prstDash val="solid"/>
                  <a:round/>
                  <a:headEnd type="none" w="med" len="med"/>
                  <a:tailEnd type="none" w="med" len="med"/>
                </a:ln>
              </p:spPr>
            </p:sp>
            <p:sp>
              <p:nvSpPr>
                <p:cNvPr id="225305" name="直接连接符 271385"/>
                <p:cNvSpPr/>
                <p:nvPr/>
              </p:nvSpPr>
              <p:spPr>
                <a:xfrm>
                  <a:off x="1968" y="0"/>
                  <a:ext cx="0" cy="317"/>
                </a:xfrm>
                <a:prstGeom prst="line">
                  <a:avLst/>
                </a:prstGeom>
                <a:ln w="9525" cap="flat" cmpd="sng">
                  <a:solidFill>
                    <a:schemeClr val="tx1"/>
                  </a:solidFill>
                  <a:prstDash val="solid"/>
                  <a:round/>
                  <a:headEnd type="none" w="med" len="med"/>
                  <a:tailEnd type="none" w="med" len="med"/>
                </a:ln>
              </p:spPr>
            </p:sp>
            <p:sp>
              <p:nvSpPr>
                <p:cNvPr id="225306" name="直接连接符 271386"/>
                <p:cNvSpPr/>
                <p:nvPr/>
              </p:nvSpPr>
              <p:spPr>
                <a:xfrm>
                  <a:off x="2304" y="0"/>
                  <a:ext cx="0" cy="317"/>
                </a:xfrm>
                <a:prstGeom prst="line">
                  <a:avLst/>
                </a:prstGeom>
                <a:ln w="9525" cap="flat" cmpd="sng">
                  <a:solidFill>
                    <a:schemeClr val="tx1"/>
                  </a:solidFill>
                  <a:prstDash val="solid"/>
                  <a:round/>
                  <a:headEnd type="none" w="med" len="med"/>
                  <a:tailEnd type="none" w="med" len="med"/>
                </a:ln>
              </p:spPr>
            </p:sp>
            <p:sp>
              <p:nvSpPr>
                <p:cNvPr id="225307" name="直接连接符 271387"/>
                <p:cNvSpPr/>
                <p:nvPr/>
              </p:nvSpPr>
              <p:spPr>
                <a:xfrm>
                  <a:off x="2640" y="0"/>
                  <a:ext cx="0" cy="317"/>
                </a:xfrm>
                <a:prstGeom prst="line">
                  <a:avLst/>
                </a:prstGeom>
                <a:ln w="9525" cap="flat" cmpd="sng">
                  <a:solidFill>
                    <a:schemeClr val="tx1"/>
                  </a:solidFill>
                  <a:prstDash val="solid"/>
                  <a:round/>
                  <a:headEnd type="none" w="med" len="med"/>
                  <a:tailEnd type="none" w="med" len="med"/>
                </a:ln>
              </p:spPr>
            </p:sp>
            <p:sp>
              <p:nvSpPr>
                <p:cNvPr id="225308" name="直接连接符 271388"/>
                <p:cNvSpPr/>
                <p:nvPr/>
              </p:nvSpPr>
              <p:spPr>
                <a:xfrm>
                  <a:off x="2976" y="0"/>
                  <a:ext cx="0" cy="317"/>
                </a:xfrm>
                <a:prstGeom prst="line">
                  <a:avLst/>
                </a:prstGeom>
                <a:ln w="9525" cap="flat" cmpd="sng">
                  <a:solidFill>
                    <a:schemeClr val="tx1"/>
                  </a:solidFill>
                  <a:prstDash val="solid"/>
                  <a:round/>
                  <a:headEnd type="none" w="med" len="med"/>
                  <a:tailEnd type="none" w="med" len="med"/>
                </a:ln>
              </p:spPr>
            </p:sp>
            <p:sp>
              <p:nvSpPr>
                <p:cNvPr id="225309" name="直接连接符 271389"/>
                <p:cNvSpPr/>
                <p:nvPr/>
              </p:nvSpPr>
              <p:spPr>
                <a:xfrm>
                  <a:off x="3264" y="0"/>
                  <a:ext cx="0" cy="317"/>
                </a:xfrm>
                <a:prstGeom prst="line">
                  <a:avLst/>
                </a:prstGeom>
                <a:ln w="9525" cap="flat" cmpd="sng">
                  <a:solidFill>
                    <a:schemeClr val="tx1"/>
                  </a:solidFill>
                  <a:prstDash val="solid"/>
                  <a:round/>
                  <a:headEnd type="none" w="med" len="med"/>
                  <a:tailEnd type="none" w="med" len="med"/>
                </a:ln>
              </p:spPr>
            </p:sp>
          </p:grpSp>
          <p:grpSp>
            <p:nvGrpSpPr>
              <p:cNvPr id="225310" name="组合 271390"/>
              <p:cNvGrpSpPr/>
              <p:nvPr/>
            </p:nvGrpSpPr>
            <p:grpSpPr>
              <a:xfrm>
                <a:off x="0" y="633"/>
                <a:ext cx="3582" cy="317"/>
                <a:chOff x="0" y="0"/>
                <a:chExt cx="3582" cy="317"/>
              </a:xfrm>
            </p:grpSpPr>
            <p:sp>
              <p:nvSpPr>
                <p:cNvPr id="225311" name="矩形 271391"/>
                <p:cNvSpPr/>
                <p:nvPr/>
              </p:nvSpPr>
              <p:spPr>
                <a:xfrm>
                  <a:off x="0" y="0"/>
                  <a:ext cx="3582" cy="317"/>
                </a:xfrm>
                <a:prstGeom prst="rect">
                  <a:avLst/>
                </a:prstGeom>
                <a:noFill/>
                <a:ln w="9525" cap="flat" cmpd="sng">
                  <a:solidFill>
                    <a:schemeClr val="tx1"/>
                  </a:solidFill>
                  <a:prstDash val="solid"/>
                  <a:miter/>
                  <a:headEnd type="none" w="med" len="med"/>
                  <a:tailEnd type="none" w="med" len="med"/>
                </a:ln>
              </p:spPr>
              <p:txBody>
                <a:bodyPr wrap="none" anchor="ctr"/>
                <a:p>
                  <a:pPr>
                    <a:spcBef>
                      <a:spcPct val="20000"/>
                    </a:spcBef>
                    <a:buClr>
                      <a:schemeClr val="accent2"/>
                    </a:buClr>
                    <a:buSzPct val="80000"/>
                    <a:buFont typeface="Wingdings" panose="05000000000000000000" pitchFamily="2" charset="2"/>
                    <a:buNone/>
                  </a:pPr>
                  <a:r>
                    <a:rPr lang="en-US" altLang="x-none" sz="2800" dirty="0">
                      <a:latin typeface="Times New Roman" panose="02020603050405020304" pitchFamily="2" charset="0"/>
                      <a:ea typeface="楷体_GB2312" pitchFamily="1" charset="-122"/>
                    </a:rPr>
                    <a:t>cpot[col]    1    3    5    6    6    7   8    9</a:t>
                  </a:r>
                  <a:endParaRPr lang="en-US" altLang="x-none" sz="2800" dirty="0">
                    <a:latin typeface="Times New Roman" panose="02020603050405020304" pitchFamily="2" charset="0"/>
                    <a:ea typeface="楷体_GB2312" pitchFamily="1" charset="-122"/>
                  </a:endParaRPr>
                </a:p>
              </p:txBody>
            </p:sp>
            <p:sp>
              <p:nvSpPr>
                <p:cNvPr id="225312" name="直接连接符 271392"/>
                <p:cNvSpPr/>
                <p:nvPr/>
              </p:nvSpPr>
              <p:spPr>
                <a:xfrm>
                  <a:off x="957" y="0"/>
                  <a:ext cx="0" cy="317"/>
                </a:xfrm>
                <a:prstGeom prst="line">
                  <a:avLst/>
                </a:prstGeom>
                <a:ln w="9525" cap="flat" cmpd="sng">
                  <a:solidFill>
                    <a:schemeClr val="tx1"/>
                  </a:solidFill>
                  <a:prstDash val="solid"/>
                  <a:round/>
                  <a:headEnd type="none" w="med" len="med"/>
                  <a:tailEnd type="none" w="med" len="med"/>
                </a:ln>
              </p:spPr>
            </p:sp>
            <p:sp>
              <p:nvSpPr>
                <p:cNvPr id="225313" name="直接连接符 271393"/>
                <p:cNvSpPr/>
                <p:nvPr/>
              </p:nvSpPr>
              <p:spPr>
                <a:xfrm>
                  <a:off x="1292" y="0"/>
                  <a:ext cx="0" cy="317"/>
                </a:xfrm>
                <a:prstGeom prst="line">
                  <a:avLst/>
                </a:prstGeom>
                <a:ln w="9525" cap="flat" cmpd="sng">
                  <a:solidFill>
                    <a:schemeClr val="tx1"/>
                  </a:solidFill>
                  <a:prstDash val="solid"/>
                  <a:round/>
                  <a:headEnd type="none" w="med" len="med"/>
                  <a:tailEnd type="none" w="med" len="med"/>
                </a:ln>
              </p:spPr>
            </p:sp>
            <p:sp>
              <p:nvSpPr>
                <p:cNvPr id="225314" name="直接连接符 271394"/>
                <p:cNvSpPr/>
                <p:nvPr/>
              </p:nvSpPr>
              <p:spPr>
                <a:xfrm>
                  <a:off x="1628" y="0"/>
                  <a:ext cx="0" cy="317"/>
                </a:xfrm>
                <a:prstGeom prst="line">
                  <a:avLst/>
                </a:prstGeom>
                <a:ln w="9525" cap="flat" cmpd="sng">
                  <a:solidFill>
                    <a:schemeClr val="tx1"/>
                  </a:solidFill>
                  <a:prstDash val="solid"/>
                  <a:round/>
                  <a:headEnd type="none" w="med" len="med"/>
                  <a:tailEnd type="none" w="med" len="med"/>
                </a:ln>
              </p:spPr>
            </p:sp>
            <p:sp>
              <p:nvSpPr>
                <p:cNvPr id="225315" name="直接连接符 271395"/>
                <p:cNvSpPr/>
                <p:nvPr/>
              </p:nvSpPr>
              <p:spPr>
                <a:xfrm>
                  <a:off x="1964" y="0"/>
                  <a:ext cx="0" cy="317"/>
                </a:xfrm>
                <a:prstGeom prst="line">
                  <a:avLst/>
                </a:prstGeom>
                <a:ln w="9525" cap="flat" cmpd="sng">
                  <a:solidFill>
                    <a:schemeClr val="tx1"/>
                  </a:solidFill>
                  <a:prstDash val="solid"/>
                  <a:round/>
                  <a:headEnd type="none" w="med" len="med"/>
                  <a:tailEnd type="none" w="med" len="med"/>
                </a:ln>
              </p:spPr>
            </p:sp>
            <p:sp>
              <p:nvSpPr>
                <p:cNvPr id="225316" name="直接连接符 271396"/>
                <p:cNvSpPr/>
                <p:nvPr/>
              </p:nvSpPr>
              <p:spPr>
                <a:xfrm>
                  <a:off x="2300" y="0"/>
                  <a:ext cx="0" cy="317"/>
                </a:xfrm>
                <a:prstGeom prst="line">
                  <a:avLst/>
                </a:prstGeom>
                <a:ln w="9525" cap="flat" cmpd="sng">
                  <a:solidFill>
                    <a:schemeClr val="tx1"/>
                  </a:solidFill>
                  <a:prstDash val="solid"/>
                  <a:round/>
                  <a:headEnd type="none" w="med" len="med"/>
                  <a:tailEnd type="none" w="med" len="med"/>
                </a:ln>
              </p:spPr>
            </p:sp>
            <p:sp>
              <p:nvSpPr>
                <p:cNvPr id="225317" name="直接连接符 271397"/>
                <p:cNvSpPr/>
                <p:nvPr/>
              </p:nvSpPr>
              <p:spPr>
                <a:xfrm>
                  <a:off x="2644" y="0"/>
                  <a:ext cx="0" cy="317"/>
                </a:xfrm>
                <a:prstGeom prst="line">
                  <a:avLst/>
                </a:prstGeom>
                <a:ln w="9525" cap="flat" cmpd="sng">
                  <a:solidFill>
                    <a:schemeClr val="tx1"/>
                  </a:solidFill>
                  <a:prstDash val="solid"/>
                  <a:round/>
                  <a:headEnd type="none" w="med" len="med"/>
                  <a:tailEnd type="none" w="med" len="med"/>
                </a:ln>
              </p:spPr>
            </p:sp>
            <p:sp>
              <p:nvSpPr>
                <p:cNvPr id="225318" name="直接连接符 271398"/>
                <p:cNvSpPr/>
                <p:nvPr/>
              </p:nvSpPr>
              <p:spPr>
                <a:xfrm>
                  <a:off x="2980" y="0"/>
                  <a:ext cx="0" cy="317"/>
                </a:xfrm>
                <a:prstGeom prst="line">
                  <a:avLst/>
                </a:prstGeom>
                <a:ln w="9525" cap="flat" cmpd="sng">
                  <a:solidFill>
                    <a:schemeClr val="tx1"/>
                  </a:solidFill>
                  <a:prstDash val="solid"/>
                  <a:round/>
                  <a:headEnd type="none" w="med" len="med"/>
                  <a:tailEnd type="none" w="med" len="med"/>
                </a:ln>
              </p:spPr>
            </p:sp>
            <p:sp>
              <p:nvSpPr>
                <p:cNvPr id="225319" name="直接连接符 271399"/>
                <p:cNvSpPr/>
                <p:nvPr/>
              </p:nvSpPr>
              <p:spPr>
                <a:xfrm>
                  <a:off x="3267" y="0"/>
                  <a:ext cx="0" cy="317"/>
                </a:xfrm>
                <a:prstGeom prst="line">
                  <a:avLst/>
                </a:prstGeom>
                <a:ln w="9525" cap="flat" cmpd="sng">
                  <a:solidFill>
                    <a:schemeClr val="tx1"/>
                  </a:solidFill>
                  <a:prstDash val="solid"/>
                  <a:round/>
                  <a:headEnd type="none" w="med" len="med"/>
                  <a:tailEnd type="none" w="med" len="med"/>
                </a:ln>
              </p:spPr>
            </p:sp>
          </p:grpSp>
        </p:grpSp>
        <p:sp>
          <p:nvSpPr>
            <p:cNvPr id="225320" name="矩形 271400"/>
            <p:cNvSpPr/>
            <p:nvPr/>
          </p:nvSpPr>
          <p:spPr>
            <a:xfrm>
              <a:off x="324" y="0"/>
              <a:ext cx="2585" cy="225"/>
            </a:xfrm>
            <a:prstGeom prst="rect">
              <a:avLst/>
            </a:prstGeom>
            <a:noFill/>
            <a:ln w="9525">
              <a:noFill/>
            </a:ln>
          </p:spPr>
          <p:txBody>
            <a:bodyPr lIns="92075" tIns="46038" rIns="92075" bIns="46038" anchor="ctr"/>
            <a:p>
              <a:pPr algn="ctr" eaLnBrk="0" hangingPunct="0"/>
              <a:r>
                <a:rPr lang="zh-CN" altLang="en-US" sz="2000" b="1" dirty="0">
                  <a:latin typeface="Arial" panose="020B0604020202020204" pitchFamily="34" charset="0"/>
                  <a:ea typeface="宋体" panose="02010600030101010101" pitchFamily="2" charset="-122"/>
                </a:rPr>
                <a:t>表</a:t>
              </a:r>
              <a:r>
                <a:rPr lang="en-US" altLang="x-none" sz="2000" b="1" dirty="0">
                  <a:latin typeface="Times New Roman" panose="02020603050405020304" pitchFamily="2" charset="0"/>
                  <a:ea typeface="宋体" panose="02010600030101010101" pitchFamily="2" charset="-122"/>
                </a:rPr>
                <a:t>5-1</a:t>
              </a:r>
              <a:r>
                <a:rPr lang="en-US" altLang="x-none" sz="2000" b="1" dirty="0">
                  <a:latin typeface="Arial" panose="020B0604020202020204" pitchFamily="34" charset="0"/>
                  <a:ea typeface="宋体" panose="02010600030101010101" pitchFamily="2" charset="-122"/>
                </a:rPr>
                <a:t>   </a:t>
              </a:r>
              <a:r>
                <a:rPr lang="en-US" altLang="x-none" sz="2000" b="1" dirty="0">
                  <a:latin typeface="Times New Roman" panose="02020603050405020304" pitchFamily="2" charset="0"/>
                  <a:ea typeface="宋体" panose="02010600030101010101" pitchFamily="2" charset="-122"/>
                </a:rPr>
                <a:t>num[col]</a:t>
              </a:r>
              <a:r>
                <a:rPr lang="zh-CN" altLang="en-US" sz="2000" b="1" dirty="0">
                  <a:latin typeface="宋体" panose="02010600030101010101" pitchFamily="2" charset="-122"/>
                  <a:ea typeface="宋体" panose="02010600030101010101" pitchFamily="2" charset="-122"/>
                </a:rPr>
                <a:t>和</a:t>
              </a:r>
              <a:r>
                <a:rPr lang="en-US" altLang="x-none" sz="2000" b="1" dirty="0">
                  <a:latin typeface="Times New Roman" panose="02020603050405020304" pitchFamily="2" charset="0"/>
                  <a:ea typeface="宋体" panose="02010600030101010101" pitchFamily="2" charset="-122"/>
                </a:rPr>
                <a:t>cpot[col]</a:t>
              </a:r>
              <a:r>
                <a:rPr lang="zh-CN" altLang="en-US" sz="2000" b="1" dirty="0">
                  <a:latin typeface="宋体" panose="02010600030101010101" pitchFamily="2" charset="-122"/>
                  <a:ea typeface="宋体" panose="02010600030101010101" pitchFamily="2" charset="-122"/>
                </a:rPr>
                <a:t>的值表</a:t>
              </a:r>
              <a:endParaRPr lang="zh-CN" altLang="en-US" sz="2000" b="1" dirty="0">
                <a:latin typeface="宋体" panose="02010600030101010101" pitchFamily="2" charset="-122"/>
                <a:ea typeface="宋体" panose="02010600030101010101" pitchFamily="2" charset="-122"/>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6305" name="内容占位符 272385"/>
          <p:cNvSpPr>
            <a:spLocks noGrp="1"/>
          </p:cNvSpPr>
          <p:nvPr>
            <p:ph idx="4294967295"/>
          </p:nvPr>
        </p:nvSpPr>
        <p:spPr>
          <a:xfrm>
            <a:off x="1676400" y="152400"/>
            <a:ext cx="8812213" cy="6629400"/>
          </a:xfrm>
        </p:spPr>
        <p:txBody>
          <a:bodyPr anchor="t"/>
          <a:p>
            <a:pPr marL="0" indent="0">
              <a:buNone/>
            </a:pPr>
            <a:r>
              <a:rPr lang="zh-CN" altLang="en-US" b="1" dirty="0"/>
              <a:t>快速转置算法如下：</a:t>
            </a:r>
            <a:endParaRPr lang="zh-CN" altLang="en-US" b="1" dirty="0"/>
          </a:p>
          <a:p>
            <a:pPr marL="0" indent="0">
              <a:buNone/>
            </a:pPr>
            <a:r>
              <a:rPr lang="zh-CN" altLang="en-US" sz="2800" b="1" dirty="0">
                <a:ea typeface="楷体_GB2312" pitchFamily="1" charset="-122"/>
              </a:rPr>
              <a:t>   </a:t>
            </a:r>
            <a:r>
              <a:rPr lang="en-US" altLang="x-none" sz="2800" b="1" dirty="0">
                <a:ea typeface="楷体_GB2312" pitchFamily="1" charset="-122"/>
              </a:rPr>
              <a:t>void  FastTransMatrix(</a:t>
            </a:r>
            <a:r>
              <a:rPr lang="en-US" altLang="x-none" sz="2800" b="1" dirty="0"/>
              <a:t>TMatrix</a:t>
            </a:r>
            <a:r>
              <a:rPr lang="en-US" altLang="x-none" sz="2800" b="1" dirty="0">
                <a:ea typeface="楷体_GB2312" pitchFamily="1" charset="-122"/>
              </a:rPr>
              <a:t> a, </a:t>
            </a:r>
            <a:r>
              <a:rPr lang="en-US" altLang="x-none" sz="2800" b="1" dirty="0"/>
              <a:t>TMatrix</a:t>
            </a:r>
            <a:r>
              <a:rPr lang="en-US" altLang="x-none" sz="2800" b="1" dirty="0">
                <a:ea typeface="楷体_GB2312" pitchFamily="1" charset="-122"/>
              </a:rPr>
              <a:t> b)</a:t>
            </a:r>
            <a:endParaRPr lang="en-US" altLang="x-none" sz="2800" b="1" dirty="0">
              <a:ea typeface="楷体_GB2312" pitchFamily="1" charset="-122"/>
            </a:endParaRPr>
          </a:p>
          <a:p>
            <a:pPr marL="355600" lvl="1" indent="0">
              <a:buNone/>
            </a:pPr>
            <a:r>
              <a:rPr lang="en-US" altLang="x-none" b="1" dirty="0">
                <a:ea typeface="楷体_GB2312" pitchFamily="1" charset="-122"/>
              </a:rPr>
              <a:t>{    int p , q , col , k ;</a:t>
            </a:r>
            <a:endParaRPr lang="en-US" altLang="x-none" b="1" dirty="0">
              <a:ea typeface="楷体_GB2312" pitchFamily="1" charset="-122"/>
            </a:endParaRPr>
          </a:p>
          <a:p>
            <a:pPr marL="723900" lvl="2" indent="0">
              <a:buNone/>
            </a:pPr>
            <a:r>
              <a:rPr lang="en-US" altLang="x-none" sz="2800" b="1" dirty="0">
                <a:ea typeface="楷体_GB2312" pitchFamily="1" charset="-122"/>
              </a:rPr>
              <a:t>int num[</a:t>
            </a:r>
            <a:r>
              <a:rPr lang="en-US" altLang="x-none" sz="2800" b="1" dirty="0"/>
              <a:t>MAX_SIZE</a:t>
            </a:r>
            <a:r>
              <a:rPr lang="en-US" altLang="x-none" sz="2800" b="1" dirty="0">
                <a:ea typeface="楷体_GB2312" pitchFamily="1" charset="-122"/>
              </a:rPr>
              <a:t>] , copt[</a:t>
            </a:r>
            <a:r>
              <a:rPr lang="en-US" altLang="x-none" sz="2800" b="1" dirty="0"/>
              <a:t>MAX_SIZE</a:t>
            </a:r>
            <a:r>
              <a:rPr lang="en-US" altLang="x-none" sz="2800" b="1" dirty="0">
                <a:ea typeface="楷体_GB2312" pitchFamily="1" charset="-122"/>
              </a:rPr>
              <a:t>] ;</a:t>
            </a:r>
            <a:endParaRPr lang="en-US" altLang="x-none" sz="2800" b="1" dirty="0">
              <a:ea typeface="楷体_GB2312" pitchFamily="1" charset="-122"/>
            </a:endParaRPr>
          </a:p>
          <a:p>
            <a:pPr marL="723900" lvl="2" indent="0">
              <a:buNone/>
            </a:pPr>
            <a:r>
              <a:rPr lang="en-US" altLang="x-none" sz="2800" b="1" dirty="0">
                <a:ea typeface="楷体_GB2312" pitchFamily="1" charset="-122"/>
              </a:rPr>
              <a:t>b.rn=a.cn ; b.cn=a.rn ; b.tn=a.tn ;</a:t>
            </a:r>
            <a:endParaRPr lang="en-US" altLang="x-none" sz="2800" b="1" dirty="0">
              <a:ea typeface="楷体_GB2312" pitchFamily="1" charset="-122"/>
            </a:endParaRPr>
          </a:p>
          <a:p>
            <a:pPr marL="1079500" lvl="3" indent="0">
              <a:buNone/>
            </a:pPr>
            <a:r>
              <a:rPr lang="en-US" altLang="x-none" sz="2800" b="1" dirty="0"/>
              <a:t> </a:t>
            </a:r>
            <a:r>
              <a:rPr lang="en-US" altLang="x-none" sz="2400" b="1" dirty="0"/>
              <a:t>/*   </a:t>
            </a:r>
            <a:r>
              <a:rPr lang="zh-CN" altLang="en-US" sz="2400" b="1" dirty="0"/>
              <a:t>置</a:t>
            </a:r>
            <a:r>
              <a:rPr lang="zh-CN" altLang="en-US" sz="2400" b="1" dirty="0">
                <a:latin typeface="宋体" panose="02010600030101010101" pitchFamily="2" charset="-122"/>
              </a:rPr>
              <a:t>三元组表</a:t>
            </a:r>
            <a:r>
              <a:rPr lang="en-US" altLang="x-none" sz="2400" b="1" dirty="0"/>
              <a:t>b.data</a:t>
            </a:r>
            <a:r>
              <a:rPr lang="zh-CN" altLang="en-US" sz="2400" b="1" dirty="0"/>
              <a:t>的</a:t>
            </a:r>
            <a:r>
              <a:rPr lang="zh-CN" altLang="en-US" sz="2400" b="1" dirty="0">
                <a:latin typeface="宋体" panose="02010600030101010101" pitchFamily="2" charset="-122"/>
              </a:rPr>
              <a:t>行</a:t>
            </a:r>
            <a:r>
              <a:rPr lang="zh-CN" altLang="en-US" sz="2400" b="1" dirty="0"/>
              <a:t>、</a:t>
            </a:r>
            <a:r>
              <a:rPr lang="zh-CN" altLang="en-US" sz="2400" b="1" dirty="0">
                <a:latin typeface="宋体" panose="02010600030101010101" pitchFamily="2" charset="-122"/>
              </a:rPr>
              <a:t>列数和非</a:t>
            </a:r>
            <a:r>
              <a:rPr lang="en-US" altLang="x-none" sz="2400" b="1" dirty="0"/>
              <a:t>0</a:t>
            </a:r>
            <a:r>
              <a:rPr lang="zh-CN" altLang="en-US" sz="2400" b="1" dirty="0"/>
              <a:t>元素个数 </a:t>
            </a:r>
            <a:r>
              <a:rPr lang="zh-CN" altLang="en-US" sz="2400" b="1" dirty="0">
                <a:latin typeface="宋体" panose="02010600030101010101" pitchFamily="2" charset="-122"/>
              </a:rPr>
              <a:t> </a:t>
            </a:r>
            <a:r>
              <a:rPr lang="zh-CN" altLang="en-US" sz="2400" b="1" dirty="0"/>
              <a:t>*</a:t>
            </a:r>
            <a:r>
              <a:rPr lang="en-US" altLang="x-none" sz="2400" b="1" dirty="0"/>
              <a:t>/</a:t>
            </a:r>
            <a:r>
              <a:rPr lang="en-US" altLang="x-none" sz="2400" b="1" dirty="0">
                <a:ea typeface="楷体_GB2312" pitchFamily="1" charset="-122"/>
              </a:rPr>
              <a:t> </a:t>
            </a:r>
            <a:endParaRPr lang="en-US" altLang="x-none" sz="2400" b="1" dirty="0">
              <a:ea typeface="楷体_GB2312" pitchFamily="1" charset="-122"/>
            </a:endParaRPr>
          </a:p>
          <a:p>
            <a:pPr marL="723900" lvl="2" indent="0">
              <a:buNone/>
            </a:pPr>
            <a:r>
              <a:rPr lang="en-US" altLang="x-none" sz="2800" b="1" dirty="0"/>
              <a:t>if  (b.tn==0)    printf(“ The Matrix A=0\n” ) ;</a:t>
            </a:r>
            <a:endParaRPr lang="en-US" altLang="x-none" sz="2800" b="1" dirty="0"/>
          </a:p>
          <a:p>
            <a:pPr marL="723900" lvl="2" indent="0">
              <a:buNone/>
            </a:pPr>
            <a:r>
              <a:rPr lang="en-US" altLang="x-none" sz="2800" b="1" dirty="0"/>
              <a:t>else</a:t>
            </a:r>
            <a:endParaRPr lang="en-US" altLang="x-none" sz="2800" b="1" dirty="0"/>
          </a:p>
          <a:p>
            <a:pPr marL="1079500" lvl="3" indent="0">
              <a:buNone/>
            </a:pPr>
            <a:r>
              <a:rPr lang="en-US" altLang="x-none" sz="2800" b="1" dirty="0">
                <a:ea typeface="楷体_GB2312" pitchFamily="1" charset="-122"/>
              </a:rPr>
              <a:t>{  for (col=1 ; col&lt;=a.cn ; ++col)    num[col]=0 ;</a:t>
            </a:r>
            <a:endParaRPr lang="en-US" altLang="x-none" sz="2800" b="1" dirty="0">
              <a:ea typeface="楷体_GB2312" pitchFamily="1" charset="-122"/>
            </a:endParaRPr>
          </a:p>
          <a:p>
            <a:pPr marL="1435100" lvl="4" indent="0">
              <a:buNone/>
            </a:pPr>
            <a:r>
              <a:rPr lang="en-US" altLang="x-none" sz="2800" b="1" dirty="0">
                <a:ea typeface="楷体_GB2312" pitchFamily="1" charset="-122"/>
              </a:rPr>
              <a:t>   </a:t>
            </a:r>
            <a:r>
              <a:rPr lang="en-US" altLang="x-none" sz="2400" b="1" dirty="0">
                <a:ea typeface="楷体_GB2312" pitchFamily="1" charset="-122"/>
              </a:rPr>
              <a:t>/*  </a:t>
            </a:r>
            <a:r>
              <a:rPr lang="zh-CN" altLang="en-US" sz="2400" b="1" dirty="0">
                <a:latin typeface="宋体" panose="02010600030101010101" pitchFamily="2" charset="-122"/>
              </a:rPr>
              <a:t>向量</a:t>
            </a:r>
            <a:r>
              <a:rPr lang="en-US" altLang="x-none" sz="2400" b="1" dirty="0"/>
              <a:t>num[]</a:t>
            </a:r>
            <a:r>
              <a:rPr lang="zh-CN" altLang="en-US" sz="2400" b="1" dirty="0">
                <a:latin typeface="宋体" panose="02010600030101010101" pitchFamily="2" charset="-122"/>
              </a:rPr>
              <a:t>初始化为</a:t>
            </a:r>
            <a:r>
              <a:rPr lang="en-US" altLang="x-none" sz="2400" b="1" dirty="0"/>
              <a:t>0</a:t>
            </a:r>
            <a:r>
              <a:rPr lang="en-US" altLang="x-none" sz="2400" b="1" dirty="0">
                <a:ea typeface="楷体_GB2312" pitchFamily="1" charset="-122"/>
              </a:rPr>
              <a:t>   */</a:t>
            </a:r>
            <a:endParaRPr lang="en-US" altLang="x-none" sz="2400" b="1" dirty="0">
              <a:ea typeface="楷体_GB2312" pitchFamily="1" charset="-122"/>
            </a:endParaRPr>
          </a:p>
          <a:p>
            <a:pPr marL="355600" lvl="1" indent="0">
              <a:buNone/>
            </a:pPr>
            <a:r>
              <a:rPr lang="en-US" altLang="x-none" sz="2400" b="1" dirty="0">
                <a:ea typeface="楷体_GB2312" pitchFamily="1" charset="-122"/>
              </a:rPr>
              <a:t>               </a:t>
            </a:r>
            <a:r>
              <a:rPr lang="en-US" altLang="x-none" b="1" dirty="0">
                <a:ea typeface="楷体_GB2312" pitchFamily="1" charset="-122"/>
              </a:rPr>
              <a:t>for (k=1 ; k&lt;=a.tn ; ++k) </a:t>
            </a:r>
            <a:endParaRPr lang="en-US" altLang="x-none" b="1" dirty="0">
              <a:ea typeface="楷体_GB2312" pitchFamily="1" charset="-122"/>
            </a:endParaRPr>
          </a:p>
          <a:p>
            <a:pPr marL="1435100" lvl="4" indent="0">
              <a:buNone/>
            </a:pPr>
            <a:r>
              <a:rPr lang="en-US" altLang="x-none" sz="2800" b="1" dirty="0">
                <a:ea typeface="楷体_GB2312" pitchFamily="1" charset="-122"/>
              </a:rPr>
              <a:t>      ++num[ a.data[k].col] ;</a:t>
            </a:r>
            <a:endParaRPr lang="en-US" altLang="x-none" sz="2800" b="1" dirty="0">
              <a:ea typeface="楷体_GB2312" pitchFamily="1" charset="-122"/>
            </a:endParaRPr>
          </a:p>
          <a:p>
            <a:pPr marL="1435100" lvl="4" indent="0">
              <a:buNone/>
            </a:pPr>
            <a:r>
              <a:rPr lang="en-US" altLang="x-none" sz="2800" b="1" dirty="0">
                <a:ea typeface="楷体_GB2312" pitchFamily="1" charset="-122"/>
              </a:rPr>
              <a:t>          </a:t>
            </a:r>
            <a:r>
              <a:rPr lang="en-US" altLang="x-none" sz="1800" b="1" dirty="0"/>
              <a:t> </a:t>
            </a:r>
            <a:r>
              <a:rPr lang="en-US" altLang="x-none" sz="2400" b="1" dirty="0"/>
              <a:t>/*   </a:t>
            </a:r>
            <a:r>
              <a:rPr lang="zh-CN" altLang="en-US" sz="2400" b="1" dirty="0"/>
              <a:t>求原</a:t>
            </a:r>
            <a:r>
              <a:rPr lang="zh-CN" altLang="en-US" sz="2400" b="1" dirty="0">
                <a:latin typeface="宋体" panose="02010600030101010101" pitchFamily="2" charset="-122"/>
              </a:rPr>
              <a:t>矩阵中每一列非</a:t>
            </a:r>
            <a:r>
              <a:rPr lang="en-US" altLang="x-none" sz="2400" b="1" dirty="0"/>
              <a:t>0</a:t>
            </a:r>
            <a:r>
              <a:rPr lang="zh-CN" altLang="en-US" sz="2400" b="1" dirty="0"/>
              <a:t>元素个数</a:t>
            </a:r>
            <a:r>
              <a:rPr lang="zh-CN" altLang="en-US" sz="2400" b="1" dirty="0">
                <a:latin typeface="宋体" panose="02010600030101010101" pitchFamily="2" charset="-122"/>
              </a:rPr>
              <a:t>  </a:t>
            </a:r>
            <a:r>
              <a:rPr lang="zh-CN" altLang="en-US" sz="2400" b="1" dirty="0"/>
              <a:t>*</a:t>
            </a:r>
            <a:r>
              <a:rPr lang="en-US" altLang="x-none" sz="2400" b="1" dirty="0"/>
              <a:t>/</a:t>
            </a:r>
            <a:endParaRPr lang="en-US" altLang="x-none" sz="2400" b="1"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7329" name="内容占位符 273409"/>
          <p:cNvSpPr>
            <a:spLocks noGrp="1"/>
          </p:cNvSpPr>
          <p:nvPr>
            <p:ph idx="4294967295"/>
          </p:nvPr>
        </p:nvSpPr>
        <p:spPr>
          <a:xfrm>
            <a:off x="1676400" y="152400"/>
            <a:ext cx="8839200" cy="6553200"/>
          </a:xfrm>
        </p:spPr>
        <p:txBody>
          <a:bodyPr anchor="t"/>
          <a:p>
            <a:pPr marL="1435100" lvl="4" indent="0">
              <a:lnSpc>
                <a:spcPct val="110000"/>
              </a:lnSpc>
              <a:buNone/>
            </a:pPr>
            <a:r>
              <a:rPr lang="en-US" altLang="x-none" sz="2800" b="1" dirty="0"/>
              <a:t>for (cpot[0]=1, col=2 ; col&lt;=a.cn ; ++col)</a:t>
            </a:r>
            <a:endParaRPr lang="en-US" altLang="x-none" sz="2800" b="1" dirty="0"/>
          </a:p>
          <a:p>
            <a:pPr marL="1435100" lvl="4" indent="0">
              <a:lnSpc>
                <a:spcPct val="110000"/>
              </a:lnSpc>
              <a:buNone/>
            </a:pPr>
            <a:r>
              <a:rPr lang="en-US" altLang="x-none" sz="2800" b="1" dirty="0"/>
              <a:t>       cpot[col]=cpot[col-1]+num[col-1] ;</a:t>
            </a:r>
            <a:endParaRPr lang="en-US" altLang="x-none" sz="2800" b="1" dirty="0"/>
          </a:p>
          <a:p>
            <a:pPr marL="1435100" lvl="4" indent="0">
              <a:lnSpc>
                <a:spcPct val="110000"/>
              </a:lnSpc>
              <a:buNone/>
            </a:pPr>
            <a:r>
              <a:rPr lang="en-US" altLang="x-none" sz="2800" b="1" dirty="0"/>
              <a:t>         </a:t>
            </a:r>
            <a:r>
              <a:rPr lang="en-US" altLang="x-none" sz="2400" b="1" dirty="0"/>
              <a:t>/*  </a:t>
            </a:r>
            <a:r>
              <a:rPr lang="zh-CN" altLang="en-US" sz="2400" b="1" dirty="0"/>
              <a:t>求第</a:t>
            </a:r>
            <a:r>
              <a:rPr lang="en-US" altLang="x-none" sz="2400" b="1" dirty="0"/>
              <a:t>col</a:t>
            </a:r>
            <a:r>
              <a:rPr lang="zh-CN" altLang="en-US" sz="2400" b="1" dirty="0">
                <a:latin typeface="宋体" panose="02010600030101010101" pitchFamily="2" charset="-122"/>
              </a:rPr>
              <a:t>列中第一个非</a:t>
            </a:r>
            <a:r>
              <a:rPr lang="en-US" altLang="x-none" sz="2400" b="1" dirty="0"/>
              <a:t>0</a:t>
            </a:r>
            <a:r>
              <a:rPr lang="zh-CN" altLang="en-US" sz="2400" b="1" dirty="0"/>
              <a:t>元在</a:t>
            </a:r>
            <a:r>
              <a:rPr lang="en-US" altLang="x-none" sz="2400" b="1" dirty="0"/>
              <a:t>b.data</a:t>
            </a:r>
            <a:r>
              <a:rPr lang="zh-CN" altLang="en-US" sz="2400" b="1" dirty="0"/>
              <a:t>中的序号</a:t>
            </a:r>
            <a:r>
              <a:rPr lang="zh-CN" altLang="en-US" sz="2400" b="1" dirty="0">
                <a:latin typeface="宋体" panose="02010600030101010101" pitchFamily="2" charset="-122"/>
              </a:rPr>
              <a:t> </a:t>
            </a:r>
            <a:r>
              <a:rPr lang="zh-CN" altLang="en-US" sz="2400" b="1" dirty="0"/>
              <a:t>*</a:t>
            </a:r>
            <a:r>
              <a:rPr lang="en-US" altLang="x-none" sz="2400" b="1" dirty="0"/>
              <a:t>/</a:t>
            </a:r>
            <a:endParaRPr lang="en-US" altLang="x-none" sz="2400" b="1" dirty="0"/>
          </a:p>
          <a:p>
            <a:pPr marL="1435100" lvl="4" indent="0">
              <a:lnSpc>
                <a:spcPct val="110000"/>
              </a:lnSpc>
              <a:buNone/>
            </a:pPr>
            <a:r>
              <a:rPr lang="en-US" altLang="x-none" sz="2800" b="1" dirty="0"/>
              <a:t>for (p=1 ; p&lt;=a.tn ; ++p)</a:t>
            </a:r>
            <a:endParaRPr lang="en-US" altLang="x-none" sz="2800" b="1" dirty="0"/>
          </a:p>
          <a:p>
            <a:pPr marL="1435100" lvl="4" indent="0">
              <a:lnSpc>
                <a:spcPct val="110000"/>
              </a:lnSpc>
              <a:buNone/>
            </a:pPr>
            <a:r>
              <a:rPr lang="en-US" altLang="x-none" sz="2800" b="1" dirty="0"/>
              <a:t>    {   col=a.data[p].col ;  q=cpot[col] ;</a:t>
            </a:r>
            <a:endParaRPr lang="en-US" altLang="x-none" sz="2800" b="1" dirty="0"/>
          </a:p>
          <a:p>
            <a:pPr marL="1435100" lvl="4" indent="0">
              <a:lnSpc>
                <a:spcPct val="110000"/>
              </a:lnSpc>
              <a:buNone/>
            </a:pPr>
            <a:r>
              <a:rPr lang="en-US" altLang="x-none" sz="2800" b="1" dirty="0"/>
              <a:t>          b.data[q].row=a.data[p].col ;</a:t>
            </a:r>
            <a:endParaRPr lang="en-US" altLang="x-none" sz="2800" b="1" dirty="0"/>
          </a:p>
          <a:p>
            <a:pPr marL="1435100" lvl="4" indent="0">
              <a:lnSpc>
                <a:spcPct val="110000"/>
              </a:lnSpc>
              <a:buNone/>
            </a:pPr>
            <a:r>
              <a:rPr lang="en-US" altLang="x-none" sz="2800" b="1" dirty="0"/>
              <a:t>          b.data[q].col=a.data[p].row ;</a:t>
            </a:r>
            <a:endParaRPr lang="en-US" altLang="x-none" sz="2800" b="1" dirty="0"/>
          </a:p>
          <a:p>
            <a:pPr marL="1435100" lvl="4" indent="0">
              <a:lnSpc>
                <a:spcPct val="110000"/>
              </a:lnSpc>
              <a:buNone/>
            </a:pPr>
            <a:r>
              <a:rPr lang="en-US" altLang="x-none" sz="2800" b="1" dirty="0"/>
              <a:t>           b.data[q].value=a.data[p].value ; </a:t>
            </a:r>
            <a:endParaRPr lang="en-US" altLang="x-none" sz="2800" b="1" dirty="0"/>
          </a:p>
          <a:p>
            <a:pPr marL="1435100" lvl="4" indent="0">
              <a:lnSpc>
                <a:spcPct val="110000"/>
              </a:lnSpc>
              <a:buNone/>
            </a:pPr>
            <a:r>
              <a:rPr lang="en-US" altLang="x-none" sz="2800" b="1" dirty="0"/>
              <a:t>           ++cpot[col] ;      </a:t>
            </a:r>
            <a:r>
              <a:rPr lang="en-US" altLang="x-none" sz="2400" b="1" dirty="0"/>
              <a:t>/*</a:t>
            </a:r>
            <a:r>
              <a:rPr lang="zh-CN" altLang="en-US" sz="2400" b="1" dirty="0"/>
              <a:t>至关重要</a:t>
            </a:r>
            <a:r>
              <a:rPr lang="en-US" altLang="x-none" sz="2400" b="1" dirty="0"/>
              <a:t>!!</a:t>
            </a:r>
            <a:r>
              <a:rPr lang="zh-CN" altLang="en-US" sz="2400" b="1" dirty="0"/>
              <a:t>当本</a:t>
            </a:r>
            <a:r>
              <a:rPr lang="zh-CN" altLang="en-US" sz="2400" b="1" dirty="0">
                <a:latin typeface="宋体" panose="02010600030101010101" pitchFamily="2" charset="-122"/>
              </a:rPr>
              <a:t>列中  </a:t>
            </a:r>
            <a:r>
              <a:rPr lang="zh-CN" altLang="en-US" sz="2400" b="1" dirty="0"/>
              <a:t>*</a:t>
            </a:r>
            <a:r>
              <a:rPr lang="en-US" altLang="x-none" sz="2400" b="1" dirty="0"/>
              <a:t>/</a:t>
            </a:r>
            <a:endParaRPr lang="en-US" altLang="x-none" sz="2400" b="1" dirty="0"/>
          </a:p>
          <a:p>
            <a:pPr marL="1435100" lvl="4" indent="0">
              <a:lnSpc>
                <a:spcPct val="110000"/>
              </a:lnSpc>
              <a:buNone/>
            </a:pPr>
            <a:r>
              <a:rPr lang="en-US" altLang="x-none" sz="2800" b="1" dirty="0"/>
              <a:t>     }</a:t>
            </a:r>
            <a:endParaRPr lang="en-US" altLang="x-none" sz="2800" b="1" dirty="0"/>
          </a:p>
          <a:p>
            <a:pPr marL="1079500" lvl="3" indent="0">
              <a:lnSpc>
                <a:spcPct val="110000"/>
              </a:lnSpc>
              <a:buNone/>
            </a:pPr>
            <a:r>
              <a:rPr lang="en-US" altLang="x-none" sz="2800" b="1" dirty="0"/>
              <a:t>}</a:t>
            </a:r>
            <a:endParaRPr lang="en-US" altLang="x-none" sz="2800" b="1" dirty="0"/>
          </a:p>
          <a:p>
            <a:pPr marL="355600" lvl="1" indent="0">
              <a:lnSpc>
                <a:spcPct val="110000"/>
              </a:lnSpc>
              <a:buNone/>
            </a:pPr>
            <a:r>
              <a:rPr lang="en-US" altLang="x-none" b="1" dirty="0"/>
              <a:t>}</a:t>
            </a:r>
            <a:endParaRPr lang="en-US" altLang="x-none" b="1"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4434" name="标题 274433"/>
          <p:cNvSpPr>
            <a:spLocks noGrp="1"/>
          </p:cNvSpPr>
          <p:nvPr>
            <p:ph type="title"/>
          </p:nvPr>
        </p:nvSpPr>
        <p:spPr>
          <a:xfrm>
            <a:off x="2208213" y="146050"/>
            <a:ext cx="7704138" cy="690563"/>
          </a:xfrm>
        </p:spPr>
        <p:txBody>
          <a:bodyPr lIns="92075" tIns="46038" rIns="92075" bIns="46038" anchor="ctr"/>
          <a:p>
            <a:pPr fontAlgn="base"/>
            <a:r>
              <a:rPr lang="en-US" altLang="x-none" sz="4000" b="1" strike="noStrike" noProof="1" dirty="0">
                <a:effectLst/>
                <a:latin typeface="Times New Roman" panose="02020603050405020304" pitchFamily="2" charset="0"/>
              </a:rPr>
              <a:t>2    </a:t>
            </a:r>
            <a:r>
              <a:rPr lang="zh-CN" altLang="en-US" sz="4000" b="1" strike="noStrike" noProof="1" dirty="0">
                <a:effectLst/>
                <a:latin typeface="楷体_GB2312" pitchFamily="1" charset="-122"/>
                <a:ea typeface="楷体_GB2312" pitchFamily="1" charset="-122"/>
              </a:rPr>
              <a:t>行逻辑链接的三元组顺序表</a:t>
            </a:r>
            <a:endParaRPr lang="zh-CN" altLang="en-US" b="1" strike="noStrike" noProof="1" dirty="0">
              <a:latin typeface="楷体_GB2312" pitchFamily="1" charset="-122"/>
              <a:ea typeface="楷体_GB2312" pitchFamily="1" charset="-122"/>
            </a:endParaRPr>
          </a:p>
        </p:txBody>
      </p:sp>
      <p:sp>
        <p:nvSpPr>
          <p:cNvPr id="228354" name="矩形 274434"/>
          <p:cNvSpPr/>
          <p:nvPr/>
        </p:nvSpPr>
        <p:spPr>
          <a:xfrm>
            <a:off x="1752600" y="1052513"/>
            <a:ext cx="8736013" cy="5329237"/>
          </a:xfrm>
          <a:prstGeom prst="rect">
            <a:avLst/>
          </a:prstGeom>
          <a:noFill/>
          <a:ln w="9525">
            <a:noFill/>
          </a:ln>
        </p:spPr>
        <p:txBody>
          <a:bodyPr anchor="t"/>
          <a:p>
            <a:pPr>
              <a:lnSpc>
                <a:spcPct val="110000"/>
              </a:lnSpc>
              <a:spcBef>
                <a:spcPct val="20000"/>
              </a:spcBef>
            </a:pPr>
            <a:r>
              <a:rPr lang="zh-CN" altLang="en-US" sz="2800" b="1" dirty="0">
                <a:latin typeface="Times New Roman" panose="02020603050405020304" pitchFamily="2" charset="0"/>
                <a:ea typeface="宋体" panose="02010600030101010101" pitchFamily="2" charset="-122"/>
              </a:rPr>
              <a:t>        将上述方法二中的辅助向量</a:t>
            </a:r>
            <a:r>
              <a:rPr lang="en-US" altLang="x-none" sz="2800" b="1" dirty="0">
                <a:latin typeface="Times New Roman" panose="02020603050405020304" pitchFamily="2" charset="0"/>
                <a:ea typeface="宋体" panose="02010600030101010101" pitchFamily="2" charset="-122"/>
              </a:rPr>
              <a:t>cpot[ ]</a:t>
            </a:r>
            <a:r>
              <a:rPr lang="zh-CN" altLang="en-US" sz="2800" b="1" dirty="0">
                <a:latin typeface="Times New Roman" panose="02020603050405020304" pitchFamily="2" charset="0"/>
                <a:ea typeface="宋体" panose="02010600030101010101" pitchFamily="2" charset="-122"/>
              </a:rPr>
              <a:t>固定在稀疏矩阵的三元组表中，用来指示“行”的信息。得到另一种顺序存储结构：</a:t>
            </a:r>
            <a:r>
              <a:rPr lang="zh-CN" altLang="en-US" sz="2800" b="1" dirty="0">
                <a:solidFill>
                  <a:schemeClr val="folHlink"/>
                </a:solidFill>
                <a:latin typeface="Times New Roman" panose="02020603050405020304" pitchFamily="2" charset="0"/>
                <a:ea typeface="宋体" panose="02010600030101010101" pitchFamily="2" charset="-122"/>
              </a:rPr>
              <a:t>行逻辑链接的三元组顺序表</a:t>
            </a:r>
            <a:r>
              <a:rPr lang="zh-CN" altLang="en-US" sz="2800" b="1" dirty="0">
                <a:latin typeface="Times New Roman" panose="02020603050405020304" pitchFamily="2" charset="0"/>
                <a:ea typeface="宋体" panose="02010600030101010101" pitchFamily="2" charset="-122"/>
              </a:rPr>
              <a:t>。其类型描述如下：</a:t>
            </a:r>
            <a:endParaRPr lang="zh-CN" altLang="en-US" sz="2800" b="1" dirty="0">
              <a:latin typeface="Times New Roman" panose="02020603050405020304" pitchFamily="2" charset="0"/>
              <a:ea typeface="宋体" panose="02010600030101010101" pitchFamily="2" charset="-122"/>
            </a:endParaRPr>
          </a:p>
          <a:p>
            <a:pPr>
              <a:lnSpc>
                <a:spcPct val="110000"/>
              </a:lnSpc>
              <a:spcBef>
                <a:spcPct val="20000"/>
              </a:spcBef>
            </a:pPr>
            <a:r>
              <a:rPr lang="en-US" altLang="x-none" sz="2800" b="1" dirty="0">
                <a:latin typeface="Times New Roman" panose="02020603050405020304" pitchFamily="2" charset="0"/>
                <a:ea typeface="宋体" panose="02010600030101010101" pitchFamily="2" charset="-122"/>
              </a:rPr>
              <a:t>#define MAX_ROW 100</a:t>
            </a:r>
            <a:endParaRPr lang="en-US" altLang="x-none" sz="2800" b="1" dirty="0">
              <a:latin typeface="Times New Roman" panose="02020603050405020304" pitchFamily="2" charset="0"/>
              <a:ea typeface="宋体" panose="02010600030101010101" pitchFamily="2" charset="-122"/>
            </a:endParaRPr>
          </a:p>
          <a:p>
            <a:pPr>
              <a:lnSpc>
                <a:spcPct val="110000"/>
              </a:lnSpc>
              <a:spcBef>
                <a:spcPct val="20000"/>
              </a:spcBef>
            </a:pPr>
            <a:r>
              <a:rPr lang="en-US" altLang="x-none" sz="2800" b="1" dirty="0">
                <a:latin typeface="Times New Roman" panose="02020603050405020304" pitchFamily="2" charset="0"/>
                <a:ea typeface="宋体" panose="02010600030101010101" pitchFamily="2" charset="-122"/>
              </a:rPr>
              <a:t>typedef struct  </a:t>
            </a:r>
            <a:endParaRPr lang="en-US" altLang="x-none" sz="28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20000"/>
              </a:spcBef>
            </a:pPr>
            <a:r>
              <a:rPr lang="en-US" altLang="x-none" sz="2800" b="1" dirty="0">
                <a:latin typeface="Times New Roman" panose="02020603050405020304" pitchFamily="2" charset="0"/>
                <a:ea typeface="宋体" panose="02010600030101010101" pitchFamily="2" charset="-122"/>
              </a:rPr>
              <a:t>{  Triple data[MAX_SIZE] ;</a:t>
            </a:r>
            <a:r>
              <a:rPr lang="en-US" altLang="x-none" sz="2400" b="1" dirty="0">
                <a:latin typeface="Times New Roman" panose="02020603050405020304" pitchFamily="2" charset="0"/>
                <a:ea typeface="宋体" panose="02010600030101010101" pitchFamily="2" charset="-122"/>
              </a:rPr>
              <a:t>     /*  </a:t>
            </a:r>
            <a:r>
              <a:rPr lang="zh-CN" altLang="en-US" sz="2400" b="1" dirty="0">
                <a:latin typeface="Times New Roman" panose="02020603050405020304" pitchFamily="2" charset="0"/>
                <a:ea typeface="宋体" panose="02010600030101010101" pitchFamily="2" charset="-122"/>
              </a:rPr>
              <a:t>非</a:t>
            </a:r>
            <a:r>
              <a:rPr lang="en-US" altLang="x-none" sz="2400" b="1" dirty="0">
                <a:latin typeface="Times New Roman" panose="02020603050405020304" pitchFamily="2" charset="0"/>
                <a:ea typeface="宋体" panose="02010600030101010101" pitchFamily="2" charset="-122"/>
              </a:rPr>
              <a:t>0</a:t>
            </a:r>
            <a:r>
              <a:rPr lang="zh-CN" altLang="en-US" sz="2400" b="1" dirty="0">
                <a:latin typeface="Times New Roman" panose="02020603050405020304" pitchFamily="2" charset="0"/>
                <a:ea typeface="宋体" panose="02010600030101010101" pitchFamily="2" charset="-122"/>
              </a:rPr>
              <a:t>元素的三元组表  *</a:t>
            </a:r>
            <a:r>
              <a:rPr lang="en-US" altLang="x-none" sz="2400" b="1" dirty="0">
                <a:latin typeface="Times New Roman" panose="02020603050405020304" pitchFamily="2" charset="0"/>
                <a:ea typeface="宋体" panose="02010600030101010101" pitchFamily="2" charset="-122"/>
              </a:rPr>
              <a:t>/  </a:t>
            </a:r>
            <a:endParaRPr lang="en-US" altLang="x-none" sz="24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20000"/>
              </a:spcBef>
            </a:pPr>
            <a:r>
              <a:rPr lang="en-US" altLang="x-none" sz="2800" b="1" dirty="0">
                <a:latin typeface="Times New Roman" panose="02020603050405020304" pitchFamily="2" charset="0"/>
                <a:ea typeface="宋体" panose="02010600030101010101" pitchFamily="2" charset="-122"/>
              </a:rPr>
              <a:t>int     rpos[MAX_ROW];</a:t>
            </a:r>
            <a:r>
              <a:rPr lang="en-US" altLang="x-none" sz="2400" b="1" dirty="0">
                <a:latin typeface="Times New Roman" panose="02020603050405020304" pitchFamily="2" charset="0"/>
                <a:ea typeface="宋体" panose="02010600030101010101" pitchFamily="2" charset="-122"/>
              </a:rPr>
              <a:t>     /* </a:t>
            </a:r>
            <a:r>
              <a:rPr lang="zh-CN" altLang="en-US" sz="2400" b="1" dirty="0">
                <a:latin typeface="Times New Roman" panose="02020603050405020304" pitchFamily="2" charset="0"/>
                <a:ea typeface="宋体" panose="02010600030101010101" pitchFamily="2" charset="-122"/>
              </a:rPr>
              <a:t>各行第一个非</a:t>
            </a:r>
            <a:r>
              <a:rPr lang="en-US" altLang="x-none" sz="2400" b="1" dirty="0">
                <a:latin typeface="Times New Roman" panose="02020603050405020304" pitchFamily="2" charset="0"/>
                <a:ea typeface="宋体" panose="02010600030101010101" pitchFamily="2" charset="-122"/>
              </a:rPr>
              <a:t>0</a:t>
            </a:r>
            <a:r>
              <a:rPr lang="zh-CN" altLang="en-US" sz="2400" b="1" dirty="0">
                <a:latin typeface="Times New Roman" panose="02020603050405020304" pitchFamily="2" charset="0"/>
                <a:ea typeface="宋体" panose="02010600030101010101" pitchFamily="2" charset="-122"/>
              </a:rPr>
              <a:t>位置表 *</a:t>
            </a:r>
            <a:r>
              <a:rPr lang="en-US" altLang="x-none" sz="2400" b="1" dirty="0">
                <a:latin typeface="Times New Roman" panose="02020603050405020304" pitchFamily="2" charset="0"/>
                <a:ea typeface="宋体" panose="02010600030101010101" pitchFamily="2" charset="-122"/>
              </a:rPr>
              <a:t>/ </a:t>
            </a:r>
            <a:endParaRPr lang="en-US" altLang="x-none" sz="24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20000"/>
              </a:spcBef>
            </a:pPr>
            <a:r>
              <a:rPr lang="en-US" altLang="x-none" sz="2800" b="1" dirty="0">
                <a:latin typeface="Times New Roman" panose="02020603050405020304" pitchFamily="2" charset="0"/>
                <a:ea typeface="宋体" panose="02010600030101010101" pitchFamily="2" charset="-122"/>
              </a:rPr>
              <a:t>int    rn ,cn , tn ;</a:t>
            </a:r>
            <a:r>
              <a:rPr lang="en-US" altLang="x-none" sz="2400" b="1" dirty="0">
                <a:latin typeface="Times New Roman" panose="02020603050405020304" pitchFamily="2" charset="0"/>
                <a:ea typeface="宋体" panose="02010600030101010101" pitchFamily="2" charset="-122"/>
              </a:rPr>
              <a:t>       /*  </a:t>
            </a:r>
            <a:r>
              <a:rPr lang="zh-CN" altLang="en-US" sz="2400" b="1" dirty="0">
                <a:latin typeface="Times New Roman" panose="02020603050405020304" pitchFamily="2" charset="0"/>
                <a:ea typeface="宋体" panose="02010600030101010101" pitchFamily="2" charset="-122"/>
              </a:rPr>
              <a:t>矩阵的行、列数和非</a:t>
            </a:r>
            <a:r>
              <a:rPr lang="en-US" altLang="x-none" sz="2400" b="1" dirty="0">
                <a:latin typeface="Times New Roman" panose="02020603050405020304" pitchFamily="2" charset="0"/>
                <a:ea typeface="宋体" panose="02010600030101010101" pitchFamily="2" charset="-122"/>
              </a:rPr>
              <a:t>0</a:t>
            </a:r>
            <a:r>
              <a:rPr lang="zh-CN" altLang="en-US" sz="2400" b="1" dirty="0">
                <a:latin typeface="Times New Roman" panose="02020603050405020304" pitchFamily="2" charset="0"/>
                <a:ea typeface="宋体" panose="02010600030101010101" pitchFamily="2" charset="-122"/>
              </a:rPr>
              <a:t>元个数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20000"/>
              </a:spcBef>
            </a:pPr>
            <a:r>
              <a:rPr lang="en-US" altLang="x-none" sz="2800" b="1" dirty="0">
                <a:latin typeface="Times New Roman" panose="02020603050405020304" pitchFamily="2" charset="0"/>
                <a:ea typeface="宋体" panose="02010600030101010101" pitchFamily="2" charset="-122"/>
              </a:rPr>
              <a:t>}RLSMatrix ;</a:t>
            </a:r>
            <a:endParaRPr lang="en-US" altLang="x-none"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9377" name="内容占位符 275457"/>
          <p:cNvSpPr>
            <a:spLocks noGrp="1"/>
          </p:cNvSpPr>
          <p:nvPr>
            <p:ph idx="4294967295"/>
          </p:nvPr>
        </p:nvSpPr>
        <p:spPr>
          <a:xfrm>
            <a:off x="1676400" y="152400"/>
            <a:ext cx="8812213" cy="6229350"/>
          </a:xfrm>
        </p:spPr>
        <p:txBody>
          <a:bodyPr anchor="t"/>
          <a:p>
            <a:pPr marL="0" indent="0">
              <a:buNone/>
            </a:pPr>
            <a:r>
              <a:rPr lang="zh-CN" altLang="en-US" b="1" dirty="0">
                <a:solidFill>
                  <a:schemeClr val="folHlink"/>
                </a:solidFill>
                <a:latin typeface="楷体_GB2312" pitchFamily="1" charset="-122"/>
                <a:ea typeface="楷体_GB2312" pitchFamily="1" charset="-122"/>
              </a:rPr>
              <a:t>稀疏矩阵的乘法</a:t>
            </a:r>
            <a:endParaRPr lang="zh-CN" altLang="en-US" b="1" dirty="0">
              <a:solidFill>
                <a:schemeClr val="folHlink"/>
              </a:solidFill>
              <a:latin typeface="楷体_GB2312" pitchFamily="1" charset="-122"/>
              <a:ea typeface="楷体_GB2312" pitchFamily="1" charset="-122"/>
            </a:endParaRPr>
          </a:p>
          <a:p>
            <a:pPr marL="0" indent="0">
              <a:buNone/>
            </a:pPr>
            <a:r>
              <a:rPr lang="zh-CN" altLang="en-US" sz="2800" b="1" dirty="0"/>
              <a:t>设有两个矩阵：</a:t>
            </a:r>
            <a:r>
              <a:rPr lang="en-US" altLang="x-none" sz="2800" b="1" dirty="0"/>
              <a:t>A=(a</a:t>
            </a:r>
            <a:r>
              <a:rPr lang="en-US" altLang="x-none" sz="2800" b="1" baseline="-16000" dirty="0"/>
              <a:t>ij</a:t>
            </a:r>
            <a:r>
              <a:rPr lang="en-US" altLang="x-none" sz="2800" b="1" dirty="0"/>
              <a:t>)</a:t>
            </a:r>
            <a:r>
              <a:rPr lang="en-US" altLang="x-none" sz="2800" b="1" baseline="-16000" dirty="0"/>
              <a:t>m</a:t>
            </a:r>
            <a:r>
              <a:rPr lang="en-US" altLang="x-none" sz="2800" b="1" baseline="-16000" dirty="0">
                <a:sym typeface="Symbol" panose="05050102010706020507" pitchFamily="2" charset="2"/>
              </a:rPr>
              <a:t></a:t>
            </a:r>
            <a:r>
              <a:rPr lang="en-US" altLang="x-none" sz="2800" b="1" baseline="-16000" dirty="0"/>
              <a:t>n</a:t>
            </a:r>
            <a:r>
              <a:rPr lang="en-US" altLang="x-none" sz="2800" b="1" baseline="-25000" dirty="0"/>
              <a:t> </a:t>
            </a:r>
            <a:r>
              <a:rPr lang="zh-CN" altLang="en-US" sz="2800" b="1" dirty="0"/>
              <a:t>，</a:t>
            </a:r>
            <a:r>
              <a:rPr lang="en-US" altLang="x-none" sz="2800" b="1" dirty="0"/>
              <a:t>B=(b</a:t>
            </a:r>
            <a:r>
              <a:rPr lang="en-US" altLang="x-none" sz="2800" b="1" baseline="-16000" dirty="0"/>
              <a:t>ij</a:t>
            </a:r>
            <a:r>
              <a:rPr lang="en-US" altLang="x-none" sz="2800" b="1" dirty="0"/>
              <a:t>)</a:t>
            </a:r>
            <a:r>
              <a:rPr lang="en-US" altLang="x-none" sz="2800" b="1" baseline="-16000" dirty="0"/>
              <a:t>n</a:t>
            </a:r>
            <a:r>
              <a:rPr lang="en-US" altLang="x-none" sz="2800" b="1" baseline="-16000" dirty="0">
                <a:sym typeface="Symbol" panose="05050102010706020507" pitchFamily="2" charset="2"/>
              </a:rPr>
              <a:t>p</a:t>
            </a:r>
            <a:endParaRPr lang="en-US" altLang="x-none" sz="2800" b="1" baseline="-16000" dirty="0">
              <a:sym typeface="Symbol" panose="05050102010706020507" pitchFamily="2" charset="2"/>
            </a:endParaRPr>
          </a:p>
          <a:p>
            <a:pPr marL="0" indent="0">
              <a:buNone/>
            </a:pPr>
            <a:r>
              <a:rPr lang="zh-CN" altLang="en-US" sz="2800" b="1" dirty="0"/>
              <a:t>则： </a:t>
            </a:r>
            <a:r>
              <a:rPr lang="en-US" altLang="x-none" sz="2800" b="1" dirty="0"/>
              <a:t>C=(c</a:t>
            </a:r>
            <a:r>
              <a:rPr lang="en-US" altLang="x-none" sz="2800" b="1" baseline="-16000" dirty="0"/>
              <a:t>ij</a:t>
            </a:r>
            <a:r>
              <a:rPr lang="en-US" altLang="x-none" sz="2800" b="1" dirty="0"/>
              <a:t>)</a:t>
            </a:r>
            <a:r>
              <a:rPr lang="en-US" altLang="x-none" sz="2800" b="1" baseline="-16000" dirty="0"/>
              <a:t>m</a:t>
            </a:r>
            <a:r>
              <a:rPr lang="en-US" altLang="x-none" sz="2800" b="1" baseline="-16000" dirty="0">
                <a:sym typeface="Symbol" panose="05050102010706020507" pitchFamily="2" charset="2"/>
              </a:rPr>
              <a:t></a:t>
            </a:r>
            <a:r>
              <a:rPr lang="en-US" altLang="x-none" sz="2800" b="1" baseline="-16000" dirty="0"/>
              <a:t>p </a:t>
            </a:r>
            <a:r>
              <a:rPr lang="en-US" altLang="x-none" sz="2800" b="1" dirty="0"/>
              <a:t>      </a:t>
            </a:r>
            <a:r>
              <a:rPr lang="zh-CN" altLang="en-US" sz="2800" b="1" dirty="0"/>
              <a:t>其中 </a:t>
            </a:r>
            <a:r>
              <a:rPr lang="en-US" altLang="x-none" sz="2800" b="1" dirty="0"/>
              <a:t>c</a:t>
            </a:r>
            <a:r>
              <a:rPr lang="en-US" altLang="x-none" sz="2800" b="1" baseline="-16000" dirty="0"/>
              <a:t>ij</a:t>
            </a:r>
            <a:r>
              <a:rPr lang="en-US" altLang="x-none" sz="2800" b="1" dirty="0"/>
              <a:t>=</a:t>
            </a:r>
            <a:r>
              <a:rPr lang="en-US" altLang="x-none" sz="2800" b="1" dirty="0">
                <a:ea typeface="Arial Unicode MS" panose="020B0604020202020204" charset="-122"/>
              </a:rPr>
              <a:t>∑</a:t>
            </a:r>
            <a:r>
              <a:rPr lang="en-US" altLang="x-none" sz="2800" b="1" dirty="0"/>
              <a:t>a</a:t>
            </a:r>
            <a:r>
              <a:rPr lang="en-US" altLang="x-none" sz="2800" b="1" baseline="-16000" dirty="0"/>
              <a:t>ik</a:t>
            </a:r>
            <a:r>
              <a:rPr lang="en-US" altLang="x-none" sz="2800" b="1" dirty="0">
                <a:sym typeface="Symbol" panose="05050102010706020507" pitchFamily="2" charset="2"/>
              </a:rPr>
              <a:t></a:t>
            </a:r>
            <a:r>
              <a:rPr lang="en-US" altLang="x-none" sz="2800" b="1" dirty="0"/>
              <a:t>b</a:t>
            </a:r>
            <a:r>
              <a:rPr lang="en-US" altLang="x-none" sz="2800" b="1" baseline="-16000" dirty="0"/>
              <a:t>kj</a:t>
            </a:r>
            <a:endParaRPr lang="en-US" altLang="x-none" sz="2800" b="1" baseline="-16000" dirty="0"/>
          </a:p>
          <a:p>
            <a:pPr marL="0" indent="0">
              <a:buNone/>
            </a:pPr>
            <a:r>
              <a:rPr lang="en-US" altLang="x-none" sz="2800" b="1" dirty="0"/>
              <a:t>          1≦k≦n </a:t>
            </a:r>
            <a:r>
              <a:rPr lang="zh-CN" altLang="en-US" sz="2800" b="1" dirty="0"/>
              <a:t>， </a:t>
            </a:r>
            <a:r>
              <a:rPr lang="en-US" altLang="x-none" sz="2800" b="1" dirty="0"/>
              <a:t>1≦i≦m </a:t>
            </a:r>
            <a:r>
              <a:rPr lang="zh-CN" altLang="en-US" sz="2800" b="1" dirty="0"/>
              <a:t>，</a:t>
            </a:r>
            <a:r>
              <a:rPr lang="en-US" altLang="x-none" sz="2800" b="1" dirty="0"/>
              <a:t>1≦j≦p</a:t>
            </a:r>
            <a:endParaRPr lang="en-US" altLang="x-none" sz="2800" b="1" dirty="0"/>
          </a:p>
          <a:p>
            <a:pPr marL="0" indent="0">
              <a:buNone/>
            </a:pPr>
            <a:r>
              <a:rPr lang="zh-CN" altLang="en-US" sz="2800" b="1" dirty="0"/>
              <a:t>经典算法是三重循环：</a:t>
            </a:r>
            <a:endParaRPr lang="zh-CN" altLang="en-US" sz="2800" b="1" dirty="0"/>
          </a:p>
          <a:p>
            <a:pPr marL="533400" lvl="1" indent="0">
              <a:buNone/>
            </a:pPr>
            <a:r>
              <a:rPr lang="en-US" altLang="x-none" b="1" dirty="0"/>
              <a:t>for  ( i=1 ; i&lt;=m ; ++i)</a:t>
            </a:r>
            <a:endParaRPr lang="en-US" altLang="x-none" b="1" dirty="0"/>
          </a:p>
          <a:p>
            <a:pPr marL="901700" lvl="2" indent="0">
              <a:buNone/>
            </a:pPr>
            <a:r>
              <a:rPr lang="en-US" altLang="x-none" sz="2800" b="1" dirty="0"/>
              <a:t>for ( j=1 ; j&lt;=p ; ++j)</a:t>
            </a:r>
            <a:endParaRPr lang="en-US" altLang="x-none" sz="2800" b="1" dirty="0"/>
          </a:p>
          <a:p>
            <a:pPr marL="1257300" lvl="3" indent="0">
              <a:buNone/>
            </a:pPr>
            <a:r>
              <a:rPr lang="en-US" altLang="x-none" sz="2800" b="1" dirty="0"/>
              <a:t>{   c[i][j]=0 ;</a:t>
            </a:r>
            <a:endParaRPr lang="en-US" altLang="x-none" sz="2800" b="1" dirty="0"/>
          </a:p>
          <a:p>
            <a:pPr marL="1612900" lvl="4" indent="0">
              <a:buNone/>
            </a:pPr>
            <a:r>
              <a:rPr lang="en-US" altLang="x-none" sz="2800" b="1" dirty="0"/>
              <a:t>for ( k=1 ; k&lt;=n ; ++k)</a:t>
            </a:r>
            <a:endParaRPr lang="en-US" altLang="x-none" sz="2800" b="1" dirty="0"/>
          </a:p>
          <a:p>
            <a:pPr marL="1612900" lvl="4" indent="0">
              <a:buNone/>
            </a:pPr>
            <a:r>
              <a:rPr lang="en-US" altLang="x-none" sz="2800" b="1" dirty="0"/>
              <a:t>      c[i][j]= c[i][j]+a[i][k]</a:t>
            </a:r>
            <a:r>
              <a:rPr lang="en-US" altLang="x-none" sz="2800" b="1" dirty="0">
                <a:sym typeface="Symbol" panose="05050102010706020507" pitchFamily="2" charset="2"/>
              </a:rPr>
              <a:t></a:t>
            </a:r>
            <a:r>
              <a:rPr lang="en-US" altLang="x-none" sz="2800" b="1" dirty="0"/>
              <a:t>b[k][j];</a:t>
            </a:r>
            <a:endParaRPr lang="en-US" altLang="x-none" sz="2800" b="1" dirty="0"/>
          </a:p>
          <a:p>
            <a:pPr marL="1257300" lvl="3" indent="0">
              <a:buNone/>
            </a:pPr>
            <a:r>
              <a:rPr lang="en-US" altLang="x-none" sz="2800" b="1" dirty="0"/>
              <a:t>}</a:t>
            </a:r>
            <a:endParaRPr lang="en-US" altLang="x-none" sz="2800" b="1" dirty="0"/>
          </a:p>
          <a:p>
            <a:pPr marL="0" indent="0">
              <a:buNone/>
            </a:pPr>
            <a:r>
              <a:rPr lang="zh-CN" altLang="en-US" sz="2800" b="1" dirty="0">
                <a:latin typeface="宋体" panose="02010600030101010101" pitchFamily="2" charset="-122"/>
              </a:rPr>
              <a:t>此算法的复杂度为</a:t>
            </a:r>
            <a:r>
              <a:rPr lang="en-US" altLang="x-none" sz="2800" b="1" dirty="0"/>
              <a:t>O(m</a:t>
            </a:r>
            <a:r>
              <a:rPr lang="en-US" altLang="x-none" sz="2800" b="1" dirty="0">
                <a:sym typeface="Symbol" panose="05050102010706020507" pitchFamily="2" charset="2"/>
              </a:rPr>
              <a:t></a:t>
            </a:r>
            <a:r>
              <a:rPr lang="en-US" altLang="x-none" sz="2800" b="1" dirty="0"/>
              <a:t>n</a:t>
            </a:r>
            <a:r>
              <a:rPr lang="en-US" altLang="x-none" sz="2800" b="1" dirty="0">
                <a:sym typeface="Symbol" panose="05050102010706020507" pitchFamily="2" charset="2"/>
              </a:rPr>
              <a:t></a:t>
            </a:r>
            <a:r>
              <a:rPr lang="en-US" altLang="x-none" sz="2800" b="1" dirty="0"/>
              <a:t>p)</a:t>
            </a:r>
            <a:r>
              <a:rPr lang="zh-CN" altLang="en-US" sz="2800" b="1" dirty="0">
                <a:latin typeface="宋体" panose="02010600030101010101" pitchFamily="2" charset="-122"/>
              </a:rPr>
              <a:t>。</a:t>
            </a:r>
            <a:endParaRPr lang="zh-CN" altLang="en-US" sz="2800" b="1" dirty="0">
              <a:latin typeface="宋体" panose="0201060003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1425" name="内容占位符 277505"/>
          <p:cNvSpPr>
            <a:spLocks noGrp="1"/>
          </p:cNvSpPr>
          <p:nvPr>
            <p:ph idx="4294967295"/>
          </p:nvPr>
        </p:nvSpPr>
        <p:spPr>
          <a:xfrm>
            <a:off x="1676400" y="228600"/>
            <a:ext cx="8812213" cy="6080125"/>
          </a:xfrm>
        </p:spPr>
        <p:txBody>
          <a:bodyPr anchor="t"/>
          <a:p>
            <a:pPr marL="0" indent="0">
              <a:lnSpc>
                <a:spcPct val="110000"/>
              </a:lnSpc>
              <a:buNone/>
            </a:pPr>
            <a:r>
              <a:rPr lang="zh-CN" altLang="en-US" sz="2800" b="1" dirty="0">
                <a:latin typeface="宋体" panose="02010600030101010101" pitchFamily="2" charset="-122"/>
              </a:rPr>
              <a:t>    设有两个稀疏矩阵</a:t>
            </a:r>
            <a:r>
              <a:rPr lang="en-US" altLang="x-none" sz="2800" b="1" dirty="0"/>
              <a:t>A=(a</a:t>
            </a:r>
            <a:r>
              <a:rPr lang="en-US" altLang="x-none" sz="2800" b="1" baseline="-16000" dirty="0"/>
              <a:t>ij</a:t>
            </a:r>
            <a:r>
              <a:rPr lang="en-US" altLang="x-none" sz="2800" b="1" dirty="0"/>
              <a:t>)</a:t>
            </a:r>
            <a:r>
              <a:rPr lang="en-US" altLang="x-none" sz="2800" b="1" baseline="-16000" dirty="0"/>
              <a:t>m</a:t>
            </a:r>
            <a:r>
              <a:rPr lang="en-US" altLang="x-none" sz="2800" b="1" baseline="-16000" dirty="0">
                <a:sym typeface="Symbol" panose="05050102010706020507" pitchFamily="2" charset="2"/>
              </a:rPr>
              <a:t></a:t>
            </a:r>
            <a:r>
              <a:rPr lang="en-US" altLang="x-none" sz="2800" b="1" baseline="-16000" dirty="0"/>
              <a:t>n</a:t>
            </a:r>
            <a:r>
              <a:rPr lang="en-US" altLang="x-none" sz="2800" b="1" baseline="-25000" dirty="0"/>
              <a:t> </a:t>
            </a:r>
            <a:r>
              <a:rPr lang="zh-CN" altLang="en-US" sz="2800" b="1" dirty="0"/>
              <a:t>，</a:t>
            </a:r>
            <a:r>
              <a:rPr lang="en-US" altLang="x-none" sz="2800" b="1" dirty="0"/>
              <a:t>B=(b</a:t>
            </a:r>
            <a:r>
              <a:rPr lang="en-US" altLang="x-none" sz="2800" b="1" baseline="-16000" dirty="0"/>
              <a:t>ij</a:t>
            </a:r>
            <a:r>
              <a:rPr lang="en-US" altLang="x-none" sz="2800" b="1" dirty="0"/>
              <a:t>)</a:t>
            </a:r>
            <a:r>
              <a:rPr lang="en-US" altLang="x-none" sz="2800" b="1" baseline="-16000" dirty="0"/>
              <a:t>n</a:t>
            </a:r>
            <a:r>
              <a:rPr lang="en-US" altLang="x-none" sz="2800" b="1" baseline="-16000" dirty="0">
                <a:sym typeface="Symbol" panose="05050102010706020507" pitchFamily="2" charset="2"/>
              </a:rPr>
              <a:t>p </a:t>
            </a:r>
            <a:r>
              <a:rPr lang="zh-CN" altLang="en-US" sz="2800" b="1" dirty="0"/>
              <a:t>，其</a:t>
            </a:r>
            <a:r>
              <a:rPr lang="zh-CN" altLang="en-US" sz="2800" b="1" dirty="0">
                <a:latin typeface="宋体" panose="02010600030101010101" pitchFamily="2" charset="-122"/>
              </a:rPr>
              <a:t>存储结构采用行逻辑链接的三元组顺序表。</a:t>
            </a:r>
            <a:endParaRPr lang="zh-CN" altLang="en-US" sz="2800" b="1" baseline="-16000" dirty="0">
              <a:sym typeface="Symbol" panose="05050102010706020507" pitchFamily="2" charset="2"/>
            </a:endParaRPr>
          </a:p>
          <a:p>
            <a:pPr marL="0" indent="0">
              <a:lnSpc>
                <a:spcPct val="110000"/>
              </a:lnSpc>
              <a:buNone/>
            </a:pPr>
            <a:r>
              <a:rPr lang="zh-CN" altLang="en-US" b="1" dirty="0">
                <a:solidFill>
                  <a:schemeClr val="folHlink"/>
                </a:solidFill>
                <a:latin typeface="宋体" panose="02010600030101010101" pitchFamily="2" charset="-122"/>
              </a:rPr>
              <a:t>算法思想</a:t>
            </a:r>
            <a:r>
              <a:rPr lang="zh-CN" altLang="en-US" b="1" dirty="0">
                <a:latin typeface="宋体" panose="02010600030101010101" pitchFamily="2" charset="-122"/>
              </a:rPr>
              <a:t>：</a:t>
            </a:r>
            <a:r>
              <a:rPr lang="zh-CN" altLang="en-US" sz="2800" b="1" dirty="0">
                <a:latin typeface="宋体" panose="02010600030101010101" pitchFamily="2" charset="-122"/>
              </a:rPr>
              <a:t>对于</a:t>
            </a:r>
            <a:r>
              <a:rPr lang="en-US" altLang="x-none" sz="2800" b="1" dirty="0"/>
              <a:t>A</a:t>
            </a:r>
            <a:r>
              <a:rPr lang="zh-CN" altLang="en-US" sz="2800" b="1" dirty="0">
                <a:latin typeface="宋体" panose="02010600030101010101" pitchFamily="2" charset="-122"/>
              </a:rPr>
              <a:t>中的每个元素</a:t>
            </a:r>
            <a:r>
              <a:rPr lang="en-US" altLang="x-none" sz="2800" b="1" dirty="0"/>
              <a:t>a.data[p](p=1, 2, </a:t>
            </a:r>
            <a:r>
              <a:rPr lang="en-US" altLang="x-none" sz="2800" b="1" dirty="0">
                <a:ea typeface="Arial Unicode MS" panose="020B0604020202020204" charset="-122"/>
              </a:rPr>
              <a:t>…</a:t>
            </a:r>
            <a:r>
              <a:rPr lang="en-US" altLang="x-none" sz="2800" b="1" dirty="0"/>
              <a:t> , a.tn)</a:t>
            </a:r>
            <a:r>
              <a:rPr lang="zh-CN" altLang="en-US" sz="2800" b="1" dirty="0">
                <a:latin typeface="宋体" panose="02010600030101010101" pitchFamily="2" charset="-122"/>
              </a:rPr>
              <a:t>，找到</a:t>
            </a:r>
            <a:r>
              <a:rPr lang="en-US" altLang="x-none" sz="2800" b="1" dirty="0"/>
              <a:t>B</a:t>
            </a:r>
            <a:r>
              <a:rPr lang="zh-CN" altLang="en-US" sz="2800" b="1" dirty="0">
                <a:latin typeface="宋体" panose="02010600030101010101" pitchFamily="2" charset="-122"/>
              </a:rPr>
              <a:t>中所有满足条件：</a:t>
            </a:r>
            <a:endParaRPr lang="zh-CN" altLang="en-US" sz="2800" b="1" dirty="0">
              <a:latin typeface="宋体" panose="02010600030101010101" pitchFamily="2" charset="-122"/>
            </a:endParaRPr>
          </a:p>
          <a:p>
            <a:pPr marL="0" indent="0">
              <a:lnSpc>
                <a:spcPct val="110000"/>
              </a:lnSpc>
              <a:buNone/>
            </a:pPr>
            <a:r>
              <a:rPr lang="zh-CN" altLang="en-US" sz="2800" b="1" dirty="0"/>
              <a:t>          </a:t>
            </a:r>
            <a:r>
              <a:rPr lang="en-US" altLang="x-none" sz="2800" b="1" dirty="0"/>
              <a:t>a.data[p].col=b.data[q].row</a:t>
            </a:r>
            <a:r>
              <a:rPr lang="zh-CN" altLang="en-US" sz="2800" b="1" dirty="0">
                <a:latin typeface="宋体" panose="02010600030101010101" pitchFamily="2" charset="-122"/>
              </a:rPr>
              <a:t>的元素</a:t>
            </a:r>
            <a:r>
              <a:rPr lang="en-US" altLang="x-none" sz="2800" b="1" dirty="0"/>
              <a:t>b.data[q]</a:t>
            </a:r>
            <a:r>
              <a:rPr lang="zh-CN" altLang="en-US" sz="2800" b="1" dirty="0"/>
              <a:t>，</a:t>
            </a:r>
            <a:r>
              <a:rPr lang="zh-CN" altLang="en-US" sz="2800" b="1" dirty="0">
                <a:latin typeface="宋体" panose="02010600030101010101" pitchFamily="2" charset="-122"/>
              </a:rPr>
              <a:t>求得</a:t>
            </a:r>
            <a:r>
              <a:rPr lang="en-US" altLang="x-none" sz="2800" b="1" dirty="0"/>
              <a:t>a.data[p].value</a:t>
            </a:r>
            <a:r>
              <a:rPr lang="en-US" altLang="x-none" sz="2800" b="1" dirty="0">
                <a:sym typeface="Symbol" panose="05050102010706020507" pitchFamily="2" charset="2"/>
              </a:rPr>
              <a:t></a:t>
            </a:r>
            <a:r>
              <a:rPr lang="en-US" altLang="x-none" sz="2800" b="1" dirty="0"/>
              <a:t>b.data[q].value</a:t>
            </a:r>
            <a:r>
              <a:rPr lang="zh-CN" altLang="en-US" sz="2800" b="1" dirty="0">
                <a:latin typeface="宋体" panose="02010600030101010101" pitchFamily="2" charset="-122"/>
              </a:rPr>
              <a:t>，该乘积是</a:t>
            </a:r>
            <a:r>
              <a:rPr lang="en-US" altLang="x-none" sz="2800" b="1" dirty="0"/>
              <a:t>c</a:t>
            </a:r>
            <a:r>
              <a:rPr lang="en-US" altLang="x-none" sz="2800" b="1" baseline="-16000" dirty="0"/>
              <a:t>ij</a:t>
            </a:r>
            <a:r>
              <a:rPr lang="zh-CN" altLang="en-US" sz="2800" b="1" dirty="0">
                <a:latin typeface="宋体" panose="02010600030101010101" pitchFamily="2" charset="-122"/>
              </a:rPr>
              <a:t>中的一部分。求得所有这样的乘积并累加求和就能得到</a:t>
            </a:r>
            <a:r>
              <a:rPr lang="en-US" altLang="x-none" sz="2800" b="1" dirty="0"/>
              <a:t>c</a:t>
            </a:r>
            <a:r>
              <a:rPr lang="en-US" altLang="x-none" sz="2800" b="1" baseline="-16000" dirty="0"/>
              <a:t>ij</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marL="0" indent="0">
              <a:lnSpc>
                <a:spcPct val="110000"/>
              </a:lnSpc>
              <a:buNone/>
            </a:pPr>
            <a:r>
              <a:rPr lang="zh-CN" altLang="en-US" sz="2800" b="1" dirty="0">
                <a:latin typeface="宋体" panose="02010600030101010101" pitchFamily="2" charset="-122"/>
              </a:rPr>
              <a:t>    为得到非</a:t>
            </a:r>
            <a:r>
              <a:rPr lang="en-US" altLang="x-none" sz="2800" b="1" dirty="0">
                <a:latin typeface="宋体" panose="02010600030101010101" pitchFamily="2" charset="-122"/>
              </a:rPr>
              <a:t>0</a:t>
            </a:r>
            <a:r>
              <a:rPr lang="zh-CN" altLang="en-US" sz="2800" b="1" dirty="0">
                <a:latin typeface="宋体" panose="02010600030101010101" pitchFamily="2" charset="-122"/>
              </a:rPr>
              <a:t>的乘积</a:t>
            </a:r>
            <a:r>
              <a:rPr lang="zh-CN" altLang="en-US" sz="2800" b="1" dirty="0"/>
              <a:t>，只要</a:t>
            </a:r>
            <a:r>
              <a:rPr lang="zh-CN" altLang="en-US" sz="2800" b="1" dirty="0">
                <a:latin typeface="宋体" panose="02010600030101010101" pitchFamily="2" charset="-122"/>
              </a:rPr>
              <a:t>对</a:t>
            </a:r>
            <a:r>
              <a:rPr lang="en-US" altLang="x-none" sz="2800" b="1" dirty="0"/>
              <a:t>a.data[1</a:t>
            </a:r>
            <a:r>
              <a:rPr lang="en-US" altLang="x-none" sz="2800" b="1" dirty="0">
                <a:ea typeface="Arial Unicode MS" panose="020B0604020202020204" charset="-122"/>
              </a:rPr>
              <a:t>…</a:t>
            </a:r>
            <a:r>
              <a:rPr lang="en-US" altLang="x-none" sz="2800" b="1" dirty="0"/>
              <a:t>a.tn] </a:t>
            </a:r>
            <a:r>
              <a:rPr lang="zh-CN" altLang="en-US" sz="2800" b="1" dirty="0">
                <a:latin typeface="宋体" panose="02010600030101010101" pitchFamily="2" charset="-122"/>
              </a:rPr>
              <a:t>中每个元素</a:t>
            </a:r>
            <a:r>
              <a:rPr lang="en-US" altLang="x-none" sz="2800" b="1" dirty="0"/>
              <a:t>(i</a:t>
            </a:r>
            <a:r>
              <a:rPr lang="zh-CN" altLang="en-US" sz="2800" b="1" dirty="0"/>
              <a:t>，</a:t>
            </a:r>
            <a:r>
              <a:rPr lang="en-US" altLang="x-none" sz="2800" b="1" dirty="0"/>
              <a:t>k</a:t>
            </a:r>
            <a:r>
              <a:rPr lang="zh-CN" altLang="en-US" sz="2800" b="1" dirty="0"/>
              <a:t>，</a:t>
            </a:r>
            <a:r>
              <a:rPr lang="en-US" altLang="x-none" sz="2800" b="1" dirty="0"/>
              <a:t>a</a:t>
            </a:r>
            <a:r>
              <a:rPr lang="en-US" altLang="x-none" sz="2800" b="1" baseline="-18000" dirty="0"/>
              <a:t>ik</a:t>
            </a:r>
            <a:r>
              <a:rPr lang="en-US" altLang="x-none" sz="2800" b="1" dirty="0"/>
              <a:t>)(1≦i≦a.rn</a:t>
            </a:r>
            <a:r>
              <a:rPr lang="zh-CN" altLang="en-US" sz="2800" b="1" dirty="0"/>
              <a:t>，</a:t>
            </a:r>
            <a:r>
              <a:rPr lang="en-US" altLang="x-none" sz="2800" b="1" dirty="0"/>
              <a:t>1≦k≦a.cn) </a:t>
            </a:r>
            <a:r>
              <a:rPr lang="zh-CN" altLang="en-US" sz="2800" b="1" dirty="0">
                <a:latin typeface="宋体" panose="02010600030101010101" pitchFamily="2" charset="-122"/>
              </a:rPr>
              <a:t>，</a:t>
            </a:r>
            <a:r>
              <a:rPr lang="zh-CN" altLang="en-US" sz="2800" b="1" dirty="0"/>
              <a:t>找到</a:t>
            </a:r>
            <a:r>
              <a:rPr lang="en-US" altLang="x-none" sz="2800" b="1" dirty="0"/>
              <a:t>b.data</a:t>
            </a:r>
            <a:r>
              <a:rPr lang="zh-CN" altLang="en-US" sz="2800" b="1" dirty="0"/>
              <a:t>中所有相应的元素</a:t>
            </a:r>
            <a:r>
              <a:rPr lang="en-US" altLang="x-none" sz="2800" b="1" dirty="0"/>
              <a:t>(k</a:t>
            </a:r>
            <a:r>
              <a:rPr lang="zh-CN" altLang="en-US" sz="2800" b="1" dirty="0"/>
              <a:t>，</a:t>
            </a:r>
            <a:r>
              <a:rPr lang="en-US" altLang="x-none" sz="2800" b="1" dirty="0"/>
              <a:t>j</a:t>
            </a:r>
            <a:r>
              <a:rPr lang="zh-CN" altLang="en-US" sz="2800" b="1" dirty="0"/>
              <a:t>，</a:t>
            </a:r>
            <a:r>
              <a:rPr lang="en-US" altLang="x-none" sz="2800" b="1" dirty="0"/>
              <a:t>b</a:t>
            </a:r>
            <a:r>
              <a:rPr lang="en-US" altLang="x-none" sz="2800" b="1" baseline="-18000" dirty="0"/>
              <a:t>kj</a:t>
            </a:r>
            <a:r>
              <a:rPr lang="en-US" altLang="x-none" sz="2800" b="1" dirty="0"/>
              <a:t>)(1≦k≦b.rn</a:t>
            </a:r>
            <a:r>
              <a:rPr lang="zh-CN" altLang="en-US" sz="2800" b="1" dirty="0"/>
              <a:t>，</a:t>
            </a:r>
            <a:r>
              <a:rPr lang="en-US" altLang="x-none" sz="2800" b="1" dirty="0"/>
              <a:t>1≦j≦b.cn) </a:t>
            </a:r>
            <a:r>
              <a:rPr lang="zh-CN" altLang="en-US" sz="2800" b="1" dirty="0"/>
              <a:t>相乘即可</a:t>
            </a:r>
            <a:r>
              <a:rPr lang="zh-CN" altLang="en-US" sz="2800" b="1" dirty="0">
                <a:latin typeface="宋体" panose="02010600030101010101" pitchFamily="2" charset="-122"/>
              </a:rPr>
              <a:t>。则</a:t>
            </a:r>
            <a:r>
              <a:rPr lang="zh-CN" altLang="en-US" sz="2800" b="1" dirty="0"/>
              <a:t>必须知道</a:t>
            </a:r>
            <a:r>
              <a:rPr lang="zh-CN" altLang="en-US" sz="2800" b="1" dirty="0">
                <a:latin typeface="宋体" panose="02010600030101010101" pitchFamily="2" charset="-122"/>
              </a:rPr>
              <a:t>矩阵</a:t>
            </a:r>
            <a:r>
              <a:rPr lang="en-US" altLang="x-none" sz="2800" b="1" dirty="0"/>
              <a:t>B</a:t>
            </a:r>
            <a:r>
              <a:rPr lang="zh-CN" altLang="en-US" sz="2800" b="1" dirty="0"/>
              <a:t>中第</a:t>
            </a:r>
            <a:r>
              <a:rPr lang="en-US" altLang="x-none" sz="2800" b="1" dirty="0"/>
              <a:t>k</a:t>
            </a:r>
            <a:r>
              <a:rPr lang="zh-CN" altLang="en-US" sz="2800" b="1" dirty="0"/>
              <a:t>行的所有非</a:t>
            </a:r>
            <a:r>
              <a:rPr lang="en-US" altLang="x-none" sz="2800" b="1" dirty="0"/>
              <a:t>0</a:t>
            </a:r>
            <a:r>
              <a:rPr lang="zh-CN" altLang="en-US" sz="2800" b="1" dirty="0"/>
              <a:t>元素，而</a:t>
            </a:r>
            <a:r>
              <a:rPr lang="en-US" altLang="x-none" sz="2800" b="1" dirty="0"/>
              <a:t>b.rpos[ ]</a:t>
            </a:r>
            <a:r>
              <a:rPr lang="zh-CN" altLang="en-US" sz="2800" b="1" dirty="0"/>
              <a:t>向量中提供了相应的信息</a:t>
            </a:r>
            <a:r>
              <a:rPr lang="zh-CN" altLang="en-US" sz="2800" b="1" dirty="0">
                <a:latin typeface="宋体" panose="02010600030101010101" pitchFamily="2" charset="-122"/>
              </a:rPr>
              <a:t>。</a:t>
            </a:r>
            <a:endParaRPr lang="zh-CN" altLang="en-US" sz="28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2513" name="内容占位符 238593"/>
          <p:cNvSpPr>
            <a:spLocks noGrp="1"/>
          </p:cNvSpPr>
          <p:nvPr>
            <p:ph idx="4294967295"/>
          </p:nvPr>
        </p:nvSpPr>
        <p:spPr>
          <a:xfrm>
            <a:off x="1676400" y="152400"/>
            <a:ext cx="8812213" cy="6516688"/>
          </a:xfrm>
        </p:spPr>
        <p:txBody>
          <a:bodyPr anchor="t"/>
          <a:p>
            <a:pPr marL="0" indent="0">
              <a:lnSpc>
                <a:spcPct val="110000"/>
              </a:lnSpc>
              <a:buClrTx/>
              <a:buNone/>
            </a:pPr>
            <a:r>
              <a:rPr lang="zh-CN" altLang="en-US" sz="2800" b="1" dirty="0"/>
              <a:t>        由上述定义知</a:t>
            </a:r>
            <a:r>
              <a:rPr lang="zh-CN" altLang="en-US" sz="2800" b="1" dirty="0">
                <a:latin typeface="宋体" panose="02010600030101010101" pitchFamily="2" charset="-122"/>
              </a:rPr>
              <a:t>，</a:t>
            </a:r>
            <a:r>
              <a:rPr lang="en-US" altLang="x-none" sz="2800" b="1" dirty="0"/>
              <a:t>n</a:t>
            </a:r>
            <a:r>
              <a:rPr lang="zh-CN" altLang="en-US" sz="2800" b="1" dirty="0"/>
              <a:t>维数组中有</a:t>
            </a:r>
            <a:r>
              <a:rPr lang="en-US" altLang="x-none" sz="2800" b="1" dirty="0"/>
              <a:t>b</a:t>
            </a:r>
            <a:r>
              <a:rPr lang="en-US" altLang="x-none" sz="2800" b="1" baseline="-25000" dirty="0"/>
              <a:t>1</a:t>
            </a:r>
            <a:r>
              <a:rPr lang="en-US" altLang="x-none" sz="2800" b="1" dirty="0">
                <a:sym typeface="Symbol" panose="05050102010706020507" pitchFamily="2" charset="2"/>
              </a:rPr>
              <a:t></a:t>
            </a:r>
            <a:r>
              <a:rPr lang="en-US" altLang="x-none" sz="2800" b="1" dirty="0"/>
              <a:t>b</a:t>
            </a:r>
            <a:r>
              <a:rPr lang="en-US" altLang="x-none" sz="2800" b="1" baseline="-25000" dirty="0"/>
              <a:t>2 </a:t>
            </a:r>
            <a:r>
              <a:rPr lang="en-US" altLang="x-none" sz="2800" b="1" dirty="0">
                <a:sym typeface="Symbol" panose="05050102010706020507" pitchFamily="2" charset="2"/>
              </a:rPr>
              <a:t></a:t>
            </a:r>
            <a:r>
              <a:rPr lang="en-US" altLang="x-none" sz="2800" b="1" baseline="-25000" dirty="0"/>
              <a:t> </a:t>
            </a:r>
            <a:r>
              <a:rPr lang="en-US" altLang="x-none" sz="2800" b="1" dirty="0">
                <a:ea typeface="Arial Unicode MS" panose="020B0604020202020204" charset="-122"/>
              </a:rPr>
              <a:t>… </a:t>
            </a:r>
            <a:r>
              <a:rPr lang="en-US" altLang="x-none" sz="2800" b="1" dirty="0">
                <a:sym typeface="Symbol" panose="05050102010706020507" pitchFamily="2" charset="2"/>
              </a:rPr>
              <a:t></a:t>
            </a:r>
            <a:r>
              <a:rPr lang="en-US" altLang="x-none" sz="2800" b="1" baseline="-25000" dirty="0"/>
              <a:t> </a:t>
            </a:r>
            <a:r>
              <a:rPr lang="en-US" altLang="x-none" sz="2800" b="1" dirty="0"/>
              <a:t>b</a:t>
            </a:r>
            <a:r>
              <a:rPr lang="en-US" altLang="x-none" sz="2800" b="1" baseline="-25000" dirty="0"/>
              <a:t>n</a:t>
            </a:r>
            <a:r>
              <a:rPr lang="zh-CN" altLang="en-US" sz="2800" b="1" dirty="0"/>
              <a:t>个数据元素</a:t>
            </a:r>
            <a:r>
              <a:rPr lang="zh-CN" altLang="en-US" sz="2800" b="1" dirty="0">
                <a:latin typeface="宋体" panose="02010600030101010101" pitchFamily="2" charset="-122"/>
              </a:rPr>
              <a:t>，</a:t>
            </a:r>
            <a:r>
              <a:rPr lang="zh-CN" altLang="en-US" sz="2800" b="1" dirty="0">
                <a:solidFill>
                  <a:schemeClr val="accent1"/>
                </a:solidFill>
                <a:latin typeface="宋体" panose="02010600030101010101" pitchFamily="2" charset="-122"/>
              </a:rPr>
              <a:t>每个数据元素都受到</a:t>
            </a:r>
            <a:r>
              <a:rPr lang="en-US" altLang="x-none" sz="2800" b="1" dirty="0">
                <a:solidFill>
                  <a:schemeClr val="accent1"/>
                </a:solidFill>
              </a:rPr>
              <a:t>n</a:t>
            </a:r>
            <a:r>
              <a:rPr lang="zh-CN" altLang="en-US" sz="2800" b="1" dirty="0">
                <a:solidFill>
                  <a:schemeClr val="accent1"/>
                </a:solidFill>
                <a:latin typeface="宋体" panose="02010600030101010101" pitchFamily="2" charset="-122"/>
              </a:rPr>
              <a:t>维关系的约束</a:t>
            </a:r>
            <a:r>
              <a:rPr lang="zh-CN" altLang="en-US" sz="2800" dirty="0">
                <a:latin typeface="宋体" panose="02010600030101010101" pitchFamily="2" charset="-122"/>
              </a:rPr>
              <a:t>。</a:t>
            </a:r>
            <a:endParaRPr lang="zh-CN" altLang="en-US" sz="2800" dirty="0">
              <a:latin typeface="宋体" panose="02010600030101010101" pitchFamily="2" charset="-122"/>
            </a:endParaRPr>
          </a:p>
          <a:p>
            <a:pPr marL="0" indent="0">
              <a:lnSpc>
                <a:spcPct val="110000"/>
              </a:lnSpc>
              <a:buNone/>
            </a:pPr>
            <a:r>
              <a:rPr lang="en-US" altLang="x-none" sz="3600" b="1" dirty="0">
                <a:solidFill>
                  <a:schemeClr val="tx2"/>
                </a:solidFill>
              </a:rPr>
              <a:t>2</a:t>
            </a:r>
            <a:r>
              <a:rPr lang="en-US" altLang="x-none" sz="3600" b="1" dirty="0">
                <a:solidFill>
                  <a:schemeClr val="tx2"/>
                </a:solidFill>
                <a:latin typeface="宋体" panose="02010600030101010101" pitchFamily="2" charset="-122"/>
              </a:rPr>
              <a:t>  </a:t>
            </a:r>
            <a:r>
              <a:rPr lang="zh-CN" altLang="en-US" sz="3600" b="1" dirty="0">
                <a:solidFill>
                  <a:schemeClr val="tx2"/>
                </a:solidFill>
                <a:latin typeface="楷体_GB2312" pitchFamily="1" charset="-122"/>
                <a:ea typeface="楷体_GB2312" pitchFamily="1" charset="-122"/>
              </a:rPr>
              <a:t>直观的</a:t>
            </a:r>
            <a:r>
              <a:rPr lang="en-US" altLang="x-none" sz="3600" b="1" dirty="0">
                <a:solidFill>
                  <a:schemeClr val="tx2"/>
                </a:solidFill>
                <a:ea typeface="楷体_GB2312" pitchFamily="1" charset="-122"/>
              </a:rPr>
              <a:t>n</a:t>
            </a:r>
            <a:r>
              <a:rPr lang="zh-CN" altLang="en-US" sz="3600" b="1" dirty="0">
                <a:solidFill>
                  <a:schemeClr val="tx2"/>
                </a:solidFill>
                <a:latin typeface="楷体_GB2312" pitchFamily="1" charset="-122"/>
                <a:ea typeface="楷体_GB2312" pitchFamily="1" charset="-122"/>
              </a:rPr>
              <a:t>维数组</a:t>
            </a:r>
            <a:endParaRPr lang="zh-CN" altLang="en-US" sz="3600" b="1" dirty="0">
              <a:solidFill>
                <a:schemeClr val="tx2"/>
              </a:solidFill>
              <a:latin typeface="楷体_GB2312" pitchFamily="1" charset="-122"/>
              <a:ea typeface="楷体_GB2312" pitchFamily="1" charset="-122"/>
            </a:endParaRPr>
          </a:p>
          <a:p>
            <a:pPr marL="0" indent="0">
              <a:lnSpc>
                <a:spcPct val="110000"/>
              </a:lnSpc>
              <a:buNone/>
            </a:pPr>
            <a:r>
              <a:rPr lang="zh-CN" altLang="en-US" sz="2800" dirty="0">
                <a:latin typeface="宋体" panose="02010600030101010101" pitchFamily="2" charset="-122"/>
              </a:rPr>
              <a:t>    </a:t>
            </a:r>
            <a:r>
              <a:rPr lang="zh-CN" altLang="en-US" sz="2800" b="1" dirty="0">
                <a:latin typeface="宋体" panose="02010600030101010101" pitchFamily="2" charset="-122"/>
              </a:rPr>
              <a:t>以二维数组为例讨论。将</a:t>
            </a:r>
            <a:r>
              <a:rPr lang="zh-CN" altLang="en-US" sz="2800" b="1" dirty="0">
                <a:solidFill>
                  <a:schemeClr val="folHlink"/>
                </a:solidFill>
                <a:latin typeface="宋体" panose="02010600030101010101" pitchFamily="2" charset="-122"/>
              </a:rPr>
              <a:t>二维数组看成是一个定长的线性表</a:t>
            </a:r>
            <a:r>
              <a:rPr lang="zh-CN" altLang="en-US" sz="2800" dirty="0">
                <a:latin typeface="宋体" panose="02010600030101010101" pitchFamily="2" charset="-122"/>
              </a:rPr>
              <a:t>，</a:t>
            </a:r>
            <a:r>
              <a:rPr lang="zh-CN" altLang="en-US" sz="2800" b="1" dirty="0">
                <a:latin typeface="宋体" panose="02010600030101010101" pitchFamily="2" charset="-122"/>
              </a:rPr>
              <a:t>其</a:t>
            </a:r>
            <a:r>
              <a:rPr lang="zh-CN" altLang="en-US" sz="2800" b="1" dirty="0">
                <a:solidFill>
                  <a:schemeClr val="folHlink"/>
                </a:solidFill>
                <a:latin typeface="宋体" panose="02010600030101010101" pitchFamily="2" charset="-122"/>
              </a:rPr>
              <a:t>每个元素又是一个定长的线性表</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marL="0" indent="0">
              <a:lnSpc>
                <a:spcPct val="110000"/>
              </a:lnSpc>
              <a:buNone/>
            </a:pPr>
            <a:r>
              <a:rPr lang="zh-CN" altLang="en-US" sz="2800" dirty="0">
                <a:latin typeface="宋体" panose="02010600030101010101" pitchFamily="2" charset="-122"/>
              </a:rPr>
              <a:t>   </a:t>
            </a:r>
            <a:r>
              <a:rPr lang="zh-CN" altLang="en-US" sz="2800" b="1" dirty="0">
                <a:latin typeface="宋体" panose="02010600030101010101" pitchFamily="2" charset="-122"/>
              </a:rPr>
              <a:t>设二维数组</a:t>
            </a:r>
            <a:r>
              <a:rPr lang="en-US" altLang="x-none" sz="2800" b="1" dirty="0"/>
              <a:t>A=(a</a:t>
            </a:r>
            <a:r>
              <a:rPr lang="en-US" altLang="x-none" sz="2800" b="1" baseline="-25000" dirty="0"/>
              <a:t>ij</a:t>
            </a:r>
            <a:r>
              <a:rPr lang="en-US" altLang="x-none" sz="2800" b="1" dirty="0"/>
              <a:t>)</a:t>
            </a:r>
            <a:r>
              <a:rPr lang="en-US" altLang="x-none" sz="2800" b="1" baseline="-25000" dirty="0"/>
              <a:t>m</a:t>
            </a:r>
            <a:r>
              <a:rPr lang="en-US" altLang="x-none" sz="2800" b="1" baseline="-25000" dirty="0">
                <a:sym typeface="Symbol" panose="05050102010706020507" pitchFamily="2" charset="2"/>
              </a:rPr>
              <a:t></a:t>
            </a:r>
            <a:r>
              <a:rPr lang="en-US" altLang="x-none" sz="2800" b="1" baseline="-25000" dirty="0"/>
              <a:t>n</a:t>
            </a:r>
            <a:r>
              <a:rPr lang="zh-CN" altLang="en-US" sz="2800" b="1" dirty="0">
                <a:latin typeface="宋体" panose="02010600030101010101" pitchFamily="2" charset="-122"/>
              </a:rPr>
              <a:t>，则</a:t>
            </a:r>
            <a:endParaRPr lang="zh-CN" altLang="en-US" sz="2800" b="1" dirty="0">
              <a:latin typeface="宋体" panose="02010600030101010101" pitchFamily="2" charset="-122"/>
            </a:endParaRPr>
          </a:p>
          <a:p>
            <a:pPr marL="0" indent="0">
              <a:lnSpc>
                <a:spcPct val="110000"/>
              </a:lnSpc>
              <a:buNone/>
            </a:pPr>
            <a:r>
              <a:rPr lang="zh-CN" altLang="en-US" sz="2800" b="1" dirty="0">
                <a:latin typeface="宋体" panose="02010600030101010101" pitchFamily="2" charset="-122"/>
              </a:rPr>
              <a:t>    </a:t>
            </a:r>
            <a:r>
              <a:rPr lang="zh-CN" altLang="en-US" sz="2800" b="1" dirty="0"/>
              <a:t> </a:t>
            </a:r>
            <a:r>
              <a:rPr lang="en-US" altLang="x-none" sz="2800" b="1" dirty="0"/>
              <a:t>A=(</a:t>
            </a:r>
            <a:r>
              <a:rPr lang="en-US" altLang="x-none" sz="2800" b="1" dirty="0">
                <a:sym typeface="Kingsoft Phonetic Plain" pitchFamily="2" charset="2"/>
              </a:rPr>
              <a:t>α</a:t>
            </a:r>
            <a:r>
              <a:rPr lang="en-US" altLang="x-none" sz="2800" b="1" baseline="-25000" dirty="0">
                <a:sym typeface="Kingsoft Phonetic Plain" pitchFamily="2" charset="2"/>
              </a:rPr>
              <a:t>1</a:t>
            </a:r>
            <a:r>
              <a:rPr lang="zh-CN" altLang="en-US" sz="2800" b="1" dirty="0">
                <a:latin typeface="宋体" panose="02010600030101010101" pitchFamily="2" charset="-122"/>
              </a:rPr>
              <a:t>，</a:t>
            </a:r>
            <a:r>
              <a:rPr lang="en-US" altLang="x-none" sz="2800" b="1" dirty="0">
                <a:sym typeface="Kingsoft Phonetic Plain" pitchFamily="2" charset="2"/>
              </a:rPr>
              <a:t>α</a:t>
            </a:r>
            <a:r>
              <a:rPr lang="en-US" altLang="x-none" sz="2800" b="1" baseline="-25000" dirty="0">
                <a:sym typeface="Kingsoft Phonetic Plain" pitchFamily="2" charset="2"/>
              </a:rPr>
              <a:t>2</a:t>
            </a:r>
            <a:r>
              <a:rPr lang="zh-CN" altLang="en-US" sz="2800" b="1" dirty="0">
                <a:latin typeface="宋体" panose="02010600030101010101" pitchFamily="2" charset="-122"/>
              </a:rPr>
              <a:t>，</a:t>
            </a:r>
            <a:r>
              <a:rPr lang="en-US" altLang="x-none" sz="2800" b="1" dirty="0">
                <a:ea typeface="Arial Unicode MS" panose="020B0604020202020204" charset="-122"/>
              </a:rPr>
              <a:t>…</a:t>
            </a:r>
            <a:r>
              <a:rPr lang="zh-CN" altLang="en-US" sz="2800" b="1" dirty="0">
                <a:latin typeface="宋体" panose="02010600030101010101" pitchFamily="2" charset="-122"/>
              </a:rPr>
              <a:t>，</a:t>
            </a:r>
            <a:r>
              <a:rPr lang="en-US" altLang="x-none" sz="2800" b="1" dirty="0">
                <a:sym typeface="Kingsoft Phonetic Plain" pitchFamily="2" charset="2"/>
              </a:rPr>
              <a:t>α</a:t>
            </a:r>
            <a:r>
              <a:rPr lang="en-US" altLang="x-none" sz="2800" b="1" baseline="-25000" dirty="0">
                <a:sym typeface="Kingsoft Phonetic Plain" pitchFamily="2" charset="2"/>
              </a:rPr>
              <a:t>p</a:t>
            </a:r>
            <a:r>
              <a:rPr lang="en-US" altLang="x-none" sz="2800" b="1" dirty="0"/>
              <a:t>)    (p=m</a:t>
            </a:r>
            <a:r>
              <a:rPr lang="zh-CN" altLang="en-US" sz="2800" b="1" dirty="0"/>
              <a:t>或</a:t>
            </a:r>
            <a:r>
              <a:rPr lang="en-US" altLang="x-none" sz="2800" b="1" dirty="0"/>
              <a:t>n)</a:t>
            </a:r>
            <a:endParaRPr lang="en-US" altLang="x-none" sz="2800" b="1" dirty="0"/>
          </a:p>
          <a:p>
            <a:pPr marL="0" indent="0">
              <a:lnSpc>
                <a:spcPct val="110000"/>
              </a:lnSpc>
              <a:buNone/>
            </a:pPr>
            <a:r>
              <a:rPr lang="zh-CN" altLang="en-US" sz="2800" b="1" dirty="0">
                <a:latin typeface="宋体" panose="02010600030101010101" pitchFamily="2" charset="-122"/>
              </a:rPr>
              <a:t>其中每个数据元素</a:t>
            </a:r>
            <a:r>
              <a:rPr lang="en-US" altLang="x-none" sz="2800" b="1" dirty="0">
                <a:sym typeface="Kingsoft Phonetic Plain" pitchFamily="2" charset="2"/>
              </a:rPr>
              <a:t>α</a:t>
            </a:r>
            <a:r>
              <a:rPr lang="en-US" altLang="x-none" sz="2800" b="1" baseline="-25000" dirty="0">
                <a:sym typeface="Kingsoft Phonetic Plain" pitchFamily="2" charset="2"/>
              </a:rPr>
              <a:t>j</a:t>
            </a:r>
            <a:r>
              <a:rPr lang="zh-CN" altLang="en-US" sz="2800" b="1" dirty="0">
                <a:latin typeface="宋体" panose="02010600030101010101" pitchFamily="2" charset="-122"/>
              </a:rPr>
              <a:t>是一个列向量</a:t>
            </a:r>
            <a:r>
              <a:rPr lang="en-US" altLang="x-none" sz="2800" b="1" dirty="0"/>
              <a:t>(</a:t>
            </a:r>
            <a:r>
              <a:rPr lang="zh-CN" altLang="en-US" sz="2800" b="1" dirty="0">
                <a:latin typeface="宋体" panose="02010600030101010101" pitchFamily="2" charset="-122"/>
              </a:rPr>
              <a:t>线性表</a:t>
            </a:r>
            <a:r>
              <a:rPr lang="en-US" altLang="x-none" sz="2800" b="1" dirty="0"/>
              <a:t>) </a:t>
            </a:r>
            <a:r>
              <a:rPr lang="zh-CN" altLang="en-US" sz="2800" b="1" dirty="0"/>
              <a:t>：</a:t>
            </a:r>
            <a:endParaRPr lang="zh-CN" altLang="en-US" sz="2800" b="1" dirty="0"/>
          </a:p>
          <a:p>
            <a:pPr marL="0" indent="0">
              <a:lnSpc>
                <a:spcPct val="110000"/>
              </a:lnSpc>
              <a:buNone/>
            </a:pPr>
            <a:r>
              <a:rPr lang="zh-CN" altLang="en-US" sz="2800" b="1" dirty="0">
                <a:sym typeface="Kingsoft Phonetic Plain" pitchFamily="2" charset="2"/>
              </a:rPr>
              <a:t>         </a:t>
            </a:r>
            <a:r>
              <a:rPr lang="en-US" altLang="x-none" sz="2800" b="1" dirty="0">
                <a:sym typeface="Kingsoft Phonetic Plain" pitchFamily="2" charset="2"/>
              </a:rPr>
              <a:t>α</a:t>
            </a:r>
            <a:r>
              <a:rPr lang="en-US" altLang="x-none" sz="2800" b="1" baseline="-25000" dirty="0">
                <a:sym typeface="Kingsoft Phonetic Plain" pitchFamily="2" charset="2"/>
              </a:rPr>
              <a:t>j </a:t>
            </a:r>
            <a:r>
              <a:rPr lang="en-US" altLang="x-none" sz="2800" b="1" dirty="0">
                <a:sym typeface="Kingsoft Phonetic Plain" pitchFamily="2" charset="2"/>
              </a:rPr>
              <a:t>=(</a:t>
            </a:r>
            <a:r>
              <a:rPr lang="en-US" altLang="x-none" sz="2800" b="1" dirty="0"/>
              <a:t>a</a:t>
            </a:r>
            <a:r>
              <a:rPr lang="en-US" altLang="x-none" sz="2800" b="1" baseline="-25000" dirty="0"/>
              <a:t>1j </a:t>
            </a:r>
            <a:r>
              <a:rPr lang="zh-CN" altLang="en-US" sz="2800" b="1" dirty="0">
                <a:latin typeface="宋体" panose="02010600030101010101" pitchFamily="2" charset="-122"/>
              </a:rPr>
              <a:t>，</a:t>
            </a:r>
            <a:r>
              <a:rPr lang="en-US" altLang="x-none" sz="2800" b="1" dirty="0"/>
              <a:t>a</a:t>
            </a:r>
            <a:r>
              <a:rPr lang="en-US" altLang="x-none" sz="2800" b="1" baseline="-25000" dirty="0"/>
              <a:t>2j </a:t>
            </a:r>
            <a:r>
              <a:rPr lang="zh-CN" altLang="en-US" sz="2800" b="1" dirty="0">
                <a:latin typeface="宋体" panose="02010600030101010101" pitchFamily="2" charset="-122"/>
              </a:rPr>
              <a:t>，</a:t>
            </a:r>
            <a:r>
              <a:rPr lang="en-US" altLang="x-none" sz="2800" b="1" dirty="0">
                <a:ea typeface="Arial Unicode MS" panose="020B0604020202020204" charset="-122"/>
              </a:rPr>
              <a:t>…</a:t>
            </a:r>
            <a:r>
              <a:rPr lang="zh-CN" altLang="en-US" sz="2800" b="1" dirty="0">
                <a:latin typeface="宋体" panose="02010600030101010101" pitchFamily="2" charset="-122"/>
              </a:rPr>
              <a:t>，</a:t>
            </a:r>
            <a:r>
              <a:rPr lang="en-US" altLang="x-none" sz="2800" b="1" dirty="0"/>
              <a:t>a</a:t>
            </a:r>
            <a:r>
              <a:rPr lang="en-US" altLang="x-none" sz="2800" b="1" baseline="-25000" dirty="0"/>
              <a:t>mj</a:t>
            </a:r>
            <a:r>
              <a:rPr lang="en-US" altLang="x-none" sz="2800" b="1" dirty="0">
                <a:sym typeface="Kingsoft Phonetic Plain" pitchFamily="2" charset="2"/>
              </a:rPr>
              <a:t>)    1</a:t>
            </a:r>
            <a:r>
              <a:rPr lang="en-US" altLang="x-none" sz="2800" b="1" dirty="0">
                <a:latin typeface="宋体" panose="02010600030101010101" pitchFamily="2" charset="-122"/>
                <a:ea typeface="Arial Unicode MS" panose="020B0604020202020204" charset="-122"/>
              </a:rPr>
              <a:t>≦</a:t>
            </a:r>
            <a:r>
              <a:rPr lang="en-US" altLang="x-none" sz="2800" b="1" dirty="0">
                <a:sym typeface="Kingsoft Phonetic Plain" pitchFamily="2" charset="2"/>
              </a:rPr>
              <a:t>j</a:t>
            </a:r>
            <a:r>
              <a:rPr lang="en-US" altLang="x-none" sz="2800" b="1" dirty="0">
                <a:latin typeface="宋体" panose="02010600030101010101" pitchFamily="2" charset="-122"/>
                <a:ea typeface="Arial Unicode MS" panose="020B0604020202020204" charset="-122"/>
              </a:rPr>
              <a:t>≦</a:t>
            </a:r>
            <a:r>
              <a:rPr lang="en-US" altLang="x-none" sz="2800" b="1" dirty="0">
                <a:sym typeface="Kingsoft Phonetic Plain" pitchFamily="2" charset="2"/>
              </a:rPr>
              <a:t>n</a:t>
            </a:r>
            <a:endParaRPr lang="en-US" altLang="x-none" sz="2800" b="1" dirty="0">
              <a:sym typeface="Kingsoft Phonetic Plain" pitchFamily="2" charset="2"/>
            </a:endParaRPr>
          </a:p>
          <a:p>
            <a:pPr marL="0" indent="0">
              <a:lnSpc>
                <a:spcPct val="110000"/>
              </a:lnSpc>
              <a:buNone/>
            </a:pPr>
            <a:r>
              <a:rPr lang="zh-CN" altLang="en-US" sz="2800" b="1" dirty="0">
                <a:sym typeface="Kingsoft Phonetic Plain" pitchFamily="2" charset="2"/>
              </a:rPr>
              <a:t>或</a:t>
            </a:r>
            <a:r>
              <a:rPr lang="zh-CN" altLang="en-US" sz="2800" b="1" dirty="0">
                <a:latin typeface="宋体" panose="02010600030101010101" pitchFamily="2" charset="-122"/>
              </a:rPr>
              <a:t>是一个行向量</a:t>
            </a:r>
            <a:r>
              <a:rPr lang="zh-CN" altLang="en-US" sz="2800" b="1" dirty="0"/>
              <a:t>：</a:t>
            </a:r>
            <a:r>
              <a:rPr lang="zh-CN" altLang="en-US" sz="2800" b="1" dirty="0">
                <a:sym typeface="Kingsoft Phonetic Plain" pitchFamily="2" charset="2"/>
              </a:rPr>
              <a:t>   </a:t>
            </a:r>
            <a:endParaRPr lang="zh-CN" altLang="en-US" sz="2800" b="1" dirty="0">
              <a:sym typeface="Kingsoft Phonetic Plain" pitchFamily="2" charset="2"/>
            </a:endParaRPr>
          </a:p>
          <a:p>
            <a:pPr marL="0" indent="0">
              <a:lnSpc>
                <a:spcPct val="110000"/>
              </a:lnSpc>
              <a:buNone/>
            </a:pPr>
            <a:r>
              <a:rPr lang="zh-CN" altLang="en-US" sz="2800" b="1" dirty="0">
                <a:sym typeface="Kingsoft Phonetic Plain" pitchFamily="2" charset="2"/>
              </a:rPr>
              <a:t>         </a:t>
            </a:r>
            <a:r>
              <a:rPr lang="en-US" altLang="x-none" sz="2800" b="1" dirty="0">
                <a:sym typeface="Kingsoft Phonetic Plain" pitchFamily="2" charset="2"/>
              </a:rPr>
              <a:t>α</a:t>
            </a:r>
            <a:r>
              <a:rPr lang="en-US" altLang="x-none" sz="2800" b="1" baseline="-25000" dirty="0">
                <a:sym typeface="Kingsoft Phonetic Plain" pitchFamily="2" charset="2"/>
              </a:rPr>
              <a:t>i </a:t>
            </a:r>
            <a:r>
              <a:rPr lang="en-US" altLang="x-none" sz="2800" b="1" dirty="0">
                <a:sym typeface="Kingsoft Phonetic Plain" pitchFamily="2" charset="2"/>
              </a:rPr>
              <a:t>=(</a:t>
            </a:r>
            <a:r>
              <a:rPr lang="en-US" altLang="x-none" sz="2800" b="1" dirty="0"/>
              <a:t>a</a:t>
            </a:r>
            <a:r>
              <a:rPr lang="en-US" altLang="x-none" sz="2800" b="1" baseline="-25000" dirty="0"/>
              <a:t>i1 </a:t>
            </a:r>
            <a:r>
              <a:rPr lang="zh-CN" altLang="en-US" sz="2800" b="1" dirty="0"/>
              <a:t>，</a:t>
            </a:r>
            <a:r>
              <a:rPr lang="en-US" altLang="x-none" sz="2800" b="1" dirty="0"/>
              <a:t>a</a:t>
            </a:r>
            <a:r>
              <a:rPr lang="en-US" altLang="x-none" sz="2800" b="1" baseline="-25000" dirty="0"/>
              <a:t>i2 </a:t>
            </a:r>
            <a:r>
              <a:rPr lang="zh-CN" altLang="en-US" sz="2800" b="1" dirty="0"/>
              <a:t>，</a:t>
            </a:r>
            <a:r>
              <a:rPr lang="en-US" altLang="x-none" sz="2800" b="1" dirty="0">
                <a:ea typeface="Arial Unicode MS" panose="020B0604020202020204" charset="-122"/>
              </a:rPr>
              <a:t>…</a:t>
            </a:r>
            <a:r>
              <a:rPr lang="zh-CN" altLang="en-US" sz="2800" b="1" dirty="0"/>
              <a:t>，</a:t>
            </a:r>
            <a:r>
              <a:rPr lang="en-US" altLang="x-none" sz="2800" b="1" dirty="0"/>
              <a:t>a</a:t>
            </a:r>
            <a:r>
              <a:rPr lang="en-US" altLang="x-none" sz="2800" b="1" baseline="-25000" dirty="0"/>
              <a:t>in</a:t>
            </a:r>
            <a:r>
              <a:rPr lang="en-US" altLang="x-none" sz="2800" b="1" dirty="0">
                <a:sym typeface="Kingsoft Phonetic Plain" pitchFamily="2" charset="2"/>
              </a:rPr>
              <a:t>)     1</a:t>
            </a:r>
            <a:r>
              <a:rPr lang="en-US" altLang="x-none" sz="2800" b="1" dirty="0">
                <a:ea typeface="Arial Unicode MS" panose="020B0604020202020204" charset="-122"/>
              </a:rPr>
              <a:t>≦</a:t>
            </a:r>
            <a:r>
              <a:rPr lang="en-US" altLang="x-none" sz="2800" b="1" dirty="0">
                <a:sym typeface="Kingsoft Phonetic Plain" pitchFamily="2" charset="2"/>
              </a:rPr>
              <a:t>i</a:t>
            </a:r>
            <a:r>
              <a:rPr lang="en-US" altLang="x-none" sz="2800" b="1" dirty="0">
                <a:ea typeface="Arial Unicode MS" panose="020B0604020202020204" charset="-122"/>
              </a:rPr>
              <a:t>≦m</a:t>
            </a:r>
            <a:endParaRPr lang="en-US" altLang="x-none" sz="2800" b="1" dirty="0">
              <a:ea typeface="Arial Unicode MS" panose="020B0604020202020204" charset="-122"/>
            </a:endParaRPr>
          </a:p>
          <a:p>
            <a:pPr marL="0" indent="0">
              <a:lnSpc>
                <a:spcPct val="110000"/>
              </a:lnSpc>
              <a:buNone/>
            </a:pPr>
            <a:r>
              <a:rPr lang="zh-CN" altLang="en-US" sz="2800" b="1" dirty="0">
                <a:latin typeface="宋体" panose="02010600030101010101" pitchFamily="2" charset="-122"/>
              </a:rPr>
              <a:t>如图</a:t>
            </a:r>
            <a:r>
              <a:rPr lang="en-US" altLang="x-none" sz="2800" b="1" dirty="0"/>
              <a:t>5-1</a:t>
            </a:r>
            <a:r>
              <a:rPr lang="zh-CN" altLang="en-US" sz="2800" b="1" dirty="0">
                <a:latin typeface="宋体" panose="02010600030101010101" pitchFamily="2" charset="-122"/>
              </a:rPr>
              <a:t>所示。</a:t>
            </a:r>
            <a:endParaRPr lang="zh-CN" altLang="en-US" sz="2800" b="1" dirty="0">
              <a:latin typeface="宋体" panose="02010600030101010101" pitchFamily="2" charset="-122"/>
            </a:endParaRPr>
          </a:p>
        </p:txBody>
      </p:sp>
      <p:sp>
        <p:nvSpPr>
          <p:cNvPr id="192514" name="文本框 238594"/>
          <p:cNvSpPr txBox="1"/>
          <p:nvPr/>
        </p:nvSpPr>
        <p:spPr>
          <a:xfrm>
            <a:off x="3581400" y="5486400"/>
            <a:ext cx="930275" cy="521970"/>
          </a:xfrm>
          <a:prstGeom prst="rect">
            <a:avLst/>
          </a:prstGeom>
          <a:noFill/>
          <a:ln w="9525">
            <a:noFill/>
          </a:ln>
        </p:spPr>
        <p:txBody>
          <a:bodyPr anchor="t">
            <a:spAutoFit/>
          </a:bodyPr>
          <a:p>
            <a:pPr>
              <a:spcBef>
                <a:spcPct val="20000"/>
              </a:spcBef>
            </a:pPr>
            <a:endParaRPr lang="zh-CN" altLang="en-US" sz="2800" dirty="0">
              <a:latin typeface="Times New Roman" panose="02020603050405020304" pitchFamily="2" charset="0"/>
              <a:ea typeface="楷体_GB2312" pitchFamily="1"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2449" name="内容占位符 278529"/>
          <p:cNvSpPr>
            <a:spLocks noGrp="1"/>
          </p:cNvSpPr>
          <p:nvPr>
            <p:ph idx="4294967295"/>
          </p:nvPr>
        </p:nvSpPr>
        <p:spPr>
          <a:xfrm>
            <a:off x="1676400" y="333375"/>
            <a:ext cx="8812213" cy="6264275"/>
          </a:xfrm>
        </p:spPr>
        <p:txBody>
          <a:bodyPr anchor="t"/>
          <a:p>
            <a:pPr marL="0" indent="0">
              <a:lnSpc>
                <a:spcPct val="110000"/>
              </a:lnSpc>
              <a:buNone/>
            </a:pPr>
            <a:r>
              <a:rPr lang="zh-CN" altLang="en-US" sz="2800" dirty="0"/>
              <a:t>        </a:t>
            </a:r>
            <a:r>
              <a:rPr lang="en-US" altLang="x-none" sz="2800" b="1" dirty="0"/>
              <a:t>b.rpos[row]</a:t>
            </a:r>
            <a:r>
              <a:rPr lang="zh-CN" altLang="en-US" sz="2800" b="1" dirty="0"/>
              <a:t>指示了</a:t>
            </a:r>
            <a:r>
              <a:rPr lang="zh-CN" altLang="en-US" sz="2800" b="1" dirty="0">
                <a:latin typeface="宋体" panose="02010600030101010101" pitchFamily="2" charset="-122"/>
              </a:rPr>
              <a:t>矩阵</a:t>
            </a:r>
            <a:r>
              <a:rPr lang="en-US" altLang="x-none" sz="2800" b="1" dirty="0"/>
              <a:t>B</a:t>
            </a:r>
            <a:r>
              <a:rPr lang="zh-CN" altLang="en-US" sz="2800" b="1" dirty="0"/>
              <a:t>的第</a:t>
            </a:r>
            <a:r>
              <a:rPr lang="en-US" altLang="x-none" sz="2800" b="1" dirty="0"/>
              <a:t>row</a:t>
            </a:r>
            <a:r>
              <a:rPr lang="zh-CN" altLang="en-US" sz="2800" b="1" dirty="0"/>
              <a:t>行中第一个非</a:t>
            </a:r>
            <a:r>
              <a:rPr lang="en-US" altLang="x-none" sz="2800" b="1" dirty="0"/>
              <a:t>0</a:t>
            </a:r>
            <a:r>
              <a:rPr lang="zh-CN" altLang="en-US" sz="2800" b="1" dirty="0"/>
              <a:t>元素在</a:t>
            </a:r>
            <a:r>
              <a:rPr lang="en-US" altLang="x-none" sz="2800" b="1" dirty="0"/>
              <a:t>b.data[ ]</a:t>
            </a:r>
            <a:r>
              <a:rPr lang="zh-CN" altLang="en-US" sz="2800" b="1" dirty="0"/>
              <a:t>中的位置</a:t>
            </a:r>
            <a:r>
              <a:rPr lang="en-US" altLang="x-none" sz="2800" b="1" dirty="0"/>
              <a:t>(</a:t>
            </a:r>
            <a:r>
              <a:rPr lang="zh-CN" altLang="en-US" sz="2800" b="1" dirty="0"/>
              <a:t>序号</a:t>
            </a:r>
            <a:r>
              <a:rPr lang="en-US" altLang="x-none" sz="2800" b="1" dirty="0"/>
              <a:t>)</a:t>
            </a:r>
            <a:r>
              <a:rPr lang="zh-CN" altLang="en-US" sz="2800" b="1" dirty="0"/>
              <a:t>，显然，</a:t>
            </a:r>
            <a:r>
              <a:rPr lang="en-US" altLang="x-none" sz="2800" b="1" dirty="0"/>
              <a:t>b.rpos[row+1]-1</a:t>
            </a:r>
            <a:r>
              <a:rPr lang="zh-CN" altLang="en-US" sz="2800" b="1" dirty="0"/>
              <a:t>指示了第</a:t>
            </a:r>
            <a:r>
              <a:rPr lang="en-US" altLang="x-none" sz="2800" b="1" dirty="0"/>
              <a:t>row</a:t>
            </a:r>
            <a:r>
              <a:rPr lang="zh-CN" altLang="en-US" sz="2800" b="1" dirty="0"/>
              <a:t>行中最后一个非</a:t>
            </a:r>
            <a:r>
              <a:rPr lang="en-US" altLang="x-none" sz="2800" b="1" dirty="0"/>
              <a:t>0</a:t>
            </a:r>
            <a:r>
              <a:rPr lang="zh-CN" altLang="en-US" sz="2800" b="1" dirty="0"/>
              <a:t>元素在</a:t>
            </a:r>
            <a:r>
              <a:rPr lang="en-US" altLang="x-none" sz="2800" b="1" dirty="0"/>
              <a:t>b.data[ ]</a:t>
            </a:r>
            <a:r>
              <a:rPr lang="zh-CN" altLang="en-US" sz="2800" b="1" dirty="0"/>
              <a:t>中的位置</a:t>
            </a:r>
            <a:r>
              <a:rPr lang="en-US" altLang="x-none" sz="2800" b="1" dirty="0"/>
              <a:t>(</a:t>
            </a:r>
            <a:r>
              <a:rPr lang="zh-CN" altLang="en-US" sz="2800" b="1" dirty="0"/>
              <a:t>序号</a:t>
            </a:r>
            <a:r>
              <a:rPr lang="en-US" altLang="x-none" sz="2800" b="1" dirty="0"/>
              <a:t>) </a:t>
            </a:r>
            <a:r>
              <a:rPr lang="zh-CN" altLang="en-US" sz="2800" b="1" dirty="0">
                <a:latin typeface="宋体" panose="02010600030101010101" pitchFamily="2" charset="-122"/>
              </a:rPr>
              <a:t>。最后一</a:t>
            </a:r>
            <a:r>
              <a:rPr lang="zh-CN" altLang="en-US" sz="2800" b="1" dirty="0"/>
              <a:t>行中最后一个非</a:t>
            </a:r>
            <a:r>
              <a:rPr lang="en-US" altLang="x-none" sz="2800" b="1" dirty="0"/>
              <a:t>0</a:t>
            </a:r>
            <a:r>
              <a:rPr lang="zh-CN" altLang="en-US" sz="2800" b="1" dirty="0"/>
              <a:t>元素在</a:t>
            </a:r>
            <a:r>
              <a:rPr lang="en-US" altLang="x-none" sz="2800" b="1" dirty="0"/>
              <a:t>b.data[ ]</a:t>
            </a:r>
            <a:r>
              <a:rPr lang="zh-CN" altLang="en-US" sz="2800" b="1" dirty="0"/>
              <a:t>中的位置显然就是</a:t>
            </a:r>
            <a:r>
              <a:rPr lang="en-US" altLang="x-none" sz="2800" b="1" dirty="0"/>
              <a:t>b.tn </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marL="0" indent="0">
              <a:lnSpc>
                <a:spcPct val="110000"/>
              </a:lnSpc>
              <a:buNone/>
            </a:pPr>
            <a:r>
              <a:rPr lang="zh-CN" altLang="en-US" sz="2800" b="1" dirty="0">
                <a:latin typeface="宋体" panose="02010600030101010101" pitchFamily="2" charset="-122"/>
              </a:rPr>
              <a:t>两个稀疏矩阵相乘的</a:t>
            </a:r>
            <a:r>
              <a:rPr lang="zh-CN" altLang="en-US" sz="2800" b="1" dirty="0"/>
              <a:t>算法如下：</a:t>
            </a:r>
            <a:endParaRPr lang="zh-CN" altLang="en-US" sz="2800" b="1" dirty="0"/>
          </a:p>
          <a:p>
            <a:pPr marL="0" indent="0">
              <a:lnSpc>
                <a:spcPct val="110000"/>
              </a:lnSpc>
              <a:buNone/>
            </a:pPr>
            <a:r>
              <a:rPr lang="en-US" altLang="x-none" sz="2800" b="1" dirty="0"/>
              <a:t>void MultsMatrix(RLSMatrix a, RLSMatrix b, RLSMatrix c)</a:t>
            </a:r>
            <a:endParaRPr lang="en-US" altLang="x-none" sz="2800" b="1" dirty="0"/>
          </a:p>
          <a:p>
            <a:pPr marL="0" indent="0">
              <a:lnSpc>
                <a:spcPct val="110000"/>
              </a:lnSpc>
              <a:buNone/>
            </a:pPr>
            <a:r>
              <a:rPr lang="en-US" altLang="x-none" sz="2800" b="1" dirty="0"/>
              <a:t>      </a:t>
            </a:r>
            <a:r>
              <a:rPr lang="en-US" altLang="x-none" sz="2400" b="1" dirty="0"/>
              <a:t>/* </a:t>
            </a:r>
            <a:r>
              <a:rPr lang="zh-CN" altLang="en-US" sz="2400" b="1" dirty="0"/>
              <a:t>求</a:t>
            </a:r>
            <a:r>
              <a:rPr lang="zh-CN" altLang="en-US" sz="2400" b="1" dirty="0">
                <a:latin typeface="宋体" panose="02010600030101010101" pitchFamily="2" charset="-122"/>
              </a:rPr>
              <a:t>矩阵</a:t>
            </a:r>
            <a:r>
              <a:rPr lang="en-US" altLang="x-none" sz="2400" b="1" dirty="0"/>
              <a:t>A </a:t>
            </a:r>
            <a:r>
              <a:rPr lang="zh-CN" altLang="en-US" sz="2400" b="1" dirty="0"/>
              <a:t>、</a:t>
            </a:r>
            <a:r>
              <a:rPr lang="en-US" altLang="x-none" sz="2400" b="1" dirty="0"/>
              <a:t>B</a:t>
            </a:r>
            <a:r>
              <a:rPr lang="zh-CN" altLang="en-US" sz="2400" b="1" dirty="0"/>
              <a:t>的积</a:t>
            </a:r>
            <a:r>
              <a:rPr lang="en-US" altLang="x-none" sz="2400" b="1" dirty="0"/>
              <a:t>C=A</a:t>
            </a:r>
            <a:r>
              <a:rPr lang="en-US" altLang="x-none" sz="2400" b="1" dirty="0">
                <a:sym typeface="Symbol" panose="05050102010706020507" pitchFamily="2" charset="2"/>
              </a:rPr>
              <a:t></a:t>
            </a:r>
            <a:r>
              <a:rPr lang="en-US" altLang="x-none" sz="2400" b="1" dirty="0"/>
              <a:t>B</a:t>
            </a:r>
            <a:r>
              <a:rPr lang="zh-CN" altLang="en-US" sz="2400" b="1" dirty="0"/>
              <a:t>，</a:t>
            </a:r>
            <a:r>
              <a:rPr lang="zh-CN" altLang="en-US" sz="2400" b="1" dirty="0">
                <a:latin typeface="宋体" panose="02010600030101010101" pitchFamily="2" charset="-122"/>
              </a:rPr>
              <a:t>采用行逻辑链接的顺序表 *</a:t>
            </a:r>
            <a:r>
              <a:rPr lang="en-US" altLang="x-none" sz="2400" b="1" dirty="0">
                <a:latin typeface="宋体" panose="02010600030101010101" pitchFamily="2" charset="-122"/>
              </a:rPr>
              <a:t>/</a:t>
            </a:r>
            <a:endParaRPr lang="en-US" altLang="x-none" sz="2400" b="1" dirty="0"/>
          </a:p>
          <a:p>
            <a:pPr marL="355600" lvl="1" indent="0">
              <a:lnSpc>
                <a:spcPct val="110000"/>
              </a:lnSpc>
              <a:buNone/>
            </a:pPr>
            <a:r>
              <a:rPr lang="en-US" altLang="x-none" b="1" dirty="0"/>
              <a:t>{   elemtype  ctemp[Max_Size] ;</a:t>
            </a:r>
            <a:endParaRPr lang="en-US" altLang="x-none" b="1" dirty="0"/>
          </a:p>
          <a:p>
            <a:pPr marL="723900" lvl="2" indent="0">
              <a:lnSpc>
                <a:spcPct val="110000"/>
              </a:lnSpc>
              <a:buNone/>
            </a:pPr>
            <a:r>
              <a:rPr lang="en-US" altLang="x-none" sz="2800" b="1" dirty="0"/>
              <a:t>int  p , q , arow , ccol , brow , t ; </a:t>
            </a:r>
            <a:endParaRPr lang="en-US" altLang="x-none" sz="2800" b="1" dirty="0"/>
          </a:p>
          <a:p>
            <a:pPr marL="723900" lvl="2" indent="0">
              <a:lnSpc>
                <a:spcPct val="110000"/>
              </a:lnSpc>
              <a:buNone/>
            </a:pPr>
            <a:r>
              <a:rPr lang="en-US" altLang="x-none" sz="2800" b="1" dirty="0"/>
              <a:t>if  (a.cn!=b.rn)   {   printf(“Error\n”) ; exit(0);  }</a:t>
            </a:r>
            <a:endParaRPr lang="en-US" altLang="x-none" sz="1800" b="1"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3473" name="内容占位符 279553"/>
          <p:cNvSpPr>
            <a:spLocks noGrp="1"/>
          </p:cNvSpPr>
          <p:nvPr>
            <p:ph idx="4294967295"/>
          </p:nvPr>
        </p:nvSpPr>
        <p:spPr>
          <a:xfrm>
            <a:off x="1676400" y="192088"/>
            <a:ext cx="8839200" cy="6477000"/>
          </a:xfrm>
        </p:spPr>
        <p:txBody>
          <a:bodyPr anchor="t"/>
          <a:p>
            <a:pPr marL="723900" lvl="2" indent="0">
              <a:lnSpc>
                <a:spcPct val="110000"/>
              </a:lnSpc>
              <a:buNone/>
            </a:pPr>
            <a:r>
              <a:rPr lang="en-US" altLang="x-none" sz="2800" b="1" dirty="0"/>
              <a:t>else</a:t>
            </a:r>
            <a:r>
              <a:rPr lang="en-US" altLang="x-none" sz="2000" b="1" dirty="0"/>
              <a:t>         </a:t>
            </a:r>
            <a:endParaRPr lang="en-US" altLang="x-none" sz="1800" b="1" dirty="0"/>
          </a:p>
          <a:p>
            <a:pPr marL="1079500" lvl="3" indent="0">
              <a:lnSpc>
                <a:spcPct val="110000"/>
              </a:lnSpc>
              <a:buNone/>
            </a:pPr>
            <a:r>
              <a:rPr lang="en-US" altLang="x-none" sz="1800" b="1" dirty="0"/>
              <a:t>{    </a:t>
            </a:r>
            <a:r>
              <a:rPr lang="en-US" altLang="x-none" sz="2800" b="1" dirty="0"/>
              <a:t>c.rn=a.rn ; c.cn=b. n ; c.tn=0 ;</a:t>
            </a:r>
            <a:r>
              <a:rPr lang="en-US" altLang="x-none" sz="2400" b="1" dirty="0"/>
              <a:t>     /* </a:t>
            </a:r>
            <a:r>
              <a:rPr lang="zh-CN" altLang="en-US" sz="2400" b="1" dirty="0"/>
              <a:t>初始化</a:t>
            </a:r>
            <a:r>
              <a:rPr lang="en-US" altLang="x-none" sz="2400" b="1" dirty="0"/>
              <a:t>C  */</a:t>
            </a:r>
            <a:endParaRPr lang="en-US" altLang="x-none" sz="2400" b="1" dirty="0"/>
          </a:p>
          <a:p>
            <a:pPr marL="1435100" lvl="4" indent="0">
              <a:lnSpc>
                <a:spcPct val="110000"/>
              </a:lnSpc>
              <a:buNone/>
            </a:pPr>
            <a:r>
              <a:rPr lang="en-US" altLang="x-none" sz="2800" b="1" dirty="0"/>
              <a:t>if (a.tn*b.tn!=0)</a:t>
            </a:r>
            <a:r>
              <a:rPr lang="en-US" altLang="x-none" sz="2400" b="1" dirty="0"/>
              <a:t>        /* C  </a:t>
            </a:r>
            <a:r>
              <a:rPr lang="zh-CN" altLang="en-US" sz="2400" b="1" dirty="0"/>
              <a:t>是非零矩阵  *</a:t>
            </a:r>
            <a:r>
              <a:rPr lang="en-US" altLang="x-none" sz="2400" b="1" dirty="0"/>
              <a:t>/</a:t>
            </a:r>
            <a:endParaRPr lang="en-US" altLang="x-none" sz="2400" b="1" dirty="0"/>
          </a:p>
          <a:p>
            <a:pPr marL="1435100" lvl="4" indent="0">
              <a:lnSpc>
                <a:spcPct val="110000"/>
              </a:lnSpc>
              <a:buNone/>
            </a:pPr>
            <a:r>
              <a:rPr lang="en-US" altLang="x-none" sz="2800" b="1" dirty="0"/>
              <a:t>{   for (arow=1 ; arow&lt;=a.rn ; ++arow)</a:t>
            </a:r>
            <a:endParaRPr lang="en-US" altLang="x-none" sz="2800" b="1" dirty="0"/>
          </a:p>
          <a:p>
            <a:pPr marL="1435100" lvl="4" indent="0">
              <a:lnSpc>
                <a:spcPct val="110000"/>
              </a:lnSpc>
              <a:buNone/>
            </a:pPr>
            <a:r>
              <a:rPr lang="en-US" altLang="x-none" sz="2800" b="1" dirty="0"/>
              <a:t>        {   ctemp[arow]=0 ;  </a:t>
            </a:r>
            <a:r>
              <a:rPr lang="en-US" altLang="x-none" sz="2400" b="1" dirty="0"/>
              <a:t>/*  </a:t>
            </a:r>
            <a:r>
              <a:rPr lang="zh-CN" altLang="en-US" sz="2400" b="1" dirty="0"/>
              <a:t>当前行累加器清零   *</a:t>
            </a:r>
            <a:r>
              <a:rPr lang="en-US" altLang="x-none" sz="2400" b="1" dirty="0"/>
              <a:t>/</a:t>
            </a:r>
            <a:endParaRPr lang="en-US" altLang="x-none" sz="2400" b="1" dirty="0"/>
          </a:p>
          <a:p>
            <a:pPr marL="1435100" lvl="4" indent="0">
              <a:lnSpc>
                <a:spcPct val="110000"/>
              </a:lnSpc>
              <a:buNone/>
            </a:pPr>
            <a:r>
              <a:rPr lang="en-US" altLang="x-none" sz="1800" b="1" dirty="0"/>
              <a:t>                    </a:t>
            </a:r>
            <a:r>
              <a:rPr lang="en-US" altLang="x-none" sz="2800" b="1" dirty="0"/>
              <a:t>c.rpos[arow]=c.tn+1; p=a.rops[arow];</a:t>
            </a:r>
            <a:endParaRPr lang="en-US" altLang="x-none" sz="2800" b="1" dirty="0"/>
          </a:p>
          <a:p>
            <a:pPr marL="1435100" lvl="4" indent="0">
              <a:lnSpc>
                <a:spcPct val="110000"/>
              </a:lnSpc>
              <a:buNone/>
            </a:pPr>
            <a:r>
              <a:rPr lang="en-US" altLang="x-none" sz="2800" b="1" dirty="0"/>
              <a:t>             for ( ; p&lt;a.rpos[arow+1];++p)</a:t>
            </a:r>
            <a:endParaRPr lang="en-US" altLang="x-none" sz="2800" b="1" dirty="0"/>
          </a:p>
          <a:p>
            <a:pPr marL="1435100" lvl="4" indent="0">
              <a:lnSpc>
                <a:spcPct val="110000"/>
              </a:lnSpc>
              <a:buNone/>
            </a:pPr>
            <a:r>
              <a:rPr lang="en-US" altLang="x-none" sz="1800" b="1" dirty="0"/>
              <a:t>                              </a:t>
            </a:r>
            <a:r>
              <a:rPr lang="en-US" altLang="x-none" sz="2400" b="1" dirty="0"/>
              <a:t>/* </a:t>
            </a:r>
            <a:r>
              <a:rPr lang="zh-CN" altLang="en-US" sz="2400" b="1" dirty="0"/>
              <a:t>对第</a:t>
            </a:r>
            <a:r>
              <a:rPr lang="en-US" altLang="x-none" sz="2400" b="1" dirty="0"/>
              <a:t>arow</a:t>
            </a:r>
            <a:r>
              <a:rPr lang="zh-CN" altLang="en-US" sz="2400" b="1" dirty="0"/>
              <a:t>行的每一个非</a:t>
            </a:r>
            <a:r>
              <a:rPr lang="en-US" altLang="x-none" sz="2400" b="1" dirty="0"/>
              <a:t>0</a:t>
            </a:r>
            <a:r>
              <a:rPr lang="zh-CN" altLang="en-US" sz="2400" b="1" dirty="0"/>
              <a:t>元素   *</a:t>
            </a:r>
            <a:r>
              <a:rPr lang="en-US" altLang="x-none" sz="2400" b="1" dirty="0"/>
              <a:t>/</a:t>
            </a:r>
            <a:endParaRPr lang="en-US" altLang="x-none" sz="2400" b="1" dirty="0"/>
          </a:p>
          <a:p>
            <a:pPr marL="1435100" lvl="4" indent="0">
              <a:lnSpc>
                <a:spcPct val="110000"/>
              </a:lnSpc>
              <a:buNone/>
            </a:pPr>
            <a:r>
              <a:rPr lang="en-US" altLang="x-none" sz="2400" b="1" dirty="0"/>
              <a:t>            </a:t>
            </a:r>
            <a:r>
              <a:rPr lang="en-US" altLang="x-none" sz="1800" b="1" dirty="0"/>
              <a:t>           </a:t>
            </a:r>
            <a:r>
              <a:rPr lang="en-US" altLang="x-none" sz="2800" b="1" dirty="0"/>
              <a:t>{   brow=a.data[p].col ;</a:t>
            </a:r>
            <a:endParaRPr lang="en-US" altLang="x-none" sz="2800" b="1" dirty="0"/>
          </a:p>
          <a:p>
            <a:pPr marL="1435100" lvl="4" indent="0">
              <a:lnSpc>
                <a:spcPct val="110000"/>
              </a:lnSpc>
              <a:buNone/>
            </a:pPr>
            <a:r>
              <a:rPr lang="en-US" altLang="x-none" sz="1800" b="1" dirty="0"/>
              <a:t>                                         </a:t>
            </a:r>
            <a:r>
              <a:rPr lang="en-US" altLang="x-none" sz="2400" b="1" dirty="0"/>
              <a:t>/*   </a:t>
            </a:r>
            <a:r>
              <a:rPr lang="zh-CN" altLang="en-US" sz="2400" b="1" dirty="0"/>
              <a:t>找到元素在</a:t>
            </a:r>
            <a:r>
              <a:rPr lang="en-US" altLang="x-none" sz="2400" b="1" dirty="0"/>
              <a:t>b.data[]</a:t>
            </a:r>
            <a:r>
              <a:rPr lang="zh-CN" altLang="en-US" sz="2400" b="1" dirty="0"/>
              <a:t>中的行号  *</a:t>
            </a:r>
            <a:r>
              <a:rPr lang="en-US" altLang="x-none" sz="2400" b="1" dirty="0"/>
              <a:t>/</a:t>
            </a:r>
            <a:endParaRPr lang="en-US" altLang="x-none" sz="2400" b="1" dirty="0"/>
          </a:p>
          <a:p>
            <a:pPr marL="1435100" lvl="4" indent="0">
              <a:lnSpc>
                <a:spcPct val="110000"/>
              </a:lnSpc>
              <a:buNone/>
            </a:pPr>
            <a:r>
              <a:rPr lang="en-US" altLang="x-none" sz="2800" b="1" dirty="0"/>
              <a:t>                      if (brow&lt;b.cn) t=( b.rpos[brow+1];</a:t>
            </a:r>
            <a:endParaRPr lang="en-US" altLang="x-none" sz="2800" b="1" dirty="0"/>
          </a:p>
          <a:p>
            <a:pPr marL="1435100" lvl="4" indent="0">
              <a:lnSpc>
                <a:spcPct val="110000"/>
              </a:lnSpc>
              <a:buNone/>
            </a:pPr>
            <a:r>
              <a:rPr lang="en-US" altLang="x-none" sz="2800" b="1" dirty="0"/>
              <a:t>                      else t=b.tn+1 ;</a:t>
            </a:r>
            <a:r>
              <a:rPr lang="en-US" altLang="x-none" sz="1800" b="1" dirty="0"/>
              <a:t>   </a:t>
            </a:r>
            <a:endParaRPr lang="en-US" altLang="x-none" sz="1800" b="1"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4497" name="内容占位符 280577"/>
          <p:cNvSpPr>
            <a:spLocks noGrp="1"/>
          </p:cNvSpPr>
          <p:nvPr>
            <p:ph idx="4294967295"/>
          </p:nvPr>
        </p:nvSpPr>
        <p:spPr>
          <a:xfrm>
            <a:off x="1676400" y="192088"/>
            <a:ext cx="8839200" cy="5900737"/>
          </a:xfrm>
        </p:spPr>
        <p:txBody>
          <a:bodyPr anchor="t"/>
          <a:p>
            <a:pPr marL="1435100" lvl="4" indent="0">
              <a:lnSpc>
                <a:spcPct val="110000"/>
              </a:lnSpc>
              <a:buNone/>
            </a:pPr>
            <a:r>
              <a:rPr lang="zh-CN" altLang="en-US" sz="2800" b="1" dirty="0"/>
              <a:t>       </a:t>
            </a:r>
            <a:r>
              <a:rPr lang="en-US" altLang="x-none" sz="2800" b="1" dirty="0"/>
              <a:t>for (q=b.rpos[brow] ; q&lt;t ; ++q)</a:t>
            </a:r>
            <a:endParaRPr lang="en-US" altLang="x-none" sz="2800" b="1" dirty="0"/>
          </a:p>
          <a:p>
            <a:pPr marL="1435100" lvl="4" indent="0">
              <a:lnSpc>
                <a:spcPct val="110000"/>
              </a:lnSpc>
              <a:buNone/>
            </a:pPr>
            <a:r>
              <a:rPr lang="en-US" altLang="x-none" sz="1800" b="1" dirty="0"/>
              <a:t>                   </a:t>
            </a:r>
            <a:r>
              <a:rPr lang="en-US" altLang="x-none" sz="2800" b="1" dirty="0"/>
              <a:t>{  ccol=b.data[q].col ;</a:t>
            </a:r>
            <a:endParaRPr lang="en-US" altLang="x-none" sz="2800" b="1" dirty="0"/>
          </a:p>
          <a:p>
            <a:pPr marL="1435100" lvl="4" indent="0">
              <a:lnSpc>
                <a:spcPct val="110000"/>
              </a:lnSpc>
              <a:buNone/>
            </a:pPr>
            <a:r>
              <a:rPr lang="en-US" altLang="x-none" sz="1600" b="1" dirty="0"/>
              <a:t>                               </a:t>
            </a:r>
            <a:r>
              <a:rPr lang="en-US" altLang="x-none" sz="2400" b="1" dirty="0"/>
              <a:t>/*   </a:t>
            </a:r>
            <a:r>
              <a:rPr lang="zh-CN" altLang="en-US" sz="2400" b="1" dirty="0"/>
              <a:t>积元素在</a:t>
            </a:r>
            <a:r>
              <a:rPr lang="en-US" altLang="x-none" sz="2400" b="1" dirty="0"/>
              <a:t>c</a:t>
            </a:r>
            <a:r>
              <a:rPr lang="zh-CN" altLang="en-US" sz="2400" b="1" dirty="0"/>
              <a:t>中的列号  *</a:t>
            </a:r>
            <a:r>
              <a:rPr lang="en-US" altLang="x-none" sz="2400" b="1" dirty="0"/>
              <a:t>/</a:t>
            </a:r>
            <a:r>
              <a:rPr lang="en-US" altLang="x-none" sz="1800" b="1" dirty="0"/>
              <a:t>            </a:t>
            </a:r>
            <a:r>
              <a:rPr lang="en-US" altLang="x-none" sz="2800" b="1" dirty="0"/>
              <a:t>ctemp[ccol]+=a.data[p].value*b.data[q].value ; </a:t>
            </a:r>
            <a:endParaRPr lang="en-US" altLang="x-none" sz="2800" b="1" dirty="0"/>
          </a:p>
          <a:p>
            <a:pPr marL="1435100" lvl="4" indent="0">
              <a:lnSpc>
                <a:spcPct val="110000"/>
              </a:lnSpc>
              <a:buNone/>
            </a:pPr>
            <a:r>
              <a:rPr lang="en-US" altLang="x-none" sz="2800" b="1" dirty="0"/>
              <a:t>            }</a:t>
            </a:r>
            <a:endParaRPr lang="en-US" altLang="x-none" sz="2800" b="1" dirty="0"/>
          </a:p>
          <a:p>
            <a:pPr marL="1435100" lvl="4" indent="0">
              <a:lnSpc>
                <a:spcPct val="110000"/>
              </a:lnSpc>
              <a:buNone/>
            </a:pPr>
            <a:r>
              <a:rPr lang="en-US" altLang="x-none" sz="2800" b="1" dirty="0"/>
              <a:t>}  </a:t>
            </a:r>
            <a:r>
              <a:rPr lang="en-US" altLang="x-none" sz="1800" b="1" dirty="0"/>
              <a:t>     </a:t>
            </a:r>
            <a:r>
              <a:rPr lang="en-US" altLang="x-none" sz="2400" b="1" dirty="0"/>
              <a:t>/* </a:t>
            </a:r>
            <a:r>
              <a:rPr lang="zh-CN" altLang="en-US" sz="2400" b="1" dirty="0"/>
              <a:t>求出</a:t>
            </a:r>
            <a:r>
              <a:rPr lang="en-US" altLang="x-none" sz="2400" b="1" dirty="0"/>
              <a:t>c</a:t>
            </a:r>
            <a:r>
              <a:rPr lang="zh-CN" altLang="en-US" sz="2400" b="1" dirty="0"/>
              <a:t>中第</a:t>
            </a:r>
            <a:r>
              <a:rPr lang="en-US" altLang="x-none" sz="2400" b="1" dirty="0"/>
              <a:t>arow</a:t>
            </a:r>
            <a:r>
              <a:rPr lang="zh-CN" altLang="en-US" sz="2400" b="1" dirty="0"/>
              <a:t>行中的非</a:t>
            </a:r>
            <a:r>
              <a:rPr lang="en-US" altLang="x-none" sz="2400" b="1" dirty="0"/>
              <a:t>0</a:t>
            </a:r>
            <a:r>
              <a:rPr lang="zh-CN" altLang="en-US" sz="2400" b="1" dirty="0"/>
              <a:t>元素   *</a:t>
            </a:r>
            <a:r>
              <a:rPr lang="en-US" altLang="x-none" sz="2400" b="1" dirty="0"/>
              <a:t>/</a:t>
            </a:r>
            <a:endParaRPr lang="en-US" altLang="x-none" sz="2400" b="1" dirty="0"/>
          </a:p>
          <a:p>
            <a:pPr marL="1079500" lvl="3" indent="0">
              <a:lnSpc>
                <a:spcPct val="110000"/>
              </a:lnSpc>
              <a:buNone/>
            </a:pPr>
            <a:r>
              <a:rPr lang="en-US" altLang="x-none" sz="2800" b="1" dirty="0"/>
              <a:t>for (ccol=1 ; ccol&lt;=c.cn ; ++ccol)</a:t>
            </a:r>
            <a:endParaRPr lang="en-US" altLang="x-none" sz="2800" b="1" dirty="0"/>
          </a:p>
          <a:p>
            <a:pPr marL="1435100" lvl="4" indent="0">
              <a:lnSpc>
                <a:spcPct val="110000"/>
              </a:lnSpc>
              <a:buNone/>
            </a:pPr>
            <a:r>
              <a:rPr lang="en-US" altLang="x-none" sz="2800" b="1" dirty="0"/>
              <a:t>if ( ctemp[ccol] !=0 )</a:t>
            </a:r>
            <a:endParaRPr lang="en-US" altLang="x-none" sz="2800" b="1" dirty="0"/>
          </a:p>
          <a:p>
            <a:pPr marL="1435100" lvl="4" indent="0">
              <a:lnSpc>
                <a:spcPct val="110000"/>
              </a:lnSpc>
              <a:buNone/>
            </a:pPr>
            <a:r>
              <a:rPr lang="en-US" altLang="x-none" sz="2800" b="1" dirty="0"/>
              <a:t>   {   if ( ++c.tn&gt;MAX_SIZE)</a:t>
            </a:r>
            <a:endParaRPr lang="en-US" altLang="x-none" sz="2800" b="1" dirty="0"/>
          </a:p>
          <a:p>
            <a:pPr marL="1435100" lvl="4" indent="0">
              <a:lnSpc>
                <a:spcPct val="110000"/>
              </a:lnSpc>
              <a:buNone/>
            </a:pPr>
            <a:r>
              <a:rPr lang="en-US" altLang="x-none" sz="2800" b="1" dirty="0"/>
              <a:t>           {   printf(“Error\n”) ; exit(0);   } </a:t>
            </a:r>
            <a:endParaRPr lang="en-US" altLang="x-none" sz="2800" b="1" dirty="0"/>
          </a:p>
          <a:p>
            <a:pPr marL="1435100" lvl="4" indent="0">
              <a:lnSpc>
                <a:spcPct val="110000"/>
              </a:lnSpc>
              <a:buNone/>
            </a:pPr>
            <a:r>
              <a:rPr lang="en-US" altLang="x-none" sz="2800" b="1" dirty="0"/>
              <a:t>       else</a:t>
            </a:r>
            <a:endParaRPr lang="en-US" altLang="x-none" sz="2800" b="1"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21" name="内容占位符 281601"/>
          <p:cNvSpPr>
            <a:spLocks noGrp="1"/>
          </p:cNvSpPr>
          <p:nvPr>
            <p:ph idx="4294967295"/>
          </p:nvPr>
        </p:nvSpPr>
        <p:spPr>
          <a:xfrm>
            <a:off x="1676400" y="223838"/>
            <a:ext cx="8839200" cy="2628900"/>
          </a:xfrm>
        </p:spPr>
        <p:txBody>
          <a:bodyPr anchor="t"/>
          <a:p>
            <a:pPr marL="1435100" lvl="4" indent="0">
              <a:buNone/>
            </a:pPr>
            <a:r>
              <a:rPr lang="en-US" altLang="x-none" sz="2800" b="1" dirty="0"/>
              <a:t>c.data[c.tn]=(arow , ccol , ctemp[ccol]) ;</a:t>
            </a:r>
            <a:endParaRPr lang="en-US" altLang="x-none" sz="2800" b="1" dirty="0"/>
          </a:p>
          <a:p>
            <a:pPr marL="1435100" lvl="4" indent="0">
              <a:buNone/>
            </a:pPr>
            <a:r>
              <a:rPr lang="en-US" altLang="x-none" sz="2800" b="1" dirty="0"/>
              <a:t>    }</a:t>
            </a:r>
            <a:endParaRPr lang="en-US" altLang="x-none" sz="2800" b="1" dirty="0"/>
          </a:p>
          <a:p>
            <a:pPr marL="1435100" lvl="4" indent="0">
              <a:buNone/>
            </a:pPr>
            <a:r>
              <a:rPr lang="en-US" altLang="x-none" sz="2800" b="1" dirty="0"/>
              <a:t>}</a:t>
            </a:r>
            <a:endParaRPr lang="en-US" altLang="x-none" sz="2800" b="1" dirty="0"/>
          </a:p>
          <a:p>
            <a:pPr marL="723900" lvl="2" indent="0">
              <a:buNone/>
            </a:pPr>
            <a:r>
              <a:rPr lang="en-US" altLang="x-none" sz="2800" b="1" dirty="0"/>
              <a:t>}</a:t>
            </a:r>
            <a:endParaRPr lang="en-US" altLang="x-none" sz="2800" b="1" dirty="0"/>
          </a:p>
          <a:p>
            <a:pPr marL="355600" lvl="1" indent="0">
              <a:buNone/>
            </a:pPr>
            <a:r>
              <a:rPr lang="en-US" altLang="x-none" b="1" dirty="0"/>
              <a:t>}</a:t>
            </a:r>
            <a:endParaRPr lang="en-US" altLang="x-none" b="1"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2626" name="标题 282625"/>
          <p:cNvSpPr>
            <a:spLocks noGrp="1"/>
          </p:cNvSpPr>
          <p:nvPr>
            <p:ph type="title"/>
          </p:nvPr>
        </p:nvSpPr>
        <p:spPr>
          <a:xfrm>
            <a:off x="2208213" y="146050"/>
            <a:ext cx="3887788" cy="690563"/>
          </a:xfrm>
        </p:spPr>
        <p:txBody>
          <a:bodyPr lIns="92075" tIns="46038" rIns="92075" bIns="46038" anchor="ctr"/>
          <a:p>
            <a:pPr fontAlgn="base"/>
            <a:r>
              <a:rPr lang="en-US" altLang="x-none" sz="4000" b="1" strike="noStrike" noProof="1" dirty="0">
                <a:effectLst/>
                <a:latin typeface="Times New Roman" panose="02020603050405020304" pitchFamily="2" charset="0"/>
              </a:rPr>
              <a:t>3    </a:t>
            </a:r>
            <a:r>
              <a:rPr lang="zh-CN" altLang="en-US" sz="4000" b="1" strike="noStrike" noProof="1" dirty="0">
                <a:effectLst/>
                <a:latin typeface="楷体_GB2312" pitchFamily="1" charset="-122"/>
                <a:ea typeface="楷体_GB2312" pitchFamily="1" charset="-122"/>
              </a:rPr>
              <a:t>十字链表</a:t>
            </a:r>
            <a:endParaRPr lang="zh-CN" altLang="en-US" b="1" strike="noStrike" noProof="1" dirty="0">
              <a:latin typeface="楷体_GB2312" pitchFamily="1" charset="-122"/>
              <a:ea typeface="楷体_GB2312" pitchFamily="1" charset="-122"/>
            </a:endParaRPr>
          </a:p>
        </p:txBody>
      </p:sp>
      <p:sp>
        <p:nvSpPr>
          <p:cNvPr id="236546" name="矩形 282626"/>
          <p:cNvSpPr/>
          <p:nvPr/>
        </p:nvSpPr>
        <p:spPr>
          <a:xfrm>
            <a:off x="1752600" y="908050"/>
            <a:ext cx="8736013" cy="3529013"/>
          </a:xfrm>
          <a:prstGeom prst="rect">
            <a:avLst/>
          </a:prstGeom>
          <a:noFill/>
          <a:ln w="9525">
            <a:noFill/>
          </a:ln>
        </p:spPr>
        <p:txBody>
          <a:bodyPr anchor="t"/>
          <a:p>
            <a:pPr>
              <a:lnSpc>
                <a:spcPct val="110000"/>
              </a:lnSpc>
              <a:spcBef>
                <a:spcPct val="20000"/>
              </a:spcBef>
            </a:pPr>
            <a:r>
              <a:rPr lang="zh-CN" altLang="en-US" sz="2800" b="1" dirty="0">
                <a:latin typeface="Times New Roman" panose="02020603050405020304" pitchFamily="2" charset="0"/>
                <a:ea typeface="宋体" panose="02010600030101010101" pitchFamily="2" charset="-122"/>
              </a:rPr>
              <a:t>        对于稀疏矩阵，当非</a:t>
            </a:r>
            <a:r>
              <a:rPr lang="en-US" altLang="x-none" sz="2800" b="1" dirty="0">
                <a:latin typeface="Times New Roman" panose="02020603050405020304" pitchFamily="2" charset="0"/>
                <a:ea typeface="宋体" panose="02010600030101010101" pitchFamily="2" charset="-122"/>
              </a:rPr>
              <a:t>0</a:t>
            </a:r>
            <a:r>
              <a:rPr lang="zh-CN" altLang="en-US" sz="2800" b="1" dirty="0">
                <a:latin typeface="Times New Roman" panose="02020603050405020304" pitchFamily="2" charset="0"/>
                <a:ea typeface="宋体" panose="02010600030101010101" pitchFamily="2" charset="-122"/>
              </a:rPr>
              <a:t>元素的个数和位置在操作过程中变化较大时，采用链式存储结构表示比三元组的线性表更方便。</a:t>
            </a:r>
            <a:endParaRPr lang="zh-CN" altLang="en-US" sz="2800" b="1" dirty="0">
              <a:latin typeface="Times New Roman" panose="02020603050405020304" pitchFamily="2" charset="0"/>
              <a:ea typeface="宋体" panose="02010600030101010101" pitchFamily="2" charset="-122"/>
            </a:endParaRPr>
          </a:p>
          <a:p>
            <a:pPr>
              <a:lnSpc>
                <a:spcPct val="110000"/>
              </a:lnSpc>
              <a:spcBef>
                <a:spcPct val="20000"/>
              </a:spcBef>
            </a:pPr>
            <a:r>
              <a:rPr lang="zh-CN" altLang="en-US" sz="2800" b="1" dirty="0">
                <a:latin typeface="Times New Roman" panose="02020603050405020304" pitchFamily="2" charset="0"/>
                <a:ea typeface="宋体" panose="02010600030101010101" pitchFamily="2" charset="-122"/>
              </a:rPr>
              <a:t>       矩阵中非</a:t>
            </a:r>
            <a:r>
              <a:rPr lang="en-US" altLang="x-none" sz="2800" b="1" dirty="0">
                <a:latin typeface="Times New Roman" panose="02020603050405020304" pitchFamily="2" charset="0"/>
                <a:ea typeface="宋体" panose="02010600030101010101" pitchFamily="2" charset="-122"/>
              </a:rPr>
              <a:t>0</a:t>
            </a:r>
            <a:r>
              <a:rPr lang="zh-CN" altLang="en-US" sz="2800" b="1" dirty="0">
                <a:latin typeface="Times New Roman" panose="02020603050405020304" pitchFamily="2" charset="0"/>
                <a:ea typeface="宋体" panose="02010600030101010101" pitchFamily="2" charset="-122"/>
              </a:rPr>
              <a:t>元素的结点所含的域有：</a:t>
            </a:r>
            <a:r>
              <a:rPr lang="zh-CN" altLang="en-US" sz="2800" b="1" dirty="0">
                <a:solidFill>
                  <a:schemeClr val="folHlink"/>
                </a:solidFill>
                <a:latin typeface="Times New Roman" panose="02020603050405020304" pitchFamily="2" charset="0"/>
                <a:ea typeface="宋体" panose="02010600030101010101" pitchFamily="2" charset="-122"/>
              </a:rPr>
              <a:t>行</a:t>
            </a:r>
            <a:r>
              <a:rPr lang="zh-CN" altLang="en-US" sz="2800" dirty="0">
                <a:latin typeface="Times New Roman" panose="02020603050405020304" pitchFamily="2" charset="0"/>
                <a:ea typeface="宋体" panose="02010600030101010101" pitchFamily="2" charset="-122"/>
              </a:rPr>
              <a:t>、</a:t>
            </a:r>
            <a:r>
              <a:rPr lang="zh-CN" altLang="en-US" sz="2800" b="1" dirty="0">
                <a:solidFill>
                  <a:schemeClr val="folHlink"/>
                </a:solidFill>
                <a:latin typeface="Times New Roman" panose="02020603050405020304" pitchFamily="2" charset="0"/>
                <a:ea typeface="宋体" panose="02010600030101010101" pitchFamily="2" charset="-122"/>
              </a:rPr>
              <a:t>列</a:t>
            </a:r>
            <a:r>
              <a:rPr lang="zh-CN" altLang="en-US" sz="2800" dirty="0">
                <a:latin typeface="Times New Roman" panose="02020603050405020304" pitchFamily="2" charset="0"/>
                <a:ea typeface="宋体" panose="02010600030101010101" pitchFamily="2" charset="-122"/>
              </a:rPr>
              <a:t>、</a:t>
            </a:r>
            <a:r>
              <a:rPr lang="zh-CN" altLang="en-US" sz="2800" b="1" dirty="0">
                <a:solidFill>
                  <a:schemeClr val="folHlink"/>
                </a:solidFill>
                <a:latin typeface="Times New Roman" panose="02020603050405020304" pitchFamily="2" charset="0"/>
                <a:ea typeface="宋体" panose="02010600030101010101" pitchFamily="2" charset="-122"/>
              </a:rPr>
              <a:t>值</a:t>
            </a:r>
            <a:r>
              <a:rPr lang="zh-CN" altLang="en-US" sz="2800" dirty="0">
                <a:latin typeface="Times New Roman" panose="02020603050405020304" pitchFamily="2" charset="0"/>
                <a:ea typeface="宋体" panose="02010600030101010101" pitchFamily="2" charset="-122"/>
              </a:rPr>
              <a:t>、</a:t>
            </a:r>
            <a:r>
              <a:rPr lang="zh-CN" altLang="en-US" sz="2800" b="1" dirty="0">
                <a:solidFill>
                  <a:schemeClr val="accent1"/>
                </a:solidFill>
                <a:latin typeface="Times New Roman" panose="02020603050405020304" pitchFamily="2" charset="0"/>
                <a:ea typeface="宋体" panose="02010600030101010101" pitchFamily="2" charset="-122"/>
              </a:rPr>
              <a:t>行指针</a:t>
            </a:r>
            <a:r>
              <a:rPr lang="en-US" altLang="x-none" sz="28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指向同一行的下一个非</a:t>
            </a:r>
            <a:r>
              <a:rPr lang="en-US" altLang="x-none" sz="2800" b="1" dirty="0">
                <a:latin typeface="Times New Roman" panose="02020603050405020304" pitchFamily="2" charset="0"/>
                <a:ea typeface="宋体" panose="02010600030101010101" pitchFamily="2" charset="-122"/>
              </a:rPr>
              <a:t>0</a:t>
            </a:r>
            <a:r>
              <a:rPr lang="zh-CN" altLang="en-US" sz="2800" b="1" dirty="0">
                <a:latin typeface="Times New Roman" panose="02020603050405020304" pitchFamily="2" charset="0"/>
                <a:ea typeface="宋体" panose="02010600030101010101" pitchFamily="2" charset="-122"/>
              </a:rPr>
              <a:t>元</a:t>
            </a:r>
            <a:r>
              <a:rPr lang="en-US" altLang="x-none" sz="28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a:t>
            </a:r>
            <a:r>
              <a:rPr lang="zh-CN" altLang="en-US" sz="2800" b="1" dirty="0">
                <a:solidFill>
                  <a:schemeClr val="accent1"/>
                </a:solidFill>
                <a:latin typeface="Times New Roman" panose="02020603050405020304" pitchFamily="2" charset="0"/>
                <a:ea typeface="宋体" panose="02010600030101010101" pitchFamily="2" charset="-122"/>
              </a:rPr>
              <a:t>列指针</a:t>
            </a:r>
            <a:r>
              <a:rPr lang="en-US" altLang="x-none" sz="28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指向同一列的下一个非</a:t>
            </a:r>
            <a:r>
              <a:rPr lang="en-US" altLang="x-none" sz="2800" b="1" dirty="0">
                <a:latin typeface="Times New Roman" panose="02020603050405020304" pitchFamily="2" charset="0"/>
                <a:ea typeface="宋体" panose="02010600030101010101" pitchFamily="2" charset="-122"/>
              </a:rPr>
              <a:t>0</a:t>
            </a:r>
            <a:r>
              <a:rPr lang="zh-CN" altLang="en-US" sz="2800" b="1" dirty="0">
                <a:latin typeface="Times New Roman" panose="02020603050405020304" pitchFamily="2" charset="0"/>
                <a:ea typeface="宋体" panose="02010600030101010101" pitchFamily="2" charset="-122"/>
              </a:rPr>
              <a:t>元</a:t>
            </a:r>
            <a:r>
              <a:rPr lang="en-US" altLang="x-none" sz="28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。其次，十字交叉链表还有一个头结点，结点的结构如图</a:t>
            </a:r>
            <a:r>
              <a:rPr lang="en-US" altLang="x-none" sz="2800" b="1" dirty="0">
                <a:latin typeface="Times New Roman" panose="02020603050405020304" pitchFamily="2" charset="0"/>
                <a:ea typeface="宋体" panose="02010600030101010101" pitchFamily="2" charset="-122"/>
              </a:rPr>
              <a:t>5-10</a:t>
            </a:r>
            <a:r>
              <a:rPr lang="zh-CN" altLang="en-US" sz="2800" b="1" dirty="0">
                <a:latin typeface="Times New Roman" panose="02020603050405020304" pitchFamily="2" charset="0"/>
                <a:ea typeface="宋体" panose="02010600030101010101" pitchFamily="2" charset="-122"/>
              </a:rPr>
              <a:t>所示。</a:t>
            </a:r>
            <a:endParaRPr lang="zh-CN" altLang="en-US" sz="2800" b="1" dirty="0">
              <a:latin typeface="Times New Roman" panose="02020603050405020304" pitchFamily="2" charset="0"/>
              <a:ea typeface="宋体" panose="02010600030101010101" pitchFamily="2" charset="-122"/>
            </a:endParaRPr>
          </a:p>
        </p:txBody>
      </p:sp>
      <p:grpSp>
        <p:nvGrpSpPr>
          <p:cNvPr id="236547" name="组合 282627"/>
          <p:cNvGrpSpPr/>
          <p:nvPr/>
        </p:nvGrpSpPr>
        <p:grpSpPr>
          <a:xfrm>
            <a:off x="3352800" y="4749800"/>
            <a:ext cx="5140325" cy="1774825"/>
            <a:chOff x="0" y="0"/>
            <a:chExt cx="3238" cy="1118"/>
          </a:xfrm>
        </p:grpSpPr>
        <p:sp>
          <p:nvSpPr>
            <p:cNvPr id="236548" name="矩形 282628"/>
            <p:cNvSpPr/>
            <p:nvPr/>
          </p:nvSpPr>
          <p:spPr>
            <a:xfrm>
              <a:off x="768" y="878"/>
              <a:ext cx="2064" cy="240"/>
            </a:xfrm>
            <a:prstGeom prst="rect">
              <a:avLst/>
            </a:prstGeom>
            <a:noFill/>
            <a:ln w="9525">
              <a:noFill/>
            </a:ln>
          </p:spPr>
          <p:txBody>
            <a:bodyPr lIns="92075" tIns="46038" rIns="92075" bIns="46038" anchor="ctr"/>
            <a:p>
              <a:pPr algn="ctr" eaLnBrk="0" hangingPunct="0"/>
              <a:r>
                <a:rPr lang="zh-CN" altLang="en-US" sz="2000" b="1" dirty="0">
                  <a:latin typeface="Arial" panose="020B0604020202020204" pitchFamily="34" charset="0"/>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5-10</a:t>
              </a:r>
              <a:r>
                <a:rPr lang="en-US" altLang="x-none" sz="2000" b="1" dirty="0">
                  <a:latin typeface="Arial" panose="020B0604020202020204" pitchFamily="34" charset="0"/>
                  <a:ea typeface="宋体" panose="02010600030101010101" pitchFamily="2" charset="-122"/>
                </a:rPr>
                <a:t>   </a:t>
              </a:r>
              <a:r>
                <a:rPr lang="zh-CN" altLang="en-US" sz="2000" b="1" dirty="0">
                  <a:latin typeface="Arial" panose="020B0604020202020204" pitchFamily="34" charset="0"/>
                  <a:ea typeface="宋体" panose="02010600030101010101" pitchFamily="2" charset="-122"/>
                </a:rPr>
                <a:t>十字链</a:t>
              </a:r>
              <a:r>
                <a:rPr lang="zh-CN" altLang="en-US" sz="2000" b="1" dirty="0">
                  <a:latin typeface="宋体" panose="02010600030101010101" pitchFamily="2" charset="-122"/>
                  <a:ea typeface="宋体" panose="02010600030101010101" pitchFamily="2" charset="-122"/>
                </a:rPr>
                <a:t>表结点结构</a:t>
              </a:r>
              <a:endParaRPr lang="zh-CN" altLang="en-US" sz="2000" b="1" dirty="0">
                <a:latin typeface="宋体" panose="02010600030101010101" pitchFamily="2" charset="-122"/>
                <a:ea typeface="宋体" panose="02010600030101010101" pitchFamily="2" charset="-122"/>
              </a:endParaRPr>
            </a:p>
          </p:txBody>
        </p:sp>
        <p:grpSp>
          <p:nvGrpSpPr>
            <p:cNvPr id="236549" name="组合 282629"/>
            <p:cNvGrpSpPr/>
            <p:nvPr/>
          </p:nvGrpSpPr>
          <p:grpSpPr>
            <a:xfrm>
              <a:off x="0" y="0"/>
              <a:ext cx="3238" cy="830"/>
              <a:chOff x="0" y="0"/>
              <a:chExt cx="3238" cy="830"/>
            </a:xfrm>
          </p:grpSpPr>
          <p:grpSp>
            <p:nvGrpSpPr>
              <p:cNvPr id="236550" name="组合 282630"/>
              <p:cNvGrpSpPr/>
              <p:nvPr/>
            </p:nvGrpSpPr>
            <p:grpSpPr>
              <a:xfrm>
                <a:off x="0" y="0"/>
                <a:ext cx="3238" cy="542"/>
                <a:chOff x="0" y="0"/>
                <a:chExt cx="3238" cy="542"/>
              </a:xfrm>
            </p:grpSpPr>
            <p:grpSp>
              <p:nvGrpSpPr>
                <p:cNvPr id="236551" name="组合 282631"/>
                <p:cNvGrpSpPr/>
                <p:nvPr/>
              </p:nvGrpSpPr>
              <p:grpSpPr>
                <a:xfrm>
                  <a:off x="0" y="0"/>
                  <a:ext cx="1318" cy="542"/>
                  <a:chOff x="0" y="0"/>
                  <a:chExt cx="1318" cy="542"/>
                </a:xfrm>
              </p:grpSpPr>
              <p:grpSp>
                <p:nvGrpSpPr>
                  <p:cNvPr id="236552" name="组合 282632"/>
                  <p:cNvGrpSpPr/>
                  <p:nvPr/>
                </p:nvGrpSpPr>
                <p:grpSpPr>
                  <a:xfrm>
                    <a:off x="0" y="0"/>
                    <a:ext cx="1315" cy="272"/>
                    <a:chOff x="0" y="0"/>
                    <a:chExt cx="1315" cy="272"/>
                  </a:xfrm>
                </p:grpSpPr>
                <p:sp>
                  <p:nvSpPr>
                    <p:cNvPr id="236553" name="矩形 282633"/>
                    <p:cNvSpPr/>
                    <p:nvPr/>
                  </p:nvSpPr>
                  <p:spPr>
                    <a:xfrm>
                      <a:off x="0" y="0"/>
                      <a:ext cx="1315" cy="272"/>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row   col   value</a:t>
                      </a:r>
                      <a:endParaRPr lang="en-US" altLang="x-none" sz="2400" dirty="0">
                        <a:latin typeface="Times New Roman" panose="02020603050405020304" pitchFamily="2" charset="0"/>
                        <a:ea typeface="宋体" panose="02010600030101010101" pitchFamily="2" charset="-122"/>
                      </a:endParaRPr>
                    </a:p>
                  </p:txBody>
                </p:sp>
                <p:sp>
                  <p:nvSpPr>
                    <p:cNvPr id="236554" name="直接连接符 282634"/>
                    <p:cNvSpPr/>
                    <p:nvPr/>
                  </p:nvSpPr>
                  <p:spPr>
                    <a:xfrm>
                      <a:off x="432" y="0"/>
                      <a:ext cx="0" cy="272"/>
                    </a:xfrm>
                    <a:prstGeom prst="line">
                      <a:avLst/>
                    </a:prstGeom>
                    <a:ln w="9525" cap="flat" cmpd="sng">
                      <a:solidFill>
                        <a:schemeClr val="tx1"/>
                      </a:solidFill>
                      <a:prstDash val="solid"/>
                      <a:round/>
                      <a:headEnd type="none" w="med" len="med"/>
                      <a:tailEnd type="none" w="med" len="med"/>
                    </a:ln>
                  </p:spPr>
                </p:sp>
                <p:sp>
                  <p:nvSpPr>
                    <p:cNvPr id="236555" name="直接连接符 282635"/>
                    <p:cNvSpPr/>
                    <p:nvPr/>
                  </p:nvSpPr>
                  <p:spPr>
                    <a:xfrm>
                      <a:off x="816" y="0"/>
                      <a:ext cx="0" cy="272"/>
                    </a:xfrm>
                    <a:prstGeom prst="line">
                      <a:avLst/>
                    </a:prstGeom>
                    <a:ln w="9525" cap="flat" cmpd="sng">
                      <a:solidFill>
                        <a:schemeClr val="tx1"/>
                      </a:solidFill>
                      <a:prstDash val="solid"/>
                      <a:round/>
                      <a:headEnd type="none" w="med" len="med"/>
                      <a:tailEnd type="none" w="med" len="med"/>
                    </a:ln>
                  </p:spPr>
                </p:sp>
              </p:grpSp>
              <p:grpSp>
                <p:nvGrpSpPr>
                  <p:cNvPr id="236556" name="组合 282636"/>
                  <p:cNvGrpSpPr/>
                  <p:nvPr/>
                </p:nvGrpSpPr>
                <p:grpSpPr>
                  <a:xfrm>
                    <a:off x="3" y="270"/>
                    <a:ext cx="1315" cy="272"/>
                    <a:chOff x="0" y="0"/>
                    <a:chExt cx="1315" cy="272"/>
                  </a:xfrm>
                </p:grpSpPr>
                <p:sp>
                  <p:nvSpPr>
                    <p:cNvPr id="236557" name="矩形 282637"/>
                    <p:cNvSpPr/>
                    <p:nvPr/>
                  </p:nvSpPr>
                  <p:spPr>
                    <a:xfrm>
                      <a:off x="0" y="0"/>
                      <a:ext cx="1315" cy="272"/>
                    </a:xfrm>
                    <a:prstGeom prst="rect">
                      <a:avLst/>
                    </a:prstGeom>
                    <a:noFill/>
                    <a:ln w="9525" cap="flat" cmpd="sng">
                      <a:solidFill>
                        <a:schemeClr val="tx1"/>
                      </a:solidFill>
                      <a:prstDash val="solid"/>
                      <a:miter/>
                      <a:headEnd type="none" w="med" len="med"/>
                      <a:tailEnd type="none" w="med" len="med"/>
                    </a:ln>
                  </p:spPr>
                  <p:txBody>
                    <a:bodyPr wrap="none" anchor="ctr"/>
                    <a:p>
                      <a:r>
                        <a:rPr lang="zh-CN" altLang="en-US" sz="2400" dirty="0">
                          <a:latin typeface="Times New Roman" panose="02020603050405020304" pitchFamily="2" charset="0"/>
                          <a:ea typeface="宋体" panose="02010600030101010101" pitchFamily="2" charset="-122"/>
                        </a:rPr>
                        <a:t> </a:t>
                      </a:r>
                      <a:r>
                        <a:rPr lang="en-US" altLang="x-none" sz="2400" dirty="0">
                          <a:latin typeface="Times New Roman" panose="02020603050405020304" pitchFamily="2" charset="0"/>
                          <a:ea typeface="宋体" panose="02010600030101010101" pitchFamily="2" charset="-122"/>
                        </a:rPr>
                        <a:t>down      right</a:t>
                      </a:r>
                      <a:endParaRPr lang="en-US" altLang="x-none" sz="2400" dirty="0">
                        <a:latin typeface="Times New Roman" panose="02020603050405020304" pitchFamily="2" charset="0"/>
                        <a:ea typeface="宋体" panose="02010600030101010101" pitchFamily="2" charset="-122"/>
                      </a:endParaRPr>
                    </a:p>
                  </p:txBody>
                </p:sp>
                <p:sp>
                  <p:nvSpPr>
                    <p:cNvPr id="236558" name="直接连接符 282638"/>
                    <p:cNvSpPr/>
                    <p:nvPr/>
                  </p:nvSpPr>
                  <p:spPr>
                    <a:xfrm>
                      <a:off x="651" y="0"/>
                      <a:ext cx="0" cy="272"/>
                    </a:xfrm>
                    <a:prstGeom prst="line">
                      <a:avLst/>
                    </a:prstGeom>
                    <a:ln w="9525" cap="flat" cmpd="sng">
                      <a:solidFill>
                        <a:schemeClr val="tx1"/>
                      </a:solidFill>
                      <a:prstDash val="solid"/>
                      <a:round/>
                      <a:headEnd type="none" w="med" len="med"/>
                      <a:tailEnd type="none" w="med" len="med"/>
                    </a:ln>
                  </p:spPr>
                </p:sp>
              </p:grpSp>
            </p:grpSp>
            <p:grpSp>
              <p:nvGrpSpPr>
                <p:cNvPr id="236559" name="组合 282639"/>
                <p:cNvGrpSpPr/>
                <p:nvPr/>
              </p:nvGrpSpPr>
              <p:grpSpPr>
                <a:xfrm>
                  <a:off x="1920" y="0"/>
                  <a:ext cx="1318" cy="542"/>
                  <a:chOff x="0" y="0"/>
                  <a:chExt cx="1318" cy="542"/>
                </a:xfrm>
              </p:grpSpPr>
              <p:grpSp>
                <p:nvGrpSpPr>
                  <p:cNvPr id="236560" name="组合 282640"/>
                  <p:cNvGrpSpPr/>
                  <p:nvPr/>
                </p:nvGrpSpPr>
                <p:grpSpPr>
                  <a:xfrm>
                    <a:off x="0" y="0"/>
                    <a:ext cx="1315" cy="272"/>
                    <a:chOff x="0" y="0"/>
                    <a:chExt cx="1315" cy="272"/>
                  </a:xfrm>
                </p:grpSpPr>
                <p:sp>
                  <p:nvSpPr>
                    <p:cNvPr id="236561" name="矩形 282641"/>
                    <p:cNvSpPr/>
                    <p:nvPr/>
                  </p:nvSpPr>
                  <p:spPr>
                    <a:xfrm>
                      <a:off x="0" y="0"/>
                      <a:ext cx="1315" cy="272"/>
                    </a:xfrm>
                    <a:prstGeom prst="rect">
                      <a:avLst/>
                    </a:prstGeom>
                    <a:noFill/>
                    <a:ln w="9525" cap="flat" cmpd="sng">
                      <a:solidFill>
                        <a:schemeClr val="tx1"/>
                      </a:solidFill>
                      <a:prstDash val="solid"/>
                      <a:miter/>
                      <a:headEnd type="none" w="med" len="med"/>
                      <a:tailEnd type="none" w="med" len="med"/>
                    </a:ln>
                  </p:spPr>
                  <p:txBody>
                    <a:bodyPr wrap="none" anchor="ctr"/>
                    <a:p>
                      <a:r>
                        <a:rPr lang="zh-CN" altLang="en-US" sz="2400" dirty="0">
                          <a:latin typeface="Times New Roman" panose="02020603050405020304" pitchFamily="2" charset="0"/>
                          <a:ea typeface="宋体" panose="02010600030101010101" pitchFamily="2" charset="-122"/>
                        </a:rPr>
                        <a:t>  </a:t>
                      </a:r>
                      <a:r>
                        <a:rPr lang="en-US" altLang="x-none" sz="2400" dirty="0">
                          <a:latin typeface="Times New Roman" panose="02020603050405020304" pitchFamily="2" charset="0"/>
                          <a:ea typeface="宋体" panose="02010600030101010101" pitchFamily="2" charset="-122"/>
                        </a:rPr>
                        <a:t>rn     cn     tn</a:t>
                      </a:r>
                      <a:endParaRPr lang="en-US" altLang="x-none" sz="2400" dirty="0">
                        <a:latin typeface="Times New Roman" panose="02020603050405020304" pitchFamily="2" charset="0"/>
                        <a:ea typeface="宋体" panose="02010600030101010101" pitchFamily="2" charset="-122"/>
                      </a:endParaRPr>
                    </a:p>
                  </p:txBody>
                </p:sp>
                <p:sp>
                  <p:nvSpPr>
                    <p:cNvPr id="236562" name="直接连接符 282642"/>
                    <p:cNvSpPr/>
                    <p:nvPr/>
                  </p:nvSpPr>
                  <p:spPr>
                    <a:xfrm>
                      <a:off x="432" y="0"/>
                      <a:ext cx="0" cy="272"/>
                    </a:xfrm>
                    <a:prstGeom prst="line">
                      <a:avLst/>
                    </a:prstGeom>
                    <a:ln w="9525" cap="flat" cmpd="sng">
                      <a:solidFill>
                        <a:schemeClr val="tx1"/>
                      </a:solidFill>
                      <a:prstDash val="solid"/>
                      <a:round/>
                      <a:headEnd type="none" w="med" len="med"/>
                      <a:tailEnd type="none" w="med" len="med"/>
                    </a:ln>
                  </p:spPr>
                </p:sp>
                <p:sp>
                  <p:nvSpPr>
                    <p:cNvPr id="236563" name="直接连接符 282643"/>
                    <p:cNvSpPr/>
                    <p:nvPr/>
                  </p:nvSpPr>
                  <p:spPr>
                    <a:xfrm>
                      <a:off x="816" y="0"/>
                      <a:ext cx="0" cy="272"/>
                    </a:xfrm>
                    <a:prstGeom prst="line">
                      <a:avLst/>
                    </a:prstGeom>
                    <a:ln w="9525" cap="flat" cmpd="sng">
                      <a:solidFill>
                        <a:schemeClr val="tx1"/>
                      </a:solidFill>
                      <a:prstDash val="solid"/>
                      <a:round/>
                      <a:headEnd type="none" w="med" len="med"/>
                      <a:tailEnd type="none" w="med" len="med"/>
                    </a:ln>
                  </p:spPr>
                </p:sp>
              </p:grpSp>
              <p:grpSp>
                <p:nvGrpSpPr>
                  <p:cNvPr id="236564" name="组合 282644"/>
                  <p:cNvGrpSpPr/>
                  <p:nvPr/>
                </p:nvGrpSpPr>
                <p:grpSpPr>
                  <a:xfrm>
                    <a:off x="3" y="270"/>
                    <a:ext cx="1315" cy="272"/>
                    <a:chOff x="0" y="0"/>
                    <a:chExt cx="1315" cy="272"/>
                  </a:xfrm>
                </p:grpSpPr>
                <p:sp>
                  <p:nvSpPr>
                    <p:cNvPr id="236565" name="矩形 282645"/>
                    <p:cNvSpPr/>
                    <p:nvPr/>
                  </p:nvSpPr>
                  <p:spPr>
                    <a:xfrm>
                      <a:off x="0" y="0"/>
                      <a:ext cx="1315" cy="272"/>
                    </a:xfrm>
                    <a:prstGeom prst="rect">
                      <a:avLst/>
                    </a:prstGeom>
                    <a:noFill/>
                    <a:ln w="9525" cap="flat" cmpd="sng">
                      <a:solidFill>
                        <a:schemeClr val="tx1"/>
                      </a:solidFill>
                      <a:prstDash val="solid"/>
                      <a:miter/>
                      <a:headEnd type="none" w="med" len="med"/>
                      <a:tailEnd type="none" w="med" len="med"/>
                    </a:ln>
                  </p:spPr>
                  <p:txBody>
                    <a:bodyPr wrap="none" anchor="ctr"/>
                    <a:p>
                      <a:r>
                        <a:rPr lang="zh-CN" altLang="en-US" sz="2400" dirty="0">
                          <a:latin typeface="Times New Roman" panose="02020603050405020304" pitchFamily="2" charset="0"/>
                          <a:ea typeface="宋体" panose="02010600030101010101" pitchFamily="2" charset="-122"/>
                        </a:rPr>
                        <a:t> </a:t>
                      </a:r>
                      <a:r>
                        <a:rPr lang="en-US" altLang="x-none" sz="2400" dirty="0">
                          <a:latin typeface="Times New Roman" panose="02020603050405020304" pitchFamily="2" charset="0"/>
                          <a:ea typeface="宋体" panose="02010600030101010101" pitchFamily="2" charset="-122"/>
                        </a:rPr>
                        <a:t>down      right</a:t>
                      </a:r>
                      <a:endParaRPr lang="en-US" altLang="x-none" sz="2400" dirty="0">
                        <a:latin typeface="Times New Roman" panose="02020603050405020304" pitchFamily="2" charset="0"/>
                        <a:ea typeface="宋体" panose="02010600030101010101" pitchFamily="2" charset="-122"/>
                      </a:endParaRPr>
                    </a:p>
                  </p:txBody>
                </p:sp>
                <p:sp>
                  <p:nvSpPr>
                    <p:cNvPr id="236566" name="直接连接符 282646"/>
                    <p:cNvSpPr/>
                    <p:nvPr/>
                  </p:nvSpPr>
                  <p:spPr>
                    <a:xfrm>
                      <a:off x="651" y="0"/>
                      <a:ext cx="0" cy="272"/>
                    </a:xfrm>
                    <a:prstGeom prst="line">
                      <a:avLst/>
                    </a:prstGeom>
                    <a:ln w="9525" cap="flat" cmpd="sng">
                      <a:solidFill>
                        <a:schemeClr val="tx1"/>
                      </a:solidFill>
                      <a:prstDash val="solid"/>
                      <a:round/>
                      <a:headEnd type="none" w="med" len="med"/>
                      <a:tailEnd type="none" w="med" len="med"/>
                    </a:ln>
                  </p:spPr>
                </p:sp>
              </p:grpSp>
            </p:grpSp>
          </p:grpSp>
          <p:sp>
            <p:nvSpPr>
              <p:cNvPr id="236567" name="矩形 282647"/>
              <p:cNvSpPr/>
              <p:nvPr/>
            </p:nvSpPr>
            <p:spPr>
              <a:xfrm>
                <a:off x="48" y="590"/>
                <a:ext cx="1296" cy="240"/>
              </a:xfrm>
              <a:prstGeom prst="rect">
                <a:avLst/>
              </a:prstGeom>
              <a:noFill/>
              <a:ln w="9525">
                <a:noFill/>
              </a:ln>
            </p:spPr>
            <p:txBody>
              <a:bodyPr lIns="92075" tIns="46038" rIns="92075" bIns="46038" anchor="ctr"/>
              <a:p>
                <a:pPr algn="ctr" eaLnBrk="0" hangingPunct="0"/>
                <a:r>
                  <a:rPr lang="en-US" altLang="x-none" sz="2000" b="1" dirty="0">
                    <a:latin typeface="Times New Roman" panose="02020603050405020304" pitchFamily="2" charset="0"/>
                    <a:ea typeface="宋体" panose="02010600030101010101" pitchFamily="2" charset="-122"/>
                  </a:rPr>
                  <a:t>(a)</a:t>
                </a:r>
                <a:r>
                  <a:rPr lang="en-US" altLang="x-none" sz="2000" b="1" dirty="0">
                    <a:latin typeface="Arial" panose="020B0604020202020204" pitchFamily="34" charset="0"/>
                    <a:ea typeface="宋体" panose="02010600030101010101" pitchFamily="2" charset="-122"/>
                  </a:rPr>
                  <a:t>   </a:t>
                </a:r>
                <a:r>
                  <a:rPr lang="zh-CN" altLang="en-US" sz="2000" b="1" dirty="0">
                    <a:latin typeface="宋体" panose="02010600030101010101" pitchFamily="2" charset="-122"/>
                    <a:ea typeface="宋体" panose="02010600030101010101" pitchFamily="2" charset="-122"/>
                  </a:rPr>
                  <a:t>结点结构</a:t>
                </a:r>
                <a:endParaRPr lang="zh-CN" altLang="en-US" sz="2000" b="1" dirty="0">
                  <a:latin typeface="宋体" panose="02010600030101010101" pitchFamily="2" charset="-122"/>
                  <a:ea typeface="宋体" panose="02010600030101010101" pitchFamily="2" charset="-122"/>
                </a:endParaRPr>
              </a:p>
            </p:txBody>
          </p:sp>
          <p:sp>
            <p:nvSpPr>
              <p:cNvPr id="236568" name="矩形 282648"/>
              <p:cNvSpPr/>
              <p:nvPr/>
            </p:nvSpPr>
            <p:spPr>
              <a:xfrm>
                <a:off x="1968" y="590"/>
                <a:ext cx="1248" cy="240"/>
              </a:xfrm>
              <a:prstGeom prst="rect">
                <a:avLst/>
              </a:prstGeom>
              <a:noFill/>
              <a:ln w="9525">
                <a:noFill/>
              </a:ln>
            </p:spPr>
            <p:txBody>
              <a:bodyPr lIns="92075" tIns="46038" rIns="92075" bIns="46038" anchor="ctr"/>
              <a:p>
                <a:pPr algn="ctr" eaLnBrk="0" hangingPunct="0"/>
                <a:r>
                  <a:rPr lang="en-US" altLang="x-none" sz="2000" b="1" dirty="0">
                    <a:latin typeface="Times New Roman" panose="02020603050405020304" pitchFamily="2" charset="0"/>
                    <a:ea typeface="宋体" panose="02010600030101010101" pitchFamily="2" charset="-122"/>
                  </a:rPr>
                  <a:t>(b)</a:t>
                </a:r>
                <a:r>
                  <a:rPr lang="en-US" altLang="x-none" sz="2000" b="1" dirty="0">
                    <a:latin typeface="Arial" panose="020B0604020202020204" pitchFamily="34" charset="0"/>
                    <a:ea typeface="宋体" panose="02010600030101010101" pitchFamily="2" charset="-122"/>
                  </a:rPr>
                  <a:t>   </a:t>
                </a:r>
                <a:r>
                  <a:rPr lang="zh-CN" altLang="en-US" sz="2000" b="1" dirty="0">
                    <a:latin typeface="Arial" panose="020B0604020202020204" pitchFamily="34" charset="0"/>
                    <a:ea typeface="宋体" panose="02010600030101010101" pitchFamily="2" charset="-122"/>
                  </a:rPr>
                  <a:t>头</a:t>
                </a:r>
                <a:r>
                  <a:rPr lang="zh-CN" altLang="en-US" sz="2000" b="1" dirty="0">
                    <a:latin typeface="宋体" panose="02010600030101010101" pitchFamily="2" charset="-122"/>
                    <a:ea typeface="宋体" panose="02010600030101010101" pitchFamily="2" charset="-122"/>
                  </a:rPr>
                  <a:t>结点结构</a:t>
                </a:r>
                <a:endParaRPr lang="zh-CN" altLang="en-US" sz="2000" b="1" dirty="0">
                  <a:latin typeface="宋体" panose="02010600030101010101" pitchFamily="2" charset="-122"/>
                  <a:ea typeface="宋体" panose="02010600030101010101" pitchFamily="2" charset="-122"/>
                </a:endParaRPr>
              </a:p>
            </p:txBody>
          </p:sp>
        </p:gr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7569" name="内容占位符 283649"/>
          <p:cNvSpPr>
            <a:spLocks noGrp="1"/>
          </p:cNvSpPr>
          <p:nvPr>
            <p:ph idx="4294967295"/>
          </p:nvPr>
        </p:nvSpPr>
        <p:spPr>
          <a:xfrm>
            <a:off x="1676400" y="188913"/>
            <a:ext cx="8839200" cy="6480175"/>
          </a:xfrm>
        </p:spPr>
        <p:txBody>
          <a:bodyPr anchor="t"/>
          <a:p>
            <a:pPr marL="0" indent="0">
              <a:lnSpc>
                <a:spcPct val="110000"/>
              </a:lnSpc>
              <a:buNone/>
            </a:pPr>
            <a:r>
              <a:rPr lang="zh-CN" altLang="en-US" dirty="0">
                <a:latin typeface="宋体" panose="02010600030101010101" pitchFamily="2" charset="-122"/>
              </a:rPr>
              <a:t>    </a:t>
            </a:r>
            <a:r>
              <a:rPr lang="zh-CN" altLang="en-US" sz="2800" b="1" dirty="0">
                <a:latin typeface="宋体" panose="02010600030101010101" pitchFamily="2" charset="-122"/>
              </a:rPr>
              <a:t>由定义知，稀疏矩阵中同一行的非</a:t>
            </a:r>
            <a:r>
              <a:rPr lang="en-US" altLang="x-none" sz="2800" b="1" dirty="0"/>
              <a:t>0</a:t>
            </a:r>
            <a:r>
              <a:rPr lang="zh-CN" altLang="en-US" sz="2800" b="1" dirty="0">
                <a:latin typeface="宋体" panose="02010600030101010101" pitchFamily="2" charset="-122"/>
              </a:rPr>
              <a:t>元素的由</a:t>
            </a:r>
            <a:r>
              <a:rPr lang="en-US" altLang="x-none" sz="2800" b="1" dirty="0"/>
              <a:t>right</a:t>
            </a:r>
            <a:r>
              <a:rPr lang="zh-CN" altLang="en-US" sz="2800" b="1" dirty="0"/>
              <a:t>指针域链接成一个行链表</a:t>
            </a:r>
            <a:r>
              <a:rPr lang="zh-CN" altLang="en-US" sz="2800" b="1" dirty="0">
                <a:latin typeface="宋体" panose="02010600030101010101" pitchFamily="2" charset="-122"/>
              </a:rPr>
              <a:t>，</a:t>
            </a:r>
            <a:r>
              <a:rPr lang="zh-CN" altLang="en-US" sz="2800" b="1" dirty="0"/>
              <a:t> 由</a:t>
            </a:r>
            <a:r>
              <a:rPr lang="en-US" altLang="x-none" sz="2800" b="1" dirty="0"/>
              <a:t>down</a:t>
            </a:r>
            <a:r>
              <a:rPr lang="zh-CN" altLang="en-US" sz="2800" b="1" dirty="0"/>
              <a:t>指针域链接成一个列链表</a:t>
            </a:r>
            <a:r>
              <a:rPr lang="zh-CN" altLang="en-US" sz="2800" b="1" dirty="0">
                <a:latin typeface="宋体" panose="02010600030101010101" pitchFamily="2" charset="-122"/>
              </a:rPr>
              <a:t>。则每个非</a:t>
            </a:r>
            <a:r>
              <a:rPr lang="en-US" altLang="x-none" sz="2800" b="1" dirty="0"/>
              <a:t>0</a:t>
            </a:r>
            <a:r>
              <a:rPr lang="zh-CN" altLang="en-US" sz="2800" b="1" dirty="0">
                <a:latin typeface="宋体" panose="02010600030101010101" pitchFamily="2" charset="-122"/>
              </a:rPr>
              <a:t>元素既是</a:t>
            </a:r>
            <a:r>
              <a:rPr lang="zh-CN" altLang="en-US" sz="2800" b="1" dirty="0"/>
              <a:t>某个行链表中的一个结点</a:t>
            </a:r>
            <a:r>
              <a:rPr lang="zh-CN" altLang="en-US" sz="2800" b="1" dirty="0">
                <a:latin typeface="宋体" panose="02010600030101010101" pitchFamily="2" charset="-122"/>
              </a:rPr>
              <a:t>，</a:t>
            </a:r>
            <a:r>
              <a:rPr lang="zh-CN" altLang="en-US" sz="2800" b="1" dirty="0"/>
              <a:t>同时又</a:t>
            </a:r>
            <a:r>
              <a:rPr lang="zh-CN" altLang="en-US" sz="2800" b="1" dirty="0">
                <a:latin typeface="宋体" panose="02010600030101010101" pitchFamily="2" charset="-122"/>
              </a:rPr>
              <a:t>是</a:t>
            </a:r>
            <a:r>
              <a:rPr lang="zh-CN" altLang="en-US" sz="2800" b="1" dirty="0"/>
              <a:t>某个列链表中的一个结点</a:t>
            </a:r>
            <a:r>
              <a:rPr lang="zh-CN" altLang="en-US" sz="2800" b="1" dirty="0">
                <a:latin typeface="宋体" panose="02010600030101010101" pitchFamily="2" charset="-122"/>
              </a:rPr>
              <a:t>，所有的</a:t>
            </a:r>
            <a:r>
              <a:rPr lang="zh-CN" altLang="en-US" sz="2800" b="1" dirty="0">
                <a:solidFill>
                  <a:schemeClr val="accent1"/>
                </a:solidFill>
                <a:latin typeface="宋体" panose="02010600030101010101" pitchFamily="2" charset="-122"/>
              </a:rPr>
              <a:t>非</a:t>
            </a:r>
            <a:r>
              <a:rPr lang="en-US" altLang="x-none" sz="2800" b="1" dirty="0">
                <a:solidFill>
                  <a:schemeClr val="accent1"/>
                </a:solidFill>
              </a:rPr>
              <a:t>0</a:t>
            </a:r>
            <a:r>
              <a:rPr lang="zh-CN" altLang="en-US" sz="2800" b="1" dirty="0">
                <a:solidFill>
                  <a:schemeClr val="accent1"/>
                </a:solidFill>
                <a:latin typeface="宋体" panose="02010600030101010101" pitchFamily="2" charset="-122"/>
              </a:rPr>
              <a:t>元素</a:t>
            </a:r>
            <a:r>
              <a:rPr lang="zh-CN" altLang="en-US" sz="2800" b="1" dirty="0">
                <a:latin typeface="宋体" panose="02010600030101010101" pitchFamily="2" charset="-122"/>
              </a:rPr>
              <a:t>构成一个</a:t>
            </a:r>
            <a:r>
              <a:rPr lang="zh-CN" altLang="en-US" sz="2800" b="1" dirty="0">
                <a:solidFill>
                  <a:schemeClr val="folHlink"/>
                </a:solidFill>
                <a:latin typeface="宋体" panose="02010600030101010101" pitchFamily="2" charset="-122"/>
              </a:rPr>
              <a:t>十字交叉</a:t>
            </a:r>
            <a:r>
              <a:rPr lang="zh-CN" altLang="en-US" sz="2800" b="1" dirty="0">
                <a:latin typeface="宋体" panose="02010600030101010101" pitchFamily="2" charset="-122"/>
              </a:rPr>
              <a:t>的链表。称为</a:t>
            </a:r>
            <a:r>
              <a:rPr lang="zh-CN" altLang="en-US" sz="2800" b="1" dirty="0">
                <a:solidFill>
                  <a:schemeClr val="folHlink"/>
                </a:solidFill>
                <a:latin typeface="宋体" panose="02010600030101010101" pitchFamily="2" charset="-122"/>
              </a:rPr>
              <a:t>十字链表</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marL="0" indent="0">
              <a:lnSpc>
                <a:spcPct val="110000"/>
              </a:lnSpc>
              <a:buNone/>
            </a:pPr>
            <a:r>
              <a:rPr lang="zh-CN" altLang="en-US" sz="2800" b="1" dirty="0">
                <a:latin typeface="宋体" panose="02010600030101010101" pitchFamily="2" charset="-122"/>
              </a:rPr>
              <a:t>    此外，还可用两个</a:t>
            </a:r>
            <a:r>
              <a:rPr lang="zh-CN" altLang="en-US" sz="2800" b="1" dirty="0"/>
              <a:t>一</a:t>
            </a:r>
            <a:r>
              <a:rPr lang="zh-CN" altLang="en-US" sz="2800" b="1" dirty="0">
                <a:latin typeface="宋体" panose="02010600030101010101" pitchFamily="2" charset="-122"/>
              </a:rPr>
              <a:t>维数组分别存储行</a:t>
            </a:r>
            <a:r>
              <a:rPr lang="zh-CN" altLang="en-US" sz="2800" b="1" dirty="0"/>
              <a:t>链表的头指针和列链表的头指针</a:t>
            </a:r>
            <a:r>
              <a:rPr lang="zh-CN" altLang="en-US" sz="2800" b="1" dirty="0">
                <a:latin typeface="宋体" panose="02010600030101010101" pitchFamily="2" charset="-122"/>
              </a:rPr>
              <a:t>。对于图</a:t>
            </a:r>
            <a:r>
              <a:rPr lang="en-US" altLang="x-none" sz="2800" b="1" dirty="0"/>
              <a:t>5-11(a)</a:t>
            </a:r>
            <a:r>
              <a:rPr lang="zh-CN" altLang="en-US" sz="2800" b="1" dirty="0"/>
              <a:t>的</a:t>
            </a:r>
            <a:r>
              <a:rPr lang="zh-CN" altLang="en-US" sz="2800" b="1" dirty="0">
                <a:latin typeface="宋体" panose="02010600030101010101" pitchFamily="2" charset="-122"/>
              </a:rPr>
              <a:t>稀疏矩阵</a:t>
            </a:r>
            <a:r>
              <a:rPr lang="en-US" altLang="x-none" sz="2800" b="1" dirty="0"/>
              <a:t>A </a:t>
            </a:r>
            <a:r>
              <a:rPr lang="zh-CN" altLang="en-US" sz="2800" b="1" dirty="0">
                <a:latin typeface="宋体" panose="02010600030101010101" pitchFamily="2" charset="-122"/>
              </a:rPr>
              <a:t>，对应的十字交叉链表如图</a:t>
            </a:r>
            <a:r>
              <a:rPr lang="en-US" altLang="x-none" sz="2800" b="1" dirty="0"/>
              <a:t>5-11(b)</a:t>
            </a:r>
            <a:r>
              <a:rPr lang="zh-CN" altLang="en-US" sz="2800" b="1" dirty="0">
                <a:latin typeface="宋体" panose="02010600030101010101" pitchFamily="2" charset="-122"/>
              </a:rPr>
              <a:t>所示，结点的描述如下：</a:t>
            </a:r>
            <a:endParaRPr lang="zh-CN" altLang="en-US" sz="2800" b="1" dirty="0">
              <a:latin typeface="宋体" panose="02010600030101010101" pitchFamily="2" charset="-122"/>
            </a:endParaRPr>
          </a:p>
          <a:p>
            <a:pPr marL="0" indent="0">
              <a:buNone/>
            </a:pPr>
            <a:r>
              <a:rPr lang="en-US" altLang="x-none" sz="2800" b="1" dirty="0"/>
              <a:t>typedef struct  Clnode  </a:t>
            </a:r>
            <a:endParaRPr lang="en-US" altLang="x-none" sz="2800" b="1" dirty="0"/>
          </a:p>
          <a:p>
            <a:pPr marL="355600" lvl="1" indent="0">
              <a:buNone/>
            </a:pPr>
            <a:r>
              <a:rPr lang="en-US" altLang="x-none" b="1" dirty="0"/>
              <a:t>{   int  row , col ;</a:t>
            </a:r>
            <a:r>
              <a:rPr lang="en-US" altLang="x-none" sz="2400" b="1" dirty="0"/>
              <a:t>   </a:t>
            </a:r>
            <a:r>
              <a:rPr lang="en-US" altLang="x-none" sz="2000" b="1" dirty="0"/>
              <a:t>/*  </a:t>
            </a:r>
            <a:r>
              <a:rPr lang="zh-CN" altLang="en-US" sz="2000" b="1" dirty="0"/>
              <a:t>行号和列号  *</a:t>
            </a:r>
            <a:r>
              <a:rPr lang="en-US" altLang="x-none" sz="2000" b="1" dirty="0"/>
              <a:t>/</a:t>
            </a:r>
            <a:r>
              <a:rPr lang="en-US" altLang="x-none" sz="2400" b="1" dirty="0"/>
              <a:t>     </a:t>
            </a:r>
            <a:endParaRPr lang="en-US" altLang="x-none" sz="2400" b="1" dirty="0"/>
          </a:p>
          <a:p>
            <a:pPr marL="723900" lvl="2" indent="0">
              <a:buNone/>
            </a:pPr>
            <a:r>
              <a:rPr lang="en-US" altLang="x-none" sz="2800" b="1" dirty="0"/>
              <a:t>elemtype value ;</a:t>
            </a:r>
            <a:r>
              <a:rPr lang="en-US" altLang="x-none" sz="2000" b="1" dirty="0"/>
              <a:t>    </a:t>
            </a:r>
            <a:r>
              <a:rPr lang="en-US" altLang="x-none" b="1" dirty="0"/>
              <a:t>/*  </a:t>
            </a:r>
            <a:r>
              <a:rPr lang="zh-CN" altLang="en-US" b="1" dirty="0"/>
              <a:t>元素值  *</a:t>
            </a:r>
            <a:r>
              <a:rPr lang="en-US" altLang="x-none" b="1" dirty="0"/>
              <a:t>/</a:t>
            </a:r>
            <a:endParaRPr lang="en-US" altLang="x-none" b="1" dirty="0"/>
          </a:p>
          <a:p>
            <a:pPr marL="723900" lvl="2" indent="0">
              <a:buNone/>
            </a:pPr>
            <a:r>
              <a:rPr lang="en-US" altLang="x-none" sz="2800" b="1" dirty="0"/>
              <a:t>struct  Clnode  *down , *right ;</a:t>
            </a:r>
            <a:endParaRPr lang="en-US" altLang="x-none" sz="2800" b="1" dirty="0"/>
          </a:p>
          <a:p>
            <a:pPr marL="355600" lvl="1" indent="0">
              <a:buNone/>
            </a:pPr>
            <a:r>
              <a:rPr lang="en-US" altLang="x-none" b="1" dirty="0"/>
              <a:t>}OLNode ;</a:t>
            </a:r>
            <a:r>
              <a:rPr lang="en-US" altLang="x-none" sz="2400" b="1" dirty="0"/>
              <a:t>   /*  </a:t>
            </a:r>
            <a:r>
              <a:rPr lang="zh-CN" altLang="en-US" sz="2400" b="1" dirty="0"/>
              <a:t>非</a:t>
            </a:r>
            <a:r>
              <a:rPr lang="en-US" altLang="x-none" sz="2400" b="1" dirty="0"/>
              <a:t>0</a:t>
            </a:r>
            <a:r>
              <a:rPr lang="zh-CN" altLang="en-US" sz="2400" b="1" dirty="0"/>
              <a:t>元素结点  *</a:t>
            </a:r>
            <a:r>
              <a:rPr lang="en-US" altLang="x-none" sz="2400" b="1" dirty="0"/>
              <a:t>/</a:t>
            </a:r>
            <a:endParaRPr lang="en-US" altLang="x-none" sz="2400" b="1" dirty="0">
              <a:latin typeface="宋体" panose="0201060003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8593" name="内容占位符 284673"/>
          <p:cNvSpPr>
            <a:spLocks noGrp="1"/>
          </p:cNvSpPr>
          <p:nvPr>
            <p:ph idx="4294967295"/>
          </p:nvPr>
        </p:nvSpPr>
        <p:spPr>
          <a:xfrm>
            <a:off x="1676400" y="144463"/>
            <a:ext cx="5356225" cy="3571875"/>
          </a:xfrm>
        </p:spPr>
        <p:txBody>
          <a:bodyPr anchor="t"/>
          <a:p>
            <a:pPr marL="0" indent="0">
              <a:buNone/>
            </a:pPr>
            <a:r>
              <a:rPr lang="en-US" altLang="x-none" sz="2800" b="1" dirty="0"/>
              <a:t>typedef struct  Clnode  </a:t>
            </a:r>
            <a:endParaRPr lang="en-US" altLang="x-none" sz="2800" b="1" dirty="0"/>
          </a:p>
          <a:p>
            <a:pPr marL="355600" lvl="1" indent="0">
              <a:buNone/>
            </a:pPr>
            <a:r>
              <a:rPr lang="en-US" altLang="x-none" b="1" dirty="0"/>
              <a:t>{   int   rn;        </a:t>
            </a:r>
            <a:r>
              <a:rPr lang="en-US" altLang="x-none" sz="2400" b="1" dirty="0"/>
              <a:t>/*  </a:t>
            </a:r>
            <a:r>
              <a:rPr lang="zh-CN" altLang="en-US" sz="2400" b="1" dirty="0">
                <a:latin typeface="宋体" panose="02010600030101010101" pitchFamily="2" charset="-122"/>
              </a:rPr>
              <a:t>矩阵的</a:t>
            </a:r>
            <a:r>
              <a:rPr lang="zh-CN" altLang="en-US" sz="2400" b="1" dirty="0"/>
              <a:t>行数  *</a:t>
            </a:r>
            <a:r>
              <a:rPr lang="en-US" altLang="x-none" sz="2400" b="1" dirty="0"/>
              <a:t>/     </a:t>
            </a:r>
            <a:endParaRPr lang="en-US" altLang="x-none" sz="2400" b="1" dirty="0"/>
          </a:p>
          <a:p>
            <a:pPr marL="723900" lvl="2" indent="0">
              <a:buNone/>
            </a:pPr>
            <a:r>
              <a:rPr lang="en-US" altLang="x-none" sz="2800" b="1" dirty="0"/>
              <a:t>int   cn;        </a:t>
            </a:r>
            <a:r>
              <a:rPr lang="en-US" altLang="x-none" b="1" dirty="0"/>
              <a:t>/*  </a:t>
            </a:r>
            <a:r>
              <a:rPr lang="zh-CN" altLang="en-US" b="1" dirty="0">
                <a:latin typeface="宋体" panose="02010600030101010101" pitchFamily="2" charset="-122"/>
              </a:rPr>
              <a:t>矩阵的</a:t>
            </a:r>
            <a:r>
              <a:rPr lang="zh-CN" altLang="en-US" b="1" dirty="0"/>
              <a:t>列数  *</a:t>
            </a:r>
            <a:r>
              <a:rPr lang="en-US" altLang="x-none" b="1" dirty="0"/>
              <a:t>/</a:t>
            </a:r>
            <a:endParaRPr lang="en-US" altLang="x-none" b="1" dirty="0"/>
          </a:p>
          <a:p>
            <a:pPr marL="723900" lvl="2" indent="0">
              <a:buNone/>
            </a:pPr>
            <a:r>
              <a:rPr lang="en-US" altLang="x-none" sz="2800" b="1" dirty="0"/>
              <a:t>int   tn;        </a:t>
            </a:r>
            <a:r>
              <a:rPr lang="en-US" altLang="x-none" b="1" dirty="0"/>
              <a:t>/*  </a:t>
            </a:r>
            <a:r>
              <a:rPr lang="zh-CN" altLang="en-US" b="1" dirty="0"/>
              <a:t>非</a:t>
            </a:r>
            <a:r>
              <a:rPr lang="en-US" altLang="x-none" b="1" dirty="0"/>
              <a:t>0</a:t>
            </a:r>
            <a:r>
              <a:rPr lang="zh-CN" altLang="en-US" b="1" dirty="0"/>
              <a:t>元素总数  *</a:t>
            </a:r>
            <a:r>
              <a:rPr lang="en-US" altLang="x-none" b="1" dirty="0"/>
              <a:t>/</a:t>
            </a:r>
            <a:endParaRPr lang="en-US" altLang="x-none" b="1" dirty="0"/>
          </a:p>
          <a:p>
            <a:pPr marL="723900" lvl="2" indent="0">
              <a:buNone/>
            </a:pPr>
            <a:r>
              <a:rPr lang="en-US" altLang="x-none" sz="2800" b="1" dirty="0"/>
              <a:t>OLNode *rhead ;  </a:t>
            </a:r>
            <a:endParaRPr lang="en-US" altLang="x-none" sz="2800" b="1" dirty="0"/>
          </a:p>
          <a:p>
            <a:pPr marL="723900" lvl="2" indent="0">
              <a:buNone/>
            </a:pPr>
            <a:r>
              <a:rPr lang="en-US" altLang="x-none" sz="2800" b="1" dirty="0"/>
              <a:t>OLNode *chead ; </a:t>
            </a:r>
            <a:endParaRPr lang="en-US" altLang="x-none" sz="2800" b="1" dirty="0"/>
          </a:p>
          <a:p>
            <a:pPr marL="355600" lvl="1" indent="0">
              <a:buNone/>
            </a:pPr>
            <a:r>
              <a:rPr lang="en-US" altLang="x-none" b="1" dirty="0"/>
              <a:t>} CrossList ;</a:t>
            </a:r>
            <a:endParaRPr lang="en-US" altLang="x-none" b="1" dirty="0"/>
          </a:p>
        </p:txBody>
      </p:sp>
      <p:grpSp>
        <p:nvGrpSpPr>
          <p:cNvPr id="238594" name="组合 284674"/>
          <p:cNvGrpSpPr/>
          <p:nvPr/>
        </p:nvGrpSpPr>
        <p:grpSpPr>
          <a:xfrm>
            <a:off x="2782888" y="1630363"/>
            <a:ext cx="7829550" cy="4967287"/>
            <a:chOff x="0" y="0"/>
            <a:chExt cx="4932" cy="3129"/>
          </a:xfrm>
        </p:grpSpPr>
        <p:sp>
          <p:nvSpPr>
            <p:cNvPr id="284676" name="矩形 284675"/>
            <p:cNvSpPr/>
            <p:nvPr/>
          </p:nvSpPr>
          <p:spPr>
            <a:xfrm>
              <a:off x="1089" y="2889"/>
              <a:ext cx="2736" cy="240"/>
            </a:xfrm>
            <a:prstGeom prst="rect">
              <a:avLst/>
            </a:prstGeom>
            <a:noFill/>
            <a:ln w="9525">
              <a:noFill/>
            </a:ln>
          </p:spPr>
          <p:txBody>
            <a:bodyPr lIns="92075" tIns="46038" rIns="92075" bIns="46038" anchor="ctr"/>
            <a:p>
              <a:pPr algn="ctr" eaLnBrk="0" fontAlgn="base" hangingPunct="0"/>
              <a:r>
                <a:rPr lang="zh-CN" altLang="en-US" sz="2000" b="1" strike="noStrike" noProof="1" dirty="0">
                  <a:latin typeface="Arial" panose="020B0604020202020204" pitchFamily="34" charset="0"/>
                  <a:ea typeface="宋体" panose="02010600030101010101" pitchFamily="2" charset="-122"/>
                  <a:cs typeface="+mn-cs"/>
                </a:rPr>
                <a:t>图</a:t>
              </a:r>
              <a:r>
                <a:rPr lang="en-US" altLang="x-none" sz="2000" b="1" strike="noStrike" noProof="1" dirty="0">
                  <a:latin typeface="Times New Roman" panose="02020603050405020304" pitchFamily="2" charset="0"/>
                  <a:ea typeface="宋体" panose="02010600030101010101" pitchFamily="2" charset="-122"/>
                  <a:cs typeface="+mn-cs"/>
                </a:rPr>
                <a:t>5-11</a:t>
              </a:r>
              <a:r>
                <a:rPr lang="en-US" altLang="x-none" sz="2000" b="1" strike="noStrike" noProof="1" dirty="0">
                  <a:effectLst>
                    <a:outerShdw blurRad="38100" dist="38100" dir="2700000">
                      <a:srgbClr val="000000"/>
                    </a:outerShdw>
                  </a:effectLst>
                  <a:latin typeface="Arial" panose="020B0604020202020204" pitchFamily="34" charset="0"/>
                  <a:ea typeface="宋体" panose="02010600030101010101" pitchFamily="2" charset="-122"/>
                  <a:cs typeface="+mn-cs"/>
                </a:rPr>
                <a:t>   </a:t>
              </a:r>
              <a:r>
                <a:rPr lang="zh-CN" altLang="en-US" sz="2000" b="1" strike="noStrike" noProof="1" dirty="0">
                  <a:latin typeface="Arial" panose="020B0604020202020204" pitchFamily="34" charset="0"/>
                  <a:ea typeface="宋体" panose="02010600030101010101" pitchFamily="2" charset="-122"/>
                  <a:cs typeface="+mn-cs"/>
                </a:rPr>
                <a:t>稀疏</a:t>
              </a:r>
              <a:r>
                <a:rPr lang="zh-CN" altLang="en-US" sz="2000" b="1" strike="noStrike" noProof="1" dirty="0">
                  <a:latin typeface="宋体" panose="02010600030101010101" pitchFamily="2" charset="-122"/>
                  <a:ea typeface="宋体" panose="02010600030101010101" pitchFamily="2" charset="-122"/>
                  <a:cs typeface="+mn-cs"/>
                </a:rPr>
                <a:t>矩阵</a:t>
              </a:r>
              <a:r>
                <a:rPr lang="zh-CN" altLang="en-US" sz="2000" b="1" strike="noStrike" noProof="1" dirty="0">
                  <a:latin typeface="Times New Roman" panose="02020603050405020304" pitchFamily="2" charset="0"/>
                  <a:ea typeface="宋体" panose="02010600030101010101" pitchFamily="2" charset="-122"/>
                  <a:cs typeface="+mn-cs"/>
                </a:rPr>
                <a:t>及其</a:t>
              </a:r>
              <a:r>
                <a:rPr lang="zh-CN" altLang="en-US" sz="2000" b="1" strike="noStrike" noProof="1" dirty="0">
                  <a:latin typeface="宋体" panose="02010600030101010101" pitchFamily="2" charset="-122"/>
                  <a:ea typeface="宋体" panose="02010600030101010101" pitchFamily="2" charset="-122"/>
                  <a:cs typeface="+mn-cs"/>
                </a:rPr>
                <a:t>十字交叉链表</a:t>
              </a:r>
              <a:endParaRPr lang="zh-CN" altLang="en-US" sz="2000" b="1" strike="noStrike" noProof="1" dirty="0">
                <a:latin typeface="Times New Roman" panose="02020603050405020304" pitchFamily="2" charset="0"/>
              </a:endParaRPr>
            </a:p>
          </p:txBody>
        </p:sp>
        <p:grpSp>
          <p:nvGrpSpPr>
            <p:cNvPr id="238596" name="组合 284676"/>
            <p:cNvGrpSpPr/>
            <p:nvPr/>
          </p:nvGrpSpPr>
          <p:grpSpPr>
            <a:xfrm>
              <a:off x="0" y="1451"/>
              <a:ext cx="1859" cy="1326"/>
              <a:chOff x="0" y="0"/>
              <a:chExt cx="1859" cy="1326"/>
            </a:xfrm>
          </p:grpSpPr>
          <p:grpSp>
            <p:nvGrpSpPr>
              <p:cNvPr id="238597" name="组合 284677"/>
              <p:cNvGrpSpPr/>
              <p:nvPr/>
            </p:nvGrpSpPr>
            <p:grpSpPr>
              <a:xfrm>
                <a:off x="0" y="0"/>
                <a:ext cx="1859" cy="997"/>
                <a:chOff x="0" y="0"/>
                <a:chExt cx="1940" cy="1104"/>
              </a:xfrm>
            </p:grpSpPr>
            <p:sp>
              <p:nvSpPr>
                <p:cNvPr id="238598" name="矩形 284678"/>
                <p:cNvSpPr/>
                <p:nvPr/>
              </p:nvSpPr>
              <p:spPr>
                <a:xfrm>
                  <a:off x="427" y="0"/>
                  <a:ext cx="1406" cy="227"/>
                </a:xfrm>
                <a:prstGeom prst="rect">
                  <a:avLst/>
                </a:prstGeom>
                <a:noFill/>
                <a:ln w="9525">
                  <a:noFill/>
                </a:ln>
              </p:spPr>
              <p:txBody>
                <a:bodyPr wrap="none" anchor="ctr"/>
                <a:p>
                  <a:r>
                    <a:rPr lang="en-US" altLang="x-none" sz="2400" dirty="0">
                      <a:latin typeface="楷体_GB2312" pitchFamily="1" charset="-122"/>
                      <a:ea typeface="楷体_GB2312" pitchFamily="1" charset="-122"/>
                    </a:rPr>
                    <a:t>0  12  0  0  0</a:t>
                  </a:r>
                  <a:endParaRPr lang="en-US" altLang="x-none" sz="2400" dirty="0">
                    <a:latin typeface="楷体_GB2312" pitchFamily="1" charset="-122"/>
                    <a:ea typeface="楷体_GB2312" pitchFamily="1" charset="-122"/>
                  </a:endParaRPr>
                </a:p>
              </p:txBody>
            </p:sp>
            <p:sp>
              <p:nvSpPr>
                <p:cNvPr id="238599" name="矩形 284679"/>
                <p:cNvSpPr/>
                <p:nvPr/>
              </p:nvSpPr>
              <p:spPr>
                <a:xfrm>
                  <a:off x="433" y="259"/>
                  <a:ext cx="1406" cy="227"/>
                </a:xfrm>
                <a:prstGeom prst="rect">
                  <a:avLst/>
                </a:prstGeom>
                <a:noFill/>
                <a:ln w="9525">
                  <a:noFill/>
                </a:ln>
              </p:spPr>
              <p:txBody>
                <a:bodyPr wrap="none" anchor="ctr"/>
                <a:p>
                  <a:r>
                    <a:rPr lang="en-US" altLang="x-none" sz="2400" dirty="0">
                      <a:latin typeface="楷体_GB2312" pitchFamily="1" charset="-122"/>
                      <a:ea typeface="楷体_GB2312" pitchFamily="1" charset="-122"/>
                    </a:rPr>
                    <a:t>0  0   0  0 -4</a:t>
                  </a:r>
                  <a:endParaRPr lang="en-US" altLang="x-none" sz="2400" dirty="0">
                    <a:latin typeface="楷体_GB2312" pitchFamily="1" charset="-122"/>
                    <a:ea typeface="楷体_GB2312" pitchFamily="1" charset="-122"/>
                  </a:endParaRPr>
                </a:p>
              </p:txBody>
            </p:sp>
            <p:sp>
              <p:nvSpPr>
                <p:cNvPr id="238600" name="矩形 284680"/>
                <p:cNvSpPr/>
                <p:nvPr/>
              </p:nvSpPr>
              <p:spPr>
                <a:xfrm>
                  <a:off x="432" y="576"/>
                  <a:ext cx="1406" cy="227"/>
                </a:xfrm>
                <a:prstGeom prst="rect">
                  <a:avLst/>
                </a:prstGeom>
                <a:noFill/>
                <a:ln w="9525">
                  <a:noFill/>
                </a:ln>
              </p:spPr>
              <p:txBody>
                <a:bodyPr wrap="none" anchor="ctr"/>
                <a:p>
                  <a:r>
                    <a:rPr lang="en-US" altLang="x-none" sz="2400" dirty="0">
                      <a:latin typeface="楷体_GB2312" pitchFamily="1" charset="-122"/>
                      <a:ea typeface="楷体_GB2312" pitchFamily="1" charset="-122"/>
                    </a:rPr>
                    <a:t>0  5   0  0  0</a:t>
                  </a:r>
                  <a:endParaRPr lang="en-US" altLang="x-none" sz="2400" dirty="0">
                    <a:latin typeface="楷体_GB2312" pitchFamily="1" charset="-122"/>
                    <a:ea typeface="楷体_GB2312" pitchFamily="1" charset="-122"/>
                  </a:endParaRPr>
                </a:p>
              </p:txBody>
            </p:sp>
            <p:sp>
              <p:nvSpPr>
                <p:cNvPr id="238601" name="矩形 284681"/>
                <p:cNvSpPr/>
                <p:nvPr/>
              </p:nvSpPr>
              <p:spPr>
                <a:xfrm>
                  <a:off x="432" y="877"/>
                  <a:ext cx="1406" cy="227"/>
                </a:xfrm>
                <a:prstGeom prst="rect">
                  <a:avLst/>
                </a:prstGeom>
                <a:noFill/>
                <a:ln w="9525">
                  <a:noFill/>
                </a:ln>
              </p:spPr>
              <p:txBody>
                <a:bodyPr wrap="none" anchor="ctr"/>
                <a:p>
                  <a:r>
                    <a:rPr lang="en-US" altLang="x-none" sz="2400" dirty="0">
                      <a:latin typeface="楷体_GB2312" pitchFamily="1" charset="-122"/>
                      <a:ea typeface="楷体_GB2312" pitchFamily="1" charset="-122"/>
                    </a:rPr>
                    <a:t>0  0   3  0  0</a:t>
                  </a:r>
                  <a:endParaRPr lang="en-US" altLang="x-none" sz="2400" dirty="0">
                    <a:latin typeface="楷体_GB2312" pitchFamily="1" charset="-122"/>
                    <a:ea typeface="楷体_GB2312" pitchFamily="1" charset="-122"/>
                  </a:endParaRPr>
                </a:p>
              </p:txBody>
            </p:sp>
            <p:sp>
              <p:nvSpPr>
                <p:cNvPr id="238602" name="左中括号 284682"/>
                <p:cNvSpPr/>
                <p:nvPr/>
              </p:nvSpPr>
              <p:spPr>
                <a:xfrm>
                  <a:off x="384" y="16"/>
                  <a:ext cx="68" cy="1088"/>
                </a:xfrm>
                <a:prstGeom prst="leftBracket">
                  <a:avLst>
                    <a:gd name="adj" fmla="val 133333"/>
                  </a:avLst>
                </a:prstGeom>
                <a:noFill/>
                <a:ln w="9525"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sp>
              <p:nvSpPr>
                <p:cNvPr id="238603" name="右中括号 284683"/>
                <p:cNvSpPr/>
                <p:nvPr/>
              </p:nvSpPr>
              <p:spPr>
                <a:xfrm>
                  <a:off x="1872" y="0"/>
                  <a:ext cx="68" cy="1088"/>
                </a:xfrm>
                <a:prstGeom prst="rightBracket">
                  <a:avLst>
                    <a:gd name="adj" fmla="val 133333"/>
                  </a:avLst>
                </a:prstGeom>
                <a:noFill/>
                <a:ln w="9525"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sp>
              <p:nvSpPr>
                <p:cNvPr id="238604" name="矩形 284684"/>
                <p:cNvSpPr/>
                <p:nvPr/>
              </p:nvSpPr>
              <p:spPr>
                <a:xfrm>
                  <a:off x="0" y="432"/>
                  <a:ext cx="385" cy="249"/>
                </a:xfrm>
                <a:prstGeom prst="rect">
                  <a:avLst/>
                </a:prstGeom>
                <a:noFill/>
                <a:ln w="9525">
                  <a:noFill/>
                </a:ln>
              </p:spPr>
              <p:txBody>
                <a:bodyPr wrap="none" anchor="ctr"/>
                <a:p>
                  <a:r>
                    <a:rPr lang="en-US" altLang="x-none" sz="2800" dirty="0">
                      <a:latin typeface="Times New Roman" panose="02020603050405020304" pitchFamily="2" charset="0"/>
                      <a:ea typeface="宋体" panose="02010600030101010101" pitchFamily="2" charset="-122"/>
                    </a:rPr>
                    <a:t>A=</a:t>
                  </a:r>
                  <a:endParaRPr lang="en-US" altLang="x-none" sz="2800" dirty="0">
                    <a:latin typeface="Times New Roman" panose="02020603050405020304" pitchFamily="2" charset="0"/>
                    <a:ea typeface="宋体" panose="02010600030101010101" pitchFamily="2" charset="-122"/>
                  </a:endParaRPr>
                </a:p>
              </p:txBody>
            </p:sp>
          </p:grpSp>
          <p:sp>
            <p:nvSpPr>
              <p:cNvPr id="238605" name="矩形 284685"/>
              <p:cNvSpPr/>
              <p:nvPr/>
            </p:nvSpPr>
            <p:spPr>
              <a:xfrm>
                <a:off x="388" y="1134"/>
                <a:ext cx="1200" cy="192"/>
              </a:xfrm>
              <a:prstGeom prst="rect">
                <a:avLst/>
              </a:prstGeom>
              <a:noFill/>
              <a:ln w="9525">
                <a:noFill/>
              </a:ln>
            </p:spPr>
            <p:txBody>
              <a:bodyPr lIns="92075" tIns="46038" rIns="92075" bIns="46038" anchor="ctr"/>
              <a:p>
                <a:pPr algn="ctr" eaLnBrk="0" hangingPunct="0"/>
                <a:r>
                  <a:rPr lang="en-US" altLang="x-none" sz="2000" b="1" dirty="0">
                    <a:latin typeface="Times New Roman" panose="02020603050405020304" pitchFamily="2" charset="0"/>
                    <a:ea typeface="宋体" panose="02010600030101010101" pitchFamily="2" charset="-122"/>
                  </a:rPr>
                  <a:t>(a)</a:t>
                </a:r>
                <a:r>
                  <a:rPr lang="en-US" altLang="x-none" sz="2000" b="1" dirty="0">
                    <a:latin typeface="Arial" panose="020B0604020202020204" pitchFamily="34" charset="0"/>
                    <a:ea typeface="宋体" panose="02010600030101010101" pitchFamily="2" charset="-122"/>
                  </a:rPr>
                  <a:t>   </a:t>
                </a:r>
                <a:r>
                  <a:rPr lang="zh-CN" altLang="en-US" sz="2000" b="1" dirty="0">
                    <a:latin typeface="Arial" panose="020B0604020202020204" pitchFamily="34" charset="0"/>
                    <a:ea typeface="宋体" panose="02010600030101010101" pitchFamily="2" charset="-122"/>
                  </a:rPr>
                  <a:t>稀疏</a:t>
                </a:r>
                <a:r>
                  <a:rPr lang="zh-CN" altLang="en-US" sz="2000" b="1" dirty="0">
                    <a:latin typeface="宋体" panose="02010600030101010101" pitchFamily="2" charset="-122"/>
                    <a:ea typeface="宋体" panose="02010600030101010101" pitchFamily="2" charset="-122"/>
                  </a:rPr>
                  <a:t>矩阵</a:t>
                </a:r>
                <a:endParaRPr lang="zh-CN" altLang="en-US" sz="2000" b="1" dirty="0">
                  <a:latin typeface="Times New Roman" panose="02020603050405020304" pitchFamily="2" charset="0"/>
                  <a:ea typeface="宋体" panose="02010600030101010101" pitchFamily="2" charset="-122"/>
                </a:endParaRPr>
              </a:p>
            </p:txBody>
          </p:sp>
        </p:grpSp>
        <p:grpSp>
          <p:nvGrpSpPr>
            <p:cNvPr id="238606" name="组合 284686"/>
            <p:cNvGrpSpPr/>
            <p:nvPr/>
          </p:nvGrpSpPr>
          <p:grpSpPr>
            <a:xfrm>
              <a:off x="2471" y="0"/>
              <a:ext cx="2461" cy="2811"/>
              <a:chOff x="0" y="0"/>
              <a:chExt cx="2461" cy="2811"/>
            </a:xfrm>
          </p:grpSpPr>
          <p:sp>
            <p:nvSpPr>
              <p:cNvPr id="284688" name="矩形 284687"/>
              <p:cNvSpPr/>
              <p:nvPr/>
            </p:nvSpPr>
            <p:spPr>
              <a:xfrm>
                <a:off x="96" y="2619"/>
                <a:ext cx="2287" cy="192"/>
              </a:xfrm>
              <a:prstGeom prst="rect">
                <a:avLst/>
              </a:prstGeom>
              <a:noFill/>
              <a:ln w="9525">
                <a:noFill/>
              </a:ln>
            </p:spPr>
            <p:txBody>
              <a:bodyPr lIns="92075" tIns="46038" rIns="92075" bIns="46038" anchor="ctr"/>
              <a:p>
                <a:pPr algn="ctr" eaLnBrk="0" fontAlgn="base" hangingPunct="0"/>
                <a:r>
                  <a:rPr lang="en-US" altLang="x-none" sz="2000" b="1" strike="noStrike" noProof="1" dirty="0">
                    <a:effectLst>
                      <a:outerShdw blurRad="38100" dist="38100" dir="2700000">
                        <a:srgbClr val="000000"/>
                      </a:outerShdw>
                    </a:effectLst>
                    <a:latin typeface="Times New Roman" panose="02020603050405020304" pitchFamily="2" charset="0"/>
                    <a:ea typeface="宋体" panose="02010600030101010101" pitchFamily="2" charset="-122"/>
                    <a:cs typeface="+mn-cs"/>
                  </a:rPr>
                  <a:t>(b</a:t>
                </a:r>
                <a:r>
                  <a:rPr lang="en-US" altLang="x-none" sz="2000" b="1" strike="noStrike" noProof="1" dirty="0">
                    <a:latin typeface="Times New Roman" panose="02020603050405020304" pitchFamily="2" charset="0"/>
                    <a:ea typeface="宋体" panose="02010600030101010101" pitchFamily="2" charset="-122"/>
                    <a:cs typeface="+mn-cs"/>
                  </a:rPr>
                  <a:t>)</a:t>
                </a:r>
                <a:r>
                  <a:rPr lang="en-US" altLang="x-none" sz="2000" b="1" strike="noStrike" noProof="1" dirty="0">
                    <a:latin typeface="Arial" panose="020B0604020202020204" pitchFamily="34" charset="0"/>
                    <a:ea typeface="宋体" panose="02010600030101010101" pitchFamily="2" charset="-122"/>
                    <a:cs typeface="+mn-cs"/>
                  </a:rPr>
                  <a:t>   </a:t>
                </a:r>
                <a:r>
                  <a:rPr lang="zh-CN" altLang="en-US" sz="2000" b="1" strike="noStrike" noProof="1" dirty="0">
                    <a:latin typeface="Arial" panose="020B0604020202020204" pitchFamily="34" charset="0"/>
                    <a:ea typeface="宋体" panose="02010600030101010101" pitchFamily="2" charset="-122"/>
                    <a:cs typeface="+mn-cs"/>
                  </a:rPr>
                  <a:t>稀疏</a:t>
                </a:r>
                <a:r>
                  <a:rPr lang="zh-CN" altLang="en-US" sz="2000" b="1" strike="noStrike" noProof="1" dirty="0">
                    <a:latin typeface="宋体" panose="02010600030101010101" pitchFamily="2" charset="-122"/>
                    <a:ea typeface="宋体" panose="02010600030101010101" pitchFamily="2" charset="-122"/>
                    <a:cs typeface="+mn-cs"/>
                  </a:rPr>
                  <a:t>矩阵的十字交叉链表</a:t>
                </a:r>
                <a:endParaRPr lang="zh-CN" altLang="en-US" sz="2000" b="1" strike="noStrike" noProof="1" dirty="0">
                  <a:latin typeface="宋体" panose="02010600030101010101" pitchFamily="2" charset="-122"/>
                </a:endParaRPr>
              </a:p>
            </p:txBody>
          </p:sp>
          <p:grpSp>
            <p:nvGrpSpPr>
              <p:cNvPr id="238608" name="组合 284688"/>
              <p:cNvGrpSpPr/>
              <p:nvPr/>
            </p:nvGrpSpPr>
            <p:grpSpPr>
              <a:xfrm>
                <a:off x="0" y="0"/>
                <a:ext cx="2461" cy="2483"/>
                <a:chOff x="0" y="0"/>
                <a:chExt cx="2461" cy="2483"/>
              </a:xfrm>
            </p:grpSpPr>
            <p:grpSp>
              <p:nvGrpSpPr>
                <p:cNvPr id="238609" name="组合 284689"/>
                <p:cNvGrpSpPr/>
                <p:nvPr/>
              </p:nvGrpSpPr>
              <p:grpSpPr>
                <a:xfrm>
                  <a:off x="0" y="0"/>
                  <a:ext cx="2461" cy="2483"/>
                  <a:chOff x="0" y="0"/>
                  <a:chExt cx="2461" cy="2483"/>
                </a:xfrm>
              </p:grpSpPr>
              <p:sp>
                <p:nvSpPr>
                  <p:cNvPr id="238610" name="矩形 284690"/>
                  <p:cNvSpPr/>
                  <p:nvPr/>
                </p:nvSpPr>
                <p:spPr>
                  <a:xfrm>
                    <a:off x="384" y="0"/>
                    <a:ext cx="589" cy="227"/>
                  </a:xfrm>
                  <a:prstGeom prst="rect">
                    <a:avLst/>
                  </a:prstGeom>
                  <a:noFill/>
                  <a:ln w="9525">
                    <a:noFill/>
                  </a:ln>
                </p:spPr>
                <p:txBody>
                  <a:bodyPr wrap="none" anchor="ctr"/>
                  <a:p>
                    <a:r>
                      <a:rPr lang="en-US" altLang="x-none" sz="2000" dirty="0">
                        <a:latin typeface="Times New Roman" panose="02020603050405020304" pitchFamily="2" charset="0"/>
                        <a:ea typeface="宋体" panose="02010600030101010101" pitchFamily="2" charset="-122"/>
                      </a:rPr>
                      <a:t>A.chead</a:t>
                    </a:r>
                    <a:endParaRPr lang="en-US" altLang="x-none" sz="2000" dirty="0">
                      <a:latin typeface="Times New Roman" panose="02020603050405020304" pitchFamily="2" charset="0"/>
                      <a:ea typeface="宋体" panose="02010600030101010101" pitchFamily="2" charset="-122"/>
                    </a:endParaRPr>
                  </a:p>
                </p:txBody>
              </p:sp>
              <p:sp>
                <p:nvSpPr>
                  <p:cNvPr id="238611" name="矩形 284691"/>
                  <p:cNvSpPr/>
                  <p:nvPr/>
                </p:nvSpPr>
                <p:spPr>
                  <a:xfrm>
                    <a:off x="0" y="288"/>
                    <a:ext cx="589" cy="227"/>
                  </a:xfrm>
                  <a:prstGeom prst="rect">
                    <a:avLst/>
                  </a:prstGeom>
                  <a:noFill/>
                  <a:ln w="9525">
                    <a:noFill/>
                  </a:ln>
                </p:spPr>
                <p:txBody>
                  <a:bodyPr wrap="none" anchor="ctr"/>
                  <a:p>
                    <a:r>
                      <a:rPr lang="en-US" altLang="x-none" sz="2000" dirty="0">
                        <a:latin typeface="Times New Roman" panose="02020603050405020304" pitchFamily="2" charset="0"/>
                        <a:ea typeface="宋体" panose="02010600030101010101" pitchFamily="2" charset="-122"/>
                      </a:rPr>
                      <a:t>A.rchead</a:t>
                    </a:r>
                    <a:endParaRPr lang="en-US" altLang="x-none" sz="2000" dirty="0">
                      <a:latin typeface="Times New Roman" panose="02020603050405020304" pitchFamily="2" charset="0"/>
                      <a:ea typeface="宋体" panose="02010600030101010101" pitchFamily="2" charset="-122"/>
                    </a:endParaRPr>
                  </a:p>
                </p:txBody>
              </p:sp>
              <p:grpSp>
                <p:nvGrpSpPr>
                  <p:cNvPr id="238612" name="组合 284692"/>
                  <p:cNvGrpSpPr/>
                  <p:nvPr/>
                </p:nvGrpSpPr>
                <p:grpSpPr>
                  <a:xfrm>
                    <a:off x="241" y="227"/>
                    <a:ext cx="2220" cy="2256"/>
                    <a:chOff x="0" y="0"/>
                    <a:chExt cx="2220" cy="2256"/>
                  </a:xfrm>
                </p:grpSpPr>
                <p:sp>
                  <p:nvSpPr>
                    <p:cNvPr id="238613" name="矩形 284693"/>
                    <p:cNvSpPr/>
                    <p:nvPr/>
                  </p:nvSpPr>
                  <p:spPr>
                    <a:xfrm>
                      <a:off x="444" y="0"/>
                      <a:ext cx="1632" cy="204"/>
                    </a:xfrm>
                    <a:prstGeom prst="rect">
                      <a:avLst/>
                    </a:prstGeom>
                    <a:noFill/>
                    <a:ln w="9525" cap="flat" cmpd="sng">
                      <a:solidFill>
                        <a:schemeClr val="tx1"/>
                      </a:solidFill>
                      <a:prstDash val="solid"/>
                      <a:miter/>
                      <a:headEnd type="none" w="med" len="med"/>
                      <a:tailEnd type="none" w="med" len="med"/>
                    </a:ln>
                  </p:spPr>
                  <p:txBody>
                    <a:bodyPr wrap="none" anchor="ctr"/>
                    <a:p>
                      <a:r>
                        <a:rPr lang="zh-CN" altLang="en-US" sz="2400" dirty="0">
                          <a:latin typeface="Times New Roman" panose="02020603050405020304" pitchFamily="2" charset="0"/>
                          <a:ea typeface="Arial Unicode MS" panose="020B0604020202020204" charset="-122"/>
                        </a:rPr>
                        <a:t>⋀                   ⋀</a:t>
                      </a:r>
                      <a:endParaRPr lang="zh-CN" altLang="en-US" sz="2400" dirty="0">
                        <a:latin typeface="Times New Roman" panose="02020603050405020304" pitchFamily="2" charset="0"/>
                        <a:ea typeface="Arial Unicode MS" panose="020B0604020202020204" charset="-122"/>
                      </a:endParaRPr>
                    </a:p>
                  </p:txBody>
                </p:sp>
                <p:sp>
                  <p:nvSpPr>
                    <p:cNvPr id="238614" name="直接连接符 284694"/>
                    <p:cNvSpPr/>
                    <p:nvPr/>
                  </p:nvSpPr>
                  <p:spPr>
                    <a:xfrm>
                      <a:off x="876" y="144"/>
                      <a:ext cx="0" cy="204"/>
                    </a:xfrm>
                    <a:prstGeom prst="line">
                      <a:avLst/>
                    </a:prstGeom>
                    <a:ln w="19050" cap="flat" cmpd="sng">
                      <a:solidFill>
                        <a:schemeClr val="tx1"/>
                      </a:solidFill>
                      <a:prstDash val="solid"/>
                      <a:round/>
                      <a:headEnd type="none" w="med" len="med"/>
                      <a:tailEnd type="triangle" w="med" len="med"/>
                    </a:ln>
                  </p:spPr>
                </p:sp>
                <p:grpSp>
                  <p:nvGrpSpPr>
                    <p:cNvPr id="238615" name="组合 284695"/>
                    <p:cNvGrpSpPr/>
                    <p:nvPr/>
                  </p:nvGrpSpPr>
                  <p:grpSpPr>
                    <a:xfrm>
                      <a:off x="492" y="352"/>
                      <a:ext cx="612" cy="408"/>
                      <a:chOff x="0" y="0"/>
                      <a:chExt cx="612" cy="408"/>
                    </a:xfrm>
                  </p:grpSpPr>
                  <p:sp>
                    <p:nvSpPr>
                      <p:cNvPr id="238616" name="矩形 284696"/>
                      <p:cNvSpPr/>
                      <p:nvPr/>
                    </p:nvSpPr>
                    <p:spPr>
                      <a:xfrm>
                        <a:off x="0" y="0"/>
                        <a:ext cx="612" cy="204"/>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1 2  12</a:t>
                        </a:r>
                        <a:endParaRPr lang="en-US" altLang="x-none" sz="2400" dirty="0">
                          <a:latin typeface="Times New Roman" panose="02020603050405020304" pitchFamily="2" charset="0"/>
                          <a:ea typeface="宋体" panose="02010600030101010101" pitchFamily="2" charset="-122"/>
                        </a:endParaRPr>
                      </a:p>
                    </p:txBody>
                  </p:sp>
                  <p:sp>
                    <p:nvSpPr>
                      <p:cNvPr id="238617" name="直接连接符 284697"/>
                      <p:cNvSpPr/>
                      <p:nvPr/>
                    </p:nvSpPr>
                    <p:spPr>
                      <a:xfrm>
                        <a:off x="160" y="0"/>
                        <a:ext cx="0" cy="204"/>
                      </a:xfrm>
                      <a:prstGeom prst="line">
                        <a:avLst/>
                      </a:prstGeom>
                      <a:ln w="9525" cap="flat" cmpd="sng">
                        <a:solidFill>
                          <a:schemeClr val="tx1"/>
                        </a:solidFill>
                        <a:prstDash val="solid"/>
                        <a:round/>
                        <a:headEnd type="none" w="med" len="med"/>
                        <a:tailEnd type="none" w="med" len="med"/>
                      </a:ln>
                    </p:spPr>
                  </p:sp>
                  <p:sp>
                    <p:nvSpPr>
                      <p:cNvPr id="238618" name="直接连接符 284698"/>
                      <p:cNvSpPr/>
                      <p:nvPr/>
                    </p:nvSpPr>
                    <p:spPr>
                      <a:xfrm>
                        <a:off x="336" y="0"/>
                        <a:ext cx="0" cy="204"/>
                      </a:xfrm>
                      <a:prstGeom prst="line">
                        <a:avLst/>
                      </a:prstGeom>
                      <a:ln w="9525" cap="flat" cmpd="sng">
                        <a:solidFill>
                          <a:schemeClr val="tx1"/>
                        </a:solidFill>
                        <a:prstDash val="solid"/>
                        <a:round/>
                        <a:headEnd type="none" w="med" len="med"/>
                        <a:tailEnd type="none" w="med" len="med"/>
                      </a:ln>
                    </p:spPr>
                  </p:sp>
                  <p:sp>
                    <p:nvSpPr>
                      <p:cNvPr id="238619" name="矩形 284699"/>
                      <p:cNvSpPr/>
                      <p:nvPr/>
                    </p:nvSpPr>
                    <p:spPr>
                      <a:xfrm>
                        <a:off x="0" y="204"/>
                        <a:ext cx="612" cy="204"/>
                      </a:xfrm>
                      <a:prstGeom prst="rect">
                        <a:avLst/>
                      </a:prstGeom>
                      <a:noFill/>
                      <a:ln w="9525" cap="flat" cmpd="sng">
                        <a:solidFill>
                          <a:schemeClr val="tx1"/>
                        </a:solidFill>
                        <a:prstDash val="solid"/>
                        <a:miter/>
                        <a:headEnd type="none" w="med" len="med"/>
                        <a:tailEnd type="none" w="med" len="med"/>
                      </a:ln>
                    </p:spPr>
                    <p:txBody>
                      <a:bodyPr wrap="none" anchor="ctr"/>
                      <a:p>
                        <a:r>
                          <a:rPr lang="zh-CN" altLang="en-US" sz="2400" dirty="0">
                            <a:latin typeface="Times New Roman" panose="02020603050405020304" pitchFamily="2" charset="0"/>
                            <a:ea typeface="Arial Unicode MS" panose="020B0604020202020204" charset="-122"/>
                          </a:rPr>
                          <a:t>        ⋀</a:t>
                        </a:r>
                        <a:endParaRPr lang="zh-CN" altLang="en-US" sz="2400" dirty="0">
                          <a:latin typeface="Times New Roman" panose="02020603050405020304" pitchFamily="2" charset="0"/>
                          <a:ea typeface="Arial Unicode MS" panose="020B0604020202020204" charset="-122"/>
                        </a:endParaRPr>
                      </a:p>
                    </p:txBody>
                  </p:sp>
                  <p:sp>
                    <p:nvSpPr>
                      <p:cNvPr id="238620" name="直接连接符 284700"/>
                      <p:cNvSpPr/>
                      <p:nvPr/>
                    </p:nvSpPr>
                    <p:spPr>
                      <a:xfrm>
                        <a:off x="336" y="204"/>
                        <a:ext cx="0" cy="204"/>
                      </a:xfrm>
                      <a:prstGeom prst="line">
                        <a:avLst/>
                      </a:prstGeom>
                      <a:ln w="9525" cap="flat" cmpd="sng">
                        <a:solidFill>
                          <a:schemeClr val="tx1"/>
                        </a:solidFill>
                        <a:prstDash val="solid"/>
                        <a:round/>
                        <a:headEnd type="none" w="med" len="med"/>
                        <a:tailEnd type="none" w="med" len="med"/>
                      </a:ln>
                    </p:spPr>
                  </p:sp>
                </p:grpSp>
                <p:grpSp>
                  <p:nvGrpSpPr>
                    <p:cNvPr id="238621" name="组合 284701"/>
                    <p:cNvGrpSpPr/>
                    <p:nvPr/>
                  </p:nvGrpSpPr>
                  <p:grpSpPr>
                    <a:xfrm>
                      <a:off x="492" y="1264"/>
                      <a:ext cx="612" cy="408"/>
                      <a:chOff x="0" y="0"/>
                      <a:chExt cx="612" cy="408"/>
                    </a:xfrm>
                  </p:grpSpPr>
                  <p:sp>
                    <p:nvSpPr>
                      <p:cNvPr id="238622" name="矩形 284702"/>
                      <p:cNvSpPr/>
                      <p:nvPr/>
                    </p:nvSpPr>
                    <p:spPr>
                      <a:xfrm>
                        <a:off x="0" y="0"/>
                        <a:ext cx="612" cy="204"/>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3 2   5</a:t>
                        </a:r>
                        <a:endParaRPr lang="en-US" altLang="x-none" sz="2400" dirty="0">
                          <a:latin typeface="Times New Roman" panose="02020603050405020304" pitchFamily="2" charset="0"/>
                          <a:ea typeface="宋体" panose="02010600030101010101" pitchFamily="2" charset="-122"/>
                        </a:endParaRPr>
                      </a:p>
                    </p:txBody>
                  </p:sp>
                  <p:sp>
                    <p:nvSpPr>
                      <p:cNvPr id="238623" name="直接连接符 284703"/>
                      <p:cNvSpPr/>
                      <p:nvPr/>
                    </p:nvSpPr>
                    <p:spPr>
                      <a:xfrm>
                        <a:off x="160" y="0"/>
                        <a:ext cx="0" cy="204"/>
                      </a:xfrm>
                      <a:prstGeom prst="line">
                        <a:avLst/>
                      </a:prstGeom>
                      <a:ln w="9525" cap="flat" cmpd="sng">
                        <a:solidFill>
                          <a:schemeClr val="tx1"/>
                        </a:solidFill>
                        <a:prstDash val="solid"/>
                        <a:round/>
                        <a:headEnd type="none" w="med" len="med"/>
                        <a:tailEnd type="none" w="med" len="med"/>
                      </a:ln>
                    </p:spPr>
                  </p:sp>
                  <p:sp>
                    <p:nvSpPr>
                      <p:cNvPr id="238624" name="直接连接符 284704"/>
                      <p:cNvSpPr/>
                      <p:nvPr/>
                    </p:nvSpPr>
                    <p:spPr>
                      <a:xfrm>
                        <a:off x="336" y="0"/>
                        <a:ext cx="0" cy="204"/>
                      </a:xfrm>
                      <a:prstGeom prst="line">
                        <a:avLst/>
                      </a:prstGeom>
                      <a:ln w="9525" cap="flat" cmpd="sng">
                        <a:solidFill>
                          <a:schemeClr val="tx1"/>
                        </a:solidFill>
                        <a:prstDash val="solid"/>
                        <a:round/>
                        <a:headEnd type="none" w="med" len="med"/>
                        <a:tailEnd type="none" w="med" len="med"/>
                      </a:ln>
                    </p:spPr>
                  </p:sp>
                  <p:sp>
                    <p:nvSpPr>
                      <p:cNvPr id="238625" name="矩形 284705"/>
                      <p:cNvSpPr/>
                      <p:nvPr/>
                    </p:nvSpPr>
                    <p:spPr>
                      <a:xfrm>
                        <a:off x="0" y="204"/>
                        <a:ext cx="612" cy="204"/>
                      </a:xfrm>
                      <a:prstGeom prst="rect">
                        <a:avLst/>
                      </a:prstGeom>
                      <a:noFill/>
                      <a:ln w="9525" cap="flat" cmpd="sng">
                        <a:solidFill>
                          <a:schemeClr val="tx1"/>
                        </a:solidFill>
                        <a:prstDash val="solid"/>
                        <a:miter/>
                        <a:headEnd type="none" w="med" len="med"/>
                        <a:tailEnd type="none" w="med" len="med"/>
                      </a:ln>
                    </p:spPr>
                    <p:txBody>
                      <a:bodyPr wrap="none" anchor="ctr"/>
                      <a:p>
                        <a:r>
                          <a:rPr lang="zh-CN" altLang="en-US" sz="2400" dirty="0">
                            <a:latin typeface="Times New Roman" panose="02020603050405020304" pitchFamily="2" charset="0"/>
                            <a:ea typeface="Arial Unicode MS" panose="020B0604020202020204" charset="-122"/>
                          </a:rPr>
                          <a:t> ⋀</a:t>
                        </a:r>
                        <a:r>
                          <a:rPr lang="zh-CN" altLang="en-US" sz="2400" dirty="0">
                            <a:latin typeface="Times New Roman" panose="02020603050405020304" pitchFamily="2" charset="0"/>
                            <a:ea typeface="宋体" panose="02010600030101010101" pitchFamily="2" charset="-122"/>
                          </a:rPr>
                          <a:t>     </a:t>
                        </a:r>
                        <a:r>
                          <a:rPr lang="zh-CN" altLang="en-US" sz="2400" dirty="0">
                            <a:latin typeface="Times New Roman" panose="02020603050405020304" pitchFamily="2" charset="0"/>
                            <a:ea typeface="Arial Unicode MS" panose="020B0604020202020204" charset="-122"/>
                          </a:rPr>
                          <a:t>⋀</a:t>
                        </a:r>
                        <a:endParaRPr lang="zh-CN" altLang="en-US" sz="2400" dirty="0">
                          <a:latin typeface="Times New Roman" panose="02020603050405020304" pitchFamily="2" charset="0"/>
                          <a:ea typeface="Arial Unicode MS" panose="020B0604020202020204" charset="-122"/>
                        </a:endParaRPr>
                      </a:p>
                    </p:txBody>
                  </p:sp>
                  <p:sp>
                    <p:nvSpPr>
                      <p:cNvPr id="238626" name="直接连接符 284706"/>
                      <p:cNvSpPr/>
                      <p:nvPr/>
                    </p:nvSpPr>
                    <p:spPr>
                      <a:xfrm>
                        <a:off x="336" y="204"/>
                        <a:ext cx="0" cy="204"/>
                      </a:xfrm>
                      <a:prstGeom prst="line">
                        <a:avLst/>
                      </a:prstGeom>
                      <a:ln w="9525" cap="flat" cmpd="sng">
                        <a:solidFill>
                          <a:schemeClr val="tx1"/>
                        </a:solidFill>
                        <a:prstDash val="solid"/>
                        <a:round/>
                        <a:headEnd type="none" w="med" len="med"/>
                        <a:tailEnd type="none" w="med" len="med"/>
                      </a:ln>
                    </p:spPr>
                  </p:sp>
                </p:grpSp>
                <p:grpSp>
                  <p:nvGrpSpPr>
                    <p:cNvPr id="238627" name="组合 284707"/>
                    <p:cNvGrpSpPr/>
                    <p:nvPr/>
                  </p:nvGrpSpPr>
                  <p:grpSpPr>
                    <a:xfrm>
                      <a:off x="1608" y="792"/>
                      <a:ext cx="612" cy="408"/>
                      <a:chOff x="0" y="0"/>
                      <a:chExt cx="612" cy="408"/>
                    </a:xfrm>
                  </p:grpSpPr>
                  <p:sp>
                    <p:nvSpPr>
                      <p:cNvPr id="238628" name="矩形 284708"/>
                      <p:cNvSpPr/>
                      <p:nvPr/>
                    </p:nvSpPr>
                    <p:spPr>
                      <a:xfrm>
                        <a:off x="0" y="0"/>
                        <a:ext cx="612" cy="204"/>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2 5  -4</a:t>
                        </a:r>
                        <a:endParaRPr lang="en-US" altLang="x-none" sz="2400" dirty="0">
                          <a:latin typeface="Times New Roman" panose="02020603050405020304" pitchFamily="2" charset="0"/>
                          <a:ea typeface="宋体" panose="02010600030101010101" pitchFamily="2" charset="-122"/>
                        </a:endParaRPr>
                      </a:p>
                    </p:txBody>
                  </p:sp>
                  <p:sp>
                    <p:nvSpPr>
                      <p:cNvPr id="238629" name="直接连接符 284709"/>
                      <p:cNvSpPr/>
                      <p:nvPr/>
                    </p:nvSpPr>
                    <p:spPr>
                      <a:xfrm>
                        <a:off x="160" y="0"/>
                        <a:ext cx="0" cy="204"/>
                      </a:xfrm>
                      <a:prstGeom prst="line">
                        <a:avLst/>
                      </a:prstGeom>
                      <a:ln w="9525" cap="flat" cmpd="sng">
                        <a:solidFill>
                          <a:schemeClr val="tx1"/>
                        </a:solidFill>
                        <a:prstDash val="solid"/>
                        <a:round/>
                        <a:headEnd type="none" w="med" len="med"/>
                        <a:tailEnd type="none" w="med" len="med"/>
                      </a:ln>
                    </p:spPr>
                  </p:sp>
                  <p:sp>
                    <p:nvSpPr>
                      <p:cNvPr id="238630" name="直接连接符 284710"/>
                      <p:cNvSpPr/>
                      <p:nvPr/>
                    </p:nvSpPr>
                    <p:spPr>
                      <a:xfrm>
                        <a:off x="336" y="0"/>
                        <a:ext cx="0" cy="204"/>
                      </a:xfrm>
                      <a:prstGeom prst="line">
                        <a:avLst/>
                      </a:prstGeom>
                      <a:ln w="9525" cap="flat" cmpd="sng">
                        <a:solidFill>
                          <a:schemeClr val="tx1"/>
                        </a:solidFill>
                        <a:prstDash val="solid"/>
                        <a:round/>
                        <a:headEnd type="none" w="med" len="med"/>
                        <a:tailEnd type="none" w="med" len="med"/>
                      </a:ln>
                    </p:spPr>
                  </p:sp>
                  <p:sp>
                    <p:nvSpPr>
                      <p:cNvPr id="238631" name="矩形 284711"/>
                      <p:cNvSpPr/>
                      <p:nvPr/>
                    </p:nvSpPr>
                    <p:spPr>
                      <a:xfrm>
                        <a:off x="0" y="204"/>
                        <a:ext cx="612" cy="204"/>
                      </a:xfrm>
                      <a:prstGeom prst="rect">
                        <a:avLst/>
                      </a:prstGeom>
                      <a:noFill/>
                      <a:ln w="9525" cap="flat" cmpd="sng">
                        <a:solidFill>
                          <a:schemeClr val="tx1"/>
                        </a:solidFill>
                        <a:prstDash val="solid"/>
                        <a:miter/>
                        <a:headEnd type="none" w="med" len="med"/>
                        <a:tailEnd type="none" w="med" len="med"/>
                      </a:ln>
                    </p:spPr>
                    <p:txBody>
                      <a:bodyPr wrap="none" anchor="ctr"/>
                      <a:p>
                        <a:r>
                          <a:rPr lang="zh-CN" altLang="en-US" sz="2400" dirty="0">
                            <a:latin typeface="Times New Roman" panose="02020603050405020304" pitchFamily="2" charset="0"/>
                            <a:ea typeface="Arial Unicode MS" panose="020B0604020202020204" charset="-122"/>
                          </a:rPr>
                          <a:t> ⋀    </a:t>
                        </a:r>
                        <a:r>
                          <a:rPr lang="zh-CN" altLang="en-US" sz="2400" dirty="0">
                            <a:latin typeface="Times New Roman" panose="02020603050405020304" pitchFamily="2" charset="0"/>
                            <a:ea typeface="宋体" panose="02010600030101010101" pitchFamily="2" charset="-122"/>
                          </a:rPr>
                          <a:t> </a:t>
                        </a:r>
                        <a:r>
                          <a:rPr lang="zh-CN" altLang="en-US" sz="2400" dirty="0">
                            <a:latin typeface="Times New Roman" panose="02020603050405020304" pitchFamily="2" charset="0"/>
                            <a:ea typeface="Arial Unicode MS" panose="020B0604020202020204" charset="-122"/>
                          </a:rPr>
                          <a:t>⋀</a:t>
                        </a:r>
                        <a:endParaRPr lang="zh-CN" altLang="en-US" sz="2400" dirty="0">
                          <a:latin typeface="Times New Roman" panose="02020603050405020304" pitchFamily="2" charset="0"/>
                          <a:ea typeface="Arial Unicode MS" panose="020B0604020202020204" charset="-122"/>
                        </a:endParaRPr>
                      </a:p>
                    </p:txBody>
                  </p:sp>
                  <p:sp>
                    <p:nvSpPr>
                      <p:cNvPr id="238632" name="直接连接符 284712"/>
                      <p:cNvSpPr/>
                      <p:nvPr/>
                    </p:nvSpPr>
                    <p:spPr>
                      <a:xfrm>
                        <a:off x="336" y="204"/>
                        <a:ext cx="0" cy="204"/>
                      </a:xfrm>
                      <a:prstGeom prst="line">
                        <a:avLst/>
                      </a:prstGeom>
                      <a:ln w="9525" cap="flat" cmpd="sng">
                        <a:solidFill>
                          <a:schemeClr val="tx1"/>
                        </a:solidFill>
                        <a:prstDash val="solid"/>
                        <a:round/>
                        <a:headEnd type="none" w="med" len="med"/>
                        <a:tailEnd type="none" w="med" len="med"/>
                      </a:ln>
                    </p:spPr>
                  </p:sp>
                </p:grpSp>
                <p:grpSp>
                  <p:nvGrpSpPr>
                    <p:cNvPr id="238633" name="组合 284713"/>
                    <p:cNvGrpSpPr/>
                    <p:nvPr/>
                  </p:nvGrpSpPr>
                  <p:grpSpPr>
                    <a:xfrm>
                      <a:off x="1116" y="1848"/>
                      <a:ext cx="612" cy="408"/>
                      <a:chOff x="0" y="0"/>
                      <a:chExt cx="612" cy="408"/>
                    </a:xfrm>
                  </p:grpSpPr>
                  <p:sp>
                    <p:nvSpPr>
                      <p:cNvPr id="238634" name="矩形 284714"/>
                      <p:cNvSpPr/>
                      <p:nvPr/>
                    </p:nvSpPr>
                    <p:spPr>
                      <a:xfrm>
                        <a:off x="0" y="0"/>
                        <a:ext cx="612" cy="204"/>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4 3   3</a:t>
                        </a:r>
                        <a:endParaRPr lang="en-US" altLang="x-none" sz="2400" dirty="0">
                          <a:latin typeface="Times New Roman" panose="02020603050405020304" pitchFamily="2" charset="0"/>
                          <a:ea typeface="宋体" panose="02010600030101010101" pitchFamily="2" charset="-122"/>
                        </a:endParaRPr>
                      </a:p>
                    </p:txBody>
                  </p:sp>
                  <p:sp>
                    <p:nvSpPr>
                      <p:cNvPr id="238635" name="直接连接符 284715"/>
                      <p:cNvSpPr/>
                      <p:nvPr/>
                    </p:nvSpPr>
                    <p:spPr>
                      <a:xfrm>
                        <a:off x="160" y="0"/>
                        <a:ext cx="0" cy="204"/>
                      </a:xfrm>
                      <a:prstGeom prst="line">
                        <a:avLst/>
                      </a:prstGeom>
                      <a:ln w="9525" cap="flat" cmpd="sng">
                        <a:solidFill>
                          <a:schemeClr val="tx1"/>
                        </a:solidFill>
                        <a:prstDash val="solid"/>
                        <a:round/>
                        <a:headEnd type="none" w="med" len="med"/>
                        <a:tailEnd type="none" w="med" len="med"/>
                      </a:ln>
                    </p:spPr>
                  </p:sp>
                  <p:sp>
                    <p:nvSpPr>
                      <p:cNvPr id="238636" name="直接连接符 284716"/>
                      <p:cNvSpPr/>
                      <p:nvPr/>
                    </p:nvSpPr>
                    <p:spPr>
                      <a:xfrm>
                        <a:off x="336" y="0"/>
                        <a:ext cx="0" cy="204"/>
                      </a:xfrm>
                      <a:prstGeom prst="line">
                        <a:avLst/>
                      </a:prstGeom>
                      <a:ln w="9525" cap="flat" cmpd="sng">
                        <a:solidFill>
                          <a:schemeClr val="tx1"/>
                        </a:solidFill>
                        <a:prstDash val="solid"/>
                        <a:round/>
                        <a:headEnd type="none" w="med" len="med"/>
                        <a:tailEnd type="none" w="med" len="med"/>
                      </a:ln>
                    </p:spPr>
                  </p:sp>
                  <p:sp>
                    <p:nvSpPr>
                      <p:cNvPr id="238637" name="矩形 284717"/>
                      <p:cNvSpPr/>
                      <p:nvPr/>
                    </p:nvSpPr>
                    <p:spPr>
                      <a:xfrm>
                        <a:off x="0" y="204"/>
                        <a:ext cx="612" cy="204"/>
                      </a:xfrm>
                      <a:prstGeom prst="rect">
                        <a:avLst/>
                      </a:prstGeom>
                      <a:noFill/>
                      <a:ln w="9525" cap="flat" cmpd="sng">
                        <a:solidFill>
                          <a:schemeClr val="tx1"/>
                        </a:solidFill>
                        <a:prstDash val="solid"/>
                        <a:miter/>
                        <a:headEnd type="none" w="med" len="med"/>
                        <a:tailEnd type="none" w="med" len="med"/>
                      </a:ln>
                    </p:spPr>
                    <p:txBody>
                      <a:bodyPr wrap="none" anchor="ctr"/>
                      <a:p>
                        <a:r>
                          <a:rPr lang="zh-CN" altLang="en-US" sz="2400" dirty="0">
                            <a:latin typeface="Times New Roman" panose="02020603050405020304" pitchFamily="2" charset="0"/>
                            <a:ea typeface="Arial Unicode MS" panose="020B0604020202020204" charset="-122"/>
                          </a:rPr>
                          <a:t> ⋀    </a:t>
                        </a:r>
                        <a:r>
                          <a:rPr lang="zh-CN" altLang="en-US" sz="2400" dirty="0">
                            <a:latin typeface="Times New Roman" panose="02020603050405020304" pitchFamily="2" charset="0"/>
                            <a:ea typeface="宋体" panose="02010600030101010101" pitchFamily="2" charset="-122"/>
                          </a:rPr>
                          <a:t> </a:t>
                        </a:r>
                        <a:r>
                          <a:rPr lang="zh-CN" altLang="en-US" sz="2400" dirty="0">
                            <a:latin typeface="Times New Roman" panose="02020603050405020304" pitchFamily="2" charset="0"/>
                            <a:ea typeface="Arial Unicode MS" panose="020B0604020202020204" charset="-122"/>
                          </a:rPr>
                          <a:t>⋀</a:t>
                        </a:r>
                        <a:endParaRPr lang="zh-CN" altLang="en-US" sz="2400" dirty="0">
                          <a:latin typeface="Times New Roman" panose="02020603050405020304" pitchFamily="2" charset="0"/>
                          <a:ea typeface="Arial Unicode MS" panose="020B0604020202020204" charset="-122"/>
                        </a:endParaRPr>
                      </a:p>
                    </p:txBody>
                  </p:sp>
                  <p:sp>
                    <p:nvSpPr>
                      <p:cNvPr id="238638" name="直接连接符 284718"/>
                      <p:cNvSpPr/>
                      <p:nvPr/>
                    </p:nvSpPr>
                    <p:spPr>
                      <a:xfrm>
                        <a:off x="336" y="204"/>
                        <a:ext cx="0" cy="204"/>
                      </a:xfrm>
                      <a:prstGeom prst="line">
                        <a:avLst/>
                      </a:prstGeom>
                      <a:ln w="9525" cap="flat" cmpd="sng">
                        <a:solidFill>
                          <a:schemeClr val="tx1"/>
                        </a:solidFill>
                        <a:prstDash val="solid"/>
                        <a:round/>
                        <a:headEnd type="none" w="med" len="med"/>
                        <a:tailEnd type="none" w="med" len="med"/>
                      </a:ln>
                    </p:spPr>
                  </p:sp>
                </p:grpSp>
                <p:sp>
                  <p:nvSpPr>
                    <p:cNvPr id="238639" name="直接连接符 284719"/>
                    <p:cNvSpPr/>
                    <p:nvPr/>
                  </p:nvSpPr>
                  <p:spPr>
                    <a:xfrm>
                      <a:off x="1212" y="144"/>
                      <a:ext cx="0" cy="1700"/>
                    </a:xfrm>
                    <a:prstGeom prst="line">
                      <a:avLst/>
                    </a:prstGeom>
                    <a:ln w="19050" cap="flat" cmpd="sng">
                      <a:solidFill>
                        <a:schemeClr val="tx1"/>
                      </a:solidFill>
                      <a:prstDash val="solid"/>
                      <a:round/>
                      <a:headEnd type="none" w="med" len="med"/>
                      <a:tailEnd type="triangle" w="med" len="med"/>
                    </a:ln>
                  </p:spPr>
                </p:sp>
                <p:sp>
                  <p:nvSpPr>
                    <p:cNvPr id="238640" name="直接连接符 284720"/>
                    <p:cNvSpPr/>
                    <p:nvPr/>
                  </p:nvSpPr>
                  <p:spPr>
                    <a:xfrm>
                      <a:off x="1884" y="135"/>
                      <a:ext cx="0" cy="657"/>
                    </a:xfrm>
                    <a:prstGeom prst="line">
                      <a:avLst/>
                    </a:prstGeom>
                    <a:ln w="19050" cap="flat" cmpd="sng">
                      <a:solidFill>
                        <a:schemeClr val="tx1"/>
                      </a:solidFill>
                      <a:prstDash val="solid"/>
                      <a:round/>
                      <a:headEnd type="none" w="med" len="med"/>
                      <a:tailEnd type="triangle" w="med" len="med"/>
                    </a:ln>
                  </p:spPr>
                </p:sp>
                <p:sp>
                  <p:nvSpPr>
                    <p:cNvPr id="238641" name="直接连接符 284721"/>
                    <p:cNvSpPr/>
                    <p:nvPr/>
                  </p:nvSpPr>
                  <p:spPr>
                    <a:xfrm>
                      <a:off x="684" y="688"/>
                      <a:ext cx="0" cy="567"/>
                    </a:xfrm>
                    <a:prstGeom prst="line">
                      <a:avLst/>
                    </a:prstGeom>
                    <a:ln w="19050" cap="flat" cmpd="sng">
                      <a:solidFill>
                        <a:schemeClr val="tx1"/>
                      </a:solidFill>
                      <a:prstDash val="solid"/>
                      <a:round/>
                      <a:headEnd type="none" w="med" len="med"/>
                      <a:tailEnd type="triangle" w="med" len="med"/>
                    </a:ln>
                  </p:spPr>
                </p:sp>
                <p:grpSp>
                  <p:nvGrpSpPr>
                    <p:cNvPr id="238642" name="组合 284722"/>
                    <p:cNvGrpSpPr/>
                    <p:nvPr/>
                  </p:nvGrpSpPr>
                  <p:grpSpPr>
                    <a:xfrm>
                      <a:off x="0" y="288"/>
                      <a:ext cx="204" cy="1950"/>
                      <a:chOff x="0" y="0"/>
                      <a:chExt cx="204" cy="1950"/>
                    </a:xfrm>
                  </p:grpSpPr>
                  <p:sp>
                    <p:nvSpPr>
                      <p:cNvPr id="238643" name="矩形 284723"/>
                      <p:cNvSpPr/>
                      <p:nvPr/>
                    </p:nvSpPr>
                    <p:spPr>
                      <a:xfrm>
                        <a:off x="0" y="0"/>
                        <a:ext cx="204" cy="1950"/>
                      </a:xfrm>
                      <a:prstGeom prst="rect">
                        <a:avLst/>
                      </a:prstGeom>
                      <a:noFill/>
                      <a:ln w="9525" cap="flat" cmpd="sng">
                        <a:solidFill>
                          <a:schemeClr val="tx1"/>
                        </a:solidFill>
                        <a:prstDash val="solid"/>
                        <a:miter/>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sp>
                    <p:nvSpPr>
                      <p:cNvPr id="238644" name="直接连接符 284724"/>
                      <p:cNvSpPr/>
                      <p:nvPr/>
                    </p:nvSpPr>
                    <p:spPr>
                      <a:xfrm>
                        <a:off x="0" y="528"/>
                        <a:ext cx="204" cy="0"/>
                      </a:xfrm>
                      <a:prstGeom prst="line">
                        <a:avLst/>
                      </a:prstGeom>
                      <a:ln w="9525" cap="flat" cmpd="sng">
                        <a:solidFill>
                          <a:schemeClr val="tx1"/>
                        </a:solidFill>
                        <a:prstDash val="solid"/>
                        <a:round/>
                        <a:headEnd type="none" w="med" len="med"/>
                        <a:tailEnd type="none" w="med" len="med"/>
                      </a:ln>
                    </p:spPr>
                  </p:sp>
                  <p:sp>
                    <p:nvSpPr>
                      <p:cNvPr id="238645" name="直接连接符 284725"/>
                      <p:cNvSpPr/>
                      <p:nvPr/>
                    </p:nvSpPr>
                    <p:spPr>
                      <a:xfrm>
                        <a:off x="0" y="1056"/>
                        <a:ext cx="204" cy="0"/>
                      </a:xfrm>
                      <a:prstGeom prst="line">
                        <a:avLst/>
                      </a:prstGeom>
                      <a:ln w="9525" cap="flat" cmpd="sng">
                        <a:solidFill>
                          <a:schemeClr val="tx1"/>
                        </a:solidFill>
                        <a:prstDash val="solid"/>
                        <a:round/>
                        <a:headEnd type="none" w="med" len="med"/>
                        <a:tailEnd type="none" w="med" len="med"/>
                      </a:ln>
                    </p:spPr>
                  </p:sp>
                  <p:sp>
                    <p:nvSpPr>
                      <p:cNvPr id="238646" name="直接连接符 284726"/>
                      <p:cNvSpPr/>
                      <p:nvPr/>
                    </p:nvSpPr>
                    <p:spPr>
                      <a:xfrm>
                        <a:off x="0" y="1536"/>
                        <a:ext cx="204" cy="0"/>
                      </a:xfrm>
                      <a:prstGeom prst="line">
                        <a:avLst/>
                      </a:prstGeom>
                      <a:ln w="9525" cap="flat" cmpd="sng">
                        <a:solidFill>
                          <a:schemeClr val="tx1"/>
                        </a:solidFill>
                        <a:prstDash val="solid"/>
                        <a:round/>
                        <a:headEnd type="none" w="med" len="med"/>
                        <a:tailEnd type="none" w="med" len="med"/>
                      </a:ln>
                    </p:spPr>
                  </p:sp>
                </p:grpSp>
                <p:sp>
                  <p:nvSpPr>
                    <p:cNvPr id="238647" name="直接连接符 284727"/>
                    <p:cNvSpPr/>
                    <p:nvPr/>
                  </p:nvSpPr>
                  <p:spPr>
                    <a:xfrm>
                      <a:off x="108" y="624"/>
                      <a:ext cx="385" cy="0"/>
                    </a:xfrm>
                    <a:prstGeom prst="line">
                      <a:avLst/>
                    </a:prstGeom>
                    <a:ln w="19050" cap="flat" cmpd="sng">
                      <a:solidFill>
                        <a:schemeClr val="tx1"/>
                      </a:solidFill>
                      <a:prstDash val="solid"/>
                      <a:round/>
                      <a:headEnd type="none" w="med" len="med"/>
                      <a:tailEnd type="triangle" w="med" len="med"/>
                    </a:ln>
                  </p:spPr>
                </p:sp>
                <p:sp>
                  <p:nvSpPr>
                    <p:cNvPr id="238648" name="直接连接符 284728"/>
                    <p:cNvSpPr/>
                    <p:nvPr/>
                  </p:nvSpPr>
                  <p:spPr>
                    <a:xfrm>
                      <a:off x="108" y="1056"/>
                      <a:ext cx="1496" cy="0"/>
                    </a:xfrm>
                    <a:prstGeom prst="line">
                      <a:avLst/>
                    </a:prstGeom>
                    <a:ln w="19050" cap="flat" cmpd="sng">
                      <a:solidFill>
                        <a:schemeClr val="tx1"/>
                      </a:solidFill>
                      <a:prstDash val="solid"/>
                      <a:round/>
                      <a:headEnd type="none" w="med" len="med"/>
                      <a:tailEnd type="triangle" w="med" len="med"/>
                    </a:ln>
                  </p:spPr>
                </p:sp>
                <p:sp>
                  <p:nvSpPr>
                    <p:cNvPr id="238649" name="直接连接符 284729"/>
                    <p:cNvSpPr/>
                    <p:nvPr/>
                  </p:nvSpPr>
                  <p:spPr>
                    <a:xfrm>
                      <a:off x="132" y="1584"/>
                      <a:ext cx="363" cy="0"/>
                    </a:xfrm>
                    <a:prstGeom prst="line">
                      <a:avLst/>
                    </a:prstGeom>
                    <a:ln w="19050" cap="flat" cmpd="sng">
                      <a:solidFill>
                        <a:schemeClr val="tx1"/>
                      </a:solidFill>
                      <a:prstDash val="solid"/>
                      <a:round/>
                      <a:headEnd type="none" w="med" len="med"/>
                      <a:tailEnd type="triangle" w="med" len="med"/>
                    </a:ln>
                  </p:spPr>
                </p:sp>
                <p:sp>
                  <p:nvSpPr>
                    <p:cNvPr id="238650" name="直接连接符 284730"/>
                    <p:cNvSpPr/>
                    <p:nvPr/>
                  </p:nvSpPr>
                  <p:spPr>
                    <a:xfrm>
                      <a:off x="140" y="2112"/>
                      <a:ext cx="975" cy="0"/>
                    </a:xfrm>
                    <a:prstGeom prst="line">
                      <a:avLst/>
                    </a:prstGeom>
                    <a:ln w="19050" cap="flat" cmpd="sng">
                      <a:solidFill>
                        <a:schemeClr val="tx1"/>
                      </a:solidFill>
                      <a:prstDash val="solid"/>
                      <a:round/>
                      <a:headEnd type="none" w="med" len="med"/>
                      <a:tailEnd type="triangle" w="med" len="med"/>
                    </a:ln>
                  </p:spPr>
                </p:sp>
              </p:grpSp>
            </p:grpSp>
            <p:grpSp>
              <p:nvGrpSpPr>
                <p:cNvPr id="238651" name="组合 284731"/>
                <p:cNvGrpSpPr/>
                <p:nvPr/>
              </p:nvGrpSpPr>
              <p:grpSpPr>
                <a:xfrm>
                  <a:off x="973" y="227"/>
                  <a:ext cx="1008" cy="204"/>
                  <a:chOff x="0" y="0"/>
                  <a:chExt cx="1008" cy="204"/>
                </a:xfrm>
              </p:grpSpPr>
              <p:sp>
                <p:nvSpPr>
                  <p:cNvPr id="238652" name="直接连接符 284732"/>
                  <p:cNvSpPr/>
                  <p:nvPr/>
                </p:nvSpPr>
                <p:spPr>
                  <a:xfrm>
                    <a:off x="336" y="0"/>
                    <a:ext cx="0" cy="204"/>
                  </a:xfrm>
                  <a:prstGeom prst="line">
                    <a:avLst/>
                  </a:prstGeom>
                  <a:ln w="9525" cap="flat" cmpd="sng">
                    <a:solidFill>
                      <a:schemeClr val="tx1"/>
                    </a:solidFill>
                    <a:prstDash val="solid"/>
                    <a:round/>
                    <a:headEnd type="none" w="med" len="med"/>
                    <a:tailEnd type="none" w="med" len="med"/>
                  </a:ln>
                </p:spPr>
              </p:sp>
              <p:sp>
                <p:nvSpPr>
                  <p:cNvPr id="238653" name="直接连接符 284733"/>
                  <p:cNvSpPr/>
                  <p:nvPr/>
                </p:nvSpPr>
                <p:spPr>
                  <a:xfrm>
                    <a:off x="672" y="0"/>
                    <a:ext cx="0" cy="204"/>
                  </a:xfrm>
                  <a:prstGeom prst="line">
                    <a:avLst/>
                  </a:prstGeom>
                  <a:ln w="9525" cap="flat" cmpd="sng">
                    <a:solidFill>
                      <a:schemeClr val="tx1"/>
                    </a:solidFill>
                    <a:prstDash val="solid"/>
                    <a:round/>
                    <a:headEnd type="none" w="med" len="med"/>
                    <a:tailEnd type="none" w="med" len="med"/>
                  </a:ln>
                </p:spPr>
              </p:sp>
              <p:sp>
                <p:nvSpPr>
                  <p:cNvPr id="238654" name="直接连接符 284734"/>
                  <p:cNvSpPr/>
                  <p:nvPr/>
                </p:nvSpPr>
                <p:spPr>
                  <a:xfrm>
                    <a:off x="1008" y="0"/>
                    <a:ext cx="0" cy="204"/>
                  </a:xfrm>
                  <a:prstGeom prst="line">
                    <a:avLst/>
                  </a:prstGeom>
                  <a:ln w="9525" cap="flat" cmpd="sng">
                    <a:solidFill>
                      <a:schemeClr val="tx1"/>
                    </a:solidFill>
                    <a:prstDash val="solid"/>
                    <a:round/>
                    <a:headEnd type="none" w="med" len="med"/>
                    <a:tailEnd type="none" w="med" len="med"/>
                  </a:ln>
                </p:spPr>
              </p:sp>
              <p:sp>
                <p:nvSpPr>
                  <p:cNvPr id="238655" name="直接连接符 284735"/>
                  <p:cNvSpPr/>
                  <p:nvPr/>
                </p:nvSpPr>
                <p:spPr>
                  <a:xfrm>
                    <a:off x="0" y="0"/>
                    <a:ext cx="0" cy="204"/>
                  </a:xfrm>
                  <a:prstGeom prst="line">
                    <a:avLst/>
                  </a:prstGeom>
                  <a:ln w="9525" cap="flat" cmpd="sng">
                    <a:solidFill>
                      <a:schemeClr val="tx1"/>
                    </a:solidFill>
                    <a:prstDash val="solid"/>
                    <a:round/>
                    <a:headEnd type="none" w="med" len="med"/>
                    <a:tailEnd type="none" w="med" len="med"/>
                  </a:ln>
                </p:spPr>
              </p:sp>
            </p:grpSp>
          </p:grpSp>
        </p:gr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9617" name="标题 285697"/>
          <p:cNvSpPr>
            <a:spLocks noGrp="1"/>
          </p:cNvSpPr>
          <p:nvPr>
            <p:ph type="title"/>
          </p:nvPr>
        </p:nvSpPr>
        <p:spPr>
          <a:xfrm>
            <a:off x="2895600" y="152400"/>
            <a:ext cx="5410200" cy="838200"/>
          </a:xfrm>
        </p:spPr>
        <p:txBody>
          <a:bodyPr lIns="92075" tIns="46038" rIns="92075" bIns="46038" anchor="ctr"/>
          <a:p>
            <a:r>
              <a:rPr lang="en-US" altLang="x-none" sz="5400" b="1" dirty="0">
                <a:effectLst/>
                <a:latin typeface="Times New Roman" panose="02020603050405020304" pitchFamily="2" charset="0"/>
              </a:rPr>
              <a:t>5.4</a:t>
            </a:r>
            <a:r>
              <a:rPr lang="en-US" altLang="x-none" sz="5400" b="1" dirty="0">
                <a:effectLst/>
              </a:rPr>
              <a:t>   </a:t>
            </a:r>
            <a:r>
              <a:rPr lang="zh-CN" altLang="en-US" sz="5400" b="1" dirty="0">
                <a:effectLst/>
                <a:latin typeface="楷体_GB2312" pitchFamily="1" charset="-122"/>
                <a:ea typeface="楷体_GB2312" pitchFamily="1" charset="-122"/>
              </a:rPr>
              <a:t>广义表</a:t>
            </a:r>
            <a:endParaRPr lang="zh-CN" altLang="en-US" sz="5400" b="1" dirty="0">
              <a:effectLst/>
              <a:latin typeface="楷体_GB2312" pitchFamily="1" charset="-122"/>
              <a:ea typeface="楷体_GB2312" pitchFamily="1" charset="-122"/>
            </a:endParaRPr>
          </a:p>
        </p:txBody>
      </p:sp>
      <p:sp>
        <p:nvSpPr>
          <p:cNvPr id="239618" name="内容占位符 285698"/>
          <p:cNvSpPr>
            <a:spLocks noGrp="1"/>
          </p:cNvSpPr>
          <p:nvPr>
            <p:ph idx="4294967295"/>
          </p:nvPr>
        </p:nvSpPr>
        <p:spPr>
          <a:xfrm>
            <a:off x="1676400" y="1143000"/>
            <a:ext cx="8812213" cy="5165725"/>
          </a:xfrm>
        </p:spPr>
        <p:txBody>
          <a:bodyPr anchor="t"/>
          <a:p>
            <a:pPr marL="0" indent="0">
              <a:lnSpc>
                <a:spcPct val="110000"/>
              </a:lnSpc>
              <a:buNone/>
            </a:pPr>
            <a:r>
              <a:rPr lang="zh-CN" altLang="en-US" dirty="0">
                <a:latin typeface="宋体" panose="02010600030101010101" pitchFamily="2" charset="-122"/>
              </a:rPr>
              <a:t>    </a:t>
            </a:r>
            <a:r>
              <a:rPr lang="zh-CN" altLang="en-US" sz="2800" b="1" dirty="0">
                <a:latin typeface="宋体" panose="02010600030101010101" pitchFamily="2" charset="-122"/>
              </a:rPr>
              <a:t>广义表是线性表的推广和扩充，在人工智能领域中应用十分广泛。</a:t>
            </a:r>
            <a:endParaRPr lang="zh-CN" altLang="en-US" sz="2800" b="1" dirty="0">
              <a:latin typeface="宋体" panose="02010600030101010101" pitchFamily="2" charset="-122"/>
            </a:endParaRPr>
          </a:p>
          <a:p>
            <a:pPr marL="0" indent="0">
              <a:lnSpc>
                <a:spcPct val="110000"/>
              </a:lnSpc>
              <a:buNone/>
            </a:pPr>
            <a:r>
              <a:rPr lang="zh-CN" altLang="en-US" sz="2800" b="1" dirty="0"/>
              <a:t>       在第</a:t>
            </a:r>
            <a:r>
              <a:rPr lang="en-US" altLang="x-none" sz="2800" b="1" dirty="0"/>
              <a:t>2</a:t>
            </a:r>
            <a:r>
              <a:rPr lang="zh-CN" altLang="en-US" sz="2800" b="1" dirty="0"/>
              <a:t>章中，我们把线性表定义为</a:t>
            </a:r>
            <a:r>
              <a:rPr lang="en-US" altLang="x-none" sz="2800" b="1" dirty="0"/>
              <a:t>n(n≧0 )</a:t>
            </a:r>
            <a:r>
              <a:rPr lang="zh-CN" altLang="en-US" sz="2800" b="1" dirty="0"/>
              <a:t>个元素</a:t>
            </a:r>
            <a:r>
              <a:rPr lang="en-US" altLang="x-none" sz="2800" b="1" dirty="0"/>
              <a:t>a</a:t>
            </a:r>
            <a:r>
              <a:rPr lang="en-US" altLang="x-none" sz="2800" b="1" baseline="-20000" dirty="0"/>
              <a:t>1</a:t>
            </a:r>
            <a:r>
              <a:rPr lang="en-US" altLang="x-none" sz="2800" b="1" dirty="0"/>
              <a:t>, a</a:t>
            </a:r>
            <a:r>
              <a:rPr lang="en-US" altLang="x-none" sz="2800" b="1" baseline="-20000" dirty="0"/>
              <a:t>2 </a:t>
            </a:r>
            <a:r>
              <a:rPr lang="en-US" altLang="x-none" sz="2800" b="1" dirty="0"/>
              <a:t>,…, a</a:t>
            </a:r>
            <a:r>
              <a:rPr lang="en-US" altLang="x-none" sz="2800" b="1" baseline="-20000" dirty="0"/>
              <a:t>n</a:t>
            </a:r>
            <a:r>
              <a:rPr lang="zh-CN" altLang="en-US" sz="2800" b="1" dirty="0"/>
              <a:t>的有穷序列，该序列中的所有元素具有相同的数据类型且只能是原子项</a:t>
            </a:r>
            <a:r>
              <a:rPr lang="en-US" altLang="x-none" sz="2800" b="1" dirty="0"/>
              <a:t>(Atom)</a:t>
            </a:r>
            <a:r>
              <a:rPr lang="zh-CN" altLang="en-US" sz="2800" b="1" dirty="0"/>
              <a:t>。所谓</a:t>
            </a:r>
            <a:r>
              <a:rPr lang="zh-CN" altLang="en-US" sz="2800" b="1" dirty="0">
                <a:solidFill>
                  <a:schemeClr val="folHlink"/>
                </a:solidFill>
              </a:rPr>
              <a:t>原子项可以是一个数或一个结构，是指结构上不可再分的</a:t>
            </a:r>
            <a:r>
              <a:rPr lang="zh-CN" altLang="en-US" sz="2800" b="1" dirty="0"/>
              <a:t>。若放松对元素的这种限制，容许它们具有其自身结构，就产生了广义表的概念。</a:t>
            </a:r>
            <a:endParaRPr lang="zh-CN" altLang="en-US" sz="2800" b="1" dirty="0"/>
          </a:p>
          <a:p>
            <a:pPr marL="0" indent="0">
              <a:lnSpc>
                <a:spcPct val="110000"/>
              </a:lnSpc>
              <a:buNone/>
            </a:pPr>
            <a:r>
              <a:rPr lang="zh-CN" altLang="en-US" b="1" dirty="0">
                <a:solidFill>
                  <a:schemeClr val="hlink"/>
                </a:solidFill>
              </a:rPr>
              <a:t>       </a:t>
            </a:r>
            <a:r>
              <a:rPr lang="zh-CN" altLang="en-US" b="1" dirty="0">
                <a:solidFill>
                  <a:schemeClr val="folHlink"/>
                </a:solidFill>
              </a:rPr>
              <a:t>广义表</a:t>
            </a:r>
            <a:r>
              <a:rPr lang="en-US" altLang="x-none" b="1" dirty="0"/>
              <a:t>(</a:t>
            </a:r>
            <a:r>
              <a:rPr lang="en-US" altLang="x-none" b="1" dirty="0">
                <a:solidFill>
                  <a:schemeClr val="accent1"/>
                </a:solidFill>
              </a:rPr>
              <a:t>Lists</a:t>
            </a:r>
            <a:r>
              <a:rPr lang="zh-CN" altLang="en-US" dirty="0"/>
              <a:t>，</a:t>
            </a:r>
            <a:r>
              <a:rPr lang="zh-CN" altLang="en-US" b="1" dirty="0">
                <a:solidFill>
                  <a:schemeClr val="folHlink"/>
                </a:solidFill>
              </a:rPr>
              <a:t>又称为列表</a:t>
            </a:r>
            <a:r>
              <a:rPr lang="zh-CN" altLang="en-US" b="1" dirty="0">
                <a:solidFill>
                  <a:schemeClr val="hlink"/>
                </a:solidFill>
              </a:rPr>
              <a:t> </a:t>
            </a:r>
            <a:r>
              <a:rPr lang="en-US" altLang="x-none" b="1" dirty="0"/>
              <a:t>)</a:t>
            </a:r>
            <a:r>
              <a:rPr lang="zh-CN" altLang="en-US" b="1" dirty="0"/>
              <a:t>：</a:t>
            </a:r>
            <a:r>
              <a:rPr lang="zh-CN" altLang="en-US" sz="2800" b="1" dirty="0"/>
              <a:t>是由</a:t>
            </a:r>
            <a:r>
              <a:rPr lang="en-US" altLang="x-none" sz="2800" b="1" dirty="0"/>
              <a:t>n(n </a:t>
            </a:r>
            <a:r>
              <a:rPr lang="en-US" altLang="x-none" sz="2800" b="1" dirty="0">
                <a:ea typeface="Arial Unicode MS" panose="020B0604020202020204" charset="-122"/>
              </a:rPr>
              <a:t>≧</a:t>
            </a:r>
            <a:r>
              <a:rPr lang="en-US" altLang="x-none" sz="2800" b="1" dirty="0"/>
              <a:t>0)</a:t>
            </a:r>
            <a:r>
              <a:rPr lang="zh-CN" altLang="en-US" sz="2800" b="1" dirty="0"/>
              <a:t>个元素组成的有穷序列： </a:t>
            </a:r>
            <a:r>
              <a:rPr lang="en-US" altLang="x-none" sz="2800" b="1" dirty="0"/>
              <a:t>LS=(a</a:t>
            </a:r>
            <a:r>
              <a:rPr lang="en-US" altLang="x-none" sz="2800" b="1" baseline="-18000" dirty="0"/>
              <a:t>1</a:t>
            </a:r>
            <a:r>
              <a:rPr lang="zh-CN" altLang="en-US" sz="2800" b="1" dirty="0"/>
              <a:t>，</a:t>
            </a:r>
            <a:r>
              <a:rPr lang="en-US" altLang="x-none" sz="2800" b="1" dirty="0"/>
              <a:t>a</a:t>
            </a:r>
            <a:r>
              <a:rPr lang="en-US" altLang="x-none" sz="2800" b="1" baseline="-18000" dirty="0"/>
              <a:t>2</a:t>
            </a:r>
            <a:r>
              <a:rPr lang="zh-CN" altLang="en-US" sz="2800" b="1" dirty="0"/>
              <a:t>，</a:t>
            </a:r>
            <a:r>
              <a:rPr lang="en-US" altLang="x-none" sz="2800" b="1" dirty="0">
                <a:ea typeface="Arial Unicode MS" panose="020B0604020202020204" charset="-122"/>
              </a:rPr>
              <a:t>…</a:t>
            </a:r>
            <a:r>
              <a:rPr lang="zh-CN" altLang="en-US" sz="2800" b="1" dirty="0"/>
              <a:t>，</a:t>
            </a:r>
            <a:r>
              <a:rPr lang="en-US" altLang="x-none" sz="2800" b="1" dirty="0"/>
              <a:t>a</a:t>
            </a:r>
            <a:r>
              <a:rPr lang="en-US" altLang="x-none" sz="2800" b="1" baseline="-18000" dirty="0"/>
              <a:t>n</a:t>
            </a:r>
            <a:r>
              <a:rPr lang="en-US" altLang="x-none" sz="2800" b="1" dirty="0"/>
              <a:t>)</a:t>
            </a:r>
            <a:endParaRPr lang="en-US" altLang="x-none" sz="2800" b="1" dirty="0"/>
          </a:p>
        </p:txBody>
      </p:sp>
    </p:spTree>
  </p:cSld>
  <p:clrMapOvr>
    <a:masterClrMapping/>
  </p:clrMapOvr>
  <p:transition spd="slow">
    <p:blinds/>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1665" name="内容占位符 287745"/>
          <p:cNvSpPr>
            <a:spLocks noGrp="1"/>
          </p:cNvSpPr>
          <p:nvPr>
            <p:ph idx="4294967295"/>
          </p:nvPr>
        </p:nvSpPr>
        <p:spPr>
          <a:xfrm>
            <a:off x="1676400" y="152400"/>
            <a:ext cx="8812213" cy="6013450"/>
          </a:xfrm>
        </p:spPr>
        <p:txBody>
          <a:bodyPr anchor="t"/>
          <a:p>
            <a:pPr marL="381000" lvl="1" indent="0">
              <a:lnSpc>
                <a:spcPct val="110000"/>
              </a:lnSpc>
              <a:buNone/>
            </a:pPr>
            <a:r>
              <a:rPr lang="zh-CN" altLang="en-US" b="1" dirty="0"/>
              <a:t>其中</a:t>
            </a:r>
            <a:r>
              <a:rPr lang="en-US" altLang="x-none" b="1" dirty="0"/>
              <a:t>a</a:t>
            </a:r>
            <a:r>
              <a:rPr lang="en-US" altLang="x-none" b="1" baseline="-18000" dirty="0"/>
              <a:t>i</a:t>
            </a:r>
            <a:r>
              <a:rPr lang="zh-CN" altLang="en-US" b="1" dirty="0"/>
              <a:t>或者是原子项，或者是一个广义表。</a:t>
            </a:r>
            <a:r>
              <a:rPr lang="en-US" altLang="x-none" b="1" dirty="0"/>
              <a:t>LS</a:t>
            </a:r>
            <a:r>
              <a:rPr lang="zh-CN" altLang="en-US" b="1" dirty="0"/>
              <a:t>是广义表的名字，</a:t>
            </a:r>
            <a:r>
              <a:rPr lang="en-US" altLang="x-none" b="1" dirty="0"/>
              <a:t>n</a:t>
            </a:r>
            <a:r>
              <a:rPr lang="zh-CN" altLang="en-US" b="1" dirty="0"/>
              <a:t>为它的长度。若</a:t>
            </a:r>
            <a:r>
              <a:rPr lang="en-US" altLang="x-none" b="1" dirty="0"/>
              <a:t>a</a:t>
            </a:r>
            <a:r>
              <a:rPr lang="en-US" altLang="x-none" b="1" baseline="-18000" dirty="0"/>
              <a:t>i</a:t>
            </a:r>
            <a:r>
              <a:rPr lang="zh-CN" altLang="en-US" b="1" dirty="0"/>
              <a:t>是广义表，则称为</a:t>
            </a:r>
            <a:r>
              <a:rPr lang="en-US" altLang="x-none" b="1" dirty="0"/>
              <a:t>LS</a:t>
            </a:r>
            <a:r>
              <a:rPr lang="zh-CN" altLang="en-US" b="1" dirty="0"/>
              <a:t>的子表。</a:t>
            </a:r>
            <a:endParaRPr lang="zh-CN" altLang="en-US" b="1" dirty="0"/>
          </a:p>
          <a:p>
            <a:pPr marL="0" indent="0">
              <a:lnSpc>
                <a:spcPct val="110000"/>
              </a:lnSpc>
              <a:buNone/>
            </a:pPr>
            <a:r>
              <a:rPr lang="zh-CN" altLang="en-US" sz="2800" b="1" dirty="0"/>
              <a:t>习惯上：原子用</a:t>
            </a:r>
            <a:r>
              <a:rPr lang="zh-CN" altLang="en-US" sz="2800" b="1" dirty="0">
                <a:solidFill>
                  <a:schemeClr val="folHlink"/>
                </a:solidFill>
              </a:rPr>
              <a:t>小写字母</a:t>
            </a:r>
            <a:r>
              <a:rPr lang="zh-CN" altLang="en-US" sz="2800" b="1" dirty="0"/>
              <a:t>，子表用</a:t>
            </a:r>
            <a:r>
              <a:rPr lang="zh-CN" altLang="en-US" sz="2800" b="1" dirty="0">
                <a:solidFill>
                  <a:schemeClr val="folHlink"/>
                </a:solidFill>
              </a:rPr>
              <a:t>大写字母</a:t>
            </a:r>
            <a:r>
              <a:rPr lang="zh-CN" altLang="en-US" sz="2800" b="1" dirty="0"/>
              <a:t>。</a:t>
            </a:r>
            <a:endParaRPr lang="zh-CN" altLang="en-US" sz="2800" b="1" dirty="0"/>
          </a:p>
          <a:p>
            <a:pPr marL="0" indent="0">
              <a:lnSpc>
                <a:spcPct val="110000"/>
              </a:lnSpc>
              <a:buNone/>
            </a:pPr>
            <a:r>
              <a:rPr lang="zh-CN" altLang="en-US" sz="2800" b="1" dirty="0"/>
              <a:t>若广义表</a:t>
            </a:r>
            <a:r>
              <a:rPr lang="en-US" altLang="x-none" sz="2800" b="1" dirty="0"/>
              <a:t>LS</a:t>
            </a:r>
            <a:r>
              <a:rPr lang="zh-CN" altLang="en-US" sz="2800" b="1" dirty="0"/>
              <a:t>非空时：</a:t>
            </a:r>
            <a:endParaRPr lang="zh-CN" altLang="en-US" sz="2800" b="1" dirty="0"/>
          </a:p>
          <a:p>
            <a:pPr marL="381000" lvl="1" indent="0">
              <a:lnSpc>
                <a:spcPct val="110000"/>
              </a:lnSpc>
              <a:buNone/>
            </a:pPr>
            <a:r>
              <a:rPr lang="zh-CN" altLang="en-US" b="1" dirty="0">
                <a:solidFill>
                  <a:schemeClr val="folHlink"/>
                </a:solidFill>
                <a:latin typeface="宋体" panose="02010600030101010101" pitchFamily="2" charset="-122"/>
              </a:rPr>
              <a:t>◆</a:t>
            </a:r>
            <a:r>
              <a:rPr lang="zh-CN" altLang="en-US" b="1" dirty="0">
                <a:solidFill>
                  <a:schemeClr val="hlink"/>
                </a:solidFill>
              </a:rPr>
              <a:t> </a:t>
            </a:r>
            <a:r>
              <a:rPr lang="en-US" altLang="x-none" b="1" dirty="0">
                <a:solidFill>
                  <a:schemeClr val="folHlink"/>
                </a:solidFill>
              </a:rPr>
              <a:t>a</a:t>
            </a:r>
            <a:r>
              <a:rPr lang="en-US" altLang="x-none" b="1" baseline="-18000" dirty="0">
                <a:solidFill>
                  <a:schemeClr val="folHlink"/>
                </a:solidFill>
              </a:rPr>
              <a:t>1</a:t>
            </a:r>
            <a:r>
              <a:rPr lang="en-US" altLang="x-none" b="1" dirty="0"/>
              <a:t>(</a:t>
            </a:r>
            <a:r>
              <a:rPr lang="zh-CN" altLang="en-US" b="1" dirty="0"/>
              <a:t>表中第一个元素</a:t>
            </a:r>
            <a:r>
              <a:rPr lang="en-US" altLang="x-none" b="1" dirty="0"/>
              <a:t>)</a:t>
            </a:r>
            <a:r>
              <a:rPr lang="zh-CN" altLang="en-US" b="1" dirty="0"/>
              <a:t>称为</a:t>
            </a:r>
            <a:r>
              <a:rPr lang="zh-CN" altLang="en-US" b="1" dirty="0">
                <a:solidFill>
                  <a:schemeClr val="folHlink"/>
                </a:solidFill>
              </a:rPr>
              <a:t>表头</a:t>
            </a:r>
            <a:r>
              <a:rPr lang="zh-CN" altLang="en-US" b="1" dirty="0"/>
              <a:t>；</a:t>
            </a:r>
            <a:endParaRPr lang="zh-CN" altLang="en-US" b="1" dirty="0"/>
          </a:p>
          <a:p>
            <a:pPr marL="381000" lvl="1" indent="0">
              <a:lnSpc>
                <a:spcPct val="110000"/>
              </a:lnSpc>
              <a:buNone/>
            </a:pPr>
            <a:r>
              <a:rPr lang="zh-CN" altLang="en-US" b="1" dirty="0">
                <a:solidFill>
                  <a:schemeClr val="folHlink"/>
                </a:solidFill>
                <a:latin typeface="宋体" panose="02010600030101010101" pitchFamily="2" charset="-122"/>
              </a:rPr>
              <a:t>◆</a:t>
            </a:r>
            <a:r>
              <a:rPr lang="zh-CN" altLang="en-US" b="1" dirty="0">
                <a:solidFill>
                  <a:schemeClr val="folHlink"/>
                </a:solidFill>
              </a:rPr>
              <a:t> </a:t>
            </a:r>
            <a:r>
              <a:rPr lang="zh-CN" altLang="en-US" b="1" dirty="0"/>
              <a:t>其余元素组成的子表称为</a:t>
            </a:r>
            <a:r>
              <a:rPr lang="zh-CN" altLang="en-US" b="1" dirty="0">
                <a:solidFill>
                  <a:schemeClr val="folHlink"/>
                </a:solidFill>
              </a:rPr>
              <a:t>表尾</a:t>
            </a:r>
            <a:r>
              <a:rPr lang="zh-CN" altLang="en-US" b="1" dirty="0"/>
              <a:t>；</a:t>
            </a:r>
            <a:r>
              <a:rPr lang="en-US" altLang="x-none" b="1" dirty="0"/>
              <a:t>(a</a:t>
            </a:r>
            <a:r>
              <a:rPr lang="en-US" altLang="x-none" b="1" baseline="-18000" dirty="0"/>
              <a:t>2</a:t>
            </a:r>
            <a:r>
              <a:rPr lang="zh-CN" altLang="en-US" b="1" dirty="0"/>
              <a:t>，</a:t>
            </a:r>
            <a:r>
              <a:rPr lang="en-US" altLang="x-none" b="1" dirty="0"/>
              <a:t>a</a:t>
            </a:r>
            <a:r>
              <a:rPr lang="en-US" altLang="x-none" b="1" baseline="-18000" dirty="0"/>
              <a:t>3</a:t>
            </a:r>
            <a:r>
              <a:rPr lang="zh-CN" altLang="en-US" b="1" dirty="0"/>
              <a:t>，</a:t>
            </a:r>
            <a:r>
              <a:rPr lang="en-US" altLang="x-none" b="1" dirty="0">
                <a:ea typeface="Arial Unicode MS" panose="020B0604020202020204" charset="-122"/>
              </a:rPr>
              <a:t>…</a:t>
            </a:r>
            <a:r>
              <a:rPr lang="zh-CN" altLang="en-US" b="1" dirty="0"/>
              <a:t>，</a:t>
            </a:r>
            <a:r>
              <a:rPr lang="en-US" altLang="x-none" b="1" dirty="0"/>
              <a:t>a</a:t>
            </a:r>
            <a:r>
              <a:rPr lang="en-US" altLang="x-none" b="1" baseline="-18000" dirty="0"/>
              <a:t>n</a:t>
            </a:r>
            <a:r>
              <a:rPr lang="en-US" altLang="x-none" b="1" dirty="0"/>
              <a:t>)</a:t>
            </a:r>
            <a:endParaRPr lang="en-US" altLang="x-none" b="1" dirty="0"/>
          </a:p>
          <a:p>
            <a:pPr marL="381000" lvl="1" indent="0">
              <a:lnSpc>
                <a:spcPct val="110000"/>
              </a:lnSpc>
              <a:buNone/>
            </a:pPr>
            <a:r>
              <a:rPr lang="en-US" altLang="x-none" b="1" dirty="0">
                <a:solidFill>
                  <a:schemeClr val="folHlink"/>
                </a:solidFill>
                <a:latin typeface="宋体" panose="02010600030101010101" pitchFamily="2" charset="-122"/>
              </a:rPr>
              <a:t>◆</a:t>
            </a:r>
            <a:r>
              <a:rPr lang="en-US" altLang="x-none" b="1" dirty="0">
                <a:solidFill>
                  <a:schemeClr val="folHlink"/>
                </a:solidFill>
              </a:rPr>
              <a:t> </a:t>
            </a:r>
            <a:r>
              <a:rPr lang="zh-CN" altLang="en-US" b="1" dirty="0"/>
              <a:t>广义表中所包含的元素</a:t>
            </a:r>
            <a:r>
              <a:rPr lang="en-US" altLang="x-none" b="1" dirty="0"/>
              <a:t>(</a:t>
            </a:r>
            <a:r>
              <a:rPr lang="zh-CN" altLang="en-US" b="1" dirty="0"/>
              <a:t>包括原子和子表</a:t>
            </a:r>
            <a:r>
              <a:rPr lang="en-US" altLang="x-none" b="1" dirty="0"/>
              <a:t>)</a:t>
            </a:r>
            <a:r>
              <a:rPr lang="zh-CN" altLang="en-US" b="1" dirty="0"/>
              <a:t>的个数称为表的长 度。</a:t>
            </a:r>
            <a:endParaRPr lang="zh-CN" altLang="en-US" b="1" dirty="0"/>
          </a:p>
          <a:p>
            <a:pPr marL="381000" lvl="1" indent="0">
              <a:lnSpc>
                <a:spcPct val="110000"/>
              </a:lnSpc>
              <a:buNone/>
            </a:pPr>
            <a:r>
              <a:rPr lang="zh-CN" altLang="en-US" b="1" dirty="0">
                <a:solidFill>
                  <a:schemeClr val="folHlink"/>
                </a:solidFill>
                <a:latin typeface="宋体" panose="02010600030101010101" pitchFamily="2" charset="-122"/>
              </a:rPr>
              <a:t>◆</a:t>
            </a:r>
            <a:r>
              <a:rPr lang="zh-CN" altLang="en-US" b="1" dirty="0">
                <a:solidFill>
                  <a:schemeClr val="folHlink"/>
                </a:solidFill>
              </a:rPr>
              <a:t> </a:t>
            </a:r>
            <a:r>
              <a:rPr lang="zh-CN" altLang="en-US" b="1" dirty="0"/>
              <a:t>广义表中括号的最大层数称为表深 </a:t>
            </a:r>
            <a:r>
              <a:rPr lang="en-US" altLang="x-none" b="1" dirty="0"/>
              <a:t>(</a:t>
            </a:r>
            <a:r>
              <a:rPr lang="zh-CN" altLang="en-US" b="1" dirty="0"/>
              <a:t>度</a:t>
            </a:r>
            <a:r>
              <a:rPr lang="en-US" altLang="x-none" b="1" dirty="0"/>
              <a:t>)</a:t>
            </a:r>
            <a:r>
              <a:rPr lang="zh-CN" altLang="en-US" b="1" dirty="0"/>
              <a:t>。</a:t>
            </a:r>
            <a:endParaRPr lang="zh-CN" altLang="en-US" b="1" dirty="0"/>
          </a:p>
          <a:p>
            <a:pPr marL="0" indent="0">
              <a:lnSpc>
                <a:spcPct val="110000"/>
              </a:lnSpc>
              <a:buNone/>
            </a:pPr>
            <a:r>
              <a:rPr lang="zh-CN" altLang="en-US" sz="2800" b="1" dirty="0"/>
              <a:t>有关广义表的这些概念的例子如表</a:t>
            </a:r>
            <a:r>
              <a:rPr lang="en-US" altLang="x-none" sz="2800" b="1" dirty="0"/>
              <a:t>5-2</a:t>
            </a:r>
            <a:r>
              <a:rPr lang="zh-CN" altLang="en-US" sz="2800" b="1" dirty="0"/>
              <a:t>所示。</a:t>
            </a:r>
            <a:endParaRPr lang="zh-CN" altLang="en-US" sz="2800" b="1"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2689" name="直接连接符 288769"/>
          <p:cNvSpPr/>
          <p:nvPr/>
        </p:nvSpPr>
        <p:spPr>
          <a:xfrm>
            <a:off x="2438400" y="6858000"/>
            <a:ext cx="76200" cy="0"/>
          </a:xfrm>
          <a:prstGeom prst="line">
            <a:avLst/>
          </a:prstGeom>
          <a:ln w="9525" cap="flat" cmpd="sng">
            <a:solidFill>
              <a:schemeClr val="tx1"/>
            </a:solidFill>
            <a:prstDash val="solid"/>
            <a:round/>
            <a:headEnd type="none" w="med" len="med"/>
            <a:tailEnd type="none" w="med" len="med"/>
          </a:ln>
        </p:spPr>
      </p:sp>
      <p:sp>
        <p:nvSpPr>
          <p:cNvPr id="242690" name="矩形 288770"/>
          <p:cNvSpPr/>
          <p:nvPr/>
        </p:nvSpPr>
        <p:spPr>
          <a:xfrm>
            <a:off x="2674938" y="333375"/>
            <a:ext cx="3276600" cy="381000"/>
          </a:xfrm>
          <a:prstGeom prst="rect">
            <a:avLst/>
          </a:prstGeom>
          <a:noFill/>
          <a:ln w="9525">
            <a:noFill/>
          </a:ln>
        </p:spPr>
        <p:txBody>
          <a:bodyPr lIns="92075" tIns="46038" rIns="92075" bIns="46038" anchor="ctr"/>
          <a:p>
            <a:pPr algn="ctr" eaLnBrk="0" hangingPunct="0"/>
            <a:r>
              <a:rPr lang="zh-CN" altLang="en-US" sz="2000" b="1" dirty="0">
                <a:latin typeface="Arial" panose="020B0604020202020204" pitchFamily="34" charset="0"/>
                <a:ea typeface="宋体" panose="02010600030101010101" pitchFamily="2" charset="-122"/>
              </a:rPr>
              <a:t>表</a:t>
            </a:r>
            <a:r>
              <a:rPr lang="en-US" altLang="x-none" sz="2000" b="1" dirty="0">
                <a:latin typeface="Times New Roman" panose="02020603050405020304" pitchFamily="2" charset="0"/>
                <a:ea typeface="宋体" panose="02010600030101010101" pitchFamily="2" charset="-122"/>
              </a:rPr>
              <a:t>5-2 </a:t>
            </a:r>
            <a:r>
              <a:rPr lang="en-US" altLang="x-none" sz="2000" b="1" dirty="0">
                <a:latin typeface="Arial" panose="020B0604020202020204" pitchFamily="34" charset="0"/>
                <a:ea typeface="宋体" panose="02010600030101010101" pitchFamily="2" charset="-122"/>
              </a:rPr>
              <a:t>    </a:t>
            </a:r>
            <a:r>
              <a:rPr lang="zh-CN" altLang="en-US" sz="2000" b="1" dirty="0">
                <a:latin typeface="Arial" panose="020B0604020202020204" pitchFamily="34" charset="0"/>
                <a:ea typeface="宋体" panose="02010600030101010101" pitchFamily="2" charset="-122"/>
              </a:rPr>
              <a:t>广义</a:t>
            </a:r>
            <a:r>
              <a:rPr lang="zh-CN" altLang="en-US" sz="2000" b="1" dirty="0">
                <a:latin typeface="宋体" panose="02010600030101010101" pitchFamily="2" charset="-122"/>
                <a:ea typeface="宋体" panose="02010600030101010101" pitchFamily="2" charset="-122"/>
              </a:rPr>
              <a:t>表及其示例</a:t>
            </a:r>
            <a:endParaRPr lang="zh-CN" altLang="en-US" sz="2000" b="1" dirty="0">
              <a:latin typeface="宋体" panose="02010600030101010101" pitchFamily="2" charset="-122"/>
              <a:ea typeface="宋体" panose="02010600030101010101" pitchFamily="2" charset="-122"/>
            </a:endParaRPr>
          </a:p>
        </p:txBody>
      </p:sp>
      <p:graphicFrame>
        <p:nvGraphicFramePr>
          <p:cNvPr id="288772" name="表格 288771"/>
          <p:cNvGraphicFramePr/>
          <p:nvPr/>
        </p:nvGraphicFramePr>
        <p:xfrm>
          <a:off x="2203450" y="825500"/>
          <a:ext cx="4252595" cy="3261360"/>
        </p:xfrm>
        <a:graphic>
          <a:graphicData uri="http://schemas.openxmlformats.org/drawingml/2006/table">
            <a:tbl>
              <a:tblPr/>
              <a:tblGrid>
                <a:gridCol w="1948180"/>
                <a:gridCol w="1151890"/>
                <a:gridCol w="1152525"/>
              </a:tblGrid>
              <a:tr h="518160">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zh-CN" altLang="en-US" b="1"/>
                        <a:t>广  义  表</a:t>
                      </a:r>
                      <a:endParaRPr lang="zh-CN" altLang="en-US" b="1"/>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fontAlgn="t">
                        <a:buNone/>
                      </a:pPr>
                      <a:r>
                        <a:rPr lang="zh-CN" altLang="en-US" b="1" dirty="0"/>
                        <a:t>表长</a:t>
                      </a:r>
                      <a:r>
                        <a:rPr lang="en-US" altLang="x-none" b="1" dirty="0"/>
                        <a:t>n</a:t>
                      </a:r>
                      <a:endParaRPr lang="en-US" altLang="x-none" b="1"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zh-CN" altLang="en-US" b="1" dirty="0"/>
                        <a:t>表深</a:t>
                      </a:r>
                      <a:r>
                        <a:rPr lang="en-US" altLang="x-none" b="1" dirty="0"/>
                        <a:t>h</a:t>
                      </a:r>
                      <a:endParaRPr lang="en-US" altLang="x-none" b="1" dirty="0"/>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7200">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buNone/>
                      </a:pPr>
                      <a:r>
                        <a:rPr lang="en-US" altLang="x-none" sz="2400" b="1" dirty="0"/>
                        <a:t>A=()</a:t>
                      </a:r>
                      <a:endParaRPr lang="en-US" altLang="x-none" sz="2400" b="1" dirty="0"/>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en-US" altLang="x-none" sz="2400" b="1" dirty="0"/>
                        <a:t>0</a:t>
                      </a:r>
                      <a:endParaRPr lang="en-US" altLang="x-none" sz="2400" b="1"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en-US" altLang="x-none" sz="2400" b="1" dirty="0"/>
                        <a:t>0</a:t>
                      </a:r>
                      <a:endParaRPr lang="en-US" altLang="x-none" sz="2400" b="1" dirty="0"/>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7200">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buNone/>
                      </a:pPr>
                      <a:r>
                        <a:rPr lang="en-US" altLang="x-none" sz="2400" b="1" dirty="0"/>
                        <a:t>B=(e)</a:t>
                      </a:r>
                      <a:endParaRPr lang="en-US" altLang="x-none" sz="2400" b="1" dirty="0"/>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en-US" altLang="x-none" sz="2400" b="1" dirty="0"/>
                        <a:t>1</a:t>
                      </a:r>
                      <a:endParaRPr lang="en-US" altLang="x-none" sz="2400" b="1"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en-US" altLang="x-none" sz="2400" b="1" dirty="0"/>
                        <a:t>1</a:t>
                      </a:r>
                      <a:endParaRPr lang="en-US" altLang="x-none" sz="2400" b="1" dirty="0"/>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7200">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buNone/>
                      </a:pPr>
                      <a:r>
                        <a:rPr lang="en-US" altLang="x-none" sz="2400" b="1" dirty="0"/>
                        <a:t>C=(a,(b,c,d))</a:t>
                      </a:r>
                      <a:endParaRPr lang="en-US" altLang="x-none" sz="2400" b="1" dirty="0"/>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en-US" altLang="x-none" sz="2400" b="1" dirty="0"/>
                        <a:t>2</a:t>
                      </a:r>
                      <a:endParaRPr lang="en-US" altLang="x-none" sz="2400" b="1"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en-US" altLang="x-none" sz="2400" b="1" dirty="0"/>
                        <a:t>2</a:t>
                      </a:r>
                      <a:endParaRPr lang="en-US" altLang="x-none" sz="2400" b="1" dirty="0"/>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7200">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buNone/>
                      </a:pPr>
                      <a:r>
                        <a:rPr lang="en-US" altLang="x-none" sz="2400" b="1" dirty="0"/>
                        <a:t>D=(A,B,C)</a:t>
                      </a:r>
                      <a:endParaRPr lang="en-US" altLang="x-none" sz="2400" b="1" dirty="0"/>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en-US" altLang="x-none" sz="2400" b="1" dirty="0"/>
                        <a:t>3</a:t>
                      </a:r>
                      <a:endParaRPr lang="en-US" altLang="x-none" sz="2400" b="1"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en-US" altLang="x-none" sz="2400" b="1" dirty="0"/>
                        <a:t>3</a:t>
                      </a:r>
                      <a:endParaRPr lang="en-US" altLang="x-none" sz="2400" b="1" dirty="0"/>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7200">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buNone/>
                      </a:pPr>
                      <a:r>
                        <a:rPr lang="en-US" altLang="x-none" sz="2400" b="1" dirty="0"/>
                        <a:t>E=(a,E)</a:t>
                      </a:r>
                      <a:endParaRPr lang="en-US" altLang="x-none" sz="2400" b="1" dirty="0"/>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en-US" altLang="x-none" sz="2400" b="1" dirty="0"/>
                        <a:t>2</a:t>
                      </a:r>
                      <a:endParaRPr lang="en-US" altLang="x-none" sz="2400" b="1"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en-US" altLang="zh-CN" sz="2400" b="1">
                          <a:ea typeface="Arial Unicode MS" panose="020B0604020202020204" charset="-122"/>
                        </a:rPr>
                        <a:t>∞</a:t>
                      </a:r>
                      <a:endParaRPr lang="zh-CN" altLang="en-US" sz="2400" b="1"/>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7200">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buNone/>
                      </a:pPr>
                      <a:r>
                        <a:rPr lang="en-US" altLang="x-none" sz="2400" b="1" dirty="0"/>
                        <a:t>F=(())</a:t>
                      </a:r>
                      <a:endParaRPr lang="en-US" altLang="x-none" sz="2400" b="1" dirty="0"/>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en-US" altLang="x-none" sz="2400" b="1" dirty="0"/>
                        <a:t>1</a:t>
                      </a:r>
                      <a:endParaRPr lang="en-US" altLang="x-none" sz="2400" b="1"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2"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2"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000" b="0" i="0" u="none" kern="1200" baseline="0">
                          <a:solidFill>
                            <a:schemeClr val="tx1"/>
                          </a:solidFill>
                          <a:latin typeface="Times New Roman" panose="02020603050405020304" pitchFamily="2"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2" charset="0"/>
                          <a:ea typeface="宋体" panose="02010600030101010101" pitchFamily="2" charset="-122"/>
                        </a:defRPr>
                      </a:lvl5pPr>
                    </a:lstStyle>
                    <a:p>
                      <a:pPr marL="0" lvl="0" indent="0" algn="ctr">
                        <a:buNone/>
                      </a:pPr>
                      <a:r>
                        <a:rPr lang="en-US" altLang="x-none" sz="2400" b="1" dirty="0"/>
                        <a:t>2</a:t>
                      </a:r>
                      <a:endParaRPr lang="en-US" altLang="x-none" sz="2400" b="1" dirty="0"/>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pSp>
        <p:nvGrpSpPr>
          <p:cNvPr id="242725" name="组合 288805"/>
          <p:cNvGrpSpPr/>
          <p:nvPr/>
        </p:nvGrpSpPr>
        <p:grpSpPr>
          <a:xfrm>
            <a:off x="6988175" y="504825"/>
            <a:ext cx="3429000" cy="2620963"/>
            <a:chOff x="0" y="0"/>
            <a:chExt cx="2160" cy="1651"/>
          </a:xfrm>
        </p:grpSpPr>
        <p:grpSp>
          <p:nvGrpSpPr>
            <p:cNvPr id="242726" name="组合 288806"/>
            <p:cNvGrpSpPr/>
            <p:nvPr/>
          </p:nvGrpSpPr>
          <p:grpSpPr>
            <a:xfrm>
              <a:off x="48" y="0"/>
              <a:ext cx="1972" cy="1315"/>
              <a:chOff x="0" y="0"/>
              <a:chExt cx="1989" cy="1365"/>
            </a:xfrm>
          </p:grpSpPr>
          <p:sp>
            <p:nvSpPr>
              <p:cNvPr id="242727" name="矩形 288807"/>
              <p:cNvSpPr/>
              <p:nvPr/>
            </p:nvSpPr>
            <p:spPr>
              <a:xfrm>
                <a:off x="765" y="786"/>
                <a:ext cx="204" cy="204"/>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a</a:t>
                </a:r>
                <a:endParaRPr lang="en-US" altLang="x-none" sz="2400" dirty="0">
                  <a:latin typeface="Times New Roman" panose="02020603050405020304" pitchFamily="2" charset="0"/>
                  <a:ea typeface="宋体" panose="02010600030101010101" pitchFamily="2" charset="-122"/>
                </a:endParaRPr>
              </a:p>
            </p:txBody>
          </p:sp>
          <p:sp>
            <p:nvSpPr>
              <p:cNvPr id="242728" name="矩形 288808"/>
              <p:cNvSpPr/>
              <p:nvPr/>
            </p:nvSpPr>
            <p:spPr>
              <a:xfrm>
                <a:off x="1089" y="1158"/>
                <a:ext cx="204" cy="204"/>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b</a:t>
                </a:r>
                <a:endParaRPr lang="en-US" altLang="x-none" sz="2400" dirty="0">
                  <a:latin typeface="Times New Roman" panose="02020603050405020304" pitchFamily="2" charset="0"/>
                  <a:ea typeface="宋体" panose="02010600030101010101" pitchFamily="2" charset="-122"/>
                </a:endParaRPr>
              </a:p>
            </p:txBody>
          </p:sp>
          <p:sp>
            <p:nvSpPr>
              <p:cNvPr id="242729" name="矩形 288809"/>
              <p:cNvSpPr/>
              <p:nvPr/>
            </p:nvSpPr>
            <p:spPr>
              <a:xfrm>
                <a:off x="486" y="789"/>
                <a:ext cx="204" cy="204"/>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e</a:t>
                </a:r>
                <a:endParaRPr lang="en-US" altLang="x-none" sz="2400" dirty="0">
                  <a:latin typeface="Times New Roman" panose="02020603050405020304" pitchFamily="2" charset="0"/>
                  <a:ea typeface="宋体" panose="02010600030101010101" pitchFamily="2" charset="-122"/>
                </a:endParaRPr>
              </a:p>
            </p:txBody>
          </p:sp>
          <p:sp>
            <p:nvSpPr>
              <p:cNvPr id="242730" name="矩形 288810"/>
              <p:cNvSpPr/>
              <p:nvPr/>
            </p:nvSpPr>
            <p:spPr>
              <a:xfrm>
                <a:off x="1452" y="1152"/>
                <a:ext cx="204" cy="204"/>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c</a:t>
                </a:r>
                <a:endParaRPr lang="en-US" altLang="x-none" sz="2400" dirty="0">
                  <a:latin typeface="Times New Roman" panose="02020603050405020304" pitchFamily="2" charset="0"/>
                  <a:ea typeface="宋体" panose="02010600030101010101" pitchFamily="2" charset="-122"/>
                </a:endParaRPr>
              </a:p>
            </p:txBody>
          </p:sp>
          <p:sp>
            <p:nvSpPr>
              <p:cNvPr id="242731" name="矩形 288811"/>
              <p:cNvSpPr/>
              <p:nvPr/>
            </p:nvSpPr>
            <p:spPr>
              <a:xfrm>
                <a:off x="1785" y="1161"/>
                <a:ext cx="204" cy="204"/>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d</a:t>
                </a:r>
                <a:endParaRPr lang="en-US" altLang="x-none" sz="2400" dirty="0">
                  <a:latin typeface="Times New Roman" panose="02020603050405020304" pitchFamily="2" charset="0"/>
                  <a:ea typeface="宋体" panose="02010600030101010101" pitchFamily="2" charset="-122"/>
                </a:endParaRPr>
              </a:p>
            </p:txBody>
          </p:sp>
          <p:grpSp>
            <p:nvGrpSpPr>
              <p:cNvPr id="242732" name="组合 288812"/>
              <p:cNvGrpSpPr/>
              <p:nvPr/>
            </p:nvGrpSpPr>
            <p:grpSpPr>
              <a:xfrm>
                <a:off x="0" y="354"/>
                <a:ext cx="318" cy="240"/>
                <a:chOff x="0" y="0"/>
                <a:chExt cx="318" cy="240"/>
              </a:xfrm>
            </p:grpSpPr>
            <p:sp>
              <p:nvSpPr>
                <p:cNvPr id="242733" name="矩形 288813"/>
                <p:cNvSpPr/>
                <p:nvPr/>
              </p:nvSpPr>
              <p:spPr>
                <a:xfrm>
                  <a:off x="0" y="0"/>
                  <a:ext cx="204" cy="204"/>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A</a:t>
                  </a:r>
                  <a:endParaRPr lang="en-US" altLang="x-none" sz="2400" dirty="0">
                    <a:latin typeface="Times New Roman" panose="02020603050405020304" pitchFamily="2" charset="0"/>
                    <a:ea typeface="宋体" panose="02010600030101010101" pitchFamily="2" charset="-122"/>
                  </a:endParaRPr>
                </a:p>
              </p:txBody>
            </p:sp>
            <p:sp>
              <p:nvSpPr>
                <p:cNvPr id="242734" name="椭圆 288814"/>
                <p:cNvSpPr/>
                <p:nvPr/>
              </p:nvSpPr>
              <p:spPr>
                <a:xfrm>
                  <a:off x="205" y="127"/>
                  <a:ext cx="113" cy="113"/>
                </a:xfrm>
                <a:prstGeom prst="ellipse">
                  <a:avLst/>
                </a:prstGeom>
                <a:noFill/>
                <a:ln w="9525"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grpSp>
          <p:grpSp>
            <p:nvGrpSpPr>
              <p:cNvPr id="242735" name="组合 288815"/>
              <p:cNvGrpSpPr/>
              <p:nvPr/>
            </p:nvGrpSpPr>
            <p:grpSpPr>
              <a:xfrm>
                <a:off x="537" y="327"/>
                <a:ext cx="288" cy="257"/>
                <a:chOff x="0" y="0"/>
                <a:chExt cx="288" cy="257"/>
              </a:xfrm>
            </p:grpSpPr>
            <p:sp>
              <p:nvSpPr>
                <p:cNvPr id="242736" name="矩形 288816"/>
                <p:cNvSpPr/>
                <p:nvPr/>
              </p:nvSpPr>
              <p:spPr>
                <a:xfrm>
                  <a:off x="84" y="0"/>
                  <a:ext cx="204" cy="204"/>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B</a:t>
                  </a:r>
                  <a:endParaRPr lang="en-US" altLang="x-none" sz="2400" dirty="0">
                    <a:latin typeface="Times New Roman" panose="02020603050405020304" pitchFamily="2" charset="0"/>
                    <a:ea typeface="宋体" panose="02010600030101010101" pitchFamily="2" charset="-122"/>
                  </a:endParaRPr>
                </a:p>
              </p:txBody>
            </p:sp>
            <p:sp>
              <p:nvSpPr>
                <p:cNvPr id="242737" name="椭圆 288817"/>
                <p:cNvSpPr/>
                <p:nvPr/>
              </p:nvSpPr>
              <p:spPr>
                <a:xfrm>
                  <a:off x="0" y="144"/>
                  <a:ext cx="113" cy="113"/>
                </a:xfrm>
                <a:prstGeom prst="ellipse">
                  <a:avLst/>
                </a:prstGeom>
                <a:noFill/>
                <a:ln w="9525"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grpSp>
          <p:grpSp>
            <p:nvGrpSpPr>
              <p:cNvPr id="242738" name="组合 288818"/>
              <p:cNvGrpSpPr/>
              <p:nvPr/>
            </p:nvGrpSpPr>
            <p:grpSpPr>
              <a:xfrm>
                <a:off x="1029" y="336"/>
                <a:ext cx="288" cy="257"/>
                <a:chOff x="0" y="0"/>
                <a:chExt cx="288" cy="257"/>
              </a:xfrm>
            </p:grpSpPr>
            <p:sp>
              <p:nvSpPr>
                <p:cNvPr id="242739" name="矩形 288819"/>
                <p:cNvSpPr/>
                <p:nvPr/>
              </p:nvSpPr>
              <p:spPr>
                <a:xfrm>
                  <a:off x="84" y="0"/>
                  <a:ext cx="204" cy="204"/>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C</a:t>
                  </a:r>
                  <a:endParaRPr lang="en-US" altLang="x-none" sz="2400" dirty="0">
                    <a:latin typeface="Times New Roman" panose="02020603050405020304" pitchFamily="2" charset="0"/>
                    <a:ea typeface="宋体" panose="02010600030101010101" pitchFamily="2" charset="-122"/>
                  </a:endParaRPr>
                </a:p>
              </p:txBody>
            </p:sp>
            <p:sp>
              <p:nvSpPr>
                <p:cNvPr id="242740" name="椭圆 288820"/>
                <p:cNvSpPr/>
                <p:nvPr/>
              </p:nvSpPr>
              <p:spPr>
                <a:xfrm>
                  <a:off x="0" y="144"/>
                  <a:ext cx="113" cy="113"/>
                </a:xfrm>
                <a:prstGeom prst="ellipse">
                  <a:avLst/>
                </a:prstGeom>
                <a:noFill/>
                <a:ln w="9525"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grpSp>
          <p:sp>
            <p:nvSpPr>
              <p:cNvPr id="242741" name="直接连接符 288821"/>
              <p:cNvSpPr/>
              <p:nvPr/>
            </p:nvSpPr>
            <p:spPr>
              <a:xfrm>
                <a:off x="585" y="270"/>
                <a:ext cx="0" cy="192"/>
              </a:xfrm>
              <a:prstGeom prst="line">
                <a:avLst/>
              </a:prstGeom>
              <a:ln w="9525" cap="flat" cmpd="sng">
                <a:solidFill>
                  <a:schemeClr val="tx1"/>
                </a:solidFill>
                <a:prstDash val="solid"/>
                <a:round/>
                <a:headEnd type="none" w="med" len="med"/>
                <a:tailEnd type="none" w="med" len="med"/>
              </a:ln>
            </p:spPr>
          </p:sp>
          <p:sp>
            <p:nvSpPr>
              <p:cNvPr id="242742" name="直接连接符 288822"/>
              <p:cNvSpPr/>
              <p:nvPr/>
            </p:nvSpPr>
            <p:spPr>
              <a:xfrm flipH="1">
                <a:off x="249" y="240"/>
                <a:ext cx="288" cy="240"/>
              </a:xfrm>
              <a:prstGeom prst="line">
                <a:avLst/>
              </a:prstGeom>
              <a:ln w="9525" cap="flat" cmpd="sng">
                <a:solidFill>
                  <a:schemeClr val="tx1"/>
                </a:solidFill>
                <a:prstDash val="solid"/>
                <a:round/>
                <a:headEnd type="none" w="med" len="med"/>
                <a:tailEnd type="none" w="med" len="med"/>
              </a:ln>
            </p:spPr>
          </p:sp>
          <p:sp>
            <p:nvSpPr>
              <p:cNvPr id="242743" name="直接连接符 288823"/>
              <p:cNvSpPr/>
              <p:nvPr/>
            </p:nvSpPr>
            <p:spPr>
              <a:xfrm>
                <a:off x="633" y="240"/>
                <a:ext cx="432" cy="240"/>
              </a:xfrm>
              <a:prstGeom prst="line">
                <a:avLst/>
              </a:prstGeom>
              <a:ln w="9525" cap="flat" cmpd="sng">
                <a:solidFill>
                  <a:schemeClr val="tx1"/>
                </a:solidFill>
                <a:prstDash val="solid"/>
                <a:round/>
                <a:headEnd type="none" w="med" len="med"/>
                <a:tailEnd type="none" w="med" len="med"/>
              </a:ln>
            </p:spPr>
          </p:sp>
          <p:sp>
            <p:nvSpPr>
              <p:cNvPr id="242744" name="直接连接符 288824"/>
              <p:cNvSpPr/>
              <p:nvPr/>
            </p:nvSpPr>
            <p:spPr>
              <a:xfrm>
                <a:off x="594" y="588"/>
                <a:ext cx="0" cy="192"/>
              </a:xfrm>
              <a:prstGeom prst="line">
                <a:avLst/>
              </a:prstGeom>
              <a:ln w="9525" cap="flat" cmpd="sng">
                <a:solidFill>
                  <a:schemeClr val="tx1"/>
                </a:solidFill>
                <a:prstDash val="solid"/>
                <a:round/>
                <a:headEnd type="none" w="med" len="med"/>
                <a:tailEnd type="none" w="med" len="med"/>
              </a:ln>
            </p:spPr>
          </p:sp>
          <p:sp>
            <p:nvSpPr>
              <p:cNvPr id="242745" name="直接连接符 288825"/>
              <p:cNvSpPr/>
              <p:nvPr/>
            </p:nvSpPr>
            <p:spPr>
              <a:xfrm flipH="1">
                <a:off x="864" y="585"/>
                <a:ext cx="192" cy="192"/>
              </a:xfrm>
              <a:prstGeom prst="line">
                <a:avLst/>
              </a:prstGeom>
              <a:ln w="9525" cap="flat" cmpd="sng">
                <a:solidFill>
                  <a:schemeClr val="tx1"/>
                </a:solidFill>
                <a:prstDash val="solid"/>
                <a:round/>
                <a:headEnd type="none" w="med" len="med"/>
                <a:tailEnd type="none" w="med" len="med"/>
              </a:ln>
            </p:spPr>
          </p:sp>
          <p:sp>
            <p:nvSpPr>
              <p:cNvPr id="242746" name="椭圆 288826"/>
              <p:cNvSpPr/>
              <p:nvPr/>
            </p:nvSpPr>
            <p:spPr>
              <a:xfrm>
                <a:off x="1510" y="825"/>
                <a:ext cx="113" cy="113"/>
              </a:xfrm>
              <a:prstGeom prst="ellipse">
                <a:avLst/>
              </a:prstGeom>
              <a:noFill/>
              <a:ln w="9525"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sp>
            <p:nvSpPr>
              <p:cNvPr id="242747" name="直接连接符 288827"/>
              <p:cNvSpPr/>
              <p:nvPr/>
            </p:nvSpPr>
            <p:spPr>
              <a:xfrm>
                <a:off x="1143" y="546"/>
                <a:ext cx="393" cy="276"/>
              </a:xfrm>
              <a:prstGeom prst="line">
                <a:avLst/>
              </a:prstGeom>
              <a:ln w="9525" cap="flat" cmpd="sng">
                <a:solidFill>
                  <a:schemeClr val="tx1"/>
                </a:solidFill>
                <a:prstDash val="solid"/>
                <a:round/>
                <a:headEnd type="none" w="med" len="med"/>
                <a:tailEnd type="none" w="med" len="med"/>
              </a:ln>
            </p:spPr>
          </p:sp>
          <p:grpSp>
            <p:nvGrpSpPr>
              <p:cNvPr id="242748" name="组合 288828"/>
              <p:cNvGrpSpPr/>
              <p:nvPr/>
            </p:nvGrpSpPr>
            <p:grpSpPr>
              <a:xfrm>
                <a:off x="537" y="0"/>
                <a:ext cx="288" cy="257"/>
                <a:chOff x="0" y="0"/>
                <a:chExt cx="288" cy="257"/>
              </a:xfrm>
            </p:grpSpPr>
            <p:sp>
              <p:nvSpPr>
                <p:cNvPr id="242749" name="矩形 288829"/>
                <p:cNvSpPr/>
                <p:nvPr/>
              </p:nvSpPr>
              <p:spPr>
                <a:xfrm>
                  <a:off x="84" y="0"/>
                  <a:ext cx="204" cy="204"/>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D</a:t>
                  </a:r>
                  <a:endParaRPr lang="en-US" altLang="x-none" sz="2400" dirty="0">
                    <a:latin typeface="Times New Roman" panose="02020603050405020304" pitchFamily="2" charset="0"/>
                    <a:ea typeface="宋体" panose="02010600030101010101" pitchFamily="2" charset="-122"/>
                  </a:endParaRPr>
                </a:p>
              </p:txBody>
            </p:sp>
            <p:sp>
              <p:nvSpPr>
                <p:cNvPr id="242750" name="椭圆 288830"/>
                <p:cNvSpPr/>
                <p:nvPr/>
              </p:nvSpPr>
              <p:spPr>
                <a:xfrm>
                  <a:off x="0" y="144"/>
                  <a:ext cx="113" cy="113"/>
                </a:xfrm>
                <a:prstGeom prst="ellipse">
                  <a:avLst/>
                </a:prstGeom>
                <a:noFill/>
                <a:ln w="9525"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grpSp>
          <p:sp>
            <p:nvSpPr>
              <p:cNvPr id="242751" name="直接连接符 288831"/>
              <p:cNvSpPr/>
              <p:nvPr/>
            </p:nvSpPr>
            <p:spPr>
              <a:xfrm flipH="1">
                <a:off x="1191" y="921"/>
                <a:ext cx="336" cy="240"/>
              </a:xfrm>
              <a:prstGeom prst="line">
                <a:avLst/>
              </a:prstGeom>
              <a:ln w="9525" cap="flat" cmpd="sng">
                <a:solidFill>
                  <a:schemeClr val="tx1"/>
                </a:solidFill>
                <a:prstDash val="solid"/>
                <a:round/>
                <a:headEnd type="none" w="med" len="med"/>
                <a:tailEnd type="none" w="med" len="med"/>
              </a:ln>
            </p:spPr>
          </p:sp>
          <p:sp>
            <p:nvSpPr>
              <p:cNvPr id="242752" name="直接连接符 288832"/>
              <p:cNvSpPr/>
              <p:nvPr/>
            </p:nvSpPr>
            <p:spPr>
              <a:xfrm>
                <a:off x="1566" y="942"/>
                <a:ext cx="0" cy="204"/>
              </a:xfrm>
              <a:prstGeom prst="line">
                <a:avLst/>
              </a:prstGeom>
              <a:ln w="9525" cap="flat" cmpd="sng">
                <a:solidFill>
                  <a:schemeClr val="tx1"/>
                </a:solidFill>
                <a:prstDash val="solid"/>
                <a:round/>
                <a:headEnd type="none" w="med" len="med"/>
                <a:tailEnd type="none" w="med" len="med"/>
              </a:ln>
            </p:spPr>
          </p:sp>
          <p:sp>
            <p:nvSpPr>
              <p:cNvPr id="242753" name="直接连接符 288833"/>
              <p:cNvSpPr/>
              <p:nvPr/>
            </p:nvSpPr>
            <p:spPr>
              <a:xfrm>
                <a:off x="1602" y="921"/>
                <a:ext cx="288" cy="240"/>
              </a:xfrm>
              <a:prstGeom prst="line">
                <a:avLst/>
              </a:prstGeom>
              <a:ln w="9525" cap="flat" cmpd="sng">
                <a:solidFill>
                  <a:schemeClr val="tx1"/>
                </a:solidFill>
                <a:prstDash val="solid"/>
                <a:round/>
                <a:headEnd type="none" w="med" len="med"/>
                <a:tailEnd type="none" w="med" len="med"/>
              </a:ln>
            </p:spPr>
          </p:sp>
        </p:grpSp>
        <p:sp>
          <p:nvSpPr>
            <p:cNvPr id="242754" name="矩形 288834"/>
            <p:cNvSpPr/>
            <p:nvPr/>
          </p:nvSpPr>
          <p:spPr>
            <a:xfrm>
              <a:off x="0" y="1411"/>
              <a:ext cx="2160" cy="240"/>
            </a:xfrm>
            <a:prstGeom prst="rect">
              <a:avLst/>
            </a:prstGeom>
            <a:noFill/>
            <a:ln w="9525">
              <a:noFill/>
            </a:ln>
          </p:spPr>
          <p:txBody>
            <a:bodyPr lIns="92075" tIns="46038" rIns="92075" bIns="46038" anchor="ctr"/>
            <a:p>
              <a:pPr algn="ctr" eaLnBrk="0" hangingPunct="0"/>
              <a:r>
                <a:rPr lang="zh-CN" altLang="en-US" sz="2000" b="1" dirty="0">
                  <a:latin typeface="Arial" panose="020B0604020202020204" pitchFamily="34" charset="0"/>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5-12 </a:t>
              </a:r>
              <a:r>
                <a:rPr lang="en-US" altLang="x-none" sz="2000" b="1" dirty="0">
                  <a:latin typeface="Arial" panose="020B0604020202020204" pitchFamily="34" charset="0"/>
                  <a:ea typeface="宋体" panose="02010600030101010101" pitchFamily="2" charset="-122"/>
                </a:rPr>
                <a:t>  </a:t>
              </a:r>
              <a:r>
                <a:rPr lang="zh-CN" altLang="en-US" sz="2000" b="1" dirty="0">
                  <a:latin typeface="Arial" panose="020B0604020202020204" pitchFamily="34" charset="0"/>
                  <a:ea typeface="宋体" panose="02010600030101010101" pitchFamily="2" charset="-122"/>
                </a:rPr>
                <a:t>广义</a:t>
              </a:r>
              <a:r>
                <a:rPr lang="zh-CN" altLang="en-US" sz="2000" b="1" dirty="0">
                  <a:latin typeface="宋体" panose="02010600030101010101" pitchFamily="2" charset="-122"/>
                  <a:ea typeface="宋体" panose="02010600030101010101" pitchFamily="2" charset="-122"/>
                </a:rPr>
                <a:t>表的图形表示</a:t>
              </a:r>
              <a:endParaRPr lang="zh-CN" altLang="en-US" sz="2000" b="1" dirty="0">
                <a:latin typeface="宋体" panose="02010600030101010101" pitchFamily="2" charset="-122"/>
                <a:ea typeface="宋体" panose="02010600030101010101" pitchFamily="2" charset="-122"/>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93537" name="组合 239617"/>
          <p:cNvGrpSpPr/>
          <p:nvPr/>
        </p:nvGrpSpPr>
        <p:grpSpPr>
          <a:xfrm>
            <a:off x="1982788" y="271463"/>
            <a:ext cx="7966075" cy="5678487"/>
            <a:chOff x="0" y="0"/>
            <a:chExt cx="5018" cy="3577"/>
          </a:xfrm>
        </p:grpSpPr>
        <p:grpSp>
          <p:nvGrpSpPr>
            <p:cNvPr id="193538" name="组合 239618"/>
            <p:cNvGrpSpPr/>
            <p:nvPr/>
          </p:nvGrpSpPr>
          <p:grpSpPr>
            <a:xfrm>
              <a:off x="0" y="222"/>
              <a:ext cx="2059" cy="1154"/>
              <a:chOff x="0" y="0"/>
              <a:chExt cx="2059" cy="1154"/>
            </a:xfrm>
          </p:grpSpPr>
          <p:sp>
            <p:nvSpPr>
              <p:cNvPr id="193539" name="矩形 239619"/>
              <p:cNvSpPr/>
              <p:nvPr/>
            </p:nvSpPr>
            <p:spPr>
              <a:xfrm>
                <a:off x="430" y="0"/>
                <a:ext cx="1564" cy="1111"/>
              </a:xfrm>
              <a:prstGeom prst="rect">
                <a:avLst/>
              </a:prstGeom>
              <a:noFill/>
              <a:ln w="9525">
                <a:noFill/>
              </a:ln>
            </p:spPr>
            <p:txBody>
              <a:bodyPr wrap="none" anchor="ctr"/>
              <a:p>
                <a:r>
                  <a:rPr lang="zh-CN" altLang="en-US" sz="2800" dirty="0">
                    <a:latin typeface="Times New Roman" panose="02020603050405020304" pitchFamily="2" charset="0"/>
                    <a:ea typeface="宋体" panose="02010600030101010101" pitchFamily="2" charset="-122"/>
                  </a:rPr>
                  <a:t> </a:t>
                </a:r>
                <a:r>
                  <a:rPr lang="en-US" altLang="x-none" sz="2800" dirty="0">
                    <a:latin typeface="Times New Roman" panose="02020603050405020304" pitchFamily="2" charset="0"/>
                    <a:ea typeface="宋体" panose="02010600030101010101" pitchFamily="2" charset="-122"/>
                  </a:rPr>
                  <a:t>a</a:t>
                </a:r>
                <a:r>
                  <a:rPr lang="en-US" altLang="x-none" sz="2800" baseline="-25000" dirty="0">
                    <a:latin typeface="Times New Roman" panose="02020603050405020304" pitchFamily="2" charset="0"/>
                    <a:ea typeface="宋体" panose="02010600030101010101" pitchFamily="2" charset="-122"/>
                  </a:rPr>
                  <a:t>11   </a:t>
                </a:r>
                <a:r>
                  <a:rPr lang="en-US" altLang="x-none" sz="2800" dirty="0">
                    <a:latin typeface="Times New Roman" panose="02020603050405020304" pitchFamily="2" charset="0"/>
                    <a:ea typeface="宋体" panose="02010600030101010101" pitchFamily="2" charset="-122"/>
                  </a:rPr>
                  <a:t>a</a:t>
                </a:r>
                <a:r>
                  <a:rPr lang="en-US" altLang="x-none" sz="2800" baseline="-25000" dirty="0">
                    <a:latin typeface="Times New Roman" panose="02020603050405020304" pitchFamily="2" charset="0"/>
                    <a:ea typeface="宋体" panose="02010600030101010101" pitchFamily="2" charset="-122"/>
                  </a:rPr>
                  <a:t>12  </a:t>
                </a:r>
                <a:r>
                  <a:rPr lang="en-US" altLang="x-none" sz="2800" dirty="0">
                    <a:latin typeface="Times New Roman" panose="02020603050405020304" pitchFamily="2" charset="0"/>
                    <a:ea typeface="Arial Unicode MS" panose="020B0604020202020204" charset="-122"/>
                  </a:rPr>
                  <a:t>…  </a:t>
                </a:r>
                <a:r>
                  <a:rPr lang="en-US" altLang="x-none" sz="2800" dirty="0">
                    <a:latin typeface="Times New Roman" panose="02020603050405020304" pitchFamily="2" charset="0"/>
                    <a:ea typeface="宋体" panose="02010600030101010101" pitchFamily="2" charset="-122"/>
                  </a:rPr>
                  <a:t>a</a:t>
                </a:r>
                <a:r>
                  <a:rPr lang="en-US" altLang="x-none" sz="2800" baseline="-25000" dirty="0">
                    <a:latin typeface="Times New Roman" panose="02020603050405020304" pitchFamily="2" charset="0"/>
                    <a:ea typeface="宋体" panose="02010600030101010101" pitchFamily="2" charset="-122"/>
                  </a:rPr>
                  <a:t>1n</a:t>
                </a:r>
                <a:endParaRPr lang="en-US" altLang="x-none" sz="2800" baseline="-25000" dirty="0">
                  <a:latin typeface="Times New Roman" panose="02020603050405020304" pitchFamily="2" charset="0"/>
                  <a:ea typeface="宋体" panose="02010600030101010101" pitchFamily="2" charset="-122"/>
                </a:endParaRPr>
              </a:p>
              <a:p>
                <a:r>
                  <a:rPr lang="en-US" altLang="x-none" sz="2800" dirty="0">
                    <a:latin typeface="Times New Roman" panose="02020603050405020304" pitchFamily="2" charset="0"/>
                    <a:ea typeface="宋体" panose="02010600030101010101" pitchFamily="2" charset="-122"/>
                  </a:rPr>
                  <a:t> a</a:t>
                </a:r>
                <a:r>
                  <a:rPr lang="en-US" altLang="x-none" sz="2800" baseline="-25000" dirty="0">
                    <a:latin typeface="Times New Roman" panose="02020603050405020304" pitchFamily="2" charset="0"/>
                    <a:ea typeface="宋体" panose="02010600030101010101" pitchFamily="2" charset="-122"/>
                  </a:rPr>
                  <a:t>21   </a:t>
                </a:r>
                <a:r>
                  <a:rPr lang="en-US" altLang="x-none" sz="2800" dirty="0">
                    <a:latin typeface="Times New Roman" panose="02020603050405020304" pitchFamily="2" charset="0"/>
                    <a:ea typeface="宋体" panose="02010600030101010101" pitchFamily="2" charset="-122"/>
                  </a:rPr>
                  <a:t>a</a:t>
                </a:r>
                <a:r>
                  <a:rPr lang="en-US" altLang="x-none" sz="2800" baseline="-25000" dirty="0">
                    <a:latin typeface="Times New Roman" panose="02020603050405020304" pitchFamily="2" charset="0"/>
                    <a:ea typeface="宋体" panose="02010600030101010101" pitchFamily="2" charset="-122"/>
                  </a:rPr>
                  <a:t>22  </a:t>
                </a:r>
                <a:r>
                  <a:rPr lang="en-US" altLang="x-none" sz="2800" dirty="0">
                    <a:latin typeface="Times New Roman" panose="02020603050405020304" pitchFamily="2" charset="0"/>
                    <a:ea typeface="Arial Unicode MS" panose="020B0604020202020204" charset="-122"/>
                  </a:rPr>
                  <a:t>…  </a:t>
                </a:r>
                <a:r>
                  <a:rPr lang="en-US" altLang="x-none" sz="2800" dirty="0">
                    <a:latin typeface="Times New Roman" panose="02020603050405020304" pitchFamily="2" charset="0"/>
                    <a:ea typeface="宋体" panose="02010600030101010101" pitchFamily="2" charset="-122"/>
                  </a:rPr>
                  <a:t>a</a:t>
                </a:r>
                <a:r>
                  <a:rPr lang="en-US" altLang="x-none" sz="2800" baseline="-25000" dirty="0">
                    <a:latin typeface="Times New Roman" panose="02020603050405020304" pitchFamily="2" charset="0"/>
                    <a:ea typeface="宋体" panose="02010600030101010101" pitchFamily="2" charset="-122"/>
                  </a:rPr>
                  <a:t>2n</a:t>
                </a:r>
                <a:endParaRPr lang="en-US" altLang="x-none" sz="2800" baseline="-25000" dirty="0">
                  <a:latin typeface="Times New Roman" panose="02020603050405020304" pitchFamily="2" charset="0"/>
                  <a:ea typeface="宋体" panose="02010600030101010101" pitchFamily="2" charset="-122"/>
                </a:endParaRPr>
              </a:p>
              <a:p>
                <a:r>
                  <a:rPr lang="en-US" altLang="x-none" sz="2800" dirty="0">
                    <a:latin typeface="Times New Roman" panose="02020603050405020304" pitchFamily="2" charset="0"/>
                    <a:ea typeface="Times New Roman" panose="02020603050405020304" pitchFamily="2" charset="0"/>
                  </a:rPr>
                  <a:t>…</a:t>
                </a:r>
                <a:r>
                  <a:rPr lang="en-US" altLang="x-none" sz="2800" dirty="0">
                    <a:latin typeface="Times New Roman" panose="02020603050405020304" pitchFamily="2" charset="0"/>
                    <a:ea typeface="宋体" panose="02010600030101010101" pitchFamily="2" charset="-122"/>
                  </a:rPr>
                  <a:t> </a:t>
                </a:r>
                <a:r>
                  <a:rPr lang="en-US" altLang="x-none" sz="2800" dirty="0">
                    <a:latin typeface="Times New Roman" panose="02020603050405020304" pitchFamily="2" charset="0"/>
                    <a:ea typeface="Times New Roman" panose="02020603050405020304" pitchFamily="2" charset="0"/>
                  </a:rPr>
                  <a:t>…</a:t>
                </a:r>
                <a:r>
                  <a:rPr lang="en-US" altLang="x-none" sz="2800" dirty="0">
                    <a:latin typeface="Times New Roman" panose="02020603050405020304" pitchFamily="2" charset="0"/>
                    <a:ea typeface="宋体" panose="02010600030101010101" pitchFamily="2" charset="-122"/>
                  </a:rPr>
                  <a:t> </a:t>
                </a:r>
                <a:r>
                  <a:rPr lang="en-US" altLang="x-none" sz="2800" dirty="0">
                    <a:latin typeface="Times New Roman" panose="02020603050405020304" pitchFamily="2" charset="0"/>
                    <a:ea typeface="Times New Roman" panose="02020603050405020304" pitchFamily="2" charset="0"/>
                  </a:rPr>
                  <a:t>…</a:t>
                </a:r>
                <a:r>
                  <a:rPr lang="en-US" altLang="x-none" sz="2800" dirty="0">
                    <a:latin typeface="Times New Roman" panose="02020603050405020304" pitchFamily="2" charset="0"/>
                    <a:ea typeface="宋体" panose="02010600030101010101" pitchFamily="2" charset="-122"/>
                  </a:rPr>
                  <a:t> </a:t>
                </a:r>
                <a:r>
                  <a:rPr lang="en-US" altLang="x-none" sz="2800" dirty="0">
                    <a:latin typeface="Times New Roman" panose="02020603050405020304" pitchFamily="2" charset="0"/>
                    <a:ea typeface="Times New Roman" panose="02020603050405020304" pitchFamily="2" charset="0"/>
                  </a:rPr>
                  <a:t>…</a:t>
                </a:r>
                <a:r>
                  <a:rPr lang="en-US" altLang="x-none" sz="2800" dirty="0">
                    <a:latin typeface="Times New Roman" panose="02020603050405020304" pitchFamily="2" charset="0"/>
                    <a:ea typeface="宋体" panose="02010600030101010101" pitchFamily="2" charset="-122"/>
                  </a:rPr>
                  <a:t> </a:t>
                </a:r>
                <a:r>
                  <a:rPr lang="en-US" altLang="x-none" sz="2800" dirty="0">
                    <a:latin typeface="Times New Roman" panose="02020603050405020304" pitchFamily="2" charset="0"/>
                    <a:ea typeface="Times New Roman" panose="02020603050405020304" pitchFamily="2" charset="0"/>
                  </a:rPr>
                  <a:t>…</a:t>
                </a:r>
                <a:endParaRPr lang="en-US" altLang="x-none" sz="2800" dirty="0">
                  <a:latin typeface="Times New Roman" panose="02020603050405020304" pitchFamily="2" charset="0"/>
                  <a:ea typeface="宋体" panose="02010600030101010101" pitchFamily="2" charset="-122"/>
                </a:endParaRPr>
              </a:p>
              <a:p>
                <a:r>
                  <a:rPr lang="en-US" altLang="x-none" sz="2800" dirty="0">
                    <a:latin typeface="Times New Roman" panose="02020603050405020304" pitchFamily="2" charset="0"/>
                    <a:ea typeface="宋体" panose="02010600030101010101" pitchFamily="2" charset="-122"/>
                  </a:rPr>
                  <a:t> a</a:t>
                </a:r>
                <a:r>
                  <a:rPr lang="en-US" altLang="x-none" sz="2800" baseline="-25000" dirty="0">
                    <a:latin typeface="Times New Roman" panose="02020603050405020304" pitchFamily="2" charset="0"/>
                    <a:ea typeface="宋体" panose="02010600030101010101" pitchFamily="2" charset="-122"/>
                  </a:rPr>
                  <a:t>m1   </a:t>
                </a:r>
                <a:r>
                  <a:rPr lang="en-US" altLang="x-none" sz="2800" dirty="0">
                    <a:latin typeface="Times New Roman" panose="02020603050405020304" pitchFamily="2" charset="0"/>
                    <a:ea typeface="宋体" panose="02010600030101010101" pitchFamily="2" charset="-122"/>
                  </a:rPr>
                  <a:t>a</a:t>
                </a:r>
                <a:r>
                  <a:rPr lang="en-US" altLang="x-none" sz="2800" baseline="-25000" dirty="0">
                    <a:latin typeface="Times New Roman" panose="02020603050405020304" pitchFamily="2" charset="0"/>
                    <a:ea typeface="宋体" panose="02010600030101010101" pitchFamily="2" charset="-122"/>
                  </a:rPr>
                  <a:t>m2  </a:t>
                </a:r>
                <a:r>
                  <a:rPr lang="en-US" altLang="x-none" sz="2800" dirty="0">
                    <a:latin typeface="Times New Roman" panose="02020603050405020304" pitchFamily="2" charset="0"/>
                    <a:ea typeface="Arial Unicode MS" panose="020B0604020202020204" charset="-122"/>
                  </a:rPr>
                  <a:t>…  </a:t>
                </a:r>
                <a:r>
                  <a:rPr lang="en-US" altLang="x-none" sz="2800" dirty="0">
                    <a:latin typeface="Times New Roman" panose="02020603050405020304" pitchFamily="2" charset="0"/>
                    <a:ea typeface="宋体" panose="02010600030101010101" pitchFamily="2" charset="-122"/>
                  </a:rPr>
                  <a:t>a</a:t>
                </a:r>
                <a:r>
                  <a:rPr lang="en-US" altLang="x-none" sz="2800" baseline="-25000" dirty="0">
                    <a:latin typeface="Times New Roman" panose="02020603050405020304" pitchFamily="2" charset="0"/>
                    <a:ea typeface="宋体" panose="02010600030101010101" pitchFamily="2" charset="-122"/>
                  </a:rPr>
                  <a:t>mn</a:t>
                </a:r>
                <a:endParaRPr lang="en-US" altLang="x-none" sz="2800" baseline="-25000" dirty="0">
                  <a:latin typeface="Times New Roman" panose="02020603050405020304" pitchFamily="2" charset="0"/>
                  <a:ea typeface="宋体" panose="02010600030101010101" pitchFamily="2" charset="-122"/>
                </a:endParaRPr>
              </a:p>
            </p:txBody>
          </p:sp>
          <p:sp>
            <p:nvSpPr>
              <p:cNvPr id="193540" name="矩形 239620"/>
              <p:cNvSpPr/>
              <p:nvPr/>
            </p:nvSpPr>
            <p:spPr>
              <a:xfrm>
                <a:off x="0" y="480"/>
                <a:ext cx="340" cy="272"/>
              </a:xfrm>
              <a:prstGeom prst="rect">
                <a:avLst/>
              </a:prstGeom>
              <a:noFill/>
              <a:ln w="9525">
                <a:noFill/>
              </a:ln>
            </p:spPr>
            <p:txBody>
              <a:bodyPr wrap="none" anchor="ctr"/>
              <a:p>
                <a:r>
                  <a:rPr lang="en-US" altLang="x-none" sz="2800" dirty="0">
                    <a:latin typeface="Times New Roman" panose="02020603050405020304" pitchFamily="2" charset="0"/>
                    <a:ea typeface="宋体" panose="02010600030101010101" pitchFamily="2" charset="-122"/>
                  </a:rPr>
                  <a:t>A=</a:t>
                </a:r>
                <a:endParaRPr lang="en-US" altLang="x-none" sz="2800" dirty="0">
                  <a:latin typeface="Times New Roman" panose="02020603050405020304" pitchFamily="2" charset="0"/>
                  <a:ea typeface="宋体" panose="02010600030101010101" pitchFamily="2" charset="-122"/>
                </a:endParaRPr>
              </a:p>
            </p:txBody>
          </p:sp>
          <p:sp>
            <p:nvSpPr>
              <p:cNvPr id="193541" name="左中括号 239621"/>
              <p:cNvSpPr/>
              <p:nvPr/>
            </p:nvSpPr>
            <p:spPr>
              <a:xfrm>
                <a:off x="420" y="66"/>
                <a:ext cx="45" cy="1088"/>
              </a:xfrm>
              <a:prstGeom prst="leftBracket">
                <a:avLst>
                  <a:gd name="adj" fmla="val 201481"/>
                </a:avLst>
              </a:prstGeom>
              <a:noFill/>
              <a:ln w="9525"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sp>
            <p:nvSpPr>
              <p:cNvPr id="193542" name="右中括号 239622"/>
              <p:cNvSpPr/>
              <p:nvPr/>
            </p:nvSpPr>
            <p:spPr>
              <a:xfrm>
                <a:off x="2014" y="48"/>
                <a:ext cx="45" cy="1088"/>
              </a:xfrm>
              <a:prstGeom prst="rightBracket">
                <a:avLst>
                  <a:gd name="adj" fmla="val 201481"/>
                </a:avLst>
              </a:prstGeom>
              <a:noFill/>
              <a:ln w="9525"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grpSp>
        <p:grpSp>
          <p:nvGrpSpPr>
            <p:cNvPr id="193543" name="组合 239623"/>
            <p:cNvGrpSpPr/>
            <p:nvPr/>
          </p:nvGrpSpPr>
          <p:grpSpPr>
            <a:xfrm>
              <a:off x="2543" y="0"/>
              <a:ext cx="2187" cy="1370"/>
              <a:chOff x="0" y="0"/>
              <a:chExt cx="2187" cy="1370"/>
            </a:xfrm>
          </p:grpSpPr>
          <p:sp>
            <p:nvSpPr>
              <p:cNvPr id="193544" name="矩形 239624"/>
              <p:cNvSpPr/>
              <p:nvPr/>
            </p:nvSpPr>
            <p:spPr>
              <a:xfrm>
                <a:off x="546" y="776"/>
                <a:ext cx="1440" cy="227"/>
              </a:xfrm>
              <a:prstGeom prst="rect">
                <a:avLst/>
              </a:prstGeom>
              <a:noFill/>
              <a:ln w="9525">
                <a:noFill/>
              </a:ln>
            </p:spPr>
            <p:txBody>
              <a:bodyPr wrap="none" anchor="ctr"/>
              <a:p>
                <a:r>
                  <a:rPr lang="en-US" altLang="x-none" sz="2800" dirty="0">
                    <a:latin typeface="Times New Roman" panose="02020603050405020304" pitchFamily="2" charset="0"/>
                    <a:ea typeface="Arial Unicode MS" panose="020B0604020202020204" charset="-122"/>
                  </a:rPr>
                  <a:t>… … … … …</a:t>
                </a:r>
                <a:endParaRPr lang="en-US" altLang="x-none" sz="2800" dirty="0">
                  <a:latin typeface="Times New Roman" panose="02020603050405020304" pitchFamily="2" charset="0"/>
                  <a:ea typeface="Arial Unicode MS" panose="020B0604020202020204" charset="-122"/>
                </a:endParaRPr>
              </a:p>
            </p:txBody>
          </p:sp>
          <p:sp>
            <p:nvSpPr>
              <p:cNvPr id="193545" name="矩形 239625"/>
              <p:cNvSpPr/>
              <p:nvPr/>
            </p:nvSpPr>
            <p:spPr>
              <a:xfrm>
                <a:off x="0" y="632"/>
                <a:ext cx="340" cy="272"/>
              </a:xfrm>
              <a:prstGeom prst="rect">
                <a:avLst/>
              </a:prstGeom>
              <a:noFill/>
              <a:ln w="9525">
                <a:noFill/>
              </a:ln>
            </p:spPr>
            <p:txBody>
              <a:bodyPr wrap="none" anchor="ctr"/>
              <a:p>
                <a:r>
                  <a:rPr lang="en-US" altLang="x-none" sz="2800" dirty="0">
                    <a:latin typeface="Times New Roman" panose="02020603050405020304" pitchFamily="2" charset="0"/>
                    <a:ea typeface="宋体" panose="02010600030101010101" pitchFamily="2" charset="-122"/>
                  </a:rPr>
                  <a:t>A=</a:t>
                </a:r>
                <a:endParaRPr lang="en-US" altLang="x-none" sz="2800" dirty="0">
                  <a:latin typeface="Times New Roman" panose="02020603050405020304" pitchFamily="2" charset="0"/>
                  <a:ea typeface="宋体" panose="02010600030101010101" pitchFamily="2" charset="-122"/>
                </a:endParaRPr>
              </a:p>
            </p:txBody>
          </p:sp>
          <p:sp>
            <p:nvSpPr>
              <p:cNvPr id="193546" name="左中括号 239626"/>
              <p:cNvSpPr/>
              <p:nvPr/>
            </p:nvSpPr>
            <p:spPr>
              <a:xfrm>
                <a:off x="409" y="97"/>
                <a:ext cx="45" cy="1247"/>
              </a:xfrm>
              <a:prstGeom prst="leftBracket">
                <a:avLst>
                  <a:gd name="adj" fmla="val 230925"/>
                </a:avLst>
              </a:prstGeom>
              <a:noFill/>
              <a:ln w="9525"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sp>
            <p:nvSpPr>
              <p:cNvPr id="193547" name="右中括号 239627"/>
              <p:cNvSpPr/>
              <p:nvPr/>
            </p:nvSpPr>
            <p:spPr>
              <a:xfrm>
                <a:off x="2142" y="104"/>
                <a:ext cx="45" cy="1247"/>
              </a:xfrm>
              <a:prstGeom prst="rightBracket">
                <a:avLst>
                  <a:gd name="adj" fmla="val 230925"/>
                </a:avLst>
              </a:prstGeom>
              <a:noFill/>
              <a:ln w="9525"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grpSp>
            <p:nvGrpSpPr>
              <p:cNvPr id="193548" name="组合 239628"/>
              <p:cNvGrpSpPr/>
              <p:nvPr/>
            </p:nvGrpSpPr>
            <p:grpSpPr>
              <a:xfrm>
                <a:off x="518" y="0"/>
                <a:ext cx="1468" cy="283"/>
                <a:chOff x="0" y="0"/>
                <a:chExt cx="1468" cy="283"/>
              </a:xfrm>
            </p:grpSpPr>
            <p:sp>
              <p:nvSpPr>
                <p:cNvPr id="193549" name="矩形 239629"/>
                <p:cNvSpPr/>
                <p:nvPr/>
              </p:nvSpPr>
              <p:spPr>
                <a:xfrm>
                  <a:off x="28" y="0"/>
                  <a:ext cx="1440" cy="227"/>
                </a:xfrm>
                <a:prstGeom prst="rect">
                  <a:avLst/>
                </a:prstGeom>
                <a:noFill/>
                <a:ln w="9525">
                  <a:noFill/>
                </a:ln>
              </p:spPr>
              <p:txBody>
                <a:bodyPr wrap="none" anchor="ctr"/>
                <a:p>
                  <a:r>
                    <a:rPr lang="en-US" altLang="x-none" sz="2800" dirty="0">
                      <a:latin typeface="Times New Roman" panose="02020603050405020304" pitchFamily="2" charset="0"/>
                      <a:ea typeface="宋体" panose="02010600030101010101" pitchFamily="2" charset="-122"/>
                    </a:rPr>
                    <a:t>a</a:t>
                  </a:r>
                  <a:r>
                    <a:rPr lang="en-US" altLang="x-none" sz="2800" baseline="-25000" dirty="0">
                      <a:latin typeface="Times New Roman" panose="02020603050405020304" pitchFamily="2" charset="0"/>
                      <a:ea typeface="宋体" panose="02010600030101010101" pitchFamily="2" charset="-122"/>
                    </a:rPr>
                    <a:t>11   </a:t>
                  </a:r>
                  <a:r>
                    <a:rPr lang="en-US" altLang="x-none" sz="2800" dirty="0">
                      <a:latin typeface="Times New Roman" panose="02020603050405020304" pitchFamily="2" charset="0"/>
                      <a:ea typeface="宋体" panose="02010600030101010101" pitchFamily="2" charset="-122"/>
                    </a:rPr>
                    <a:t>a</a:t>
                  </a:r>
                  <a:r>
                    <a:rPr lang="en-US" altLang="x-none" sz="2800" baseline="-25000" dirty="0">
                      <a:latin typeface="Times New Roman" panose="02020603050405020304" pitchFamily="2" charset="0"/>
                      <a:ea typeface="宋体" panose="02010600030101010101" pitchFamily="2" charset="-122"/>
                    </a:rPr>
                    <a:t>12  </a:t>
                  </a:r>
                  <a:r>
                    <a:rPr lang="en-US" altLang="x-none" sz="2800" dirty="0">
                      <a:latin typeface="Times New Roman" panose="02020603050405020304" pitchFamily="2" charset="0"/>
                      <a:ea typeface="Arial Unicode MS" panose="020B0604020202020204" charset="-122"/>
                    </a:rPr>
                    <a:t>…  </a:t>
                  </a:r>
                  <a:r>
                    <a:rPr lang="en-US" altLang="x-none" sz="2800" dirty="0">
                      <a:latin typeface="Times New Roman" panose="02020603050405020304" pitchFamily="2" charset="0"/>
                      <a:ea typeface="宋体" panose="02010600030101010101" pitchFamily="2" charset="-122"/>
                    </a:rPr>
                    <a:t>a</a:t>
                  </a:r>
                  <a:r>
                    <a:rPr lang="en-US" altLang="x-none" sz="2800" baseline="-25000" dirty="0">
                      <a:latin typeface="Times New Roman" panose="02020603050405020304" pitchFamily="2" charset="0"/>
                      <a:ea typeface="宋体" panose="02010600030101010101" pitchFamily="2" charset="-122"/>
                    </a:rPr>
                    <a:t>1n</a:t>
                  </a:r>
                  <a:endParaRPr lang="en-US" altLang="x-none" sz="2800" baseline="-25000" dirty="0">
                    <a:latin typeface="Times New Roman" panose="02020603050405020304" pitchFamily="2" charset="0"/>
                    <a:ea typeface="宋体" panose="02010600030101010101" pitchFamily="2" charset="-122"/>
                  </a:endParaRPr>
                </a:p>
              </p:txBody>
            </p:sp>
            <p:sp>
              <p:nvSpPr>
                <p:cNvPr id="193550" name="左中括号 239630"/>
                <p:cNvSpPr/>
                <p:nvPr/>
              </p:nvSpPr>
              <p:spPr>
                <a:xfrm>
                  <a:off x="0" y="46"/>
                  <a:ext cx="45" cy="227"/>
                </a:xfrm>
                <a:prstGeom prst="leftBracket">
                  <a:avLst>
                    <a:gd name="adj" fmla="val 42037"/>
                  </a:avLst>
                </a:prstGeom>
                <a:noFill/>
                <a:ln w="9525"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sp>
              <p:nvSpPr>
                <p:cNvPr id="193551" name="右中括号 239631"/>
                <p:cNvSpPr/>
                <p:nvPr/>
              </p:nvSpPr>
              <p:spPr>
                <a:xfrm>
                  <a:off x="1400" y="56"/>
                  <a:ext cx="45" cy="227"/>
                </a:xfrm>
                <a:prstGeom prst="rightBracket">
                  <a:avLst>
                    <a:gd name="adj" fmla="val 42037"/>
                  </a:avLst>
                </a:prstGeom>
                <a:noFill/>
                <a:ln w="9525"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grpSp>
          <p:grpSp>
            <p:nvGrpSpPr>
              <p:cNvPr id="193552" name="组合 239632"/>
              <p:cNvGrpSpPr/>
              <p:nvPr/>
            </p:nvGrpSpPr>
            <p:grpSpPr>
              <a:xfrm>
                <a:off x="528" y="384"/>
                <a:ext cx="1458" cy="276"/>
                <a:chOff x="0" y="0"/>
                <a:chExt cx="1458" cy="276"/>
              </a:xfrm>
            </p:grpSpPr>
            <p:sp>
              <p:nvSpPr>
                <p:cNvPr id="193553" name="矩形 239633"/>
                <p:cNvSpPr/>
                <p:nvPr/>
              </p:nvSpPr>
              <p:spPr>
                <a:xfrm>
                  <a:off x="18" y="0"/>
                  <a:ext cx="1440" cy="227"/>
                </a:xfrm>
                <a:prstGeom prst="rect">
                  <a:avLst/>
                </a:prstGeom>
                <a:noFill/>
                <a:ln w="9525">
                  <a:noFill/>
                </a:ln>
              </p:spPr>
              <p:txBody>
                <a:bodyPr wrap="none" anchor="ctr"/>
                <a:p>
                  <a:r>
                    <a:rPr lang="en-US" altLang="x-none" sz="2800" dirty="0">
                      <a:latin typeface="Times New Roman" panose="02020603050405020304" pitchFamily="2" charset="0"/>
                      <a:ea typeface="宋体" panose="02010600030101010101" pitchFamily="2" charset="-122"/>
                    </a:rPr>
                    <a:t>a</a:t>
                  </a:r>
                  <a:r>
                    <a:rPr lang="en-US" altLang="x-none" sz="2800" baseline="-25000" dirty="0">
                      <a:latin typeface="Times New Roman" panose="02020603050405020304" pitchFamily="2" charset="0"/>
                      <a:ea typeface="宋体" panose="02010600030101010101" pitchFamily="2" charset="-122"/>
                    </a:rPr>
                    <a:t>21   </a:t>
                  </a:r>
                  <a:r>
                    <a:rPr lang="en-US" altLang="x-none" sz="2800" dirty="0">
                      <a:latin typeface="Times New Roman" panose="02020603050405020304" pitchFamily="2" charset="0"/>
                      <a:ea typeface="宋体" panose="02010600030101010101" pitchFamily="2" charset="-122"/>
                    </a:rPr>
                    <a:t>a</a:t>
                  </a:r>
                  <a:r>
                    <a:rPr lang="en-US" altLang="x-none" sz="2800" baseline="-25000" dirty="0">
                      <a:latin typeface="Times New Roman" panose="02020603050405020304" pitchFamily="2" charset="0"/>
                      <a:ea typeface="宋体" panose="02010600030101010101" pitchFamily="2" charset="-122"/>
                    </a:rPr>
                    <a:t>22  </a:t>
                  </a:r>
                  <a:r>
                    <a:rPr lang="en-US" altLang="x-none" sz="2800" dirty="0">
                      <a:latin typeface="Times New Roman" panose="02020603050405020304" pitchFamily="2" charset="0"/>
                      <a:ea typeface="Arial Unicode MS" panose="020B0604020202020204" charset="-122"/>
                    </a:rPr>
                    <a:t>…  </a:t>
                  </a:r>
                  <a:r>
                    <a:rPr lang="en-US" altLang="x-none" sz="2800" dirty="0">
                      <a:latin typeface="Times New Roman" panose="02020603050405020304" pitchFamily="2" charset="0"/>
                      <a:ea typeface="宋体" panose="02010600030101010101" pitchFamily="2" charset="-122"/>
                    </a:rPr>
                    <a:t>a</a:t>
                  </a:r>
                  <a:r>
                    <a:rPr lang="en-US" altLang="x-none" sz="2800" baseline="-25000" dirty="0">
                      <a:latin typeface="Times New Roman" panose="02020603050405020304" pitchFamily="2" charset="0"/>
                      <a:ea typeface="宋体" panose="02010600030101010101" pitchFamily="2" charset="-122"/>
                    </a:rPr>
                    <a:t>2n</a:t>
                  </a:r>
                  <a:endParaRPr lang="en-US" altLang="x-none" sz="2800" baseline="-25000" dirty="0">
                    <a:latin typeface="Times New Roman" panose="02020603050405020304" pitchFamily="2" charset="0"/>
                    <a:ea typeface="宋体" panose="02010600030101010101" pitchFamily="2" charset="-122"/>
                  </a:endParaRPr>
                </a:p>
              </p:txBody>
            </p:sp>
            <p:sp>
              <p:nvSpPr>
                <p:cNvPr id="193554" name="左中括号 239634"/>
                <p:cNvSpPr/>
                <p:nvPr/>
              </p:nvSpPr>
              <p:spPr>
                <a:xfrm>
                  <a:off x="0" y="42"/>
                  <a:ext cx="45" cy="227"/>
                </a:xfrm>
                <a:prstGeom prst="leftBracket">
                  <a:avLst>
                    <a:gd name="adj" fmla="val 42037"/>
                  </a:avLst>
                </a:prstGeom>
                <a:noFill/>
                <a:ln w="9525"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sp>
              <p:nvSpPr>
                <p:cNvPr id="193555" name="右中括号 239635"/>
                <p:cNvSpPr/>
                <p:nvPr/>
              </p:nvSpPr>
              <p:spPr>
                <a:xfrm>
                  <a:off x="1380" y="49"/>
                  <a:ext cx="45" cy="227"/>
                </a:xfrm>
                <a:prstGeom prst="rightBracket">
                  <a:avLst>
                    <a:gd name="adj" fmla="val 42037"/>
                  </a:avLst>
                </a:prstGeom>
                <a:noFill/>
                <a:ln w="9525"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grpSp>
          <p:grpSp>
            <p:nvGrpSpPr>
              <p:cNvPr id="193556" name="组合 239636"/>
              <p:cNvGrpSpPr/>
              <p:nvPr/>
            </p:nvGrpSpPr>
            <p:grpSpPr>
              <a:xfrm>
                <a:off x="518" y="1090"/>
                <a:ext cx="1551" cy="280"/>
                <a:chOff x="0" y="0"/>
                <a:chExt cx="1551" cy="280"/>
              </a:xfrm>
            </p:grpSpPr>
            <p:sp>
              <p:nvSpPr>
                <p:cNvPr id="193557" name="矩形 239637"/>
                <p:cNvSpPr/>
                <p:nvPr/>
              </p:nvSpPr>
              <p:spPr>
                <a:xfrm>
                  <a:off x="28" y="0"/>
                  <a:ext cx="1440" cy="227"/>
                </a:xfrm>
                <a:prstGeom prst="rect">
                  <a:avLst/>
                </a:prstGeom>
                <a:noFill/>
                <a:ln w="9525">
                  <a:noFill/>
                </a:ln>
              </p:spPr>
              <p:txBody>
                <a:bodyPr wrap="none" anchor="ctr"/>
                <a:p>
                  <a:r>
                    <a:rPr lang="en-US" altLang="x-none" sz="2800" dirty="0">
                      <a:latin typeface="Times New Roman" panose="02020603050405020304" pitchFamily="2" charset="0"/>
                      <a:ea typeface="宋体" panose="02010600030101010101" pitchFamily="2" charset="-122"/>
                    </a:rPr>
                    <a:t>a</a:t>
                  </a:r>
                  <a:r>
                    <a:rPr lang="en-US" altLang="x-none" sz="2800" baseline="-25000" dirty="0">
                      <a:latin typeface="Times New Roman" panose="02020603050405020304" pitchFamily="2" charset="0"/>
                      <a:ea typeface="宋体" panose="02010600030101010101" pitchFamily="2" charset="-122"/>
                    </a:rPr>
                    <a:t>m1   </a:t>
                  </a:r>
                  <a:r>
                    <a:rPr lang="en-US" altLang="x-none" sz="2800" dirty="0">
                      <a:latin typeface="Times New Roman" panose="02020603050405020304" pitchFamily="2" charset="0"/>
                      <a:ea typeface="宋体" panose="02010600030101010101" pitchFamily="2" charset="-122"/>
                    </a:rPr>
                    <a:t>a</a:t>
                  </a:r>
                  <a:r>
                    <a:rPr lang="en-US" altLang="x-none" sz="2800" baseline="-25000" dirty="0">
                      <a:latin typeface="Times New Roman" panose="02020603050405020304" pitchFamily="2" charset="0"/>
                      <a:ea typeface="宋体" panose="02010600030101010101" pitchFamily="2" charset="-122"/>
                    </a:rPr>
                    <a:t>m2  </a:t>
                  </a:r>
                  <a:r>
                    <a:rPr lang="en-US" altLang="x-none" sz="2800" dirty="0">
                      <a:latin typeface="Times New Roman" panose="02020603050405020304" pitchFamily="2" charset="0"/>
                      <a:ea typeface="Arial Unicode MS" panose="020B0604020202020204" charset="-122"/>
                    </a:rPr>
                    <a:t>…  </a:t>
                  </a:r>
                  <a:r>
                    <a:rPr lang="en-US" altLang="x-none" sz="2800" dirty="0">
                      <a:latin typeface="Times New Roman" panose="02020603050405020304" pitchFamily="2" charset="0"/>
                      <a:ea typeface="宋体" panose="02010600030101010101" pitchFamily="2" charset="-122"/>
                    </a:rPr>
                    <a:t>a</a:t>
                  </a:r>
                  <a:r>
                    <a:rPr lang="en-US" altLang="x-none" sz="2800" baseline="-25000" dirty="0">
                      <a:latin typeface="Times New Roman" panose="02020603050405020304" pitchFamily="2" charset="0"/>
                      <a:ea typeface="宋体" panose="02010600030101010101" pitchFamily="2" charset="-122"/>
                    </a:rPr>
                    <a:t>mn</a:t>
                  </a:r>
                  <a:endParaRPr lang="en-US" altLang="x-none" sz="2800" baseline="-25000" dirty="0">
                    <a:latin typeface="Times New Roman" panose="02020603050405020304" pitchFamily="2" charset="0"/>
                    <a:ea typeface="宋体" panose="02010600030101010101" pitchFamily="2" charset="-122"/>
                  </a:endParaRPr>
                </a:p>
              </p:txBody>
            </p:sp>
            <p:sp>
              <p:nvSpPr>
                <p:cNvPr id="193558" name="左中括号 239638"/>
                <p:cNvSpPr/>
                <p:nvPr/>
              </p:nvSpPr>
              <p:spPr>
                <a:xfrm>
                  <a:off x="0" y="38"/>
                  <a:ext cx="45" cy="227"/>
                </a:xfrm>
                <a:prstGeom prst="leftBracket">
                  <a:avLst>
                    <a:gd name="adj" fmla="val 42037"/>
                  </a:avLst>
                </a:prstGeom>
                <a:noFill/>
                <a:ln w="9525"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sp>
              <p:nvSpPr>
                <p:cNvPr id="193559" name="右中括号 239639"/>
                <p:cNvSpPr/>
                <p:nvPr/>
              </p:nvSpPr>
              <p:spPr>
                <a:xfrm>
                  <a:off x="1506" y="53"/>
                  <a:ext cx="45" cy="227"/>
                </a:xfrm>
                <a:prstGeom prst="rightBracket">
                  <a:avLst>
                    <a:gd name="adj" fmla="val 42037"/>
                  </a:avLst>
                </a:prstGeom>
                <a:noFill/>
                <a:ln w="9525"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grpSp>
        </p:grpSp>
        <p:grpSp>
          <p:nvGrpSpPr>
            <p:cNvPr id="193560" name="组合 239640"/>
            <p:cNvGrpSpPr/>
            <p:nvPr/>
          </p:nvGrpSpPr>
          <p:grpSpPr>
            <a:xfrm>
              <a:off x="1010" y="1680"/>
              <a:ext cx="2589" cy="1250"/>
              <a:chOff x="0" y="0"/>
              <a:chExt cx="2589" cy="1250"/>
            </a:xfrm>
          </p:grpSpPr>
          <p:grpSp>
            <p:nvGrpSpPr>
              <p:cNvPr id="193561" name="组合 239641"/>
              <p:cNvGrpSpPr/>
              <p:nvPr/>
            </p:nvGrpSpPr>
            <p:grpSpPr>
              <a:xfrm>
                <a:off x="528" y="0"/>
                <a:ext cx="457" cy="1164"/>
                <a:chOff x="0" y="0"/>
                <a:chExt cx="457" cy="1164"/>
              </a:xfrm>
            </p:grpSpPr>
            <p:sp>
              <p:nvSpPr>
                <p:cNvPr id="193562" name="矩形 239642"/>
                <p:cNvSpPr/>
                <p:nvPr/>
              </p:nvSpPr>
              <p:spPr>
                <a:xfrm>
                  <a:off x="48" y="0"/>
                  <a:ext cx="385" cy="1156"/>
                </a:xfrm>
                <a:prstGeom prst="rect">
                  <a:avLst/>
                </a:prstGeom>
                <a:noFill/>
                <a:ln w="9525">
                  <a:noFill/>
                </a:ln>
              </p:spPr>
              <p:txBody>
                <a:bodyPr wrap="none" anchor="ctr"/>
                <a:p>
                  <a:r>
                    <a:rPr lang="en-US" altLang="x-none" sz="2800" dirty="0">
                      <a:latin typeface="Times New Roman" panose="02020603050405020304" pitchFamily="2" charset="0"/>
                      <a:ea typeface="宋体" panose="02010600030101010101" pitchFamily="2" charset="-122"/>
                    </a:rPr>
                    <a:t>a</a:t>
                  </a:r>
                  <a:r>
                    <a:rPr lang="en-US" altLang="x-none" sz="2800" baseline="-25000" dirty="0">
                      <a:latin typeface="Times New Roman" panose="02020603050405020304" pitchFamily="2" charset="0"/>
                      <a:ea typeface="宋体" panose="02010600030101010101" pitchFamily="2" charset="-122"/>
                    </a:rPr>
                    <a:t>11</a:t>
                  </a:r>
                  <a:endParaRPr lang="en-US" altLang="x-none" sz="2800" baseline="-25000" dirty="0">
                    <a:latin typeface="Times New Roman" panose="02020603050405020304" pitchFamily="2" charset="0"/>
                    <a:ea typeface="宋体" panose="02010600030101010101" pitchFamily="2" charset="-122"/>
                  </a:endParaRPr>
                </a:p>
                <a:p>
                  <a:r>
                    <a:rPr lang="en-US" altLang="x-none" sz="2800" baseline="-25000" dirty="0">
                      <a:latin typeface="Times New Roman" panose="02020603050405020304" pitchFamily="2" charset="0"/>
                      <a:ea typeface="宋体" panose="02010600030101010101" pitchFamily="2" charset="-122"/>
                    </a:rPr>
                    <a:t> </a:t>
                  </a:r>
                  <a:r>
                    <a:rPr lang="en-US" altLang="x-none" sz="2800" dirty="0">
                      <a:latin typeface="Times New Roman" panose="02020603050405020304" pitchFamily="2" charset="0"/>
                      <a:ea typeface="宋体" panose="02010600030101010101" pitchFamily="2" charset="-122"/>
                    </a:rPr>
                    <a:t>a</a:t>
                  </a:r>
                  <a:r>
                    <a:rPr lang="en-US" altLang="x-none" sz="2800" baseline="-25000" dirty="0">
                      <a:latin typeface="Times New Roman" panose="02020603050405020304" pitchFamily="2" charset="0"/>
                      <a:ea typeface="宋体" panose="02010600030101010101" pitchFamily="2" charset="-122"/>
                    </a:rPr>
                    <a:t>21 </a:t>
                  </a:r>
                  <a:endParaRPr lang="en-US" altLang="x-none" sz="2800" baseline="-25000" dirty="0">
                    <a:latin typeface="Times New Roman" panose="02020603050405020304" pitchFamily="2" charset="0"/>
                    <a:ea typeface="宋体" panose="02010600030101010101" pitchFamily="2" charset="-122"/>
                  </a:endParaRPr>
                </a:p>
                <a:p>
                  <a:r>
                    <a:rPr lang="en-US" altLang="x-none" sz="2800" dirty="0">
                      <a:latin typeface="Times New Roman" panose="02020603050405020304" pitchFamily="2" charset="0"/>
                      <a:ea typeface="宋体" panose="02010600030101010101" pitchFamily="2" charset="-122"/>
                    </a:rPr>
                    <a:t>┆</a:t>
                  </a:r>
                  <a:r>
                    <a:rPr lang="en-US" altLang="x-none" sz="2800" dirty="0">
                      <a:latin typeface="Times New Roman" panose="02020603050405020304" pitchFamily="2" charset="0"/>
                      <a:ea typeface="Arial Unicode MS" panose="020B0604020202020204" charset="-122"/>
                    </a:rPr>
                    <a:t> </a:t>
                  </a:r>
                  <a:endParaRPr lang="en-US" altLang="x-none" sz="2800" dirty="0">
                    <a:latin typeface="Times New Roman" panose="02020603050405020304" pitchFamily="2" charset="0"/>
                    <a:ea typeface="Arial Unicode MS" panose="020B0604020202020204" charset="-122"/>
                  </a:endParaRPr>
                </a:p>
                <a:p>
                  <a:r>
                    <a:rPr lang="en-US" altLang="x-none" sz="2800" dirty="0">
                      <a:latin typeface="Times New Roman" panose="02020603050405020304" pitchFamily="2" charset="0"/>
                      <a:ea typeface="宋体" panose="02010600030101010101" pitchFamily="2" charset="-122"/>
                    </a:rPr>
                    <a:t>a</a:t>
                  </a:r>
                  <a:r>
                    <a:rPr lang="en-US" altLang="x-none" sz="2800" baseline="-25000" dirty="0">
                      <a:latin typeface="Times New Roman" panose="02020603050405020304" pitchFamily="2" charset="0"/>
                      <a:ea typeface="宋体" panose="02010600030101010101" pitchFamily="2" charset="-122"/>
                    </a:rPr>
                    <a:t>m1</a:t>
                  </a:r>
                  <a:endParaRPr lang="en-US" altLang="x-none" sz="2800" baseline="-25000" dirty="0">
                    <a:latin typeface="Times New Roman" panose="02020603050405020304" pitchFamily="2" charset="0"/>
                    <a:ea typeface="宋体" panose="02010600030101010101" pitchFamily="2" charset="-122"/>
                  </a:endParaRPr>
                </a:p>
              </p:txBody>
            </p:sp>
            <p:sp>
              <p:nvSpPr>
                <p:cNvPr id="193563" name="左中括号 239643"/>
                <p:cNvSpPr/>
                <p:nvPr/>
              </p:nvSpPr>
              <p:spPr>
                <a:xfrm>
                  <a:off x="0" y="144"/>
                  <a:ext cx="45" cy="1020"/>
                </a:xfrm>
                <a:prstGeom prst="leftBracket">
                  <a:avLst>
                    <a:gd name="adj" fmla="val 188888"/>
                  </a:avLst>
                </a:prstGeom>
                <a:noFill/>
                <a:ln w="9525"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sp>
              <p:nvSpPr>
                <p:cNvPr id="193564" name="右中括号 239644"/>
                <p:cNvSpPr/>
                <p:nvPr/>
              </p:nvSpPr>
              <p:spPr>
                <a:xfrm>
                  <a:off x="412" y="142"/>
                  <a:ext cx="45" cy="1020"/>
                </a:xfrm>
                <a:prstGeom prst="rightBracket">
                  <a:avLst>
                    <a:gd name="adj" fmla="val 188888"/>
                  </a:avLst>
                </a:prstGeom>
                <a:noFill/>
                <a:ln w="9525"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grpSp>
          <p:grpSp>
            <p:nvGrpSpPr>
              <p:cNvPr id="193565" name="组合 239645"/>
              <p:cNvGrpSpPr/>
              <p:nvPr/>
            </p:nvGrpSpPr>
            <p:grpSpPr>
              <a:xfrm>
                <a:off x="1105" y="8"/>
                <a:ext cx="476" cy="1162"/>
                <a:chOff x="0" y="0"/>
                <a:chExt cx="476" cy="1162"/>
              </a:xfrm>
            </p:grpSpPr>
            <p:sp>
              <p:nvSpPr>
                <p:cNvPr id="193566" name="矩形 239646"/>
                <p:cNvSpPr/>
                <p:nvPr/>
              </p:nvSpPr>
              <p:spPr>
                <a:xfrm>
                  <a:off x="47" y="0"/>
                  <a:ext cx="385" cy="1156"/>
                </a:xfrm>
                <a:prstGeom prst="rect">
                  <a:avLst/>
                </a:prstGeom>
                <a:noFill/>
                <a:ln w="9525">
                  <a:noFill/>
                </a:ln>
              </p:spPr>
              <p:txBody>
                <a:bodyPr wrap="none" anchor="ctr"/>
                <a:p>
                  <a:r>
                    <a:rPr lang="en-US" altLang="x-none" sz="2800" dirty="0">
                      <a:latin typeface="Times New Roman" panose="02020603050405020304" pitchFamily="2" charset="0"/>
                      <a:ea typeface="宋体" panose="02010600030101010101" pitchFamily="2" charset="-122"/>
                    </a:rPr>
                    <a:t>a</a:t>
                  </a:r>
                  <a:r>
                    <a:rPr lang="en-US" altLang="x-none" sz="2800" baseline="-25000" dirty="0">
                      <a:latin typeface="Times New Roman" panose="02020603050405020304" pitchFamily="2" charset="0"/>
                      <a:ea typeface="宋体" panose="02010600030101010101" pitchFamily="2" charset="-122"/>
                    </a:rPr>
                    <a:t>12</a:t>
                  </a:r>
                  <a:endParaRPr lang="en-US" altLang="x-none" sz="2800" baseline="-25000" dirty="0">
                    <a:latin typeface="Times New Roman" panose="02020603050405020304" pitchFamily="2" charset="0"/>
                    <a:ea typeface="宋体" panose="02010600030101010101" pitchFamily="2" charset="-122"/>
                  </a:endParaRPr>
                </a:p>
                <a:p>
                  <a:r>
                    <a:rPr lang="en-US" altLang="x-none" sz="2800" baseline="-25000" dirty="0">
                      <a:latin typeface="Times New Roman" panose="02020603050405020304" pitchFamily="2" charset="0"/>
                      <a:ea typeface="宋体" panose="02010600030101010101" pitchFamily="2" charset="-122"/>
                    </a:rPr>
                    <a:t> </a:t>
                  </a:r>
                  <a:r>
                    <a:rPr lang="en-US" altLang="x-none" sz="2800" dirty="0">
                      <a:latin typeface="Times New Roman" panose="02020603050405020304" pitchFamily="2" charset="0"/>
                      <a:ea typeface="宋体" panose="02010600030101010101" pitchFamily="2" charset="-122"/>
                    </a:rPr>
                    <a:t>a</a:t>
                  </a:r>
                  <a:r>
                    <a:rPr lang="en-US" altLang="x-none" sz="2800" baseline="-25000" dirty="0">
                      <a:latin typeface="Times New Roman" panose="02020603050405020304" pitchFamily="2" charset="0"/>
                      <a:ea typeface="宋体" panose="02010600030101010101" pitchFamily="2" charset="-122"/>
                    </a:rPr>
                    <a:t>22 </a:t>
                  </a:r>
                  <a:endParaRPr lang="en-US" altLang="x-none" sz="2800" baseline="-25000" dirty="0">
                    <a:latin typeface="Times New Roman" panose="02020603050405020304" pitchFamily="2" charset="0"/>
                    <a:ea typeface="宋体" panose="02010600030101010101" pitchFamily="2" charset="-122"/>
                  </a:endParaRPr>
                </a:p>
                <a:p>
                  <a:r>
                    <a:rPr lang="en-US" altLang="x-none" sz="2800" dirty="0">
                      <a:latin typeface="Times New Roman" panose="02020603050405020304" pitchFamily="2" charset="0"/>
                      <a:ea typeface="Arial Unicode MS" panose="020B0604020202020204" charset="-122"/>
                    </a:rPr>
                    <a:t>┆ </a:t>
                  </a:r>
                  <a:endParaRPr lang="en-US" altLang="x-none" sz="2800" dirty="0">
                    <a:latin typeface="Times New Roman" panose="02020603050405020304" pitchFamily="2" charset="0"/>
                    <a:ea typeface="Arial Unicode MS" panose="020B0604020202020204" charset="-122"/>
                  </a:endParaRPr>
                </a:p>
                <a:p>
                  <a:r>
                    <a:rPr lang="en-US" altLang="x-none" sz="2800" dirty="0">
                      <a:latin typeface="Times New Roman" panose="02020603050405020304" pitchFamily="2" charset="0"/>
                      <a:ea typeface="宋体" panose="02010600030101010101" pitchFamily="2" charset="-122"/>
                    </a:rPr>
                    <a:t>a</a:t>
                  </a:r>
                  <a:r>
                    <a:rPr lang="en-US" altLang="x-none" sz="2800" baseline="-25000" dirty="0">
                      <a:latin typeface="Times New Roman" panose="02020603050405020304" pitchFamily="2" charset="0"/>
                      <a:ea typeface="宋体" panose="02010600030101010101" pitchFamily="2" charset="-122"/>
                    </a:rPr>
                    <a:t>m2</a:t>
                  </a:r>
                  <a:endParaRPr lang="en-US" altLang="x-none" sz="2800" baseline="-25000" dirty="0">
                    <a:latin typeface="Times New Roman" panose="02020603050405020304" pitchFamily="2" charset="0"/>
                    <a:ea typeface="宋体" panose="02010600030101010101" pitchFamily="2" charset="-122"/>
                  </a:endParaRPr>
                </a:p>
              </p:txBody>
            </p:sp>
            <p:sp>
              <p:nvSpPr>
                <p:cNvPr id="193567" name="左中括号 239647"/>
                <p:cNvSpPr/>
                <p:nvPr/>
              </p:nvSpPr>
              <p:spPr>
                <a:xfrm>
                  <a:off x="0" y="142"/>
                  <a:ext cx="45" cy="1020"/>
                </a:xfrm>
                <a:prstGeom prst="leftBracket">
                  <a:avLst>
                    <a:gd name="adj" fmla="val 188888"/>
                  </a:avLst>
                </a:prstGeom>
                <a:noFill/>
                <a:ln w="9525"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sp>
              <p:nvSpPr>
                <p:cNvPr id="193568" name="右中括号 239648"/>
                <p:cNvSpPr/>
                <p:nvPr/>
              </p:nvSpPr>
              <p:spPr>
                <a:xfrm>
                  <a:off x="431" y="136"/>
                  <a:ext cx="45" cy="1020"/>
                </a:xfrm>
                <a:prstGeom prst="rightBracket">
                  <a:avLst>
                    <a:gd name="adj" fmla="val 188888"/>
                  </a:avLst>
                </a:prstGeom>
                <a:noFill/>
                <a:ln w="9525"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grpSp>
          <p:grpSp>
            <p:nvGrpSpPr>
              <p:cNvPr id="193569" name="组合 239649"/>
              <p:cNvGrpSpPr/>
              <p:nvPr/>
            </p:nvGrpSpPr>
            <p:grpSpPr>
              <a:xfrm>
                <a:off x="2016" y="48"/>
                <a:ext cx="466" cy="1146"/>
                <a:chOff x="0" y="0"/>
                <a:chExt cx="466" cy="1146"/>
              </a:xfrm>
            </p:grpSpPr>
            <p:sp>
              <p:nvSpPr>
                <p:cNvPr id="193570" name="矩形 239650"/>
                <p:cNvSpPr/>
                <p:nvPr/>
              </p:nvSpPr>
              <p:spPr>
                <a:xfrm>
                  <a:off x="37" y="0"/>
                  <a:ext cx="385" cy="1134"/>
                </a:xfrm>
                <a:prstGeom prst="rect">
                  <a:avLst/>
                </a:prstGeom>
                <a:noFill/>
                <a:ln w="9525">
                  <a:noFill/>
                </a:ln>
              </p:spPr>
              <p:txBody>
                <a:bodyPr wrap="none" anchor="ctr"/>
                <a:p>
                  <a:r>
                    <a:rPr lang="en-US" altLang="x-none" sz="2800" dirty="0">
                      <a:latin typeface="Times New Roman" panose="02020603050405020304" pitchFamily="2" charset="0"/>
                      <a:ea typeface="宋体" panose="02010600030101010101" pitchFamily="2" charset="-122"/>
                    </a:rPr>
                    <a:t>a</a:t>
                  </a:r>
                  <a:r>
                    <a:rPr lang="en-US" altLang="x-none" sz="2800" baseline="-25000" dirty="0">
                      <a:latin typeface="Times New Roman" panose="02020603050405020304" pitchFamily="2" charset="0"/>
                      <a:ea typeface="宋体" panose="02010600030101010101" pitchFamily="2" charset="-122"/>
                    </a:rPr>
                    <a:t>1n</a:t>
                  </a:r>
                  <a:endParaRPr lang="en-US" altLang="x-none" sz="2800" baseline="-25000" dirty="0">
                    <a:latin typeface="Times New Roman" panose="02020603050405020304" pitchFamily="2" charset="0"/>
                    <a:ea typeface="宋体" panose="02010600030101010101" pitchFamily="2" charset="-122"/>
                  </a:endParaRPr>
                </a:p>
                <a:p>
                  <a:r>
                    <a:rPr lang="en-US" altLang="x-none" sz="2800" baseline="-25000" dirty="0">
                      <a:latin typeface="Times New Roman" panose="02020603050405020304" pitchFamily="2" charset="0"/>
                      <a:ea typeface="宋体" panose="02010600030101010101" pitchFamily="2" charset="-122"/>
                    </a:rPr>
                    <a:t> </a:t>
                  </a:r>
                  <a:r>
                    <a:rPr lang="en-US" altLang="x-none" sz="2800" dirty="0">
                      <a:latin typeface="Times New Roman" panose="02020603050405020304" pitchFamily="2" charset="0"/>
                      <a:ea typeface="宋体" panose="02010600030101010101" pitchFamily="2" charset="-122"/>
                    </a:rPr>
                    <a:t>a</a:t>
                  </a:r>
                  <a:r>
                    <a:rPr lang="en-US" altLang="x-none" sz="2800" baseline="-25000" dirty="0">
                      <a:latin typeface="Times New Roman" panose="02020603050405020304" pitchFamily="2" charset="0"/>
                      <a:ea typeface="宋体" panose="02010600030101010101" pitchFamily="2" charset="-122"/>
                    </a:rPr>
                    <a:t>2n </a:t>
                  </a:r>
                  <a:endParaRPr lang="en-US" altLang="x-none" sz="2800" baseline="-25000" dirty="0">
                    <a:latin typeface="Times New Roman" panose="02020603050405020304" pitchFamily="2" charset="0"/>
                    <a:ea typeface="宋体" panose="02010600030101010101" pitchFamily="2" charset="-122"/>
                  </a:endParaRPr>
                </a:p>
                <a:p>
                  <a:r>
                    <a:rPr lang="en-US" altLang="x-none" sz="2800" dirty="0">
                      <a:latin typeface="Times New Roman" panose="02020603050405020304" pitchFamily="2" charset="0"/>
                      <a:ea typeface="Arial Unicode MS" panose="020B0604020202020204" charset="-122"/>
                    </a:rPr>
                    <a:t>┆ </a:t>
                  </a:r>
                  <a:endParaRPr lang="en-US" altLang="x-none" sz="2800" dirty="0">
                    <a:latin typeface="Times New Roman" panose="02020603050405020304" pitchFamily="2" charset="0"/>
                    <a:ea typeface="Arial Unicode MS" panose="020B0604020202020204" charset="-122"/>
                  </a:endParaRPr>
                </a:p>
                <a:p>
                  <a:r>
                    <a:rPr lang="en-US" altLang="x-none" sz="2800" dirty="0">
                      <a:latin typeface="Times New Roman" panose="02020603050405020304" pitchFamily="2" charset="0"/>
                      <a:ea typeface="宋体" panose="02010600030101010101" pitchFamily="2" charset="-122"/>
                    </a:rPr>
                    <a:t>a</a:t>
                  </a:r>
                  <a:r>
                    <a:rPr lang="en-US" altLang="x-none" sz="2800" baseline="-25000" dirty="0">
                      <a:latin typeface="Times New Roman" panose="02020603050405020304" pitchFamily="2" charset="0"/>
                      <a:ea typeface="宋体" panose="02010600030101010101" pitchFamily="2" charset="-122"/>
                    </a:rPr>
                    <a:t>mn</a:t>
                  </a:r>
                  <a:endParaRPr lang="en-US" altLang="x-none" sz="2800" baseline="-25000" dirty="0">
                    <a:latin typeface="Times New Roman" panose="02020603050405020304" pitchFamily="2" charset="0"/>
                    <a:ea typeface="宋体" panose="02010600030101010101" pitchFamily="2" charset="-122"/>
                  </a:endParaRPr>
                </a:p>
              </p:txBody>
            </p:sp>
            <p:sp>
              <p:nvSpPr>
                <p:cNvPr id="193571" name="左中括号 239651"/>
                <p:cNvSpPr/>
                <p:nvPr/>
              </p:nvSpPr>
              <p:spPr>
                <a:xfrm>
                  <a:off x="0" y="124"/>
                  <a:ext cx="45" cy="1020"/>
                </a:xfrm>
                <a:prstGeom prst="leftBracket">
                  <a:avLst>
                    <a:gd name="adj" fmla="val 188888"/>
                  </a:avLst>
                </a:prstGeom>
                <a:noFill/>
                <a:ln w="9525"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sp>
              <p:nvSpPr>
                <p:cNvPr id="193572" name="右中括号 239652"/>
                <p:cNvSpPr/>
                <p:nvPr/>
              </p:nvSpPr>
              <p:spPr>
                <a:xfrm>
                  <a:off x="421" y="126"/>
                  <a:ext cx="45" cy="1020"/>
                </a:xfrm>
                <a:prstGeom prst="rightBracket">
                  <a:avLst>
                    <a:gd name="adj" fmla="val 188888"/>
                  </a:avLst>
                </a:prstGeom>
                <a:noFill/>
                <a:ln w="9525"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grpSp>
          <p:sp>
            <p:nvSpPr>
              <p:cNvPr id="193573" name="矩形 239653"/>
              <p:cNvSpPr/>
              <p:nvPr/>
            </p:nvSpPr>
            <p:spPr>
              <a:xfrm>
                <a:off x="1654" y="162"/>
                <a:ext cx="317" cy="1020"/>
              </a:xfrm>
              <a:prstGeom prst="rect">
                <a:avLst/>
              </a:prstGeom>
              <a:noFill/>
              <a:ln w="9525">
                <a:noFill/>
              </a:ln>
            </p:spPr>
            <p:txBody>
              <a:bodyPr wrap="none" anchor="ctr"/>
              <a:p>
                <a:pPr algn="ctr"/>
                <a:r>
                  <a:rPr lang="zh-CN" altLang="en-US" sz="2800" dirty="0">
                    <a:latin typeface="Times New Roman" panose="02020603050405020304" pitchFamily="2" charset="0"/>
                    <a:ea typeface="Arial Unicode MS" panose="020B0604020202020204" charset="-122"/>
                  </a:rPr>
                  <a:t>┆</a:t>
                </a:r>
                <a:endParaRPr lang="zh-CN" altLang="en-US" sz="2800" dirty="0">
                  <a:latin typeface="Times New Roman" panose="02020603050405020304" pitchFamily="2" charset="0"/>
                  <a:ea typeface="Arial Unicode MS" panose="020B0604020202020204" charset="-122"/>
                </a:endParaRPr>
              </a:p>
              <a:p>
                <a:pPr algn="ctr"/>
                <a:r>
                  <a:rPr lang="zh-CN" altLang="en-US" sz="2800" dirty="0">
                    <a:latin typeface="Times New Roman" panose="02020603050405020304" pitchFamily="2" charset="0"/>
                    <a:ea typeface="Arial Unicode MS" panose="020B0604020202020204" charset="-122"/>
                  </a:rPr>
                  <a:t>┆</a:t>
                </a:r>
                <a:endParaRPr lang="zh-CN" altLang="en-US" sz="2800" dirty="0">
                  <a:latin typeface="Times New Roman" panose="02020603050405020304" pitchFamily="2" charset="0"/>
                  <a:ea typeface="Arial Unicode MS" panose="020B0604020202020204" charset="-122"/>
                </a:endParaRPr>
              </a:p>
              <a:p>
                <a:pPr algn="ctr"/>
                <a:r>
                  <a:rPr lang="zh-CN" altLang="en-US" sz="2800" dirty="0">
                    <a:latin typeface="Times New Roman" panose="02020603050405020304" pitchFamily="2" charset="0"/>
                    <a:ea typeface="Arial Unicode MS" panose="020B0604020202020204" charset="-122"/>
                  </a:rPr>
                  <a:t>┆</a:t>
                </a:r>
                <a:endParaRPr lang="zh-CN" altLang="en-US" sz="2800" dirty="0">
                  <a:latin typeface="Times New Roman" panose="02020603050405020304" pitchFamily="2" charset="0"/>
                  <a:ea typeface="Arial Unicode MS" panose="020B0604020202020204" charset="-122"/>
                </a:endParaRPr>
              </a:p>
            </p:txBody>
          </p:sp>
          <p:sp>
            <p:nvSpPr>
              <p:cNvPr id="193574" name="左中括号 239654"/>
              <p:cNvSpPr/>
              <p:nvPr/>
            </p:nvSpPr>
            <p:spPr>
              <a:xfrm>
                <a:off x="435" y="116"/>
                <a:ext cx="45" cy="1134"/>
              </a:xfrm>
              <a:prstGeom prst="leftBracket">
                <a:avLst>
                  <a:gd name="adj" fmla="val 210000"/>
                </a:avLst>
              </a:prstGeom>
              <a:noFill/>
              <a:ln w="9525"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sp>
            <p:nvSpPr>
              <p:cNvPr id="193575" name="右中括号 239655"/>
              <p:cNvSpPr/>
              <p:nvPr/>
            </p:nvSpPr>
            <p:spPr>
              <a:xfrm>
                <a:off x="2544" y="114"/>
                <a:ext cx="45" cy="1134"/>
              </a:xfrm>
              <a:prstGeom prst="rightBracket">
                <a:avLst>
                  <a:gd name="adj" fmla="val 210000"/>
                </a:avLst>
              </a:prstGeom>
              <a:noFill/>
              <a:ln w="9525"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sp>
            <p:nvSpPr>
              <p:cNvPr id="193576" name="矩形 239656"/>
              <p:cNvSpPr/>
              <p:nvPr/>
            </p:nvSpPr>
            <p:spPr>
              <a:xfrm>
                <a:off x="0" y="528"/>
                <a:ext cx="385" cy="340"/>
              </a:xfrm>
              <a:prstGeom prst="rect">
                <a:avLst/>
              </a:prstGeom>
              <a:noFill/>
              <a:ln w="9525">
                <a:noFill/>
              </a:ln>
            </p:spPr>
            <p:txBody>
              <a:bodyPr wrap="none" anchor="ctr"/>
              <a:p>
                <a:pPr algn="ctr"/>
                <a:r>
                  <a:rPr lang="en-US" altLang="x-none" sz="2800" dirty="0">
                    <a:latin typeface="Times New Roman" panose="02020603050405020304" pitchFamily="2" charset="0"/>
                    <a:ea typeface="宋体" panose="02010600030101010101" pitchFamily="2" charset="-122"/>
                  </a:rPr>
                  <a:t>A=</a:t>
                </a:r>
                <a:endParaRPr lang="en-US" altLang="x-none" sz="2800" dirty="0">
                  <a:latin typeface="Times New Roman" panose="02020603050405020304" pitchFamily="2" charset="0"/>
                  <a:ea typeface="宋体" panose="02010600030101010101" pitchFamily="2" charset="-122"/>
                </a:endParaRPr>
              </a:p>
            </p:txBody>
          </p:sp>
        </p:grpSp>
        <p:sp>
          <p:nvSpPr>
            <p:cNvPr id="193577" name="矩形 239657"/>
            <p:cNvSpPr/>
            <p:nvPr/>
          </p:nvSpPr>
          <p:spPr>
            <a:xfrm>
              <a:off x="863" y="3337"/>
              <a:ext cx="1968" cy="240"/>
            </a:xfrm>
            <a:prstGeom prst="rect">
              <a:avLst/>
            </a:prstGeom>
            <a:noFill/>
            <a:ln w="9525">
              <a:noFill/>
            </a:ln>
          </p:spPr>
          <p:txBody>
            <a:bodyPr lIns="92075" tIns="46038" rIns="92075" bIns="46038" anchor="ctr"/>
            <a:p>
              <a:pPr algn="ctr" eaLnBrk="0" hangingPunct="0"/>
              <a:r>
                <a:rPr lang="zh-CN" altLang="en-US" sz="2000" b="1" dirty="0">
                  <a:latin typeface="Arial" panose="020B0604020202020204" pitchFamily="34" charset="0"/>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5-1</a:t>
              </a:r>
              <a:r>
                <a:rPr lang="en-US" altLang="x-none" sz="2000" b="1" dirty="0">
                  <a:latin typeface="Arial" panose="020B0604020202020204" pitchFamily="34" charset="0"/>
                  <a:ea typeface="宋体" panose="02010600030101010101" pitchFamily="2" charset="-122"/>
                </a:rPr>
                <a:t>   </a:t>
              </a:r>
              <a:r>
                <a:rPr lang="zh-CN" altLang="en-US" sz="2000" b="1" dirty="0">
                  <a:latin typeface="Arial" panose="020B0604020202020204" pitchFamily="34" charset="0"/>
                  <a:ea typeface="宋体" panose="02010600030101010101" pitchFamily="2" charset="-122"/>
                </a:rPr>
                <a:t>二维数组图</a:t>
              </a:r>
              <a:r>
                <a:rPr lang="zh-CN" altLang="en-US" sz="2000" b="1" dirty="0">
                  <a:latin typeface="Times New Roman" panose="02020603050405020304" pitchFamily="2" charset="0"/>
                  <a:ea typeface="宋体" panose="02010600030101010101" pitchFamily="2" charset="-122"/>
                </a:rPr>
                <a:t>例形式</a:t>
              </a:r>
              <a:endParaRPr lang="zh-CN" altLang="en-US" sz="2000" b="1" dirty="0">
                <a:latin typeface="Arial" panose="020B0604020202020204" pitchFamily="34" charset="0"/>
                <a:ea typeface="宋体" panose="02010600030101010101" pitchFamily="2" charset="-122"/>
              </a:endParaRPr>
            </a:p>
          </p:txBody>
        </p:sp>
        <p:sp>
          <p:nvSpPr>
            <p:cNvPr id="193578" name="矩形 239658"/>
            <p:cNvSpPr/>
            <p:nvPr/>
          </p:nvSpPr>
          <p:spPr>
            <a:xfrm>
              <a:off x="383" y="1440"/>
              <a:ext cx="1728" cy="240"/>
            </a:xfrm>
            <a:prstGeom prst="rect">
              <a:avLst/>
            </a:prstGeom>
            <a:noFill/>
            <a:ln w="9525">
              <a:noFill/>
            </a:ln>
          </p:spPr>
          <p:txBody>
            <a:bodyPr lIns="92075" tIns="46038" rIns="92075" bIns="46038" anchor="ctr"/>
            <a:p>
              <a:pPr algn="ctr" eaLnBrk="0" hangingPunct="0"/>
              <a:r>
                <a:rPr lang="en-US" altLang="x-none" sz="2000" b="1" dirty="0">
                  <a:latin typeface="Times New Roman" panose="02020603050405020304" pitchFamily="2" charset="0"/>
                  <a:ea typeface="宋体" panose="02010600030101010101" pitchFamily="2" charset="-122"/>
                </a:rPr>
                <a:t>(a)</a:t>
              </a:r>
              <a:r>
                <a:rPr lang="en-US" altLang="x-none" sz="2000" b="1" dirty="0">
                  <a:latin typeface="Arial" panose="020B0604020202020204" pitchFamily="34" charset="0"/>
                  <a:ea typeface="宋体" panose="02010600030101010101" pitchFamily="2" charset="-122"/>
                </a:rPr>
                <a:t>       </a:t>
              </a:r>
              <a:r>
                <a:rPr lang="zh-CN" altLang="en-US" sz="2000" b="1" dirty="0">
                  <a:latin typeface="Times New Roman" panose="02020603050405020304" pitchFamily="2" charset="0"/>
                  <a:ea typeface="宋体" panose="02010600030101010101" pitchFamily="2" charset="-122"/>
                </a:rPr>
                <a:t>矩阵</a:t>
              </a:r>
              <a:r>
                <a:rPr lang="zh-CN" altLang="en-US" sz="2000" b="1" dirty="0">
                  <a:latin typeface="Arial" panose="020B0604020202020204" pitchFamily="34" charset="0"/>
                  <a:ea typeface="宋体" panose="02010600030101010101" pitchFamily="2" charset="-122"/>
                </a:rPr>
                <a:t>表示形式</a:t>
              </a:r>
              <a:endParaRPr lang="zh-CN" altLang="en-US" sz="2000" b="1" dirty="0">
                <a:latin typeface="Times New Roman" panose="02020603050405020304" pitchFamily="2" charset="0"/>
                <a:ea typeface="宋体" panose="02010600030101010101" pitchFamily="2" charset="-122"/>
              </a:endParaRPr>
            </a:p>
          </p:txBody>
        </p:sp>
        <p:sp>
          <p:nvSpPr>
            <p:cNvPr id="193579" name="矩形 239659"/>
            <p:cNvSpPr/>
            <p:nvPr/>
          </p:nvSpPr>
          <p:spPr>
            <a:xfrm>
              <a:off x="2762" y="1466"/>
              <a:ext cx="2256" cy="240"/>
            </a:xfrm>
            <a:prstGeom prst="rect">
              <a:avLst/>
            </a:prstGeom>
            <a:noFill/>
            <a:ln w="9525">
              <a:noFill/>
            </a:ln>
          </p:spPr>
          <p:txBody>
            <a:bodyPr lIns="92075" tIns="46038" rIns="92075" bIns="46038" anchor="ctr"/>
            <a:p>
              <a:pPr algn="ctr" eaLnBrk="0" hangingPunct="0"/>
              <a:r>
                <a:rPr lang="en-US" altLang="x-none" sz="2000" b="1" dirty="0">
                  <a:latin typeface="Times New Roman" panose="02020603050405020304" pitchFamily="2" charset="0"/>
                  <a:ea typeface="宋体" panose="02010600030101010101" pitchFamily="2" charset="-122"/>
                </a:rPr>
                <a:t>(b)      </a:t>
              </a:r>
              <a:r>
                <a:rPr lang="zh-CN" altLang="en-US" sz="2000" b="1" dirty="0">
                  <a:latin typeface="Times New Roman" panose="02020603050405020304" pitchFamily="2" charset="0"/>
                  <a:ea typeface="宋体" panose="02010600030101010101" pitchFamily="2" charset="-122"/>
                </a:rPr>
                <a:t>列向量的一维数组形式</a:t>
              </a:r>
              <a:endParaRPr lang="zh-CN" altLang="en-US" sz="2000" b="1" dirty="0">
                <a:latin typeface="Times New Roman" panose="02020603050405020304" pitchFamily="2" charset="0"/>
                <a:ea typeface="宋体" panose="02010600030101010101" pitchFamily="2" charset="-122"/>
              </a:endParaRPr>
            </a:p>
          </p:txBody>
        </p:sp>
        <p:sp>
          <p:nvSpPr>
            <p:cNvPr id="239661" name="矩形 239660"/>
            <p:cNvSpPr/>
            <p:nvPr/>
          </p:nvSpPr>
          <p:spPr>
            <a:xfrm>
              <a:off x="1343" y="3024"/>
              <a:ext cx="2256" cy="240"/>
            </a:xfrm>
            <a:prstGeom prst="rect">
              <a:avLst/>
            </a:prstGeom>
            <a:noFill/>
            <a:ln w="9525">
              <a:noFill/>
            </a:ln>
          </p:spPr>
          <p:txBody>
            <a:bodyPr lIns="92075" tIns="46038" rIns="92075" bIns="46038" anchor="ctr"/>
            <a:p>
              <a:pPr algn="ctr" eaLnBrk="0" fontAlgn="base" hangingPunct="0"/>
              <a:r>
                <a:rPr lang="en-US" altLang="x-none" sz="2000" b="1" strike="noStrike" noProof="1" dirty="0">
                  <a:latin typeface="Times New Roman" panose="02020603050405020304" pitchFamily="2" charset="0"/>
                  <a:ea typeface="宋体" panose="02010600030101010101" pitchFamily="2" charset="-122"/>
                  <a:cs typeface="+mn-cs"/>
                </a:rPr>
                <a:t>(c)</a:t>
              </a:r>
              <a:r>
                <a:rPr lang="en-US" altLang="x-none" sz="2000" strike="noStrike" noProof="1" dirty="0">
                  <a:effectLst>
                    <a:outerShdw blurRad="38100" dist="38100" dir="2700000">
                      <a:srgbClr val="000000"/>
                    </a:outerShdw>
                  </a:effectLst>
                  <a:latin typeface="Arial" panose="020B0604020202020204" pitchFamily="34" charset="0"/>
                  <a:ea typeface="宋体" panose="02010600030101010101" pitchFamily="2" charset="-122"/>
                  <a:cs typeface="+mn-cs"/>
                </a:rPr>
                <a:t>     </a:t>
              </a:r>
              <a:r>
                <a:rPr lang="zh-CN" altLang="en-US" sz="2000" b="1" strike="noStrike" noProof="1" dirty="0">
                  <a:latin typeface="Arial" panose="020B0604020202020204" pitchFamily="34" charset="0"/>
                  <a:ea typeface="宋体" panose="02010600030101010101" pitchFamily="2" charset="-122"/>
                  <a:cs typeface="+mn-cs"/>
                </a:rPr>
                <a:t>行向量的一维数组形式</a:t>
              </a:r>
              <a:endParaRPr lang="zh-CN" altLang="en-US" sz="2000" b="1" strike="noStrike" noProof="1" dirty="0">
                <a:latin typeface="Times New Roman" panose="02020603050405020304" pitchFamily="2" charset="0"/>
              </a:endParaRPr>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3713" name="直接连接符 289793"/>
          <p:cNvSpPr/>
          <p:nvPr/>
        </p:nvSpPr>
        <p:spPr>
          <a:xfrm>
            <a:off x="2438400" y="6858000"/>
            <a:ext cx="76200" cy="0"/>
          </a:xfrm>
          <a:prstGeom prst="line">
            <a:avLst/>
          </a:prstGeom>
          <a:ln w="9525" cap="flat" cmpd="sng">
            <a:solidFill>
              <a:schemeClr val="tx1"/>
            </a:solidFill>
            <a:prstDash val="solid"/>
            <a:round/>
            <a:headEnd type="none" w="med" len="med"/>
            <a:tailEnd type="none" w="med" len="med"/>
          </a:ln>
        </p:spPr>
      </p:sp>
      <p:sp>
        <p:nvSpPr>
          <p:cNvPr id="289795" name="内容占位符 289794"/>
          <p:cNvSpPr>
            <a:spLocks noGrp="1"/>
          </p:cNvSpPr>
          <p:nvPr>
            <p:ph/>
          </p:nvPr>
        </p:nvSpPr>
        <p:spPr>
          <a:xfrm>
            <a:off x="1676400" y="188913"/>
            <a:ext cx="8812213" cy="5732463"/>
          </a:xfrm>
        </p:spPr>
        <p:txBody>
          <a:bodyPr/>
          <a:p>
            <a:pPr marL="0" indent="0" fontAlgn="base">
              <a:lnSpc>
                <a:spcPct val="110000"/>
              </a:lnSpc>
              <a:buNone/>
            </a:pPr>
            <a:r>
              <a:rPr lang="zh-CN" altLang="en-US" b="1" strike="noStrike" noProof="1" dirty="0">
                <a:solidFill>
                  <a:schemeClr val="folHlink"/>
                </a:solidFill>
                <a:latin typeface="宋体" panose="02010600030101010101" pitchFamily="2" charset="-122"/>
              </a:rPr>
              <a:t>广义表的重要结论</a:t>
            </a:r>
            <a:r>
              <a:rPr lang="zh-CN" altLang="en-US" strike="noStrike" noProof="1" dirty="0">
                <a:latin typeface="宋体" panose="02010600030101010101" pitchFamily="2" charset="-122"/>
              </a:rPr>
              <a:t>：</a:t>
            </a:r>
            <a:endParaRPr lang="zh-CN" altLang="en-US" strike="noStrike" noProof="1" dirty="0">
              <a:latin typeface="宋体" panose="02010600030101010101" pitchFamily="2" charset="-122"/>
            </a:endParaRPr>
          </a:p>
          <a:p>
            <a:pPr marL="381000" lvl="1" indent="0" fontAlgn="base">
              <a:lnSpc>
                <a:spcPct val="110000"/>
              </a:lnSpc>
              <a:buFont typeface="Wingdings" panose="05000000000000000000" pitchFamily="2" charset="2"/>
              <a:buNone/>
            </a:pPr>
            <a:r>
              <a:rPr lang="zh-CN" altLang="en-US" b="1" strike="noStrike" noProof="1" dirty="0">
                <a:latin typeface="宋体" panose="02010600030101010101" pitchFamily="2" charset="-122"/>
              </a:rPr>
              <a:t>⑴ 广义表的元素可以是原子，也可以是子表，子表的元素又可以是子表， </a:t>
            </a:r>
            <a:r>
              <a:rPr lang="en-US" altLang="x-none" b="1" strike="noStrike" noProof="1" dirty="0">
                <a:latin typeface="Times New Roman" panose="02020603050405020304" pitchFamily="2" charset="0"/>
                <a:ea typeface="Arial Unicode MS" panose="020B0604020202020204" charset="-122"/>
              </a:rPr>
              <a:t>…</a:t>
            </a:r>
            <a:r>
              <a:rPr lang="zh-CN" altLang="en-US" b="1" strike="noStrike" noProof="1" dirty="0">
                <a:latin typeface="宋体" panose="02010600030101010101" pitchFamily="2" charset="-122"/>
              </a:rPr>
              <a:t>。</a:t>
            </a:r>
            <a:r>
              <a:rPr lang="zh-CN" altLang="en-US" b="1" strike="noStrike" noProof="1" dirty="0"/>
              <a:t>即</a:t>
            </a:r>
            <a:r>
              <a:rPr lang="zh-CN" altLang="en-US" b="1" strike="noStrike" noProof="1" dirty="0">
                <a:latin typeface="宋体" panose="02010600030101010101" pitchFamily="2" charset="-122"/>
              </a:rPr>
              <a:t>广义表是一个多层次的结构。</a:t>
            </a:r>
            <a:endParaRPr lang="zh-CN" altLang="en-US" b="1" strike="noStrike" noProof="1" dirty="0">
              <a:latin typeface="宋体" panose="02010600030101010101" pitchFamily="2" charset="-122"/>
            </a:endParaRPr>
          </a:p>
          <a:p>
            <a:pPr marL="0" indent="0" fontAlgn="base">
              <a:lnSpc>
                <a:spcPct val="110000"/>
              </a:lnSpc>
              <a:buNone/>
            </a:pPr>
            <a:r>
              <a:rPr lang="zh-CN" altLang="en-US" sz="2800" b="1" strike="noStrike" noProof="1" dirty="0">
                <a:latin typeface="Arial" panose="020B0604020202020204" pitchFamily="34" charset="0"/>
              </a:rPr>
              <a:t>      表</a:t>
            </a:r>
            <a:r>
              <a:rPr lang="en-US" altLang="x-none" sz="2800" b="1" strike="noStrike" noProof="1" dirty="0"/>
              <a:t>5-2</a:t>
            </a:r>
            <a:r>
              <a:rPr lang="zh-CN" altLang="en-US" sz="2800" b="1" strike="noStrike" noProof="1" dirty="0">
                <a:latin typeface="Arial" panose="020B0604020202020204" pitchFamily="34" charset="0"/>
              </a:rPr>
              <a:t>中的</a:t>
            </a:r>
            <a:r>
              <a:rPr lang="zh-CN" altLang="en-US" sz="2800" b="1" strike="noStrike" noProof="1" dirty="0">
                <a:latin typeface="宋体" panose="02010600030101010101" pitchFamily="2" charset="-122"/>
              </a:rPr>
              <a:t>广义表</a:t>
            </a:r>
            <a:r>
              <a:rPr lang="en-US" altLang="x-none" sz="2800" b="1" strike="noStrike" noProof="1" dirty="0"/>
              <a:t>D</a:t>
            </a:r>
            <a:r>
              <a:rPr lang="zh-CN" altLang="en-US" sz="2800" b="1" strike="noStrike" noProof="1" dirty="0"/>
              <a:t>的图形表示如图</a:t>
            </a:r>
            <a:r>
              <a:rPr lang="en-US" altLang="x-none" sz="2800" b="1" strike="noStrike" noProof="1" dirty="0">
                <a:effectLst>
                  <a:outerShdw blurRad="38100" dist="38100" dir="2700000">
                    <a:srgbClr val="000000"/>
                  </a:outerShdw>
                </a:effectLst>
              </a:rPr>
              <a:t>5</a:t>
            </a:r>
            <a:r>
              <a:rPr lang="en-US" altLang="x-none" sz="2800" b="1" strike="noStrike" noProof="1" dirty="0"/>
              <a:t>-12</a:t>
            </a:r>
            <a:r>
              <a:rPr lang="zh-CN" altLang="en-US" sz="2800" b="1" strike="noStrike" noProof="1" dirty="0"/>
              <a:t>所示</a:t>
            </a:r>
            <a:r>
              <a:rPr lang="zh-CN" altLang="en-US" sz="2800" b="1" strike="noStrike" noProof="1" dirty="0">
                <a:latin typeface="宋体" panose="02010600030101010101" pitchFamily="2" charset="-122"/>
              </a:rPr>
              <a:t>。</a:t>
            </a:r>
            <a:endParaRPr lang="zh-CN" altLang="en-US" b="1" strike="noStrike" noProof="1" dirty="0">
              <a:latin typeface="宋体" panose="02010600030101010101" pitchFamily="2" charset="-122"/>
            </a:endParaRPr>
          </a:p>
          <a:p>
            <a:pPr marL="381000" lvl="1" indent="0" eaLnBrk="0" fontAlgn="base" hangingPunct="0">
              <a:lnSpc>
                <a:spcPct val="110000"/>
              </a:lnSpc>
              <a:buClrTx/>
              <a:buNone/>
            </a:pPr>
            <a:r>
              <a:rPr lang="en-US" altLang="x-none" b="1" strike="noStrike" noProof="1" dirty="0">
                <a:latin typeface="宋体" panose="02010600030101010101" pitchFamily="2" charset="-122"/>
              </a:rPr>
              <a:t>(2) </a:t>
            </a:r>
            <a:r>
              <a:rPr lang="zh-CN" altLang="en-US" b="1" strike="noStrike" noProof="1" dirty="0">
                <a:latin typeface="宋体" panose="02010600030101010101" pitchFamily="2" charset="-122"/>
              </a:rPr>
              <a:t>广义表可以被其它广义表</a:t>
            </a:r>
            <a:r>
              <a:rPr lang="zh-CN" altLang="en-US" b="1" strike="noStrike" noProof="1" dirty="0"/>
              <a:t>所共享</a:t>
            </a:r>
            <a:r>
              <a:rPr lang="zh-CN" altLang="en-US" b="1" strike="noStrike" noProof="1" dirty="0">
                <a:latin typeface="宋体" panose="02010600030101010101" pitchFamily="2" charset="-122"/>
              </a:rPr>
              <a:t>，也可以</a:t>
            </a:r>
            <a:r>
              <a:rPr lang="zh-CN" altLang="en-US" b="1" strike="noStrike" noProof="1" dirty="0"/>
              <a:t>共享</a:t>
            </a:r>
            <a:r>
              <a:rPr lang="zh-CN" altLang="en-US" b="1" strike="noStrike" noProof="1" dirty="0">
                <a:latin typeface="宋体" panose="02010600030101010101" pitchFamily="2" charset="-122"/>
              </a:rPr>
              <a:t>其它广义表。广义表</a:t>
            </a:r>
            <a:r>
              <a:rPr lang="zh-CN" altLang="en-US" b="1" strike="noStrike" noProof="1" dirty="0"/>
              <a:t>共享</a:t>
            </a:r>
            <a:r>
              <a:rPr lang="zh-CN" altLang="en-US" b="1" strike="noStrike" noProof="1" dirty="0">
                <a:latin typeface="宋体" panose="02010600030101010101" pitchFamily="2" charset="-122"/>
              </a:rPr>
              <a:t>其它广义表时通过表名引用。</a:t>
            </a:r>
            <a:endParaRPr lang="zh-CN" altLang="en-US" b="1" strike="noStrike" noProof="1" dirty="0">
              <a:latin typeface="宋体" panose="02010600030101010101" pitchFamily="2" charset="-122"/>
            </a:endParaRPr>
          </a:p>
          <a:p>
            <a:pPr marL="381000" lvl="1" indent="0" eaLnBrk="0" fontAlgn="base" hangingPunct="0">
              <a:lnSpc>
                <a:spcPct val="110000"/>
              </a:lnSpc>
              <a:buClrTx/>
              <a:buNone/>
            </a:pPr>
            <a:r>
              <a:rPr lang="en-US" altLang="x-none" b="1" strike="noStrike" noProof="1" dirty="0">
                <a:latin typeface="宋体" panose="02010600030101010101" pitchFamily="2" charset="-122"/>
              </a:rPr>
              <a:t>(3) </a:t>
            </a:r>
            <a:r>
              <a:rPr lang="zh-CN" altLang="en-US" b="1" strike="noStrike" noProof="1" dirty="0">
                <a:latin typeface="宋体" panose="02010600030101010101" pitchFamily="2" charset="-122"/>
              </a:rPr>
              <a:t>广义表本身可以是一个递归表。</a:t>
            </a:r>
            <a:endParaRPr lang="zh-CN" altLang="en-US" b="1" strike="noStrike" noProof="1" dirty="0">
              <a:latin typeface="宋体" panose="02010600030101010101" pitchFamily="2" charset="-122"/>
            </a:endParaRPr>
          </a:p>
          <a:p>
            <a:pPr marL="381000" lvl="1" indent="0" eaLnBrk="0" fontAlgn="base" hangingPunct="0">
              <a:lnSpc>
                <a:spcPct val="110000"/>
              </a:lnSpc>
              <a:buClrTx/>
              <a:buNone/>
            </a:pPr>
            <a:r>
              <a:rPr lang="en-US" altLang="x-none" b="1" strike="noStrike" noProof="1" dirty="0">
                <a:latin typeface="宋体" panose="02010600030101010101" pitchFamily="2" charset="-122"/>
              </a:rPr>
              <a:t>(4) </a:t>
            </a:r>
            <a:r>
              <a:rPr lang="zh-CN" altLang="en-US" b="1" strike="noStrike" noProof="1" dirty="0">
                <a:latin typeface="宋体" panose="02010600030101010101" pitchFamily="2" charset="-122"/>
              </a:rPr>
              <a:t>根据对</a:t>
            </a:r>
            <a:r>
              <a:rPr lang="zh-CN" altLang="en-US" b="1" strike="noStrike" noProof="1" dirty="0"/>
              <a:t>表头、表尾</a:t>
            </a:r>
            <a:r>
              <a:rPr lang="zh-CN" altLang="en-US" b="1" strike="noStrike" noProof="1" dirty="0">
                <a:latin typeface="宋体" panose="02010600030101010101" pitchFamily="2" charset="-122"/>
              </a:rPr>
              <a:t>的定义，任何一个非空广义表的</a:t>
            </a:r>
            <a:r>
              <a:rPr lang="zh-CN" altLang="en-US" b="1" strike="noStrike" noProof="1" dirty="0"/>
              <a:t>表头</a:t>
            </a:r>
            <a:r>
              <a:rPr lang="zh-CN" altLang="en-US" b="1" strike="noStrike" noProof="1" dirty="0">
                <a:latin typeface="宋体" panose="02010600030101010101" pitchFamily="2" charset="-122"/>
              </a:rPr>
              <a:t>可以是原子，也可以是子表，</a:t>
            </a:r>
            <a:r>
              <a:rPr lang="zh-CN" altLang="en-US" b="1" strike="noStrike" noProof="1" dirty="0"/>
              <a:t> 而表尾</a:t>
            </a:r>
            <a:r>
              <a:rPr lang="zh-CN" altLang="en-US" b="1" strike="noStrike" noProof="1" dirty="0">
                <a:latin typeface="宋体" panose="02010600030101010101" pitchFamily="2" charset="-122"/>
              </a:rPr>
              <a:t>必定是广义表。</a:t>
            </a:r>
            <a:endParaRPr lang="zh-CN" altLang="en-US" b="1" strike="noStrike" noProof="1" dirty="0">
              <a:latin typeface="宋体" panose="02010600030101010101"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4737" name="标题 290817"/>
          <p:cNvSpPr>
            <a:spLocks noGrp="1"/>
          </p:cNvSpPr>
          <p:nvPr>
            <p:ph type="title"/>
          </p:nvPr>
        </p:nvSpPr>
        <p:spPr>
          <a:xfrm>
            <a:off x="2362200" y="188913"/>
            <a:ext cx="6629400" cy="762000"/>
          </a:xfrm>
        </p:spPr>
        <p:txBody>
          <a:bodyPr lIns="92075" tIns="46038" rIns="92075" bIns="46038" anchor="ctr"/>
          <a:p>
            <a:r>
              <a:rPr lang="en-US" altLang="x-none" b="1" dirty="0">
                <a:effectLst/>
                <a:latin typeface="Times New Roman" panose="02020603050405020304" pitchFamily="2" charset="0"/>
              </a:rPr>
              <a:t>5.4.1</a:t>
            </a:r>
            <a:r>
              <a:rPr lang="en-US" altLang="x-none" b="1" dirty="0">
                <a:effectLst/>
              </a:rPr>
              <a:t>   </a:t>
            </a:r>
            <a:r>
              <a:rPr lang="zh-CN" altLang="en-US" b="1" dirty="0">
                <a:effectLst/>
                <a:ea typeface="楷体_GB2312" pitchFamily="1" charset="-122"/>
              </a:rPr>
              <a:t>广义表的存储结构</a:t>
            </a:r>
            <a:endParaRPr lang="zh-CN" altLang="en-US" b="1" dirty="0">
              <a:effectLst/>
              <a:latin typeface="宋体" panose="02010600030101010101" pitchFamily="2" charset="-122"/>
              <a:ea typeface="楷体_GB2312" pitchFamily="1" charset="-122"/>
            </a:endParaRPr>
          </a:p>
        </p:txBody>
      </p:sp>
      <p:sp>
        <p:nvSpPr>
          <p:cNvPr id="244738" name="矩形 290818"/>
          <p:cNvSpPr/>
          <p:nvPr/>
        </p:nvSpPr>
        <p:spPr>
          <a:xfrm>
            <a:off x="1752600" y="1038225"/>
            <a:ext cx="8736013" cy="4695825"/>
          </a:xfrm>
          <a:prstGeom prst="rect">
            <a:avLst/>
          </a:prstGeom>
          <a:noFill/>
          <a:ln w="9525">
            <a:noFill/>
          </a:ln>
        </p:spPr>
        <p:txBody>
          <a:bodyPr anchor="t"/>
          <a:p>
            <a:pPr>
              <a:lnSpc>
                <a:spcPct val="110000"/>
              </a:lnSpc>
              <a:spcBef>
                <a:spcPct val="20000"/>
              </a:spcBef>
              <a:buClr>
                <a:schemeClr val="accent2"/>
              </a:buClr>
              <a:buSzPct val="80000"/>
              <a:buFont typeface="Wingdings" panose="05000000000000000000" pitchFamily="2" charset="2"/>
              <a:buNone/>
            </a:pPr>
            <a:r>
              <a:rPr lang="zh-CN" altLang="en-US" sz="3200"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由于广义表中的数据元素具有不同的结构，通常</a:t>
            </a:r>
            <a:r>
              <a:rPr lang="zh-CN" altLang="en-US" sz="2800" b="1" dirty="0">
                <a:solidFill>
                  <a:schemeClr val="folHlink"/>
                </a:solidFill>
                <a:latin typeface="宋体" panose="02010600030101010101" pitchFamily="2" charset="-122"/>
                <a:ea typeface="宋体" panose="02010600030101010101" pitchFamily="2" charset="-122"/>
              </a:rPr>
              <a:t>用链式存储结构</a:t>
            </a:r>
            <a:r>
              <a:rPr lang="zh-CN" altLang="en-US" sz="2800" b="1" dirty="0">
                <a:latin typeface="宋体" panose="02010600030101010101" pitchFamily="2" charset="-122"/>
                <a:ea typeface="宋体" panose="02010600030101010101" pitchFamily="2" charset="-122"/>
              </a:rPr>
              <a:t>表示，每个数据元素用一个结点表示。因此，广义表中就有两类结点：</a:t>
            </a:r>
            <a:endParaRPr lang="zh-CN" altLang="en-US" sz="2800" b="1" dirty="0">
              <a:latin typeface="宋体" panose="02010600030101010101" pitchFamily="2" charset="-122"/>
              <a:ea typeface="宋体" panose="02010600030101010101" pitchFamily="2" charset="-122"/>
            </a:endParaRPr>
          </a:p>
          <a:p>
            <a:pPr marL="381000" lvl="1" indent="0" eaLnBrk="1" hangingPunct="1">
              <a:lnSpc>
                <a:spcPct val="110000"/>
              </a:lnSpc>
              <a:spcBef>
                <a:spcPct val="20000"/>
              </a:spcBef>
              <a:buClr>
                <a:schemeClr val="accent2"/>
              </a:buClr>
              <a:buSzPct val="80000"/>
              <a:buFont typeface="Wingdings" panose="05000000000000000000" pitchFamily="2" charset="2"/>
              <a:buNone/>
            </a:pPr>
            <a:r>
              <a:rPr lang="zh-CN" altLang="en-US" sz="2800" b="1" dirty="0">
                <a:solidFill>
                  <a:schemeClr val="folHlink"/>
                </a:solidFill>
                <a:latin typeface="Times New Roman" panose="02020603050405020304" pitchFamily="2" charset="0"/>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一类是</a:t>
            </a:r>
            <a:r>
              <a:rPr lang="zh-CN" altLang="en-US" sz="2800" b="1" dirty="0">
                <a:solidFill>
                  <a:schemeClr val="folHlink"/>
                </a:solidFill>
                <a:latin typeface="宋体" panose="02010600030101010101" pitchFamily="2" charset="-122"/>
                <a:ea typeface="宋体" panose="02010600030101010101" pitchFamily="2" charset="-122"/>
              </a:rPr>
              <a:t>表结点</a:t>
            </a:r>
            <a:r>
              <a:rPr lang="zh-CN" altLang="en-US" sz="2800" b="1" dirty="0">
                <a:latin typeface="宋体" panose="02010600030101010101" pitchFamily="2" charset="-122"/>
                <a:ea typeface="宋体" panose="02010600030101010101" pitchFamily="2" charset="-122"/>
              </a:rPr>
              <a:t>，用来表示广义表项，由标志域，表头指针域，表尾指针域组成</a:t>
            </a:r>
            <a:r>
              <a:rPr lang="en-US" altLang="x-none" sz="2800" b="1" dirty="0">
                <a:latin typeface="Times New Roman" panose="02020603050405020304" pitchFamily="2" charset="0"/>
                <a:ea typeface="宋体" panose="02010600030101010101" pitchFamily="2" charset="-122"/>
              </a:rPr>
              <a:t>;</a:t>
            </a:r>
            <a:endParaRPr lang="en-US" altLang="x-none" sz="2800" b="1" dirty="0">
              <a:latin typeface="Times New Roman" panose="02020603050405020304" pitchFamily="2" charset="0"/>
              <a:ea typeface="宋体" panose="02010600030101010101" pitchFamily="2" charset="-122"/>
            </a:endParaRPr>
          </a:p>
          <a:p>
            <a:pPr marL="381000" lvl="1"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solidFill>
                  <a:schemeClr val="folHlink"/>
                </a:solidFill>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另一类是</a:t>
            </a:r>
            <a:r>
              <a:rPr lang="zh-CN" altLang="en-US" sz="2800" b="1" dirty="0">
                <a:solidFill>
                  <a:schemeClr val="folHlink"/>
                </a:solidFill>
                <a:latin typeface="Times New Roman" panose="02020603050405020304" pitchFamily="2" charset="0"/>
                <a:ea typeface="宋体" panose="02010600030101010101" pitchFamily="2" charset="-122"/>
              </a:rPr>
              <a:t>原子</a:t>
            </a:r>
            <a:r>
              <a:rPr lang="zh-CN" altLang="en-US" sz="2800" b="1" dirty="0">
                <a:solidFill>
                  <a:schemeClr val="folHlink"/>
                </a:solidFill>
                <a:latin typeface="宋体" panose="02010600030101010101" pitchFamily="2" charset="-122"/>
                <a:ea typeface="宋体" panose="02010600030101010101" pitchFamily="2" charset="-122"/>
              </a:rPr>
              <a:t>结点</a:t>
            </a:r>
            <a:r>
              <a:rPr lang="zh-CN" altLang="en-US" sz="2800" b="1" dirty="0">
                <a:latin typeface="宋体" panose="02010600030101010101" pitchFamily="2" charset="-122"/>
                <a:ea typeface="宋体" panose="02010600030101010101" pitchFamily="2" charset="-122"/>
              </a:rPr>
              <a:t>，用来表示原子项，由标志域，原子的值域组成。</a:t>
            </a:r>
            <a:r>
              <a:rPr lang="zh-CN" altLang="en-US" sz="2800" b="1" dirty="0">
                <a:latin typeface="Times New Roman" panose="02020603050405020304" pitchFamily="2" charset="0"/>
                <a:ea typeface="宋体" panose="02010600030101010101" pitchFamily="2" charset="-122"/>
              </a:rPr>
              <a:t>如图</a:t>
            </a:r>
            <a:r>
              <a:rPr lang="en-US" altLang="x-none" sz="2800" b="1" dirty="0">
                <a:latin typeface="Times New Roman" panose="02020603050405020304" pitchFamily="2" charset="0"/>
                <a:ea typeface="宋体" panose="02010600030101010101" pitchFamily="2" charset="-122"/>
              </a:rPr>
              <a:t>5-13</a:t>
            </a:r>
            <a:r>
              <a:rPr lang="zh-CN" altLang="en-US" sz="2800" b="1" dirty="0">
                <a:latin typeface="Times New Roman" panose="02020603050405020304" pitchFamily="2" charset="0"/>
                <a:ea typeface="宋体" panose="02010600030101010101" pitchFamily="2" charset="-122"/>
              </a:rPr>
              <a:t>所示</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a:p>
            <a:pPr>
              <a:lnSpc>
                <a:spcPct val="110000"/>
              </a:lnSpc>
              <a:spcBef>
                <a:spcPct val="20000"/>
              </a:spcBef>
              <a:buClr>
                <a:schemeClr val="accent2"/>
              </a:buClr>
              <a:buSzPct val="80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    只要广义表非空，都是由</a:t>
            </a:r>
            <a:r>
              <a:rPr lang="zh-CN" altLang="en-US" sz="2800" b="1" dirty="0">
                <a:latin typeface="Times New Roman" panose="02020603050405020304" pitchFamily="2" charset="0"/>
                <a:ea typeface="宋体" panose="02010600030101010101" pitchFamily="2" charset="-122"/>
              </a:rPr>
              <a:t>表头和表尾组成</a:t>
            </a:r>
            <a:r>
              <a:rPr lang="zh-CN" altLang="en-US" sz="2800" b="1" dirty="0">
                <a:latin typeface="宋体" panose="02010600030101010101" pitchFamily="2" charset="-122"/>
                <a:ea typeface="宋体" panose="02010600030101010101" pitchFamily="2" charset="-122"/>
              </a:rPr>
              <a:t>。即一个确定的</a:t>
            </a:r>
            <a:r>
              <a:rPr lang="zh-CN" altLang="en-US" sz="2800" b="1" dirty="0">
                <a:latin typeface="Times New Roman" panose="02020603050405020304" pitchFamily="2" charset="0"/>
                <a:ea typeface="宋体" panose="02010600030101010101" pitchFamily="2" charset="-122"/>
              </a:rPr>
              <a:t>表头和表尾就唯一确定一个</a:t>
            </a:r>
            <a:r>
              <a:rPr lang="zh-CN" altLang="en-US" sz="2800" b="1" dirty="0">
                <a:latin typeface="宋体" panose="02010600030101010101" pitchFamily="2" charset="-122"/>
                <a:ea typeface="宋体" panose="02010600030101010101" pitchFamily="2" charset="-122"/>
              </a:rPr>
              <a:t>广义表。</a:t>
            </a:r>
            <a:endParaRPr lang="zh-CN" altLang="en-US" sz="2800" b="1" dirty="0">
              <a:latin typeface="宋体" panose="02010600030101010101" pitchFamily="2" charset="-122"/>
              <a:ea typeface="宋体" panose="02010600030101010101"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61" name="矩形 291841"/>
          <p:cNvSpPr/>
          <p:nvPr/>
        </p:nvSpPr>
        <p:spPr>
          <a:xfrm>
            <a:off x="1676400" y="1560513"/>
            <a:ext cx="8812213" cy="5181600"/>
          </a:xfrm>
          <a:prstGeom prst="rect">
            <a:avLst/>
          </a:prstGeom>
          <a:noFill/>
          <a:ln w="9525">
            <a:noFill/>
          </a:ln>
        </p:spPr>
        <p:txBody>
          <a:bodyPr anchor="t"/>
          <a:p>
            <a:pPr>
              <a:spcBef>
                <a:spcPct val="20000"/>
              </a:spcBef>
              <a:buClr>
                <a:schemeClr val="accent2"/>
              </a:buClr>
              <a:buSzPct val="80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相应的数据结构定义如下：</a:t>
            </a:r>
            <a:endParaRPr lang="zh-CN" altLang="en-US" sz="2800" b="1" dirty="0">
              <a:latin typeface="Times New Roman" panose="02020603050405020304" pitchFamily="2" charset="0"/>
              <a:ea typeface="宋体" panose="02010600030101010101" pitchFamily="2" charset="-122"/>
            </a:endParaRPr>
          </a:p>
          <a:p>
            <a:pPr>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typedef struct GLNode</a:t>
            </a:r>
            <a:endParaRPr lang="en-US" altLang="x-none" sz="2800" b="1" dirty="0">
              <a:latin typeface="Times New Roman" panose="02020603050405020304" pitchFamily="2" charset="0"/>
              <a:ea typeface="宋体" panose="02010600030101010101" pitchFamily="2" charset="-122"/>
            </a:endParaRPr>
          </a:p>
          <a:p>
            <a:pPr marL="355600" lvl="1" indent="0" eaLnBrk="1" hangingPunct="1">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int   tag ;     </a:t>
            </a:r>
            <a:r>
              <a:rPr lang="en-US" altLang="x-none" sz="2400" b="1" dirty="0">
                <a:latin typeface="Times New Roman" panose="02020603050405020304" pitchFamily="2" charset="0"/>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标志域，为</a:t>
            </a:r>
            <a:r>
              <a:rPr lang="en-US" altLang="x-none" sz="2400" b="1" dirty="0">
                <a:latin typeface="Times New Roman" panose="02020603050405020304" pitchFamily="2" charset="0"/>
                <a:ea typeface="宋体" panose="02010600030101010101" pitchFamily="2" charset="-122"/>
              </a:rPr>
              <a:t>1</a:t>
            </a:r>
            <a:r>
              <a:rPr lang="zh-CN" altLang="en-US" sz="2400" b="1" dirty="0">
                <a:latin typeface="宋体" panose="02010600030101010101" pitchFamily="2" charset="-122"/>
                <a:ea typeface="宋体" panose="02010600030101010101" pitchFamily="2" charset="-122"/>
              </a:rPr>
              <a:t>：表结点</a:t>
            </a:r>
            <a:r>
              <a:rPr lang="en-US" altLang="x-none"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为</a:t>
            </a:r>
            <a:r>
              <a:rPr lang="en-US" altLang="x-none" sz="2400" b="1" dirty="0">
                <a:latin typeface="Times New Roman" panose="02020603050405020304" pitchFamily="2" charset="0"/>
                <a:ea typeface="宋体" panose="02010600030101010101" pitchFamily="2" charset="-122"/>
              </a:rPr>
              <a:t>0 </a:t>
            </a:r>
            <a:r>
              <a:rPr lang="zh-CN" altLang="en-US" sz="2400" b="1" dirty="0">
                <a:latin typeface="宋体" panose="02010600030101010101" pitchFamily="2" charset="-122"/>
                <a:ea typeface="宋体" panose="02010600030101010101" pitchFamily="2" charset="-122"/>
              </a:rPr>
              <a:t>：原子结点  </a:t>
            </a:r>
            <a:r>
              <a:rPr lang="zh-CN" altLang="en-US" sz="2400" b="1" dirty="0">
                <a:latin typeface="Times New Roman" panose="02020603050405020304" pitchFamily="2" charset="0"/>
                <a:ea typeface="宋体" panose="02010600030101010101" pitchFamily="2" charset="-122"/>
              </a:rPr>
              <a:t>*</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723900" lvl="2" indent="0" eaLnBrk="1" hangingPunct="1">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union</a:t>
            </a:r>
            <a:endParaRPr lang="en-US" altLang="x-none" sz="2800" b="1" dirty="0">
              <a:latin typeface="Times New Roman" panose="02020603050405020304" pitchFamily="2" charset="0"/>
              <a:ea typeface="宋体" panose="02010600030101010101" pitchFamily="2" charset="-122"/>
            </a:endParaRPr>
          </a:p>
          <a:p>
            <a:pPr marL="1079500" lvl="3" indent="0" eaLnBrk="1" hangingPunct="1">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elemtype value;     </a:t>
            </a:r>
            <a:r>
              <a:rPr lang="en-US" altLang="x-none" sz="2400" b="1" dirty="0">
                <a:latin typeface="Times New Roman" panose="02020603050405020304" pitchFamily="2" charset="0"/>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原子结点的</a:t>
            </a:r>
            <a:r>
              <a:rPr lang="zh-CN" altLang="en-US" sz="2400" b="1" dirty="0">
                <a:latin typeface="Times New Roman" panose="02020603050405020304" pitchFamily="2" charset="0"/>
                <a:ea typeface="宋体" panose="02010600030101010101" pitchFamily="2" charset="-122"/>
              </a:rPr>
              <a:t>值域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1435100" lvl="4" indent="0" eaLnBrk="1" hangingPunct="1">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struct</a:t>
            </a:r>
            <a:endParaRPr lang="en-US" altLang="x-none" sz="2800" b="1" dirty="0">
              <a:latin typeface="Times New Roman" panose="02020603050405020304" pitchFamily="2" charset="0"/>
              <a:ea typeface="宋体" panose="02010600030101010101" pitchFamily="2" charset="-122"/>
            </a:endParaRPr>
          </a:p>
          <a:p>
            <a:pPr marL="1435100" lvl="4" indent="0" eaLnBrk="1" hangingPunct="1">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  struct GLNode  *hp , *tp ;</a:t>
            </a:r>
            <a:endParaRPr lang="en-US" altLang="x-none" sz="2800" b="1" dirty="0">
              <a:latin typeface="Times New Roman" panose="02020603050405020304" pitchFamily="2" charset="0"/>
              <a:ea typeface="宋体" panose="02010600030101010101" pitchFamily="2" charset="-122"/>
            </a:endParaRPr>
          </a:p>
          <a:p>
            <a:pPr marL="1435100" lvl="4" indent="0" eaLnBrk="1" hangingPunct="1">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}ptr ;   </a:t>
            </a:r>
            <a:r>
              <a:rPr lang="en-US" altLang="x-none" sz="2400" b="1" dirty="0">
                <a:latin typeface="Times New Roman" panose="02020603050405020304" pitchFamily="2" charset="0"/>
                <a:ea typeface="宋体" panose="02010600030101010101" pitchFamily="2" charset="-122"/>
              </a:rPr>
              <a:t>/*  ptr</a:t>
            </a:r>
            <a:r>
              <a:rPr lang="zh-CN" altLang="en-US" sz="2400" b="1" dirty="0">
                <a:latin typeface="Times New Roman" panose="02020603050405020304" pitchFamily="2" charset="0"/>
                <a:ea typeface="宋体" panose="02010600030101010101" pitchFamily="2" charset="-122"/>
              </a:rPr>
              <a:t>和</a:t>
            </a:r>
            <a:r>
              <a:rPr lang="en-US" altLang="x-none" sz="2400" b="1" dirty="0">
                <a:latin typeface="Times New Roman" panose="02020603050405020304" pitchFamily="2" charset="0"/>
                <a:ea typeface="宋体" panose="02010600030101010101" pitchFamily="2" charset="-122"/>
              </a:rPr>
              <a:t>atom</a:t>
            </a:r>
            <a:r>
              <a:rPr lang="zh-CN" altLang="en-US" sz="2400" b="1" dirty="0">
                <a:latin typeface="宋体" panose="02010600030101010101" pitchFamily="2" charset="-122"/>
                <a:ea typeface="宋体" panose="02010600030101010101" pitchFamily="2" charset="-122"/>
              </a:rPr>
              <a:t>两成员共用  </a:t>
            </a:r>
            <a:r>
              <a:rPr lang="zh-CN" altLang="en-US" sz="2400" b="1" dirty="0">
                <a:latin typeface="Times New Roman" panose="02020603050405020304" pitchFamily="2" charset="0"/>
                <a:ea typeface="宋体" panose="02010600030101010101" pitchFamily="2" charset="-122"/>
              </a:rPr>
              <a:t>*</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a:p>
            <a:pPr marL="1079500" lvl="3" indent="0" eaLnBrk="1" hangingPunct="1">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}Gdata ; </a:t>
            </a:r>
            <a:endParaRPr lang="en-US" altLang="x-none" sz="2800" b="1" dirty="0">
              <a:latin typeface="Times New Roman" panose="02020603050405020304" pitchFamily="2" charset="0"/>
              <a:ea typeface="宋体" panose="02010600030101010101" pitchFamily="2" charset="-122"/>
            </a:endParaRPr>
          </a:p>
          <a:p>
            <a:pPr marL="355600" lvl="1" indent="0" eaLnBrk="1" hangingPunct="1">
              <a:spcBef>
                <a:spcPct val="20000"/>
              </a:spcBef>
              <a:buClr>
                <a:schemeClr val="accent2"/>
              </a:buClr>
              <a:buSzPct val="80000"/>
              <a:buFont typeface="Wingdings" panose="05000000000000000000" pitchFamily="2" charset="2"/>
              <a:buNone/>
            </a:pPr>
            <a:r>
              <a:rPr lang="en-US" altLang="x-none" sz="2800" b="1" dirty="0">
                <a:latin typeface="Times New Roman" panose="02020603050405020304" pitchFamily="2" charset="0"/>
                <a:ea typeface="宋体" panose="02010600030101010101" pitchFamily="2" charset="-122"/>
              </a:rPr>
              <a:t>} GLNode ;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广义表</a:t>
            </a:r>
            <a:r>
              <a:rPr lang="zh-CN" altLang="en-US" sz="2400" b="1" dirty="0">
                <a:latin typeface="宋体" panose="02010600030101010101" pitchFamily="2" charset="-122"/>
                <a:ea typeface="宋体" panose="02010600030101010101" pitchFamily="2" charset="-122"/>
              </a:rPr>
              <a:t>结点类型</a:t>
            </a:r>
            <a:r>
              <a:rPr lang="zh-CN" altLang="en-US" sz="2400" b="1" dirty="0">
                <a:latin typeface="Times New Roman" panose="02020603050405020304" pitchFamily="2" charset="0"/>
                <a:ea typeface="宋体" panose="02010600030101010101" pitchFamily="2" charset="-122"/>
              </a:rPr>
              <a:t>  *</a:t>
            </a:r>
            <a:r>
              <a:rPr lang="en-US" altLang="x-none" sz="2400" b="1" dirty="0">
                <a:latin typeface="Times New Roman" panose="02020603050405020304" pitchFamily="2" charset="0"/>
                <a:ea typeface="宋体" panose="02010600030101010101" pitchFamily="2" charset="-122"/>
              </a:rPr>
              <a:t>/</a:t>
            </a:r>
            <a:endParaRPr lang="en-US" altLang="x-none" sz="2400" b="1" dirty="0">
              <a:latin typeface="Times New Roman" panose="02020603050405020304" pitchFamily="2" charset="0"/>
              <a:ea typeface="宋体" panose="02010600030101010101" pitchFamily="2" charset="-122"/>
            </a:endParaRPr>
          </a:p>
        </p:txBody>
      </p:sp>
      <p:grpSp>
        <p:nvGrpSpPr>
          <p:cNvPr id="245762" name="组合 291842"/>
          <p:cNvGrpSpPr/>
          <p:nvPr/>
        </p:nvGrpSpPr>
        <p:grpSpPr>
          <a:xfrm>
            <a:off x="1697038" y="188913"/>
            <a:ext cx="8599487" cy="1295400"/>
            <a:chOff x="0" y="0"/>
            <a:chExt cx="5417" cy="816"/>
          </a:xfrm>
        </p:grpSpPr>
        <p:grpSp>
          <p:nvGrpSpPr>
            <p:cNvPr id="245763" name="组合 291843"/>
            <p:cNvGrpSpPr/>
            <p:nvPr/>
          </p:nvGrpSpPr>
          <p:grpSpPr>
            <a:xfrm>
              <a:off x="0" y="0"/>
              <a:ext cx="5417" cy="272"/>
              <a:chOff x="0" y="0"/>
              <a:chExt cx="5417" cy="272"/>
            </a:xfrm>
          </p:grpSpPr>
          <p:grpSp>
            <p:nvGrpSpPr>
              <p:cNvPr id="245764" name="组合 291844"/>
              <p:cNvGrpSpPr/>
              <p:nvPr/>
            </p:nvGrpSpPr>
            <p:grpSpPr>
              <a:xfrm>
                <a:off x="0" y="0"/>
                <a:ext cx="1859" cy="272"/>
                <a:chOff x="0" y="0"/>
                <a:chExt cx="1859" cy="272"/>
              </a:xfrm>
            </p:grpSpPr>
            <p:sp>
              <p:nvSpPr>
                <p:cNvPr id="245765" name="矩形 291845"/>
                <p:cNvSpPr/>
                <p:nvPr/>
              </p:nvSpPr>
              <p:spPr>
                <a:xfrm>
                  <a:off x="0" y="0"/>
                  <a:ext cx="1859" cy="272"/>
                </a:xfrm>
                <a:prstGeom prst="rect">
                  <a:avLst/>
                </a:prstGeom>
                <a:noFill/>
                <a:ln w="9525" cap="flat" cmpd="sng">
                  <a:solidFill>
                    <a:schemeClr val="tx1"/>
                  </a:solidFill>
                  <a:prstDash val="solid"/>
                  <a:miter/>
                  <a:headEnd type="none" w="med" len="med"/>
                  <a:tailEnd type="none" w="med" len="med"/>
                </a:ln>
              </p:spPr>
              <p:txBody>
                <a:bodyPr wrap="none" anchor="ctr"/>
                <a:p>
                  <a:r>
                    <a:rPr lang="zh-CN" altLang="en-US" sz="2400" b="1" dirty="0">
                      <a:latin typeface="Times New Roman" panose="02020603050405020304" pitchFamily="2" charset="0"/>
                      <a:ea typeface="宋体" panose="02010600030101010101" pitchFamily="2" charset="-122"/>
                    </a:rPr>
                    <a:t>标志</a:t>
                  </a:r>
                  <a:r>
                    <a:rPr lang="en-US" altLang="x-none" sz="2400" b="1" dirty="0">
                      <a:latin typeface="Times New Roman" panose="02020603050405020304" pitchFamily="2" charset="0"/>
                      <a:ea typeface="宋体" panose="02010600030101010101" pitchFamily="2" charset="-122"/>
                    </a:rPr>
                    <a:t>tag=0   </a:t>
                  </a:r>
                  <a:r>
                    <a:rPr lang="zh-CN" altLang="en-US" sz="2400" b="1" dirty="0">
                      <a:latin typeface="宋体" panose="02010600030101010101" pitchFamily="2" charset="-122"/>
                      <a:ea typeface="宋体" panose="02010600030101010101" pitchFamily="2" charset="-122"/>
                    </a:rPr>
                    <a:t>原子的</a:t>
                  </a:r>
                  <a:r>
                    <a:rPr lang="zh-CN" altLang="en-US" sz="2400" b="1" dirty="0">
                      <a:latin typeface="Times New Roman" panose="02020603050405020304" pitchFamily="2" charset="0"/>
                      <a:ea typeface="宋体" panose="02010600030101010101" pitchFamily="2" charset="-122"/>
                    </a:rPr>
                    <a:t>值</a:t>
                  </a:r>
                  <a:r>
                    <a:rPr lang="zh-CN" altLang="en-US" sz="2400" dirty="0">
                      <a:latin typeface="Times New Roman" panose="02020603050405020304" pitchFamily="2" charset="0"/>
                      <a:ea typeface="宋体" panose="02010600030101010101" pitchFamily="2" charset="-122"/>
                    </a:rPr>
                    <a:t> </a:t>
                  </a:r>
                  <a:endParaRPr lang="zh-CN" altLang="en-US" sz="2400" dirty="0">
                    <a:latin typeface="Times New Roman" panose="02020603050405020304" pitchFamily="2" charset="0"/>
                    <a:ea typeface="宋体" panose="02010600030101010101" pitchFamily="2" charset="-122"/>
                  </a:endParaRPr>
                </a:p>
              </p:txBody>
            </p:sp>
            <p:sp>
              <p:nvSpPr>
                <p:cNvPr id="245766" name="直接连接符 291846"/>
                <p:cNvSpPr/>
                <p:nvPr/>
              </p:nvSpPr>
              <p:spPr>
                <a:xfrm>
                  <a:off x="960" y="0"/>
                  <a:ext cx="0" cy="272"/>
                </a:xfrm>
                <a:prstGeom prst="line">
                  <a:avLst/>
                </a:prstGeom>
                <a:ln w="9525" cap="flat" cmpd="sng">
                  <a:solidFill>
                    <a:schemeClr val="tx1"/>
                  </a:solidFill>
                  <a:prstDash val="solid"/>
                  <a:round/>
                  <a:headEnd type="none" w="med" len="med"/>
                  <a:tailEnd type="none" w="med" len="med"/>
                </a:ln>
              </p:spPr>
            </p:sp>
          </p:grpSp>
          <p:grpSp>
            <p:nvGrpSpPr>
              <p:cNvPr id="245767" name="组合 291847"/>
              <p:cNvGrpSpPr/>
              <p:nvPr/>
            </p:nvGrpSpPr>
            <p:grpSpPr>
              <a:xfrm>
                <a:off x="2243" y="0"/>
                <a:ext cx="3174" cy="272"/>
                <a:chOff x="0" y="0"/>
                <a:chExt cx="3174" cy="272"/>
              </a:xfrm>
            </p:grpSpPr>
            <p:sp>
              <p:nvSpPr>
                <p:cNvPr id="245768" name="矩形 291848"/>
                <p:cNvSpPr/>
                <p:nvPr/>
              </p:nvSpPr>
              <p:spPr>
                <a:xfrm>
                  <a:off x="0" y="0"/>
                  <a:ext cx="3174" cy="272"/>
                </a:xfrm>
                <a:prstGeom prst="rect">
                  <a:avLst/>
                </a:prstGeom>
                <a:noFill/>
                <a:ln w="9525" cap="flat" cmpd="sng">
                  <a:solidFill>
                    <a:schemeClr val="tx1"/>
                  </a:solidFill>
                  <a:prstDash val="solid"/>
                  <a:miter/>
                  <a:headEnd type="none" w="med" len="med"/>
                  <a:tailEnd type="none" w="med" len="med"/>
                </a:ln>
              </p:spPr>
              <p:txBody>
                <a:bodyPr wrap="none" anchor="ctr"/>
                <a:p>
                  <a:r>
                    <a:rPr lang="zh-CN" altLang="en-US" sz="2400" b="1" dirty="0">
                      <a:latin typeface="Times New Roman" panose="02020603050405020304" pitchFamily="2" charset="0"/>
                      <a:ea typeface="宋体" panose="02010600030101010101" pitchFamily="2" charset="-122"/>
                    </a:rPr>
                    <a:t>标志</a:t>
                  </a:r>
                  <a:r>
                    <a:rPr lang="en-US" altLang="x-none" sz="2400" b="1" dirty="0">
                      <a:latin typeface="Times New Roman" panose="02020603050405020304" pitchFamily="2" charset="0"/>
                      <a:ea typeface="宋体" panose="02010600030101010101" pitchFamily="2" charset="-122"/>
                    </a:rPr>
                    <a:t>tag=1   </a:t>
                  </a:r>
                  <a:r>
                    <a:rPr lang="zh-CN" altLang="en-US" sz="2400" b="1" dirty="0">
                      <a:latin typeface="宋体" panose="02010600030101010101" pitchFamily="2" charset="-122"/>
                      <a:ea typeface="宋体" panose="02010600030101010101" pitchFamily="2" charset="-122"/>
                    </a:rPr>
                    <a:t>表头指针</a:t>
                  </a:r>
                  <a:r>
                    <a:rPr lang="en-US" altLang="x-none" sz="2400" b="1" dirty="0">
                      <a:latin typeface="Times New Roman" panose="02020603050405020304" pitchFamily="2" charset="0"/>
                      <a:ea typeface="宋体" panose="02010600030101010101" pitchFamily="2" charset="-122"/>
                    </a:rPr>
                    <a:t>hp    </a:t>
                  </a:r>
                  <a:r>
                    <a:rPr lang="zh-CN" altLang="en-US" sz="2400" b="1" dirty="0">
                      <a:latin typeface="宋体" panose="02010600030101010101" pitchFamily="2" charset="-122"/>
                      <a:ea typeface="宋体" panose="02010600030101010101" pitchFamily="2" charset="-122"/>
                    </a:rPr>
                    <a:t>表尾指针</a:t>
                  </a:r>
                  <a:r>
                    <a:rPr lang="en-US" altLang="x-none" sz="2400" b="1" dirty="0">
                      <a:latin typeface="Times New Roman" panose="02020603050405020304" pitchFamily="2" charset="0"/>
                      <a:ea typeface="宋体" panose="02010600030101010101" pitchFamily="2" charset="-122"/>
                    </a:rPr>
                    <a:t>tp </a:t>
                  </a:r>
                  <a:endParaRPr lang="en-US" altLang="x-none" sz="2400" b="1" dirty="0">
                    <a:latin typeface="Times New Roman" panose="02020603050405020304" pitchFamily="2" charset="0"/>
                    <a:ea typeface="宋体" panose="02010600030101010101" pitchFamily="2" charset="-122"/>
                  </a:endParaRPr>
                </a:p>
              </p:txBody>
            </p:sp>
            <p:sp>
              <p:nvSpPr>
                <p:cNvPr id="245769" name="直接连接符 291849"/>
                <p:cNvSpPr/>
                <p:nvPr/>
              </p:nvSpPr>
              <p:spPr>
                <a:xfrm>
                  <a:off x="960" y="0"/>
                  <a:ext cx="0" cy="272"/>
                </a:xfrm>
                <a:prstGeom prst="line">
                  <a:avLst/>
                </a:prstGeom>
                <a:ln w="9525" cap="flat" cmpd="sng">
                  <a:solidFill>
                    <a:schemeClr val="tx1"/>
                  </a:solidFill>
                  <a:prstDash val="solid"/>
                  <a:round/>
                  <a:headEnd type="none" w="med" len="med"/>
                  <a:tailEnd type="none" w="med" len="med"/>
                </a:ln>
              </p:spPr>
            </p:sp>
            <p:sp>
              <p:nvSpPr>
                <p:cNvPr id="245770" name="直接连接符 291850"/>
                <p:cNvSpPr/>
                <p:nvPr/>
              </p:nvSpPr>
              <p:spPr>
                <a:xfrm>
                  <a:off x="2064" y="0"/>
                  <a:ext cx="0" cy="272"/>
                </a:xfrm>
                <a:prstGeom prst="line">
                  <a:avLst/>
                </a:prstGeom>
                <a:ln w="9525" cap="flat" cmpd="sng">
                  <a:solidFill>
                    <a:schemeClr val="tx1"/>
                  </a:solidFill>
                  <a:prstDash val="solid"/>
                  <a:round/>
                  <a:headEnd type="none" w="med" len="med"/>
                  <a:tailEnd type="none" w="med" len="med"/>
                </a:ln>
              </p:spPr>
            </p:sp>
          </p:grpSp>
        </p:grpSp>
        <p:sp>
          <p:nvSpPr>
            <p:cNvPr id="245771" name="矩形 291851"/>
            <p:cNvSpPr/>
            <p:nvPr/>
          </p:nvSpPr>
          <p:spPr>
            <a:xfrm>
              <a:off x="1331" y="576"/>
              <a:ext cx="2832" cy="240"/>
            </a:xfrm>
            <a:prstGeom prst="rect">
              <a:avLst/>
            </a:prstGeom>
            <a:noFill/>
            <a:ln w="9525">
              <a:noFill/>
            </a:ln>
          </p:spPr>
          <p:txBody>
            <a:bodyPr lIns="92075" tIns="46038" rIns="92075" bIns="46038" anchor="ctr"/>
            <a:p>
              <a:pPr algn="ctr" eaLnBrk="0" hangingPunct="0"/>
              <a:r>
                <a:rPr lang="zh-CN" altLang="en-US" sz="2000" b="1" dirty="0">
                  <a:latin typeface="Arial" panose="020B0604020202020204" pitchFamily="34" charset="0"/>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5-13 </a:t>
              </a:r>
              <a:r>
                <a:rPr lang="en-US" altLang="x-none" sz="2000" b="1" dirty="0">
                  <a:latin typeface="Arial" panose="020B0604020202020204" pitchFamily="34" charset="0"/>
                  <a:ea typeface="宋体" panose="02010600030101010101" pitchFamily="2" charset="-122"/>
                </a:rPr>
                <a:t>  </a:t>
              </a:r>
              <a:r>
                <a:rPr lang="zh-CN" altLang="en-US" sz="2000" b="1" dirty="0">
                  <a:latin typeface="Arial" panose="020B0604020202020204" pitchFamily="34" charset="0"/>
                  <a:ea typeface="宋体" panose="02010600030101010101" pitchFamily="2" charset="-122"/>
                </a:rPr>
                <a:t>广义</a:t>
              </a:r>
              <a:r>
                <a:rPr lang="zh-CN" altLang="en-US" sz="2000" b="1" dirty="0">
                  <a:latin typeface="宋体" panose="02010600030101010101" pitchFamily="2" charset="-122"/>
                  <a:ea typeface="宋体" panose="02010600030101010101" pitchFamily="2" charset="-122"/>
                </a:rPr>
                <a:t>表的链表结点结构示意图</a:t>
              </a:r>
              <a:endParaRPr lang="zh-CN" altLang="en-US" sz="2000" b="1" dirty="0">
                <a:latin typeface="宋体" panose="02010600030101010101" pitchFamily="2" charset="-122"/>
                <a:ea typeface="宋体" panose="02010600030101010101" pitchFamily="2" charset="-122"/>
              </a:endParaRPr>
            </a:p>
          </p:txBody>
        </p:sp>
        <p:sp>
          <p:nvSpPr>
            <p:cNvPr id="245772" name="矩形 291852"/>
            <p:cNvSpPr/>
            <p:nvPr/>
          </p:nvSpPr>
          <p:spPr>
            <a:xfrm>
              <a:off x="3107" y="336"/>
              <a:ext cx="1134" cy="227"/>
            </a:xfrm>
            <a:prstGeom prst="rect">
              <a:avLst/>
            </a:prstGeom>
            <a:noFill/>
            <a:ln w="9525">
              <a:noFill/>
            </a:ln>
          </p:spPr>
          <p:txBody>
            <a:bodyPr lIns="92075" tIns="46038" rIns="92075" bIns="46038" anchor="ctr"/>
            <a:p>
              <a:pPr algn="ctr" eaLnBrk="0" hangingPunct="0"/>
              <a:r>
                <a:rPr lang="en-US" altLang="x-none" sz="2000" b="1" dirty="0">
                  <a:latin typeface="Times New Roman" panose="02020603050405020304" pitchFamily="2" charset="0"/>
                  <a:ea typeface="宋体" panose="02010600030101010101" pitchFamily="2" charset="-122"/>
                </a:rPr>
                <a:t>(b)</a:t>
              </a:r>
              <a:r>
                <a:rPr lang="en-US" altLang="x-none" sz="2000" b="1" dirty="0">
                  <a:latin typeface="Arial" panose="020B0604020202020204" pitchFamily="34" charset="0"/>
                  <a:ea typeface="宋体" panose="02010600030101010101" pitchFamily="2" charset="-122"/>
                </a:rPr>
                <a:t>     </a:t>
              </a:r>
              <a:r>
                <a:rPr lang="zh-CN" altLang="en-US" sz="2000" b="1" dirty="0">
                  <a:latin typeface="宋体" panose="02010600030101010101" pitchFamily="2" charset="-122"/>
                  <a:ea typeface="宋体" panose="02010600030101010101" pitchFamily="2" charset="-122"/>
                </a:rPr>
                <a:t>表结点</a:t>
              </a:r>
              <a:endParaRPr lang="zh-CN" altLang="en-US" sz="2000" b="1" dirty="0">
                <a:latin typeface="宋体" panose="02010600030101010101" pitchFamily="2" charset="-122"/>
                <a:ea typeface="宋体" panose="02010600030101010101" pitchFamily="2" charset="-122"/>
              </a:endParaRPr>
            </a:p>
          </p:txBody>
        </p:sp>
        <p:sp>
          <p:nvSpPr>
            <p:cNvPr id="245773" name="矩形 291853"/>
            <p:cNvSpPr/>
            <p:nvPr/>
          </p:nvSpPr>
          <p:spPr>
            <a:xfrm>
              <a:off x="275" y="336"/>
              <a:ext cx="1270" cy="227"/>
            </a:xfrm>
            <a:prstGeom prst="rect">
              <a:avLst/>
            </a:prstGeom>
            <a:noFill/>
            <a:ln w="9525">
              <a:noFill/>
            </a:ln>
          </p:spPr>
          <p:txBody>
            <a:bodyPr lIns="92075" tIns="46038" rIns="92075" bIns="46038" anchor="ctr"/>
            <a:p>
              <a:pPr algn="ctr" eaLnBrk="0" hangingPunct="0"/>
              <a:r>
                <a:rPr lang="en-US" altLang="x-none" sz="2000" b="1" dirty="0">
                  <a:latin typeface="Times New Roman" panose="02020603050405020304" pitchFamily="2" charset="0"/>
                  <a:ea typeface="宋体" panose="02010600030101010101" pitchFamily="2" charset="-122"/>
                </a:rPr>
                <a:t>(a)</a:t>
              </a:r>
              <a:r>
                <a:rPr lang="en-US" altLang="x-none" sz="2000" b="1" dirty="0">
                  <a:latin typeface="Arial" panose="020B0604020202020204" pitchFamily="34" charset="0"/>
                  <a:ea typeface="宋体" panose="02010600030101010101" pitchFamily="2" charset="-122"/>
                </a:rPr>
                <a:t>     </a:t>
              </a:r>
              <a:r>
                <a:rPr lang="zh-CN" altLang="en-US" sz="2000" b="1" dirty="0">
                  <a:latin typeface="宋体" panose="02010600030101010101" pitchFamily="2" charset="-122"/>
                  <a:ea typeface="宋体" panose="02010600030101010101" pitchFamily="2" charset="-122"/>
                </a:rPr>
                <a:t>原子结点</a:t>
              </a:r>
              <a:endParaRPr lang="zh-CN" altLang="en-US" sz="2000" b="1" dirty="0">
                <a:latin typeface="宋体" panose="02010600030101010101" pitchFamily="2" charset="-122"/>
                <a:ea typeface="宋体" panose="02010600030101010101" pitchFamily="2" charset="-122"/>
              </a:endParaRPr>
            </a:p>
          </p:txBody>
        </p:sp>
      </p:gr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2866" name="矩形 292865"/>
          <p:cNvSpPr/>
          <p:nvPr/>
        </p:nvSpPr>
        <p:spPr>
          <a:xfrm>
            <a:off x="1676400" y="211138"/>
            <a:ext cx="8812213" cy="985838"/>
          </a:xfrm>
          <a:prstGeom prst="rect">
            <a:avLst/>
          </a:prstGeom>
          <a:noFill/>
          <a:ln w="9525">
            <a:noFill/>
          </a:ln>
        </p:spPr>
        <p:txBody>
          <a:bodyPr/>
          <a:p>
            <a:pPr eaLnBrk="0" fontAlgn="base" hangingPunct="0">
              <a:lnSpc>
                <a:spcPct val="110000"/>
              </a:lnSpc>
              <a:spcBef>
                <a:spcPct val="20000"/>
              </a:spcBef>
            </a:pPr>
            <a:r>
              <a:rPr lang="zh-CN" altLang="en-US" sz="2800" b="1" strike="noStrike" noProof="1" dirty="0">
                <a:latin typeface="Times New Roman" panose="02020603050405020304" pitchFamily="2" charset="0"/>
                <a:ea typeface="宋体" panose="02010600030101010101" pitchFamily="2" charset="-122"/>
                <a:cs typeface="+mn-cs"/>
              </a:rPr>
              <a:t>例</a:t>
            </a:r>
            <a:r>
              <a:rPr lang="zh-CN" altLang="en-US" sz="2800" b="1" strike="noStrike" noProof="1" dirty="0">
                <a:latin typeface="宋体" panose="02010600030101010101" pitchFamily="2" charset="-122"/>
                <a:ea typeface="宋体" panose="02010600030101010101" pitchFamily="2" charset="-122"/>
                <a:cs typeface="+mn-cs"/>
              </a:rPr>
              <a:t>：</a:t>
            </a:r>
            <a:r>
              <a:rPr lang="zh-CN" altLang="en-US" sz="2800" b="1" strike="noStrike" noProof="1" dirty="0">
                <a:latin typeface="Times New Roman" panose="02020603050405020304" pitchFamily="2" charset="0"/>
                <a:ea typeface="宋体" panose="02010600030101010101" pitchFamily="2" charset="-122"/>
                <a:cs typeface="+mn-cs"/>
              </a:rPr>
              <a:t> 对</a:t>
            </a:r>
            <a:r>
              <a:rPr lang="en-US" altLang="x-none" sz="2800" b="1" strike="noStrike" noProof="1" dirty="0">
                <a:latin typeface="Times New Roman" panose="02020603050405020304" pitchFamily="2" charset="0"/>
                <a:ea typeface="宋体" panose="02010600030101010101" pitchFamily="2" charset="-122"/>
                <a:cs typeface="+mn-cs"/>
              </a:rPr>
              <a:t>A=()</a:t>
            </a:r>
            <a:r>
              <a:rPr lang="zh-CN" altLang="en-US" sz="2800" b="1" strike="noStrike" noProof="1" dirty="0">
                <a:latin typeface="宋体" panose="02010600030101010101" pitchFamily="2" charset="-122"/>
                <a:ea typeface="宋体" panose="02010600030101010101" pitchFamily="2" charset="-122"/>
                <a:cs typeface="+mn-cs"/>
              </a:rPr>
              <a:t>，</a:t>
            </a:r>
            <a:r>
              <a:rPr lang="en-US" altLang="x-none" sz="2800" b="1" strike="noStrike" noProof="1" dirty="0">
                <a:latin typeface="Times New Roman" panose="02020603050405020304" pitchFamily="2" charset="0"/>
                <a:ea typeface="宋体" panose="02010600030101010101" pitchFamily="2" charset="-122"/>
                <a:cs typeface="+mn-cs"/>
              </a:rPr>
              <a:t>B=(e)</a:t>
            </a:r>
            <a:r>
              <a:rPr lang="zh-CN" altLang="en-US" sz="2800" b="1" strike="noStrike" noProof="1" dirty="0">
                <a:latin typeface="宋体" panose="02010600030101010101" pitchFamily="2" charset="-122"/>
                <a:ea typeface="宋体" panose="02010600030101010101" pitchFamily="2" charset="-122"/>
                <a:cs typeface="+mn-cs"/>
              </a:rPr>
              <a:t>，</a:t>
            </a:r>
            <a:r>
              <a:rPr lang="en-US" altLang="x-none" sz="2800" b="1" strike="noStrike" noProof="1" dirty="0">
                <a:latin typeface="Times New Roman" panose="02020603050405020304" pitchFamily="2" charset="0"/>
                <a:ea typeface="宋体" panose="02010600030101010101" pitchFamily="2" charset="-122"/>
                <a:cs typeface="+mn-cs"/>
              </a:rPr>
              <a:t>C=(a, (b, c, d) )</a:t>
            </a:r>
            <a:r>
              <a:rPr lang="zh-CN" altLang="en-US" sz="2800" b="1" strike="noStrike" noProof="1" dirty="0">
                <a:latin typeface="宋体" panose="02010600030101010101" pitchFamily="2" charset="-122"/>
                <a:ea typeface="宋体" panose="02010600030101010101" pitchFamily="2" charset="-122"/>
                <a:cs typeface="+mn-cs"/>
              </a:rPr>
              <a:t>，</a:t>
            </a:r>
            <a:r>
              <a:rPr lang="en-US" altLang="x-none" sz="2800" b="1" strike="noStrike" noProof="1" dirty="0">
                <a:latin typeface="Times New Roman" panose="02020603050405020304" pitchFamily="2" charset="0"/>
                <a:ea typeface="宋体" panose="02010600030101010101" pitchFamily="2" charset="-122"/>
                <a:cs typeface="+mn-cs"/>
              </a:rPr>
              <a:t>D=(A, B, C)</a:t>
            </a:r>
            <a:r>
              <a:rPr lang="zh-CN" altLang="en-US" sz="2800" b="1" strike="noStrike" noProof="1" dirty="0">
                <a:latin typeface="宋体" panose="02010600030101010101" pitchFamily="2" charset="-122"/>
                <a:ea typeface="宋体" panose="02010600030101010101" pitchFamily="2" charset="-122"/>
                <a:cs typeface="+mn-cs"/>
              </a:rPr>
              <a:t>，</a:t>
            </a:r>
            <a:r>
              <a:rPr lang="en-US" altLang="x-none" sz="2800" b="1" strike="noStrike" noProof="1" dirty="0">
                <a:latin typeface="Times New Roman" panose="02020603050405020304" pitchFamily="2" charset="0"/>
                <a:ea typeface="宋体" panose="02010600030101010101" pitchFamily="2" charset="-122"/>
                <a:cs typeface="+mn-cs"/>
              </a:rPr>
              <a:t>E=(a, E)</a:t>
            </a:r>
            <a:r>
              <a:rPr lang="zh-CN" altLang="en-US" sz="2800" b="1" strike="noStrike" noProof="1" dirty="0">
                <a:latin typeface="Times New Roman" panose="02020603050405020304" pitchFamily="2" charset="0"/>
                <a:ea typeface="宋体" panose="02010600030101010101" pitchFamily="2" charset="-122"/>
                <a:cs typeface="+mn-cs"/>
              </a:rPr>
              <a:t>的广义表的存储结构如图</a:t>
            </a:r>
            <a:r>
              <a:rPr lang="en-US" altLang="x-none" sz="2800" b="1" strike="noStrike" noProof="1" dirty="0">
                <a:effectLst>
                  <a:outerShdw blurRad="38100" dist="38100" dir="2700000">
                    <a:srgbClr val="000000"/>
                  </a:outerShdw>
                </a:effectLst>
                <a:latin typeface="Times New Roman" panose="02020603050405020304" pitchFamily="2" charset="0"/>
                <a:ea typeface="宋体" panose="02010600030101010101" pitchFamily="2" charset="-122"/>
                <a:cs typeface="+mn-cs"/>
              </a:rPr>
              <a:t>5</a:t>
            </a:r>
            <a:r>
              <a:rPr lang="en-US" altLang="x-none" sz="2800" b="1" strike="noStrike" noProof="1" dirty="0">
                <a:latin typeface="Times New Roman" panose="02020603050405020304" pitchFamily="2" charset="0"/>
                <a:ea typeface="宋体" panose="02010600030101010101" pitchFamily="2" charset="-122"/>
                <a:cs typeface="+mn-cs"/>
              </a:rPr>
              <a:t>-14</a:t>
            </a:r>
            <a:r>
              <a:rPr lang="zh-CN" altLang="en-US" sz="2800" b="1" strike="noStrike" noProof="1" dirty="0">
                <a:latin typeface="Times New Roman" panose="02020603050405020304" pitchFamily="2" charset="0"/>
                <a:ea typeface="宋体" panose="02010600030101010101" pitchFamily="2" charset="-122"/>
                <a:cs typeface="+mn-cs"/>
              </a:rPr>
              <a:t>所示</a:t>
            </a:r>
            <a:r>
              <a:rPr lang="zh-CN" altLang="en-US" sz="2800" b="1" strike="noStrike" noProof="1" dirty="0">
                <a:latin typeface="宋体" panose="02010600030101010101" pitchFamily="2" charset="-122"/>
                <a:ea typeface="宋体" panose="02010600030101010101" pitchFamily="2" charset="-122"/>
                <a:cs typeface="+mn-cs"/>
              </a:rPr>
              <a:t>。</a:t>
            </a:r>
            <a:endParaRPr lang="zh-CN" altLang="en-US" sz="2800" b="1" strike="noStrike" noProof="1" dirty="0">
              <a:latin typeface="宋体" panose="02010600030101010101" pitchFamily="2" charset="-122"/>
            </a:endParaRPr>
          </a:p>
        </p:txBody>
      </p:sp>
      <p:grpSp>
        <p:nvGrpSpPr>
          <p:cNvPr id="246786" name="组合 292866"/>
          <p:cNvGrpSpPr/>
          <p:nvPr/>
        </p:nvGrpSpPr>
        <p:grpSpPr>
          <a:xfrm>
            <a:off x="2667000" y="1341438"/>
            <a:ext cx="6081713" cy="4608512"/>
            <a:chOff x="0" y="0"/>
            <a:chExt cx="3831" cy="2903"/>
          </a:xfrm>
        </p:grpSpPr>
        <p:grpSp>
          <p:nvGrpSpPr>
            <p:cNvPr id="246787" name="组合 292867"/>
            <p:cNvGrpSpPr/>
            <p:nvPr/>
          </p:nvGrpSpPr>
          <p:grpSpPr>
            <a:xfrm>
              <a:off x="0" y="0"/>
              <a:ext cx="3831" cy="2494"/>
              <a:chOff x="0" y="0"/>
              <a:chExt cx="3836" cy="2496"/>
            </a:xfrm>
          </p:grpSpPr>
          <p:sp>
            <p:nvSpPr>
              <p:cNvPr id="246788" name="矩形 292868"/>
              <p:cNvSpPr/>
              <p:nvPr/>
            </p:nvSpPr>
            <p:spPr>
              <a:xfrm>
                <a:off x="144" y="0"/>
                <a:ext cx="816" cy="227"/>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A=NULL</a:t>
                </a:r>
                <a:endParaRPr lang="en-US" altLang="x-none" sz="2400" dirty="0">
                  <a:latin typeface="Times New Roman" panose="02020603050405020304" pitchFamily="2" charset="0"/>
                  <a:ea typeface="宋体" panose="02010600030101010101" pitchFamily="2" charset="-122"/>
                </a:endParaRPr>
              </a:p>
            </p:txBody>
          </p:sp>
          <p:grpSp>
            <p:nvGrpSpPr>
              <p:cNvPr id="246789" name="组合 292869"/>
              <p:cNvGrpSpPr/>
              <p:nvPr/>
            </p:nvGrpSpPr>
            <p:grpSpPr>
              <a:xfrm>
                <a:off x="471" y="222"/>
                <a:ext cx="934" cy="672"/>
                <a:chOff x="0" y="0"/>
                <a:chExt cx="934" cy="672"/>
              </a:xfrm>
            </p:grpSpPr>
            <p:grpSp>
              <p:nvGrpSpPr>
                <p:cNvPr id="246790" name="组合 292870"/>
                <p:cNvGrpSpPr/>
                <p:nvPr/>
              </p:nvGrpSpPr>
              <p:grpSpPr>
                <a:xfrm>
                  <a:off x="345" y="162"/>
                  <a:ext cx="589" cy="181"/>
                  <a:chOff x="0" y="0"/>
                  <a:chExt cx="589" cy="181"/>
                </a:xfrm>
              </p:grpSpPr>
              <p:sp>
                <p:nvSpPr>
                  <p:cNvPr id="246791" name="矩形 292871"/>
                  <p:cNvSpPr/>
                  <p:nvPr/>
                </p:nvSpPr>
                <p:spPr>
                  <a:xfrm>
                    <a:off x="0" y="0"/>
                    <a:ext cx="589" cy="181"/>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1     </a:t>
                    </a:r>
                    <a:r>
                      <a:rPr lang="en-US" altLang="x-none" sz="2400" dirty="0">
                        <a:latin typeface="Times New Roman" panose="02020603050405020304" pitchFamily="2" charset="0"/>
                        <a:ea typeface="Arial Unicode MS" panose="020B0604020202020204" charset="-122"/>
                      </a:rPr>
                      <a:t>∧</a:t>
                    </a:r>
                    <a:endParaRPr lang="en-US" altLang="x-none" sz="2400" dirty="0">
                      <a:latin typeface="Times New Roman" panose="02020603050405020304" pitchFamily="2" charset="0"/>
                      <a:ea typeface="Arial Unicode MS" panose="020B0604020202020204" charset="-122"/>
                    </a:endParaRPr>
                  </a:p>
                </p:txBody>
              </p:sp>
              <p:sp>
                <p:nvSpPr>
                  <p:cNvPr id="246792" name="直接连接符 292872"/>
                  <p:cNvSpPr/>
                  <p:nvPr/>
                </p:nvSpPr>
                <p:spPr>
                  <a:xfrm>
                    <a:off x="201" y="0"/>
                    <a:ext cx="0" cy="181"/>
                  </a:xfrm>
                  <a:prstGeom prst="line">
                    <a:avLst/>
                  </a:prstGeom>
                  <a:ln w="9525" cap="flat" cmpd="sng">
                    <a:solidFill>
                      <a:schemeClr val="tx1"/>
                    </a:solidFill>
                    <a:prstDash val="solid"/>
                    <a:round/>
                    <a:headEnd type="none" w="med" len="med"/>
                    <a:tailEnd type="none" w="med" len="med"/>
                  </a:ln>
                </p:spPr>
              </p:sp>
              <p:sp>
                <p:nvSpPr>
                  <p:cNvPr id="246793" name="直接连接符 292873"/>
                  <p:cNvSpPr/>
                  <p:nvPr/>
                </p:nvSpPr>
                <p:spPr>
                  <a:xfrm>
                    <a:off x="423" y="0"/>
                    <a:ext cx="0" cy="181"/>
                  </a:xfrm>
                  <a:prstGeom prst="line">
                    <a:avLst/>
                  </a:prstGeom>
                  <a:ln w="9525" cap="flat" cmpd="sng">
                    <a:solidFill>
                      <a:schemeClr val="tx1"/>
                    </a:solidFill>
                    <a:prstDash val="solid"/>
                    <a:round/>
                    <a:headEnd type="none" w="med" len="med"/>
                    <a:tailEnd type="none" w="med" len="med"/>
                  </a:ln>
                </p:spPr>
              </p:sp>
            </p:grpSp>
            <p:grpSp>
              <p:nvGrpSpPr>
                <p:cNvPr id="246794" name="组合 292874"/>
                <p:cNvGrpSpPr/>
                <p:nvPr/>
              </p:nvGrpSpPr>
              <p:grpSpPr>
                <a:xfrm>
                  <a:off x="456" y="489"/>
                  <a:ext cx="408" cy="183"/>
                  <a:chOff x="0" y="0"/>
                  <a:chExt cx="408" cy="183"/>
                </a:xfrm>
              </p:grpSpPr>
              <p:sp>
                <p:nvSpPr>
                  <p:cNvPr id="246795" name="矩形 292875"/>
                  <p:cNvSpPr/>
                  <p:nvPr/>
                </p:nvSpPr>
                <p:spPr>
                  <a:xfrm>
                    <a:off x="0" y="0"/>
                    <a:ext cx="408" cy="181"/>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0  e</a:t>
                    </a:r>
                    <a:endParaRPr lang="en-US" altLang="x-none" sz="2400" dirty="0">
                      <a:latin typeface="Times New Roman" panose="02020603050405020304" pitchFamily="2" charset="0"/>
                      <a:ea typeface="宋体" panose="02010600030101010101" pitchFamily="2" charset="-122"/>
                    </a:endParaRPr>
                  </a:p>
                </p:txBody>
              </p:sp>
              <p:sp>
                <p:nvSpPr>
                  <p:cNvPr id="246796" name="直接连接符 292876"/>
                  <p:cNvSpPr/>
                  <p:nvPr/>
                </p:nvSpPr>
                <p:spPr>
                  <a:xfrm>
                    <a:off x="210" y="2"/>
                    <a:ext cx="0" cy="181"/>
                  </a:xfrm>
                  <a:prstGeom prst="line">
                    <a:avLst/>
                  </a:prstGeom>
                  <a:ln w="9525" cap="flat" cmpd="sng">
                    <a:solidFill>
                      <a:schemeClr val="tx1"/>
                    </a:solidFill>
                    <a:prstDash val="solid"/>
                    <a:round/>
                    <a:headEnd type="none" w="med" len="med"/>
                    <a:tailEnd type="none" w="med" len="med"/>
                  </a:ln>
                </p:spPr>
              </p:sp>
            </p:grpSp>
            <p:grpSp>
              <p:nvGrpSpPr>
                <p:cNvPr id="246797" name="组合 292877"/>
                <p:cNvGrpSpPr/>
                <p:nvPr/>
              </p:nvGrpSpPr>
              <p:grpSpPr>
                <a:xfrm>
                  <a:off x="0" y="0"/>
                  <a:ext cx="336" cy="231"/>
                  <a:chOff x="0" y="0"/>
                  <a:chExt cx="336" cy="231"/>
                </a:xfrm>
              </p:grpSpPr>
              <p:sp>
                <p:nvSpPr>
                  <p:cNvPr id="246798" name="矩形 292878"/>
                  <p:cNvSpPr/>
                  <p:nvPr/>
                </p:nvSpPr>
                <p:spPr>
                  <a:xfrm>
                    <a:off x="0" y="0"/>
                    <a:ext cx="227" cy="227"/>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B</a:t>
                    </a:r>
                    <a:endParaRPr lang="en-US" altLang="x-none" sz="2400" dirty="0">
                      <a:latin typeface="Times New Roman" panose="02020603050405020304" pitchFamily="2" charset="0"/>
                      <a:ea typeface="宋体" panose="02010600030101010101" pitchFamily="2" charset="-122"/>
                    </a:endParaRPr>
                  </a:p>
                </p:txBody>
              </p:sp>
              <p:sp>
                <p:nvSpPr>
                  <p:cNvPr id="246799" name="直接连接符 292879"/>
                  <p:cNvSpPr/>
                  <p:nvPr/>
                </p:nvSpPr>
                <p:spPr>
                  <a:xfrm>
                    <a:off x="0" y="231"/>
                    <a:ext cx="336" cy="0"/>
                  </a:xfrm>
                  <a:prstGeom prst="line">
                    <a:avLst/>
                  </a:prstGeom>
                  <a:ln w="19050" cap="flat" cmpd="sng">
                    <a:solidFill>
                      <a:schemeClr val="tx1"/>
                    </a:solidFill>
                    <a:prstDash val="solid"/>
                    <a:round/>
                    <a:headEnd type="none" w="med" len="med"/>
                    <a:tailEnd type="triangle" w="med" len="med"/>
                  </a:ln>
                </p:spPr>
              </p:sp>
            </p:grpSp>
            <p:sp>
              <p:nvSpPr>
                <p:cNvPr id="246800" name="直接连接符 292880"/>
                <p:cNvSpPr/>
                <p:nvPr/>
              </p:nvSpPr>
              <p:spPr>
                <a:xfrm>
                  <a:off x="663" y="285"/>
                  <a:ext cx="0" cy="204"/>
                </a:xfrm>
                <a:prstGeom prst="line">
                  <a:avLst/>
                </a:prstGeom>
                <a:ln w="19050" cap="flat" cmpd="sng">
                  <a:solidFill>
                    <a:schemeClr val="tx1"/>
                  </a:solidFill>
                  <a:prstDash val="solid"/>
                  <a:round/>
                  <a:headEnd type="none" w="med" len="med"/>
                  <a:tailEnd type="triangle" w="med" len="med"/>
                </a:ln>
              </p:spPr>
            </p:sp>
          </p:grpSp>
          <p:grpSp>
            <p:nvGrpSpPr>
              <p:cNvPr id="246801" name="组合 292881"/>
              <p:cNvGrpSpPr/>
              <p:nvPr/>
            </p:nvGrpSpPr>
            <p:grpSpPr>
              <a:xfrm>
                <a:off x="672" y="846"/>
                <a:ext cx="3133" cy="1026"/>
                <a:chOff x="0" y="0"/>
                <a:chExt cx="3133" cy="1026"/>
              </a:xfrm>
            </p:grpSpPr>
            <p:grpSp>
              <p:nvGrpSpPr>
                <p:cNvPr id="246802" name="组合 292882"/>
                <p:cNvGrpSpPr/>
                <p:nvPr/>
              </p:nvGrpSpPr>
              <p:grpSpPr>
                <a:xfrm>
                  <a:off x="345" y="171"/>
                  <a:ext cx="589" cy="181"/>
                  <a:chOff x="0" y="0"/>
                  <a:chExt cx="589" cy="181"/>
                </a:xfrm>
              </p:grpSpPr>
              <p:sp>
                <p:nvSpPr>
                  <p:cNvPr id="246803" name="矩形 292883"/>
                  <p:cNvSpPr/>
                  <p:nvPr/>
                </p:nvSpPr>
                <p:spPr>
                  <a:xfrm>
                    <a:off x="0" y="0"/>
                    <a:ext cx="589" cy="181"/>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1</a:t>
                    </a:r>
                    <a:endParaRPr lang="en-US" altLang="x-none" sz="2400" dirty="0">
                      <a:latin typeface="Times New Roman" panose="02020603050405020304" pitchFamily="2" charset="0"/>
                      <a:ea typeface="宋体" panose="02010600030101010101" pitchFamily="2" charset="-122"/>
                    </a:endParaRPr>
                  </a:p>
                </p:txBody>
              </p:sp>
              <p:sp>
                <p:nvSpPr>
                  <p:cNvPr id="246804" name="直接连接符 292884"/>
                  <p:cNvSpPr/>
                  <p:nvPr/>
                </p:nvSpPr>
                <p:spPr>
                  <a:xfrm>
                    <a:off x="201" y="0"/>
                    <a:ext cx="0" cy="181"/>
                  </a:xfrm>
                  <a:prstGeom prst="line">
                    <a:avLst/>
                  </a:prstGeom>
                  <a:ln w="9525" cap="flat" cmpd="sng">
                    <a:solidFill>
                      <a:schemeClr val="tx1"/>
                    </a:solidFill>
                    <a:prstDash val="solid"/>
                    <a:round/>
                    <a:headEnd type="none" w="med" len="med"/>
                    <a:tailEnd type="none" w="med" len="med"/>
                  </a:ln>
                </p:spPr>
              </p:sp>
              <p:sp>
                <p:nvSpPr>
                  <p:cNvPr id="246805" name="直接连接符 292885"/>
                  <p:cNvSpPr/>
                  <p:nvPr/>
                </p:nvSpPr>
                <p:spPr>
                  <a:xfrm>
                    <a:off x="423" y="0"/>
                    <a:ext cx="0" cy="181"/>
                  </a:xfrm>
                  <a:prstGeom prst="line">
                    <a:avLst/>
                  </a:prstGeom>
                  <a:ln w="9525" cap="flat" cmpd="sng">
                    <a:solidFill>
                      <a:schemeClr val="tx1"/>
                    </a:solidFill>
                    <a:prstDash val="solid"/>
                    <a:round/>
                    <a:headEnd type="none" w="med" len="med"/>
                    <a:tailEnd type="none" w="med" len="med"/>
                  </a:ln>
                </p:spPr>
              </p:sp>
            </p:grpSp>
            <p:grpSp>
              <p:nvGrpSpPr>
                <p:cNvPr id="246806" name="组合 292886"/>
                <p:cNvGrpSpPr/>
                <p:nvPr/>
              </p:nvGrpSpPr>
              <p:grpSpPr>
                <a:xfrm>
                  <a:off x="456" y="498"/>
                  <a:ext cx="408" cy="183"/>
                  <a:chOff x="0" y="0"/>
                  <a:chExt cx="408" cy="183"/>
                </a:xfrm>
              </p:grpSpPr>
              <p:sp>
                <p:nvSpPr>
                  <p:cNvPr id="246807" name="矩形 292887"/>
                  <p:cNvSpPr/>
                  <p:nvPr/>
                </p:nvSpPr>
                <p:spPr>
                  <a:xfrm>
                    <a:off x="0" y="0"/>
                    <a:ext cx="408" cy="181"/>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0  a</a:t>
                    </a:r>
                    <a:endParaRPr lang="en-US" altLang="x-none" sz="2400" dirty="0">
                      <a:latin typeface="Times New Roman" panose="02020603050405020304" pitchFamily="2" charset="0"/>
                      <a:ea typeface="宋体" panose="02010600030101010101" pitchFamily="2" charset="-122"/>
                    </a:endParaRPr>
                  </a:p>
                </p:txBody>
              </p:sp>
              <p:sp>
                <p:nvSpPr>
                  <p:cNvPr id="246808" name="直接连接符 292888"/>
                  <p:cNvSpPr/>
                  <p:nvPr/>
                </p:nvSpPr>
                <p:spPr>
                  <a:xfrm>
                    <a:off x="210" y="2"/>
                    <a:ext cx="0" cy="181"/>
                  </a:xfrm>
                  <a:prstGeom prst="line">
                    <a:avLst/>
                  </a:prstGeom>
                  <a:ln w="9525" cap="flat" cmpd="sng">
                    <a:solidFill>
                      <a:schemeClr val="tx1"/>
                    </a:solidFill>
                    <a:prstDash val="solid"/>
                    <a:round/>
                    <a:headEnd type="none" w="med" len="med"/>
                    <a:tailEnd type="none" w="med" len="med"/>
                  </a:ln>
                </p:spPr>
              </p:sp>
            </p:grpSp>
            <p:grpSp>
              <p:nvGrpSpPr>
                <p:cNvPr id="246809" name="组合 292889"/>
                <p:cNvGrpSpPr/>
                <p:nvPr/>
              </p:nvGrpSpPr>
              <p:grpSpPr>
                <a:xfrm>
                  <a:off x="0" y="0"/>
                  <a:ext cx="336" cy="231"/>
                  <a:chOff x="0" y="0"/>
                  <a:chExt cx="336" cy="231"/>
                </a:xfrm>
              </p:grpSpPr>
              <p:sp>
                <p:nvSpPr>
                  <p:cNvPr id="246810" name="矩形 292890"/>
                  <p:cNvSpPr/>
                  <p:nvPr/>
                </p:nvSpPr>
                <p:spPr>
                  <a:xfrm>
                    <a:off x="0" y="0"/>
                    <a:ext cx="227" cy="227"/>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C</a:t>
                    </a:r>
                    <a:endParaRPr lang="en-US" altLang="x-none" sz="2400" dirty="0">
                      <a:latin typeface="Times New Roman" panose="02020603050405020304" pitchFamily="2" charset="0"/>
                      <a:ea typeface="宋体" panose="02010600030101010101" pitchFamily="2" charset="-122"/>
                    </a:endParaRPr>
                  </a:p>
                </p:txBody>
              </p:sp>
              <p:sp>
                <p:nvSpPr>
                  <p:cNvPr id="246811" name="直接连接符 292891"/>
                  <p:cNvSpPr/>
                  <p:nvPr/>
                </p:nvSpPr>
                <p:spPr>
                  <a:xfrm>
                    <a:off x="0" y="231"/>
                    <a:ext cx="336" cy="0"/>
                  </a:xfrm>
                  <a:prstGeom prst="line">
                    <a:avLst/>
                  </a:prstGeom>
                  <a:ln w="19050" cap="flat" cmpd="sng">
                    <a:solidFill>
                      <a:schemeClr val="tx1"/>
                    </a:solidFill>
                    <a:prstDash val="solid"/>
                    <a:round/>
                    <a:headEnd type="none" w="med" len="med"/>
                    <a:tailEnd type="triangle" w="med" len="med"/>
                  </a:ln>
                </p:spPr>
              </p:sp>
            </p:grpSp>
            <p:sp>
              <p:nvSpPr>
                <p:cNvPr id="246812" name="直接连接符 292892"/>
                <p:cNvSpPr/>
                <p:nvPr/>
              </p:nvSpPr>
              <p:spPr>
                <a:xfrm>
                  <a:off x="663" y="294"/>
                  <a:ext cx="0" cy="204"/>
                </a:xfrm>
                <a:prstGeom prst="line">
                  <a:avLst/>
                </a:prstGeom>
                <a:ln w="19050" cap="flat" cmpd="sng">
                  <a:solidFill>
                    <a:schemeClr val="tx1"/>
                  </a:solidFill>
                  <a:prstDash val="solid"/>
                  <a:round/>
                  <a:headEnd type="none" w="med" len="med"/>
                  <a:tailEnd type="triangle" w="med" len="med"/>
                </a:ln>
              </p:spPr>
            </p:sp>
            <p:sp>
              <p:nvSpPr>
                <p:cNvPr id="246813" name="直接连接符 292893"/>
                <p:cNvSpPr/>
                <p:nvPr/>
              </p:nvSpPr>
              <p:spPr>
                <a:xfrm>
                  <a:off x="882" y="267"/>
                  <a:ext cx="204" cy="0"/>
                </a:xfrm>
                <a:prstGeom prst="line">
                  <a:avLst/>
                </a:prstGeom>
                <a:ln w="19050" cap="flat" cmpd="sng">
                  <a:solidFill>
                    <a:schemeClr val="tx1"/>
                  </a:solidFill>
                  <a:prstDash val="solid"/>
                  <a:round/>
                  <a:headEnd type="none" w="med" len="med"/>
                  <a:tailEnd type="triangle" w="med" len="med"/>
                </a:ln>
              </p:spPr>
            </p:sp>
            <p:grpSp>
              <p:nvGrpSpPr>
                <p:cNvPr id="246814" name="组合 292894"/>
                <p:cNvGrpSpPr/>
                <p:nvPr/>
              </p:nvGrpSpPr>
              <p:grpSpPr>
                <a:xfrm>
                  <a:off x="1095" y="501"/>
                  <a:ext cx="589" cy="525"/>
                  <a:chOff x="0" y="0"/>
                  <a:chExt cx="589" cy="525"/>
                </a:xfrm>
              </p:grpSpPr>
              <p:grpSp>
                <p:nvGrpSpPr>
                  <p:cNvPr id="246815" name="组合 292895"/>
                  <p:cNvGrpSpPr/>
                  <p:nvPr/>
                </p:nvGrpSpPr>
                <p:grpSpPr>
                  <a:xfrm>
                    <a:off x="0" y="0"/>
                    <a:ext cx="589" cy="181"/>
                    <a:chOff x="0" y="0"/>
                    <a:chExt cx="589" cy="181"/>
                  </a:xfrm>
                </p:grpSpPr>
                <p:sp>
                  <p:nvSpPr>
                    <p:cNvPr id="246816" name="矩形 292896"/>
                    <p:cNvSpPr/>
                    <p:nvPr/>
                  </p:nvSpPr>
                  <p:spPr>
                    <a:xfrm>
                      <a:off x="0" y="0"/>
                      <a:ext cx="589" cy="181"/>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1</a:t>
                      </a:r>
                      <a:endParaRPr lang="en-US" altLang="x-none" sz="2400" dirty="0">
                        <a:latin typeface="Times New Roman" panose="02020603050405020304" pitchFamily="2" charset="0"/>
                        <a:ea typeface="宋体" panose="02010600030101010101" pitchFamily="2" charset="-122"/>
                      </a:endParaRPr>
                    </a:p>
                  </p:txBody>
                </p:sp>
                <p:sp>
                  <p:nvSpPr>
                    <p:cNvPr id="246817" name="直接连接符 292897"/>
                    <p:cNvSpPr/>
                    <p:nvPr/>
                  </p:nvSpPr>
                  <p:spPr>
                    <a:xfrm>
                      <a:off x="201" y="0"/>
                      <a:ext cx="0" cy="181"/>
                    </a:xfrm>
                    <a:prstGeom prst="line">
                      <a:avLst/>
                    </a:prstGeom>
                    <a:ln w="9525" cap="flat" cmpd="sng">
                      <a:solidFill>
                        <a:schemeClr val="tx1"/>
                      </a:solidFill>
                      <a:prstDash val="solid"/>
                      <a:round/>
                      <a:headEnd type="none" w="med" len="med"/>
                      <a:tailEnd type="none" w="med" len="med"/>
                    </a:ln>
                  </p:spPr>
                </p:sp>
                <p:sp>
                  <p:nvSpPr>
                    <p:cNvPr id="246818" name="直接连接符 292898"/>
                    <p:cNvSpPr/>
                    <p:nvPr/>
                  </p:nvSpPr>
                  <p:spPr>
                    <a:xfrm>
                      <a:off x="423" y="0"/>
                      <a:ext cx="0" cy="181"/>
                    </a:xfrm>
                    <a:prstGeom prst="line">
                      <a:avLst/>
                    </a:prstGeom>
                    <a:ln w="9525" cap="flat" cmpd="sng">
                      <a:solidFill>
                        <a:schemeClr val="tx1"/>
                      </a:solidFill>
                      <a:prstDash val="solid"/>
                      <a:round/>
                      <a:headEnd type="none" w="med" len="med"/>
                      <a:tailEnd type="none" w="med" len="med"/>
                    </a:ln>
                  </p:spPr>
                </p:sp>
              </p:grpSp>
              <p:grpSp>
                <p:nvGrpSpPr>
                  <p:cNvPr id="246819" name="组合 292899"/>
                  <p:cNvGrpSpPr/>
                  <p:nvPr/>
                </p:nvGrpSpPr>
                <p:grpSpPr>
                  <a:xfrm>
                    <a:off x="84" y="342"/>
                    <a:ext cx="408" cy="183"/>
                    <a:chOff x="0" y="0"/>
                    <a:chExt cx="408" cy="183"/>
                  </a:xfrm>
                </p:grpSpPr>
                <p:sp>
                  <p:nvSpPr>
                    <p:cNvPr id="246820" name="矩形 292900"/>
                    <p:cNvSpPr/>
                    <p:nvPr/>
                  </p:nvSpPr>
                  <p:spPr>
                    <a:xfrm>
                      <a:off x="0" y="0"/>
                      <a:ext cx="408" cy="181"/>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0  b</a:t>
                      </a:r>
                      <a:endParaRPr lang="en-US" altLang="x-none" sz="2400" dirty="0">
                        <a:latin typeface="Times New Roman" panose="02020603050405020304" pitchFamily="2" charset="0"/>
                        <a:ea typeface="宋体" panose="02010600030101010101" pitchFamily="2" charset="-122"/>
                      </a:endParaRPr>
                    </a:p>
                  </p:txBody>
                </p:sp>
                <p:sp>
                  <p:nvSpPr>
                    <p:cNvPr id="246821" name="直接连接符 292901"/>
                    <p:cNvSpPr/>
                    <p:nvPr/>
                  </p:nvSpPr>
                  <p:spPr>
                    <a:xfrm>
                      <a:off x="210" y="2"/>
                      <a:ext cx="0" cy="181"/>
                    </a:xfrm>
                    <a:prstGeom prst="line">
                      <a:avLst/>
                    </a:prstGeom>
                    <a:ln w="9525" cap="flat" cmpd="sng">
                      <a:solidFill>
                        <a:schemeClr val="tx1"/>
                      </a:solidFill>
                      <a:prstDash val="solid"/>
                      <a:round/>
                      <a:headEnd type="none" w="med" len="med"/>
                      <a:tailEnd type="none" w="med" len="med"/>
                    </a:ln>
                  </p:spPr>
                </p:sp>
              </p:grpSp>
              <p:sp>
                <p:nvSpPr>
                  <p:cNvPr id="246822" name="直接连接符 292902"/>
                  <p:cNvSpPr/>
                  <p:nvPr/>
                </p:nvSpPr>
                <p:spPr>
                  <a:xfrm>
                    <a:off x="297" y="123"/>
                    <a:ext cx="0" cy="204"/>
                  </a:xfrm>
                  <a:prstGeom prst="line">
                    <a:avLst/>
                  </a:prstGeom>
                  <a:ln w="19050" cap="flat" cmpd="sng">
                    <a:solidFill>
                      <a:schemeClr val="tx1"/>
                    </a:solidFill>
                    <a:prstDash val="solid"/>
                    <a:round/>
                    <a:headEnd type="none" w="med" len="med"/>
                    <a:tailEnd type="triangle" w="med" len="med"/>
                  </a:ln>
                </p:spPr>
              </p:sp>
            </p:grpSp>
            <p:grpSp>
              <p:nvGrpSpPr>
                <p:cNvPr id="246823" name="组合 292903"/>
                <p:cNvGrpSpPr/>
                <p:nvPr/>
              </p:nvGrpSpPr>
              <p:grpSpPr>
                <a:xfrm>
                  <a:off x="1095" y="174"/>
                  <a:ext cx="589" cy="327"/>
                  <a:chOff x="0" y="0"/>
                  <a:chExt cx="589" cy="327"/>
                </a:xfrm>
              </p:grpSpPr>
              <p:grpSp>
                <p:nvGrpSpPr>
                  <p:cNvPr id="246824" name="组合 292904"/>
                  <p:cNvGrpSpPr/>
                  <p:nvPr/>
                </p:nvGrpSpPr>
                <p:grpSpPr>
                  <a:xfrm>
                    <a:off x="0" y="0"/>
                    <a:ext cx="589" cy="181"/>
                    <a:chOff x="0" y="0"/>
                    <a:chExt cx="589" cy="181"/>
                  </a:xfrm>
                </p:grpSpPr>
                <p:sp>
                  <p:nvSpPr>
                    <p:cNvPr id="246825" name="矩形 292905"/>
                    <p:cNvSpPr/>
                    <p:nvPr/>
                  </p:nvSpPr>
                  <p:spPr>
                    <a:xfrm>
                      <a:off x="0" y="0"/>
                      <a:ext cx="589" cy="181"/>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1     </a:t>
                      </a:r>
                      <a:r>
                        <a:rPr lang="en-US" altLang="x-none" sz="2400" dirty="0">
                          <a:latin typeface="Times New Roman" panose="02020603050405020304" pitchFamily="2" charset="0"/>
                          <a:ea typeface="Arial Unicode MS" panose="020B0604020202020204" charset="-122"/>
                        </a:rPr>
                        <a:t>∧</a:t>
                      </a:r>
                      <a:endParaRPr lang="en-US" altLang="x-none" sz="2400" dirty="0">
                        <a:latin typeface="Times New Roman" panose="02020603050405020304" pitchFamily="2" charset="0"/>
                        <a:ea typeface="Arial Unicode MS" panose="020B0604020202020204" charset="-122"/>
                      </a:endParaRPr>
                    </a:p>
                  </p:txBody>
                </p:sp>
                <p:sp>
                  <p:nvSpPr>
                    <p:cNvPr id="246826" name="直接连接符 292906"/>
                    <p:cNvSpPr/>
                    <p:nvPr/>
                  </p:nvSpPr>
                  <p:spPr>
                    <a:xfrm>
                      <a:off x="201" y="0"/>
                      <a:ext cx="0" cy="181"/>
                    </a:xfrm>
                    <a:prstGeom prst="line">
                      <a:avLst/>
                    </a:prstGeom>
                    <a:ln w="9525" cap="flat" cmpd="sng">
                      <a:solidFill>
                        <a:schemeClr val="tx1"/>
                      </a:solidFill>
                      <a:prstDash val="solid"/>
                      <a:round/>
                      <a:headEnd type="none" w="med" len="med"/>
                      <a:tailEnd type="none" w="med" len="med"/>
                    </a:ln>
                  </p:spPr>
                </p:sp>
                <p:sp>
                  <p:nvSpPr>
                    <p:cNvPr id="246827" name="直接连接符 292907"/>
                    <p:cNvSpPr/>
                    <p:nvPr/>
                  </p:nvSpPr>
                  <p:spPr>
                    <a:xfrm>
                      <a:off x="423" y="0"/>
                      <a:ext cx="0" cy="181"/>
                    </a:xfrm>
                    <a:prstGeom prst="line">
                      <a:avLst/>
                    </a:prstGeom>
                    <a:ln w="9525" cap="flat" cmpd="sng">
                      <a:solidFill>
                        <a:schemeClr val="tx1"/>
                      </a:solidFill>
                      <a:prstDash val="solid"/>
                      <a:round/>
                      <a:headEnd type="none" w="med" len="med"/>
                      <a:tailEnd type="none" w="med" len="med"/>
                    </a:ln>
                  </p:spPr>
                </p:sp>
              </p:grpSp>
              <p:sp>
                <p:nvSpPr>
                  <p:cNvPr id="246828" name="直接连接符 292908"/>
                  <p:cNvSpPr/>
                  <p:nvPr/>
                </p:nvSpPr>
                <p:spPr>
                  <a:xfrm>
                    <a:off x="301" y="123"/>
                    <a:ext cx="0" cy="204"/>
                  </a:xfrm>
                  <a:prstGeom prst="line">
                    <a:avLst/>
                  </a:prstGeom>
                  <a:ln w="19050" cap="flat" cmpd="sng">
                    <a:solidFill>
                      <a:schemeClr val="tx1"/>
                    </a:solidFill>
                    <a:prstDash val="solid"/>
                    <a:round/>
                    <a:headEnd type="none" w="med" len="med"/>
                    <a:tailEnd type="triangle" w="med" len="med"/>
                  </a:ln>
                </p:spPr>
              </p:sp>
            </p:grpSp>
            <p:sp>
              <p:nvSpPr>
                <p:cNvPr id="246829" name="直接连接符 292909"/>
                <p:cNvSpPr/>
                <p:nvPr/>
              </p:nvSpPr>
              <p:spPr>
                <a:xfrm>
                  <a:off x="1620" y="585"/>
                  <a:ext cx="204" cy="0"/>
                </a:xfrm>
                <a:prstGeom prst="line">
                  <a:avLst/>
                </a:prstGeom>
                <a:ln w="19050" cap="flat" cmpd="sng">
                  <a:solidFill>
                    <a:schemeClr val="tx1"/>
                  </a:solidFill>
                  <a:prstDash val="solid"/>
                  <a:round/>
                  <a:headEnd type="none" w="med" len="med"/>
                  <a:tailEnd type="triangle" w="med" len="med"/>
                </a:ln>
              </p:spPr>
            </p:sp>
            <p:grpSp>
              <p:nvGrpSpPr>
                <p:cNvPr id="246830" name="组合 292910"/>
                <p:cNvGrpSpPr/>
                <p:nvPr/>
              </p:nvGrpSpPr>
              <p:grpSpPr>
                <a:xfrm>
                  <a:off x="1815" y="498"/>
                  <a:ext cx="589" cy="525"/>
                  <a:chOff x="0" y="0"/>
                  <a:chExt cx="589" cy="525"/>
                </a:xfrm>
              </p:grpSpPr>
              <p:grpSp>
                <p:nvGrpSpPr>
                  <p:cNvPr id="246831" name="组合 292911"/>
                  <p:cNvGrpSpPr/>
                  <p:nvPr/>
                </p:nvGrpSpPr>
                <p:grpSpPr>
                  <a:xfrm>
                    <a:off x="0" y="0"/>
                    <a:ext cx="589" cy="181"/>
                    <a:chOff x="0" y="0"/>
                    <a:chExt cx="589" cy="181"/>
                  </a:xfrm>
                </p:grpSpPr>
                <p:sp>
                  <p:nvSpPr>
                    <p:cNvPr id="246832" name="矩形 292912"/>
                    <p:cNvSpPr/>
                    <p:nvPr/>
                  </p:nvSpPr>
                  <p:spPr>
                    <a:xfrm>
                      <a:off x="0" y="0"/>
                      <a:ext cx="589" cy="181"/>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1</a:t>
                      </a:r>
                      <a:endParaRPr lang="en-US" altLang="x-none" sz="2400" dirty="0">
                        <a:latin typeface="Times New Roman" panose="02020603050405020304" pitchFamily="2" charset="0"/>
                        <a:ea typeface="宋体" panose="02010600030101010101" pitchFamily="2" charset="-122"/>
                      </a:endParaRPr>
                    </a:p>
                  </p:txBody>
                </p:sp>
                <p:sp>
                  <p:nvSpPr>
                    <p:cNvPr id="246833" name="直接连接符 292913"/>
                    <p:cNvSpPr/>
                    <p:nvPr/>
                  </p:nvSpPr>
                  <p:spPr>
                    <a:xfrm>
                      <a:off x="201" y="0"/>
                      <a:ext cx="0" cy="181"/>
                    </a:xfrm>
                    <a:prstGeom prst="line">
                      <a:avLst/>
                    </a:prstGeom>
                    <a:ln w="9525" cap="flat" cmpd="sng">
                      <a:solidFill>
                        <a:schemeClr val="tx1"/>
                      </a:solidFill>
                      <a:prstDash val="solid"/>
                      <a:round/>
                      <a:headEnd type="none" w="med" len="med"/>
                      <a:tailEnd type="none" w="med" len="med"/>
                    </a:ln>
                  </p:spPr>
                </p:sp>
                <p:sp>
                  <p:nvSpPr>
                    <p:cNvPr id="246834" name="直接连接符 292914"/>
                    <p:cNvSpPr/>
                    <p:nvPr/>
                  </p:nvSpPr>
                  <p:spPr>
                    <a:xfrm>
                      <a:off x="423" y="0"/>
                      <a:ext cx="0" cy="181"/>
                    </a:xfrm>
                    <a:prstGeom prst="line">
                      <a:avLst/>
                    </a:prstGeom>
                    <a:ln w="9525" cap="flat" cmpd="sng">
                      <a:solidFill>
                        <a:schemeClr val="tx1"/>
                      </a:solidFill>
                      <a:prstDash val="solid"/>
                      <a:round/>
                      <a:headEnd type="none" w="med" len="med"/>
                      <a:tailEnd type="none" w="med" len="med"/>
                    </a:ln>
                  </p:spPr>
                </p:sp>
              </p:grpSp>
              <p:grpSp>
                <p:nvGrpSpPr>
                  <p:cNvPr id="246835" name="组合 292915"/>
                  <p:cNvGrpSpPr/>
                  <p:nvPr/>
                </p:nvGrpSpPr>
                <p:grpSpPr>
                  <a:xfrm>
                    <a:off x="84" y="342"/>
                    <a:ext cx="408" cy="183"/>
                    <a:chOff x="0" y="0"/>
                    <a:chExt cx="408" cy="183"/>
                  </a:xfrm>
                </p:grpSpPr>
                <p:sp>
                  <p:nvSpPr>
                    <p:cNvPr id="246836" name="矩形 292916"/>
                    <p:cNvSpPr/>
                    <p:nvPr/>
                  </p:nvSpPr>
                  <p:spPr>
                    <a:xfrm>
                      <a:off x="0" y="0"/>
                      <a:ext cx="408" cy="181"/>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0  c</a:t>
                      </a:r>
                      <a:endParaRPr lang="en-US" altLang="x-none" sz="2400" dirty="0">
                        <a:latin typeface="Times New Roman" panose="02020603050405020304" pitchFamily="2" charset="0"/>
                        <a:ea typeface="宋体" panose="02010600030101010101" pitchFamily="2" charset="-122"/>
                      </a:endParaRPr>
                    </a:p>
                  </p:txBody>
                </p:sp>
                <p:sp>
                  <p:nvSpPr>
                    <p:cNvPr id="246837" name="直接连接符 292917"/>
                    <p:cNvSpPr/>
                    <p:nvPr/>
                  </p:nvSpPr>
                  <p:spPr>
                    <a:xfrm>
                      <a:off x="210" y="2"/>
                      <a:ext cx="0" cy="181"/>
                    </a:xfrm>
                    <a:prstGeom prst="line">
                      <a:avLst/>
                    </a:prstGeom>
                    <a:ln w="9525" cap="flat" cmpd="sng">
                      <a:solidFill>
                        <a:schemeClr val="tx1"/>
                      </a:solidFill>
                      <a:prstDash val="solid"/>
                      <a:round/>
                      <a:headEnd type="none" w="med" len="med"/>
                      <a:tailEnd type="none" w="med" len="med"/>
                    </a:ln>
                  </p:spPr>
                </p:sp>
              </p:grpSp>
              <p:sp>
                <p:nvSpPr>
                  <p:cNvPr id="246838" name="直接连接符 292918"/>
                  <p:cNvSpPr/>
                  <p:nvPr/>
                </p:nvSpPr>
                <p:spPr>
                  <a:xfrm>
                    <a:off x="297" y="123"/>
                    <a:ext cx="0" cy="204"/>
                  </a:xfrm>
                  <a:prstGeom prst="line">
                    <a:avLst/>
                  </a:prstGeom>
                  <a:ln w="19050" cap="flat" cmpd="sng">
                    <a:solidFill>
                      <a:schemeClr val="tx1"/>
                    </a:solidFill>
                    <a:prstDash val="solid"/>
                    <a:round/>
                    <a:headEnd type="none" w="med" len="med"/>
                    <a:tailEnd type="triangle" w="med" len="med"/>
                  </a:ln>
                </p:spPr>
              </p:sp>
            </p:grpSp>
            <p:sp>
              <p:nvSpPr>
                <p:cNvPr id="246839" name="直接连接符 292919"/>
                <p:cNvSpPr/>
                <p:nvPr/>
              </p:nvSpPr>
              <p:spPr>
                <a:xfrm>
                  <a:off x="2340" y="585"/>
                  <a:ext cx="204" cy="0"/>
                </a:xfrm>
                <a:prstGeom prst="line">
                  <a:avLst/>
                </a:prstGeom>
                <a:ln w="19050" cap="flat" cmpd="sng">
                  <a:solidFill>
                    <a:schemeClr val="tx1"/>
                  </a:solidFill>
                  <a:prstDash val="solid"/>
                  <a:round/>
                  <a:headEnd type="none" w="med" len="med"/>
                  <a:tailEnd type="triangle" w="med" len="med"/>
                </a:ln>
              </p:spPr>
            </p:sp>
            <p:grpSp>
              <p:nvGrpSpPr>
                <p:cNvPr id="246840" name="组合 292920"/>
                <p:cNvGrpSpPr/>
                <p:nvPr/>
              </p:nvGrpSpPr>
              <p:grpSpPr>
                <a:xfrm>
                  <a:off x="2544" y="489"/>
                  <a:ext cx="589" cy="525"/>
                  <a:chOff x="0" y="0"/>
                  <a:chExt cx="589" cy="525"/>
                </a:xfrm>
              </p:grpSpPr>
              <p:grpSp>
                <p:nvGrpSpPr>
                  <p:cNvPr id="246841" name="组合 292921"/>
                  <p:cNvGrpSpPr/>
                  <p:nvPr/>
                </p:nvGrpSpPr>
                <p:grpSpPr>
                  <a:xfrm>
                    <a:off x="0" y="0"/>
                    <a:ext cx="589" cy="181"/>
                    <a:chOff x="0" y="0"/>
                    <a:chExt cx="589" cy="181"/>
                  </a:xfrm>
                </p:grpSpPr>
                <p:sp>
                  <p:nvSpPr>
                    <p:cNvPr id="246842" name="矩形 292922"/>
                    <p:cNvSpPr/>
                    <p:nvPr/>
                  </p:nvSpPr>
                  <p:spPr>
                    <a:xfrm>
                      <a:off x="0" y="0"/>
                      <a:ext cx="589" cy="181"/>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1     </a:t>
                      </a:r>
                      <a:r>
                        <a:rPr lang="en-US" altLang="x-none" sz="2400" dirty="0">
                          <a:latin typeface="Times New Roman" panose="02020603050405020304" pitchFamily="2" charset="0"/>
                          <a:ea typeface="Arial Unicode MS" panose="020B0604020202020204" charset="-122"/>
                        </a:rPr>
                        <a:t>∧</a:t>
                      </a:r>
                      <a:endParaRPr lang="en-US" altLang="x-none" sz="2400" dirty="0">
                        <a:latin typeface="Times New Roman" panose="02020603050405020304" pitchFamily="2" charset="0"/>
                        <a:ea typeface="Arial Unicode MS" panose="020B0604020202020204" charset="-122"/>
                      </a:endParaRPr>
                    </a:p>
                  </p:txBody>
                </p:sp>
                <p:sp>
                  <p:nvSpPr>
                    <p:cNvPr id="246843" name="直接连接符 292923"/>
                    <p:cNvSpPr/>
                    <p:nvPr/>
                  </p:nvSpPr>
                  <p:spPr>
                    <a:xfrm>
                      <a:off x="201" y="0"/>
                      <a:ext cx="0" cy="181"/>
                    </a:xfrm>
                    <a:prstGeom prst="line">
                      <a:avLst/>
                    </a:prstGeom>
                    <a:ln w="9525" cap="flat" cmpd="sng">
                      <a:solidFill>
                        <a:schemeClr val="tx1"/>
                      </a:solidFill>
                      <a:prstDash val="solid"/>
                      <a:round/>
                      <a:headEnd type="none" w="med" len="med"/>
                      <a:tailEnd type="none" w="med" len="med"/>
                    </a:ln>
                  </p:spPr>
                </p:sp>
                <p:sp>
                  <p:nvSpPr>
                    <p:cNvPr id="246844" name="直接连接符 292924"/>
                    <p:cNvSpPr/>
                    <p:nvPr/>
                  </p:nvSpPr>
                  <p:spPr>
                    <a:xfrm>
                      <a:off x="423" y="0"/>
                      <a:ext cx="0" cy="181"/>
                    </a:xfrm>
                    <a:prstGeom prst="line">
                      <a:avLst/>
                    </a:prstGeom>
                    <a:ln w="9525" cap="flat" cmpd="sng">
                      <a:solidFill>
                        <a:schemeClr val="tx1"/>
                      </a:solidFill>
                      <a:prstDash val="solid"/>
                      <a:round/>
                      <a:headEnd type="none" w="med" len="med"/>
                      <a:tailEnd type="none" w="med" len="med"/>
                    </a:ln>
                  </p:spPr>
                </p:sp>
              </p:grpSp>
              <p:grpSp>
                <p:nvGrpSpPr>
                  <p:cNvPr id="246845" name="组合 292925"/>
                  <p:cNvGrpSpPr/>
                  <p:nvPr/>
                </p:nvGrpSpPr>
                <p:grpSpPr>
                  <a:xfrm>
                    <a:off x="84" y="342"/>
                    <a:ext cx="408" cy="183"/>
                    <a:chOff x="0" y="0"/>
                    <a:chExt cx="408" cy="183"/>
                  </a:xfrm>
                </p:grpSpPr>
                <p:sp>
                  <p:nvSpPr>
                    <p:cNvPr id="246846" name="矩形 292926"/>
                    <p:cNvSpPr/>
                    <p:nvPr/>
                  </p:nvSpPr>
                  <p:spPr>
                    <a:xfrm>
                      <a:off x="0" y="0"/>
                      <a:ext cx="408" cy="181"/>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0  d</a:t>
                      </a:r>
                      <a:endParaRPr lang="en-US" altLang="x-none" sz="2400" dirty="0">
                        <a:latin typeface="Times New Roman" panose="02020603050405020304" pitchFamily="2" charset="0"/>
                        <a:ea typeface="宋体" panose="02010600030101010101" pitchFamily="2" charset="-122"/>
                      </a:endParaRPr>
                    </a:p>
                  </p:txBody>
                </p:sp>
                <p:sp>
                  <p:nvSpPr>
                    <p:cNvPr id="246847" name="直接连接符 292927"/>
                    <p:cNvSpPr/>
                    <p:nvPr/>
                  </p:nvSpPr>
                  <p:spPr>
                    <a:xfrm>
                      <a:off x="210" y="2"/>
                      <a:ext cx="0" cy="181"/>
                    </a:xfrm>
                    <a:prstGeom prst="line">
                      <a:avLst/>
                    </a:prstGeom>
                    <a:ln w="9525" cap="flat" cmpd="sng">
                      <a:solidFill>
                        <a:schemeClr val="tx1"/>
                      </a:solidFill>
                      <a:prstDash val="solid"/>
                      <a:round/>
                      <a:headEnd type="none" w="med" len="med"/>
                      <a:tailEnd type="none" w="med" len="med"/>
                    </a:ln>
                  </p:spPr>
                </p:sp>
              </p:grpSp>
              <p:sp>
                <p:nvSpPr>
                  <p:cNvPr id="246848" name="直接连接符 292928"/>
                  <p:cNvSpPr/>
                  <p:nvPr/>
                </p:nvSpPr>
                <p:spPr>
                  <a:xfrm>
                    <a:off x="297" y="123"/>
                    <a:ext cx="0" cy="204"/>
                  </a:xfrm>
                  <a:prstGeom prst="line">
                    <a:avLst/>
                  </a:prstGeom>
                  <a:ln w="19050" cap="flat" cmpd="sng">
                    <a:solidFill>
                      <a:schemeClr val="tx1"/>
                    </a:solidFill>
                    <a:prstDash val="solid"/>
                    <a:round/>
                    <a:headEnd type="none" w="med" len="med"/>
                    <a:tailEnd type="triangle" w="med" len="med"/>
                  </a:ln>
                </p:spPr>
              </p:sp>
            </p:grpSp>
          </p:grpSp>
          <p:grpSp>
            <p:nvGrpSpPr>
              <p:cNvPr id="246849" name="组合 292929"/>
              <p:cNvGrpSpPr/>
              <p:nvPr/>
            </p:nvGrpSpPr>
            <p:grpSpPr>
              <a:xfrm>
                <a:off x="0" y="2153"/>
                <a:ext cx="3112" cy="343"/>
                <a:chOff x="0" y="0"/>
                <a:chExt cx="3112" cy="343"/>
              </a:xfrm>
            </p:grpSpPr>
            <p:sp>
              <p:nvSpPr>
                <p:cNvPr id="246850" name="直接连接符 292930"/>
                <p:cNvSpPr/>
                <p:nvPr/>
              </p:nvSpPr>
              <p:spPr>
                <a:xfrm>
                  <a:off x="2319" y="240"/>
                  <a:ext cx="204" cy="0"/>
                </a:xfrm>
                <a:prstGeom prst="line">
                  <a:avLst/>
                </a:prstGeom>
                <a:ln w="19050" cap="flat" cmpd="sng">
                  <a:solidFill>
                    <a:schemeClr val="tx1"/>
                  </a:solidFill>
                  <a:prstDash val="solid"/>
                  <a:round/>
                  <a:headEnd type="none" w="med" len="med"/>
                  <a:tailEnd type="triangle" w="med" len="med"/>
                </a:ln>
              </p:spPr>
            </p:sp>
            <p:grpSp>
              <p:nvGrpSpPr>
                <p:cNvPr id="246851" name="组合 292931"/>
                <p:cNvGrpSpPr/>
                <p:nvPr/>
              </p:nvGrpSpPr>
              <p:grpSpPr>
                <a:xfrm>
                  <a:off x="0" y="0"/>
                  <a:ext cx="336" cy="231"/>
                  <a:chOff x="0" y="0"/>
                  <a:chExt cx="336" cy="231"/>
                </a:xfrm>
              </p:grpSpPr>
              <p:sp>
                <p:nvSpPr>
                  <p:cNvPr id="246852" name="矩形 292932"/>
                  <p:cNvSpPr/>
                  <p:nvPr/>
                </p:nvSpPr>
                <p:spPr>
                  <a:xfrm>
                    <a:off x="0" y="0"/>
                    <a:ext cx="227" cy="227"/>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D</a:t>
                    </a:r>
                    <a:endParaRPr lang="en-US" altLang="x-none" sz="2400" dirty="0">
                      <a:latin typeface="Times New Roman" panose="02020603050405020304" pitchFamily="2" charset="0"/>
                      <a:ea typeface="宋体" panose="02010600030101010101" pitchFamily="2" charset="-122"/>
                    </a:endParaRPr>
                  </a:p>
                </p:txBody>
              </p:sp>
              <p:sp>
                <p:nvSpPr>
                  <p:cNvPr id="246853" name="直接连接符 292933"/>
                  <p:cNvSpPr/>
                  <p:nvPr/>
                </p:nvSpPr>
                <p:spPr>
                  <a:xfrm>
                    <a:off x="0" y="231"/>
                    <a:ext cx="336" cy="0"/>
                  </a:xfrm>
                  <a:prstGeom prst="line">
                    <a:avLst/>
                  </a:prstGeom>
                  <a:ln w="19050" cap="flat" cmpd="sng">
                    <a:solidFill>
                      <a:schemeClr val="tx1"/>
                    </a:solidFill>
                    <a:prstDash val="solid"/>
                    <a:round/>
                    <a:headEnd type="none" w="med" len="med"/>
                    <a:tailEnd type="triangle" w="med" len="med"/>
                  </a:ln>
                </p:spPr>
              </p:sp>
            </p:grpSp>
            <p:sp>
              <p:nvSpPr>
                <p:cNvPr id="246854" name="直接连接符 292934"/>
                <p:cNvSpPr/>
                <p:nvPr/>
              </p:nvSpPr>
              <p:spPr>
                <a:xfrm>
                  <a:off x="855" y="249"/>
                  <a:ext cx="204" cy="0"/>
                </a:xfrm>
                <a:prstGeom prst="line">
                  <a:avLst/>
                </a:prstGeom>
                <a:ln w="19050" cap="flat" cmpd="sng">
                  <a:solidFill>
                    <a:schemeClr val="tx1"/>
                  </a:solidFill>
                  <a:prstDash val="solid"/>
                  <a:round/>
                  <a:headEnd type="none" w="med" len="med"/>
                  <a:tailEnd type="triangle" w="med" len="med"/>
                </a:ln>
              </p:spPr>
            </p:sp>
            <p:grpSp>
              <p:nvGrpSpPr>
                <p:cNvPr id="246855" name="组合 292935"/>
                <p:cNvGrpSpPr/>
                <p:nvPr/>
              </p:nvGrpSpPr>
              <p:grpSpPr>
                <a:xfrm>
                  <a:off x="332" y="153"/>
                  <a:ext cx="589" cy="181"/>
                  <a:chOff x="0" y="0"/>
                  <a:chExt cx="589" cy="181"/>
                </a:xfrm>
              </p:grpSpPr>
              <p:sp>
                <p:nvSpPr>
                  <p:cNvPr id="246856" name="矩形 292936"/>
                  <p:cNvSpPr/>
                  <p:nvPr/>
                </p:nvSpPr>
                <p:spPr>
                  <a:xfrm>
                    <a:off x="0" y="0"/>
                    <a:ext cx="589" cy="181"/>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1  </a:t>
                    </a:r>
                    <a:r>
                      <a:rPr lang="en-US" altLang="x-none" sz="2400" dirty="0">
                        <a:latin typeface="Times New Roman" panose="02020603050405020304" pitchFamily="2" charset="0"/>
                        <a:ea typeface="Arial Unicode MS" panose="020B0604020202020204" charset="-122"/>
                      </a:rPr>
                      <a:t>∧</a:t>
                    </a:r>
                    <a:endParaRPr lang="en-US" altLang="x-none" sz="2400" dirty="0">
                      <a:latin typeface="Times New Roman" panose="02020603050405020304" pitchFamily="2" charset="0"/>
                      <a:ea typeface="Arial Unicode MS" panose="020B0604020202020204" charset="-122"/>
                    </a:endParaRPr>
                  </a:p>
                </p:txBody>
              </p:sp>
              <p:sp>
                <p:nvSpPr>
                  <p:cNvPr id="246857" name="直接连接符 292937"/>
                  <p:cNvSpPr/>
                  <p:nvPr/>
                </p:nvSpPr>
                <p:spPr>
                  <a:xfrm>
                    <a:off x="201" y="0"/>
                    <a:ext cx="0" cy="181"/>
                  </a:xfrm>
                  <a:prstGeom prst="line">
                    <a:avLst/>
                  </a:prstGeom>
                  <a:ln w="9525" cap="flat" cmpd="sng">
                    <a:solidFill>
                      <a:schemeClr val="tx1"/>
                    </a:solidFill>
                    <a:prstDash val="solid"/>
                    <a:round/>
                    <a:headEnd type="none" w="med" len="med"/>
                    <a:tailEnd type="none" w="med" len="med"/>
                  </a:ln>
                </p:spPr>
              </p:sp>
              <p:sp>
                <p:nvSpPr>
                  <p:cNvPr id="246858" name="直接连接符 292938"/>
                  <p:cNvSpPr/>
                  <p:nvPr/>
                </p:nvSpPr>
                <p:spPr>
                  <a:xfrm>
                    <a:off x="423" y="0"/>
                    <a:ext cx="0" cy="181"/>
                  </a:xfrm>
                  <a:prstGeom prst="line">
                    <a:avLst/>
                  </a:prstGeom>
                  <a:ln w="9525" cap="flat" cmpd="sng">
                    <a:solidFill>
                      <a:schemeClr val="tx1"/>
                    </a:solidFill>
                    <a:prstDash val="solid"/>
                    <a:round/>
                    <a:headEnd type="none" w="med" len="med"/>
                    <a:tailEnd type="none" w="med" len="med"/>
                  </a:ln>
                </p:spPr>
              </p:sp>
            </p:grpSp>
            <p:grpSp>
              <p:nvGrpSpPr>
                <p:cNvPr id="246859" name="组合 292939"/>
                <p:cNvGrpSpPr/>
                <p:nvPr/>
              </p:nvGrpSpPr>
              <p:grpSpPr>
                <a:xfrm>
                  <a:off x="1785" y="153"/>
                  <a:ext cx="589" cy="181"/>
                  <a:chOff x="0" y="0"/>
                  <a:chExt cx="589" cy="181"/>
                </a:xfrm>
              </p:grpSpPr>
              <p:sp>
                <p:nvSpPr>
                  <p:cNvPr id="246860" name="矩形 292940"/>
                  <p:cNvSpPr/>
                  <p:nvPr/>
                </p:nvSpPr>
                <p:spPr>
                  <a:xfrm>
                    <a:off x="0" y="0"/>
                    <a:ext cx="589" cy="181"/>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1     </a:t>
                    </a:r>
                    <a:endParaRPr lang="en-US" altLang="x-none" sz="2400" dirty="0">
                      <a:latin typeface="Times New Roman" panose="02020603050405020304" pitchFamily="2" charset="0"/>
                      <a:ea typeface="宋体" panose="02010600030101010101" pitchFamily="2" charset="-122"/>
                    </a:endParaRPr>
                  </a:p>
                </p:txBody>
              </p:sp>
              <p:sp>
                <p:nvSpPr>
                  <p:cNvPr id="246861" name="直接连接符 292941"/>
                  <p:cNvSpPr/>
                  <p:nvPr/>
                </p:nvSpPr>
                <p:spPr>
                  <a:xfrm>
                    <a:off x="201" y="0"/>
                    <a:ext cx="0" cy="181"/>
                  </a:xfrm>
                  <a:prstGeom prst="line">
                    <a:avLst/>
                  </a:prstGeom>
                  <a:ln w="9525" cap="flat" cmpd="sng">
                    <a:solidFill>
                      <a:schemeClr val="tx1"/>
                    </a:solidFill>
                    <a:prstDash val="solid"/>
                    <a:round/>
                    <a:headEnd type="none" w="med" len="med"/>
                    <a:tailEnd type="none" w="med" len="med"/>
                  </a:ln>
                </p:spPr>
              </p:sp>
              <p:sp>
                <p:nvSpPr>
                  <p:cNvPr id="246862" name="直接连接符 292942"/>
                  <p:cNvSpPr/>
                  <p:nvPr/>
                </p:nvSpPr>
                <p:spPr>
                  <a:xfrm>
                    <a:off x="423" y="0"/>
                    <a:ext cx="0" cy="181"/>
                  </a:xfrm>
                  <a:prstGeom prst="line">
                    <a:avLst/>
                  </a:prstGeom>
                  <a:ln w="9525" cap="flat" cmpd="sng">
                    <a:solidFill>
                      <a:schemeClr val="tx1"/>
                    </a:solidFill>
                    <a:prstDash val="solid"/>
                    <a:round/>
                    <a:headEnd type="none" w="med" len="med"/>
                    <a:tailEnd type="none" w="med" len="med"/>
                  </a:ln>
                </p:spPr>
              </p:sp>
            </p:grpSp>
            <p:grpSp>
              <p:nvGrpSpPr>
                <p:cNvPr id="246863" name="组合 292943"/>
                <p:cNvGrpSpPr/>
                <p:nvPr/>
              </p:nvGrpSpPr>
              <p:grpSpPr>
                <a:xfrm>
                  <a:off x="1065" y="155"/>
                  <a:ext cx="589" cy="181"/>
                  <a:chOff x="0" y="0"/>
                  <a:chExt cx="589" cy="181"/>
                </a:xfrm>
              </p:grpSpPr>
              <p:sp>
                <p:nvSpPr>
                  <p:cNvPr id="246864" name="矩形 292944"/>
                  <p:cNvSpPr/>
                  <p:nvPr/>
                </p:nvSpPr>
                <p:spPr>
                  <a:xfrm>
                    <a:off x="0" y="0"/>
                    <a:ext cx="589" cy="181"/>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1</a:t>
                    </a:r>
                    <a:endParaRPr lang="en-US" altLang="x-none" sz="2400" dirty="0">
                      <a:latin typeface="Times New Roman" panose="02020603050405020304" pitchFamily="2" charset="0"/>
                      <a:ea typeface="宋体" panose="02010600030101010101" pitchFamily="2" charset="-122"/>
                    </a:endParaRPr>
                  </a:p>
                </p:txBody>
              </p:sp>
              <p:sp>
                <p:nvSpPr>
                  <p:cNvPr id="246865" name="直接连接符 292945"/>
                  <p:cNvSpPr/>
                  <p:nvPr/>
                </p:nvSpPr>
                <p:spPr>
                  <a:xfrm>
                    <a:off x="201" y="0"/>
                    <a:ext cx="0" cy="181"/>
                  </a:xfrm>
                  <a:prstGeom prst="line">
                    <a:avLst/>
                  </a:prstGeom>
                  <a:ln w="9525" cap="flat" cmpd="sng">
                    <a:solidFill>
                      <a:schemeClr val="tx1"/>
                    </a:solidFill>
                    <a:prstDash val="solid"/>
                    <a:round/>
                    <a:headEnd type="none" w="med" len="med"/>
                    <a:tailEnd type="none" w="med" len="med"/>
                  </a:ln>
                </p:spPr>
              </p:sp>
              <p:sp>
                <p:nvSpPr>
                  <p:cNvPr id="246866" name="直接连接符 292946"/>
                  <p:cNvSpPr/>
                  <p:nvPr/>
                </p:nvSpPr>
                <p:spPr>
                  <a:xfrm>
                    <a:off x="423" y="0"/>
                    <a:ext cx="0" cy="181"/>
                  </a:xfrm>
                  <a:prstGeom prst="line">
                    <a:avLst/>
                  </a:prstGeom>
                  <a:ln w="9525" cap="flat" cmpd="sng">
                    <a:solidFill>
                      <a:schemeClr val="tx1"/>
                    </a:solidFill>
                    <a:prstDash val="solid"/>
                    <a:round/>
                    <a:headEnd type="none" w="med" len="med"/>
                    <a:tailEnd type="none" w="med" len="med"/>
                  </a:ln>
                </p:spPr>
              </p:sp>
            </p:grpSp>
            <p:sp>
              <p:nvSpPr>
                <p:cNvPr id="246867" name="直接连接符 292947"/>
                <p:cNvSpPr/>
                <p:nvPr/>
              </p:nvSpPr>
              <p:spPr>
                <a:xfrm>
                  <a:off x="1584" y="249"/>
                  <a:ext cx="213" cy="0"/>
                </a:xfrm>
                <a:prstGeom prst="line">
                  <a:avLst/>
                </a:prstGeom>
                <a:ln w="19050" cap="flat" cmpd="sng">
                  <a:solidFill>
                    <a:schemeClr val="tx1"/>
                  </a:solidFill>
                  <a:prstDash val="solid"/>
                  <a:round/>
                  <a:headEnd type="none" w="med" len="med"/>
                  <a:tailEnd type="triangle" w="med" len="med"/>
                </a:ln>
              </p:spPr>
            </p:sp>
            <p:grpSp>
              <p:nvGrpSpPr>
                <p:cNvPr id="246868" name="组合 292948"/>
                <p:cNvGrpSpPr/>
                <p:nvPr/>
              </p:nvGrpSpPr>
              <p:grpSpPr>
                <a:xfrm>
                  <a:off x="2523" y="162"/>
                  <a:ext cx="589" cy="181"/>
                  <a:chOff x="0" y="0"/>
                  <a:chExt cx="589" cy="181"/>
                </a:xfrm>
              </p:grpSpPr>
              <p:sp>
                <p:nvSpPr>
                  <p:cNvPr id="246869" name="矩形 292949"/>
                  <p:cNvSpPr/>
                  <p:nvPr/>
                </p:nvSpPr>
                <p:spPr>
                  <a:xfrm>
                    <a:off x="0" y="0"/>
                    <a:ext cx="589" cy="181"/>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1     </a:t>
                    </a:r>
                    <a:r>
                      <a:rPr lang="en-US" altLang="x-none" sz="2400" dirty="0">
                        <a:latin typeface="Times New Roman" panose="02020603050405020304" pitchFamily="2" charset="0"/>
                        <a:ea typeface="Arial Unicode MS" panose="020B0604020202020204" charset="-122"/>
                      </a:rPr>
                      <a:t>∧</a:t>
                    </a:r>
                    <a:endParaRPr lang="en-US" altLang="x-none" sz="2400" dirty="0">
                      <a:latin typeface="Times New Roman" panose="02020603050405020304" pitchFamily="2" charset="0"/>
                      <a:ea typeface="Arial Unicode MS" panose="020B0604020202020204" charset="-122"/>
                    </a:endParaRPr>
                  </a:p>
                </p:txBody>
              </p:sp>
              <p:sp>
                <p:nvSpPr>
                  <p:cNvPr id="246870" name="直接连接符 292950"/>
                  <p:cNvSpPr/>
                  <p:nvPr/>
                </p:nvSpPr>
                <p:spPr>
                  <a:xfrm>
                    <a:off x="201" y="0"/>
                    <a:ext cx="0" cy="181"/>
                  </a:xfrm>
                  <a:prstGeom prst="line">
                    <a:avLst/>
                  </a:prstGeom>
                  <a:ln w="9525" cap="flat" cmpd="sng">
                    <a:solidFill>
                      <a:schemeClr val="tx1"/>
                    </a:solidFill>
                    <a:prstDash val="solid"/>
                    <a:round/>
                    <a:headEnd type="none" w="med" len="med"/>
                    <a:tailEnd type="none" w="med" len="med"/>
                  </a:ln>
                </p:spPr>
              </p:sp>
              <p:sp>
                <p:nvSpPr>
                  <p:cNvPr id="246871" name="直接连接符 292951"/>
                  <p:cNvSpPr/>
                  <p:nvPr/>
                </p:nvSpPr>
                <p:spPr>
                  <a:xfrm>
                    <a:off x="423" y="0"/>
                    <a:ext cx="0" cy="181"/>
                  </a:xfrm>
                  <a:prstGeom prst="line">
                    <a:avLst/>
                  </a:prstGeom>
                  <a:ln w="9525" cap="flat" cmpd="sng">
                    <a:solidFill>
                      <a:schemeClr val="tx1"/>
                    </a:solidFill>
                    <a:prstDash val="solid"/>
                    <a:round/>
                    <a:headEnd type="none" w="med" len="med"/>
                    <a:tailEnd type="none" w="med" len="med"/>
                  </a:ln>
                </p:spPr>
              </p:sp>
            </p:grpSp>
          </p:grpSp>
          <p:grpSp>
            <p:nvGrpSpPr>
              <p:cNvPr id="246872" name="组合 292952"/>
              <p:cNvGrpSpPr/>
              <p:nvPr/>
            </p:nvGrpSpPr>
            <p:grpSpPr>
              <a:xfrm>
                <a:off x="336" y="240"/>
                <a:ext cx="1056" cy="2124"/>
                <a:chOff x="0" y="0"/>
                <a:chExt cx="1056" cy="2124"/>
              </a:xfrm>
            </p:grpSpPr>
            <p:sp>
              <p:nvSpPr>
                <p:cNvPr id="246873" name="直接连接符 292953"/>
                <p:cNvSpPr/>
                <p:nvPr/>
              </p:nvSpPr>
              <p:spPr>
                <a:xfrm flipV="1">
                  <a:off x="0" y="0"/>
                  <a:ext cx="0" cy="1927"/>
                </a:xfrm>
                <a:prstGeom prst="line">
                  <a:avLst/>
                </a:prstGeom>
                <a:ln w="19050" cap="flat" cmpd="sng">
                  <a:solidFill>
                    <a:schemeClr val="tx1"/>
                  </a:solidFill>
                  <a:prstDash val="solid"/>
                  <a:round/>
                  <a:headEnd type="none" w="med" len="med"/>
                  <a:tailEnd type="triangle" w="med" len="med"/>
                </a:ln>
              </p:spPr>
            </p:sp>
            <p:sp>
              <p:nvSpPr>
                <p:cNvPr id="246874" name="直接连接符 292954"/>
                <p:cNvSpPr/>
                <p:nvPr/>
              </p:nvSpPr>
              <p:spPr>
                <a:xfrm>
                  <a:off x="0" y="1920"/>
                  <a:ext cx="1056" cy="0"/>
                </a:xfrm>
                <a:prstGeom prst="line">
                  <a:avLst/>
                </a:prstGeom>
                <a:ln w="9525" cap="flat" cmpd="sng">
                  <a:solidFill>
                    <a:schemeClr val="tx1"/>
                  </a:solidFill>
                  <a:prstDash val="solid"/>
                  <a:round/>
                  <a:headEnd type="none" w="med" len="med"/>
                  <a:tailEnd type="none" w="med" len="med"/>
                </a:ln>
              </p:spPr>
            </p:sp>
            <p:sp>
              <p:nvSpPr>
                <p:cNvPr id="246875" name="直接连接符 292955"/>
                <p:cNvSpPr/>
                <p:nvPr/>
              </p:nvSpPr>
              <p:spPr>
                <a:xfrm>
                  <a:off x="1056" y="1920"/>
                  <a:ext cx="0" cy="204"/>
                </a:xfrm>
                <a:prstGeom prst="line">
                  <a:avLst/>
                </a:prstGeom>
                <a:ln w="9525" cap="flat" cmpd="sng">
                  <a:solidFill>
                    <a:schemeClr val="tx1"/>
                  </a:solidFill>
                  <a:prstDash val="solid"/>
                  <a:round/>
                  <a:headEnd type="none" w="med" len="med"/>
                  <a:tailEnd type="none" w="med" len="med"/>
                </a:ln>
              </p:spPr>
            </p:sp>
          </p:grpSp>
          <p:grpSp>
            <p:nvGrpSpPr>
              <p:cNvPr id="246876" name="组合 292956"/>
              <p:cNvGrpSpPr/>
              <p:nvPr/>
            </p:nvGrpSpPr>
            <p:grpSpPr>
              <a:xfrm>
                <a:off x="594" y="537"/>
                <a:ext cx="1496" cy="1831"/>
                <a:chOff x="0" y="0"/>
                <a:chExt cx="1496" cy="1831"/>
              </a:xfrm>
            </p:grpSpPr>
            <p:sp>
              <p:nvSpPr>
                <p:cNvPr id="246877" name="直接连接符 292957"/>
                <p:cNvSpPr/>
                <p:nvPr/>
              </p:nvSpPr>
              <p:spPr>
                <a:xfrm>
                  <a:off x="9" y="3"/>
                  <a:ext cx="204" cy="0"/>
                </a:xfrm>
                <a:prstGeom prst="line">
                  <a:avLst/>
                </a:prstGeom>
                <a:ln w="19050" cap="flat" cmpd="sng">
                  <a:solidFill>
                    <a:schemeClr val="tx1"/>
                  </a:solidFill>
                  <a:prstDash val="solid"/>
                  <a:round/>
                  <a:headEnd type="none" w="med" len="med"/>
                  <a:tailEnd type="triangle" w="med" len="med"/>
                </a:ln>
              </p:spPr>
            </p:sp>
            <p:sp>
              <p:nvSpPr>
                <p:cNvPr id="246878" name="直接连接符 292958"/>
                <p:cNvSpPr/>
                <p:nvPr/>
              </p:nvSpPr>
              <p:spPr>
                <a:xfrm>
                  <a:off x="0" y="0"/>
                  <a:ext cx="0" cy="1536"/>
                </a:xfrm>
                <a:prstGeom prst="line">
                  <a:avLst/>
                </a:prstGeom>
                <a:ln w="9525" cap="flat" cmpd="sng">
                  <a:solidFill>
                    <a:schemeClr val="tx1"/>
                  </a:solidFill>
                  <a:prstDash val="solid"/>
                  <a:round/>
                  <a:headEnd type="none" w="med" len="med"/>
                  <a:tailEnd type="none" w="med" len="med"/>
                </a:ln>
              </p:spPr>
            </p:sp>
            <p:sp>
              <p:nvSpPr>
                <p:cNvPr id="246879" name="直接连接符 292959"/>
                <p:cNvSpPr/>
                <p:nvPr/>
              </p:nvSpPr>
              <p:spPr>
                <a:xfrm>
                  <a:off x="0" y="1536"/>
                  <a:ext cx="1496" cy="0"/>
                </a:xfrm>
                <a:prstGeom prst="line">
                  <a:avLst/>
                </a:prstGeom>
                <a:ln w="9525" cap="flat" cmpd="sng">
                  <a:solidFill>
                    <a:schemeClr val="tx1"/>
                  </a:solidFill>
                  <a:prstDash val="solid"/>
                  <a:round/>
                  <a:headEnd type="none" w="med" len="med"/>
                  <a:tailEnd type="none" w="med" len="med"/>
                </a:ln>
              </p:spPr>
            </p:sp>
            <p:sp>
              <p:nvSpPr>
                <p:cNvPr id="246880" name="直接连接符 292960"/>
                <p:cNvSpPr/>
                <p:nvPr/>
              </p:nvSpPr>
              <p:spPr>
                <a:xfrm>
                  <a:off x="1488" y="1536"/>
                  <a:ext cx="0" cy="295"/>
                </a:xfrm>
                <a:prstGeom prst="line">
                  <a:avLst/>
                </a:prstGeom>
                <a:ln w="9525" cap="flat" cmpd="sng">
                  <a:solidFill>
                    <a:schemeClr val="tx1"/>
                  </a:solidFill>
                  <a:prstDash val="solid"/>
                  <a:round/>
                  <a:headEnd type="none" w="med" len="med"/>
                  <a:tailEnd type="none" w="med" len="med"/>
                </a:ln>
              </p:spPr>
            </p:sp>
          </p:grpSp>
          <p:grpSp>
            <p:nvGrpSpPr>
              <p:cNvPr id="246881" name="组合 292961"/>
              <p:cNvGrpSpPr/>
              <p:nvPr/>
            </p:nvGrpSpPr>
            <p:grpSpPr>
              <a:xfrm>
                <a:off x="813" y="1161"/>
                <a:ext cx="2019" cy="1239"/>
                <a:chOff x="0" y="0"/>
                <a:chExt cx="2019" cy="1239"/>
              </a:xfrm>
            </p:grpSpPr>
            <p:sp>
              <p:nvSpPr>
                <p:cNvPr id="246882" name="直接连接符 292962"/>
                <p:cNvSpPr/>
                <p:nvPr/>
              </p:nvSpPr>
              <p:spPr>
                <a:xfrm>
                  <a:off x="0" y="0"/>
                  <a:ext cx="204" cy="0"/>
                </a:xfrm>
                <a:prstGeom prst="line">
                  <a:avLst/>
                </a:prstGeom>
                <a:ln w="19050" cap="flat" cmpd="sng">
                  <a:solidFill>
                    <a:schemeClr val="tx1"/>
                  </a:solidFill>
                  <a:prstDash val="solid"/>
                  <a:round/>
                  <a:headEnd type="none" w="med" len="med"/>
                  <a:tailEnd type="triangle" w="med" len="med"/>
                </a:ln>
              </p:spPr>
            </p:sp>
            <p:sp>
              <p:nvSpPr>
                <p:cNvPr id="246883" name="直接连接符 292963"/>
                <p:cNvSpPr/>
                <p:nvPr/>
              </p:nvSpPr>
              <p:spPr>
                <a:xfrm>
                  <a:off x="3" y="0"/>
                  <a:ext cx="0" cy="839"/>
                </a:xfrm>
                <a:prstGeom prst="line">
                  <a:avLst/>
                </a:prstGeom>
                <a:ln w="9525" cap="flat" cmpd="sng">
                  <a:solidFill>
                    <a:schemeClr val="tx1"/>
                  </a:solidFill>
                  <a:prstDash val="solid"/>
                  <a:round/>
                  <a:headEnd type="none" w="med" len="med"/>
                  <a:tailEnd type="none" w="med" len="med"/>
                </a:ln>
              </p:spPr>
            </p:sp>
            <p:sp>
              <p:nvSpPr>
                <p:cNvPr id="246884" name="直接连接符 292964"/>
                <p:cNvSpPr/>
                <p:nvPr/>
              </p:nvSpPr>
              <p:spPr>
                <a:xfrm>
                  <a:off x="3" y="846"/>
                  <a:ext cx="2016" cy="0"/>
                </a:xfrm>
                <a:prstGeom prst="line">
                  <a:avLst/>
                </a:prstGeom>
                <a:ln w="9525" cap="flat" cmpd="sng">
                  <a:solidFill>
                    <a:schemeClr val="tx1"/>
                  </a:solidFill>
                  <a:prstDash val="solid"/>
                  <a:round/>
                  <a:headEnd type="none" w="med" len="med"/>
                  <a:tailEnd type="none" w="med" len="med"/>
                </a:ln>
              </p:spPr>
            </p:sp>
            <p:sp>
              <p:nvSpPr>
                <p:cNvPr id="246885" name="直接连接符 292965"/>
                <p:cNvSpPr/>
                <p:nvPr/>
              </p:nvSpPr>
              <p:spPr>
                <a:xfrm>
                  <a:off x="2019" y="855"/>
                  <a:ext cx="0" cy="384"/>
                </a:xfrm>
                <a:prstGeom prst="line">
                  <a:avLst/>
                </a:prstGeom>
                <a:ln w="9525" cap="flat" cmpd="sng">
                  <a:solidFill>
                    <a:schemeClr val="tx1"/>
                  </a:solidFill>
                  <a:prstDash val="solid"/>
                  <a:round/>
                  <a:headEnd type="none" w="med" len="med"/>
                  <a:tailEnd type="none" w="med" len="med"/>
                </a:ln>
              </p:spPr>
            </p:sp>
          </p:grpSp>
          <p:grpSp>
            <p:nvGrpSpPr>
              <p:cNvPr id="246886" name="组合 292966"/>
              <p:cNvGrpSpPr/>
              <p:nvPr/>
            </p:nvGrpSpPr>
            <p:grpSpPr>
              <a:xfrm>
                <a:off x="2160" y="288"/>
                <a:ext cx="1676" cy="672"/>
                <a:chOff x="0" y="0"/>
                <a:chExt cx="1676" cy="672"/>
              </a:xfrm>
            </p:grpSpPr>
            <p:grpSp>
              <p:nvGrpSpPr>
                <p:cNvPr id="246887" name="组合 292967"/>
                <p:cNvGrpSpPr/>
                <p:nvPr/>
              </p:nvGrpSpPr>
              <p:grpSpPr>
                <a:xfrm>
                  <a:off x="0" y="0"/>
                  <a:ext cx="934" cy="672"/>
                  <a:chOff x="0" y="0"/>
                  <a:chExt cx="934" cy="672"/>
                </a:xfrm>
              </p:grpSpPr>
              <p:grpSp>
                <p:nvGrpSpPr>
                  <p:cNvPr id="246888" name="组合 292968"/>
                  <p:cNvGrpSpPr/>
                  <p:nvPr/>
                </p:nvGrpSpPr>
                <p:grpSpPr>
                  <a:xfrm>
                    <a:off x="345" y="162"/>
                    <a:ext cx="589" cy="181"/>
                    <a:chOff x="0" y="0"/>
                    <a:chExt cx="589" cy="181"/>
                  </a:xfrm>
                </p:grpSpPr>
                <p:sp>
                  <p:nvSpPr>
                    <p:cNvPr id="246889" name="矩形 292969"/>
                    <p:cNvSpPr/>
                    <p:nvPr/>
                  </p:nvSpPr>
                  <p:spPr>
                    <a:xfrm>
                      <a:off x="0" y="0"/>
                      <a:ext cx="589" cy="181"/>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1</a:t>
                      </a:r>
                      <a:endParaRPr lang="en-US" altLang="x-none" sz="2400" dirty="0">
                        <a:latin typeface="Times New Roman" panose="02020603050405020304" pitchFamily="2" charset="0"/>
                        <a:ea typeface="宋体" panose="02010600030101010101" pitchFamily="2" charset="-122"/>
                      </a:endParaRPr>
                    </a:p>
                  </p:txBody>
                </p:sp>
                <p:sp>
                  <p:nvSpPr>
                    <p:cNvPr id="246890" name="直接连接符 292970"/>
                    <p:cNvSpPr/>
                    <p:nvPr/>
                  </p:nvSpPr>
                  <p:spPr>
                    <a:xfrm>
                      <a:off x="201" y="0"/>
                      <a:ext cx="0" cy="181"/>
                    </a:xfrm>
                    <a:prstGeom prst="line">
                      <a:avLst/>
                    </a:prstGeom>
                    <a:ln w="9525" cap="flat" cmpd="sng">
                      <a:solidFill>
                        <a:schemeClr val="tx1"/>
                      </a:solidFill>
                      <a:prstDash val="solid"/>
                      <a:round/>
                      <a:headEnd type="none" w="med" len="med"/>
                      <a:tailEnd type="none" w="med" len="med"/>
                    </a:ln>
                  </p:spPr>
                </p:sp>
                <p:sp>
                  <p:nvSpPr>
                    <p:cNvPr id="246891" name="直接连接符 292971"/>
                    <p:cNvSpPr/>
                    <p:nvPr/>
                  </p:nvSpPr>
                  <p:spPr>
                    <a:xfrm>
                      <a:off x="423" y="0"/>
                      <a:ext cx="0" cy="181"/>
                    </a:xfrm>
                    <a:prstGeom prst="line">
                      <a:avLst/>
                    </a:prstGeom>
                    <a:ln w="9525" cap="flat" cmpd="sng">
                      <a:solidFill>
                        <a:schemeClr val="tx1"/>
                      </a:solidFill>
                      <a:prstDash val="solid"/>
                      <a:round/>
                      <a:headEnd type="none" w="med" len="med"/>
                      <a:tailEnd type="none" w="med" len="med"/>
                    </a:ln>
                  </p:spPr>
                </p:sp>
              </p:grpSp>
              <p:grpSp>
                <p:nvGrpSpPr>
                  <p:cNvPr id="246892" name="组合 292972"/>
                  <p:cNvGrpSpPr/>
                  <p:nvPr/>
                </p:nvGrpSpPr>
                <p:grpSpPr>
                  <a:xfrm>
                    <a:off x="456" y="489"/>
                    <a:ext cx="408" cy="183"/>
                    <a:chOff x="0" y="0"/>
                    <a:chExt cx="408" cy="183"/>
                  </a:xfrm>
                </p:grpSpPr>
                <p:sp>
                  <p:nvSpPr>
                    <p:cNvPr id="246893" name="矩形 292973"/>
                    <p:cNvSpPr/>
                    <p:nvPr/>
                  </p:nvSpPr>
                  <p:spPr>
                    <a:xfrm>
                      <a:off x="0" y="0"/>
                      <a:ext cx="408" cy="181"/>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0  a</a:t>
                      </a:r>
                      <a:endParaRPr lang="en-US" altLang="x-none" sz="2400" dirty="0">
                        <a:latin typeface="Times New Roman" panose="02020603050405020304" pitchFamily="2" charset="0"/>
                        <a:ea typeface="宋体" panose="02010600030101010101" pitchFamily="2" charset="-122"/>
                      </a:endParaRPr>
                    </a:p>
                  </p:txBody>
                </p:sp>
                <p:sp>
                  <p:nvSpPr>
                    <p:cNvPr id="246894" name="直接连接符 292974"/>
                    <p:cNvSpPr/>
                    <p:nvPr/>
                  </p:nvSpPr>
                  <p:spPr>
                    <a:xfrm>
                      <a:off x="210" y="2"/>
                      <a:ext cx="0" cy="181"/>
                    </a:xfrm>
                    <a:prstGeom prst="line">
                      <a:avLst/>
                    </a:prstGeom>
                    <a:ln w="9525" cap="flat" cmpd="sng">
                      <a:solidFill>
                        <a:schemeClr val="tx1"/>
                      </a:solidFill>
                      <a:prstDash val="solid"/>
                      <a:round/>
                      <a:headEnd type="none" w="med" len="med"/>
                      <a:tailEnd type="none" w="med" len="med"/>
                    </a:ln>
                  </p:spPr>
                </p:sp>
              </p:grpSp>
              <p:grpSp>
                <p:nvGrpSpPr>
                  <p:cNvPr id="246895" name="组合 292975"/>
                  <p:cNvGrpSpPr/>
                  <p:nvPr/>
                </p:nvGrpSpPr>
                <p:grpSpPr>
                  <a:xfrm>
                    <a:off x="0" y="0"/>
                    <a:ext cx="336" cy="231"/>
                    <a:chOff x="0" y="0"/>
                    <a:chExt cx="336" cy="231"/>
                  </a:xfrm>
                </p:grpSpPr>
                <p:sp>
                  <p:nvSpPr>
                    <p:cNvPr id="246896" name="矩形 292976"/>
                    <p:cNvSpPr/>
                    <p:nvPr/>
                  </p:nvSpPr>
                  <p:spPr>
                    <a:xfrm>
                      <a:off x="0" y="0"/>
                      <a:ext cx="227" cy="227"/>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E</a:t>
                      </a:r>
                      <a:endParaRPr lang="en-US" altLang="x-none" sz="2400" dirty="0">
                        <a:latin typeface="Times New Roman" panose="02020603050405020304" pitchFamily="2" charset="0"/>
                        <a:ea typeface="宋体" panose="02010600030101010101" pitchFamily="2" charset="-122"/>
                      </a:endParaRPr>
                    </a:p>
                  </p:txBody>
                </p:sp>
                <p:sp>
                  <p:nvSpPr>
                    <p:cNvPr id="246897" name="直接连接符 292977"/>
                    <p:cNvSpPr/>
                    <p:nvPr/>
                  </p:nvSpPr>
                  <p:spPr>
                    <a:xfrm>
                      <a:off x="0" y="231"/>
                      <a:ext cx="336" cy="0"/>
                    </a:xfrm>
                    <a:prstGeom prst="line">
                      <a:avLst/>
                    </a:prstGeom>
                    <a:ln w="19050" cap="flat" cmpd="sng">
                      <a:solidFill>
                        <a:schemeClr val="tx1"/>
                      </a:solidFill>
                      <a:prstDash val="solid"/>
                      <a:round/>
                      <a:headEnd type="none" w="med" len="med"/>
                      <a:tailEnd type="triangle" w="med" len="med"/>
                    </a:ln>
                  </p:spPr>
                </p:sp>
              </p:grpSp>
              <p:sp>
                <p:nvSpPr>
                  <p:cNvPr id="246898" name="直接连接符 292978"/>
                  <p:cNvSpPr/>
                  <p:nvPr/>
                </p:nvSpPr>
                <p:spPr>
                  <a:xfrm>
                    <a:off x="663" y="285"/>
                    <a:ext cx="0" cy="204"/>
                  </a:xfrm>
                  <a:prstGeom prst="line">
                    <a:avLst/>
                  </a:prstGeom>
                  <a:ln w="19050" cap="flat" cmpd="sng">
                    <a:solidFill>
                      <a:schemeClr val="tx1"/>
                    </a:solidFill>
                    <a:prstDash val="solid"/>
                    <a:round/>
                    <a:headEnd type="none" w="med" len="med"/>
                    <a:tailEnd type="triangle" w="med" len="med"/>
                  </a:ln>
                </p:spPr>
              </p:sp>
            </p:grpSp>
            <p:grpSp>
              <p:nvGrpSpPr>
                <p:cNvPr id="246899" name="组合 292979"/>
                <p:cNvGrpSpPr/>
                <p:nvPr/>
              </p:nvGrpSpPr>
              <p:grpSpPr>
                <a:xfrm>
                  <a:off x="1087" y="173"/>
                  <a:ext cx="589" cy="181"/>
                  <a:chOff x="0" y="0"/>
                  <a:chExt cx="589" cy="181"/>
                </a:xfrm>
              </p:grpSpPr>
              <p:sp>
                <p:nvSpPr>
                  <p:cNvPr id="246900" name="矩形 292980"/>
                  <p:cNvSpPr/>
                  <p:nvPr/>
                </p:nvSpPr>
                <p:spPr>
                  <a:xfrm>
                    <a:off x="0" y="0"/>
                    <a:ext cx="589" cy="181"/>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1     </a:t>
                    </a:r>
                    <a:r>
                      <a:rPr lang="en-US" altLang="x-none" sz="2400" dirty="0">
                        <a:latin typeface="Times New Roman" panose="02020603050405020304" pitchFamily="2" charset="0"/>
                        <a:ea typeface="Arial Unicode MS" panose="020B0604020202020204" charset="-122"/>
                      </a:rPr>
                      <a:t>∧</a:t>
                    </a:r>
                    <a:endParaRPr lang="en-US" altLang="x-none" sz="2400" dirty="0">
                      <a:latin typeface="Times New Roman" panose="02020603050405020304" pitchFamily="2" charset="0"/>
                      <a:ea typeface="Arial Unicode MS" panose="020B0604020202020204" charset="-122"/>
                    </a:endParaRPr>
                  </a:p>
                </p:txBody>
              </p:sp>
              <p:sp>
                <p:nvSpPr>
                  <p:cNvPr id="246901" name="直接连接符 292981"/>
                  <p:cNvSpPr/>
                  <p:nvPr/>
                </p:nvSpPr>
                <p:spPr>
                  <a:xfrm>
                    <a:off x="201" y="0"/>
                    <a:ext cx="0" cy="181"/>
                  </a:xfrm>
                  <a:prstGeom prst="line">
                    <a:avLst/>
                  </a:prstGeom>
                  <a:ln w="9525" cap="flat" cmpd="sng">
                    <a:solidFill>
                      <a:schemeClr val="tx1"/>
                    </a:solidFill>
                    <a:prstDash val="solid"/>
                    <a:round/>
                    <a:headEnd type="none" w="med" len="med"/>
                    <a:tailEnd type="none" w="med" len="med"/>
                  </a:ln>
                </p:spPr>
              </p:sp>
              <p:sp>
                <p:nvSpPr>
                  <p:cNvPr id="246902" name="直接连接符 292982"/>
                  <p:cNvSpPr/>
                  <p:nvPr/>
                </p:nvSpPr>
                <p:spPr>
                  <a:xfrm>
                    <a:off x="423" y="0"/>
                    <a:ext cx="0" cy="181"/>
                  </a:xfrm>
                  <a:prstGeom prst="line">
                    <a:avLst/>
                  </a:prstGeom>
                  <a:ln w="9525" cap="flat" cmpd="sng">
                    <a:solidFill>
                      <a:schemeClr val="tx1"/>
                    </a:solidFill>
                    <a:prstDash val="solid"/>
                    <a:round/>
                    <a:headEnd type="none" w="med" len="med"/>
                    <a:tailEnd type="none" w="med" len="med"/>
                  </a:ln>
                </p:spPr>
              </p:sp>
            </p:grpSp>
            <p:sp>
              <p:nvSpPr>
                <p:cNvPr id="246903" name="直接连接符 292983"/>
                <p:cNvSpPr/>
                <p:nvPr/>
              </p:nvSpPr>
              <p:spPr>
                <a:xfrm>
                  <a:off x="877" y="249"/>
                  <a:ext cx="204" cy="0"/>
                </a:xfrm>
                <a:prstGeom prst="line">
                  <a:avLst/>
                </a:prstGeom>
                <a:ln w="19050" cap="flat" cmpd="sng">
                  <a:solidFill>
                    <a:schemeClr val="tx1"/>
                  </a:solidFill>
                  <a:prstDash val="solid"/>
                  <a:round/>
                  <a:headEnd type="none" w="med" len="med"/>
                  <a:tailEnd type="triangle" w="med" len="med"/>
                </a:ln>
              </p:spPr>
            </p:sp>
            <p:grpSp>
              <p:nvGrpSpPr>
                <p:cNvPr id="246904" name="组合 292984"/>
                <p:cNvGrpSpPr/>
                <p:nvPr/>
              </p:nvGrpSpPr>
              <p:grpSpPr>
                <a:xfrm>
                  <a:off x="223" y="9"/>
                  <a:ext cx="1156" cy="227"/>
                  <a:chOff x="0" y="0"/>
                  <a:chExt cx="1156" cy="227"/>
                </a:xfrm>
              </p:grpSpPr>
              <p:sp>
                <p:nvSpPr>
                  <p:cNvPr id="246905" name="直接连接符 292985"/>
                  <p:cNvSpPr/>
                  <p:nvPr/>
                </p:nvSpPr>
                <p:spPr>
                  <a:xfrm>
                    <a:off x="0" y="9"/>
                    <a:ext cx="0" cy="204"/>
                  </a:xfrm>
                  <a:prstGeom prst="line">
                    <a:avLst/>
                  </a:prstGeom>
                  <a:ln w="19050" cap="flat" cmpd="sng">
                    <a:solidFill>
                      <a:schemeClr val="tx1"/>
                    </a:solidFill>
                    <a:prstDash val="solid"/>
                    <a:round/>
                    <a:headEnd type="none" w="med" len="med"/>
                    <a:tailEnd type="triangle" w="med" len="med"/>
                  </a:ln>
                </p:spPr>
              </p:sp>
              <p:sp>
                <p:nvSpPr>
                  <p:cNvPr id="246906" name="直接连接符 292986"/>
                  <p:cNvSpPr/>
                  <p:nvPr/>
                </p:nvSpPr>
                <p:spPr>
                  <a:xfrm>
                    <a:off x="0" y="0"/>
                    <a:ext cx="1156" cy="0"/>
                  </a:xfrm>
                  <a:prstGeom prst="line">
                    <a:avLst/>
                  </a:prstGeom>
                  <a:ln w="9525" cap="flat" cmpd="sng">
                    <a:solidFill>
                      <a:schemeClr val="tx1"/>
                    </a:solidFill>
                    <a:prstDash val="solid"/>
                    <a:round/>
                    <a:headEnd type="none" w="med" len="med"/>
                    <a:tailEnd type="none" w="med" len="med"/>
                  </a:ln>
                </p:spPr>
              </p:sp>
              <p:sp>
                <p:nvSpPr>
                  <p:cNvPr id="246907" name="直接连接符 292987"/>
                  <p:cNvSpPr/>
                  <p:nvPr/>
                </p:nvSpPr>
                <p:spPr>
                  <a:xfrm>
                    <a:off x="1152" y="0"/>
                    <a:ext cx="0" cy="227"/>
                  </a:xfrm>
                  <a:prstGeom prst="line">
                    <a:avLst/>
                  </a:prstGeom>
                  <a:ln w="9525" cap="flat" cmpd="sng">
                    <a:solidFill>
                      <a:schemeClr val="tx1"/>
                    </a:solidFill>
                    <a:prstDash val="solid"/>
                    <a:round/>
                    <a:headEnd type="none" w="med" len="med"/>
                    <a:tailEnd type="none" w="med" len="med"/>
                  </a:ln>
                </p:spPr>
              </p:sp>
            </p:grpSp>
          </p:grpSp>
        </p:grpSp>
        <p:sp>
          <p:nvSpPr>
            <p:cNvPr id="246908" name="矩形 292988"/>
            <p:cNvSpPr/>
            <p:nvPr/>
          </p:nvSpPr>
          <p:spPr>
            <a:xfrm>
              <a:off x="336" y="2663"/>
              <a:ext cx="2832" cy="240"/>
            </a:xfrm>
            <a:prstGeom prst="rect">
              <a:avLst/>
            </a:prstGeom>
            <a:noFill/>
            <a:ln w="9525">
              <a:noFill/>
            </a:ln>
          </p:spPr>
          <p:txBody>
            <a:bodyPr lIns="92075" tIns="46038" rIns="92075" bIns="46038" anchor="ctr"/>
            <a:p>
              <a:pPr algn="ctr" eaLnBrk="0" hangingPunct="0"/>
              <a:r>
                <a:rPr lang="zh-CN" altLang="en-US" sz="2000" b="1" dirty="0">
                  <a:latin typeface="Arial" panose="020B0604020202020204" pitchFamily="34" charset="0"/>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5-14 </a:t>
              </a:r>
              <a:r>
                <a:rPr lang="en-US" altLang="x-none" sz="2000" b="1" dirty="0">
                  <a:latin typeface="Arial" panose="020B0604020202020204" pitchFamily="34" charset="0"/>
                  <a:ea typeface="宋体" panose="02010600030101010101" pitchFamily="2" charset="-122"/>
                </a:rPr>
                <a:t>  </a:t>
              </a:r>
              <a:r>
                <a:rPr lang="zh-CN" altLang="en-US" sz="2000" b="1" dirty="0">
                  <a:latin typeface="Arial" panose="020B0604020202020204" pitchFamily="34" charset="0"/>
                  <a:ea typeface="宋体" panose="02010600030101010101" pitchFamily="2" charset="-122"/>
                </a:rPr>
                <a:t>广义</a:t>
              </a:r>
              <a:r>
                <a:rPr lang="zh-CN" altLang="en-US" sz="2000" b="1" dirty="0">
                  <a:latin typeface="宋体" panose="02010600030101010101" pitchFamily="2" charset="-122"/>
                  <a:ea typeface="宋体" panose="02010600030101010101" pitchFamily="2" charset="-122"/>
                </a:rPr>
                <a:t>表的存储结构示意图</a:t>
              </a:r>
              <a:endParaRPr lang="zh-CN" altLang="en-US" sz="2000" b="1" dirty="0">
                <a:latin typeface="宋体" panose="02010600030101010101" pitchFamily="2" charset="-122"/>
                <a:ea typeface="宋体" panose="02010600030101010101" pitchFamily="2" charset="-122"/>
              </a:endParaRPr>
            </a:p>
          </p:txBody>
        </p: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3890" name="内容占位符 293889"/>
          <p:cNvSpPr>
            <a:spLocks noGrp="1"/>
          </p:cNvSpPr>
          <p:nvPr>
            <p:ph/>
          </p:nvPr>
        </p:nvSpPr>
        <p:spPr>
          <a:xfrm>
            <a:off x="1676400" y="152400"/>
            <a:ext cx="8839200" cy="4500563"/>
          </a:xfrm>
        </p:spPr>
        <p:txBody>
          <a:bodyPr/>
          <a:p>
            <a:pPr marL="0" indent="0" fontAlgn="base">
              <a:lnSpc>
                <a:spcPct val="110000"/>
              </a:lnSpc>
              <a:buNone/>
            </a:pPr>
            <a:r>
              <a:rPr lang="zh-CN" altLang="en-US" sz="2800" b="1" strike="noStrike" noProof="1" dirty="0">
                <a:latin typeface="宋体" panose="02010600030101010101" pitchFamily="2" charset="-122"/>
              </a:rPr>
              <a:t>对于上述存储结构，有如下几个特点：</a:t>
            </a:r>
            <a:endParaRPr lang="zh-CN" altLang="en-US" sz="2800" b="1" strike="noStrike" noProof="1" dirty="0">
              <a:latin typeface="宋体" panose="02010600030101010101" pitchFamily="2" charset="-122"/>
            </a:endParaRPr>
          </a:p>
          <a:p>
            <a:pPr marL="381000" lvl="1" indent="0" fontAlgn="base">
              <a:lnSpc>
                <a:spcPct val="110000"/>
              </a:lnSpc>
              <a:buNone/>
            </a:pPr>
            <a:r>
              <a:rPr lang="en-US" altLang="x-none" b="1" strike="noStrike" noProof="1" dirty="0"/>
              <a:t>(1)</a:t>
            </a:r>
            <a:r>
              <a:rPr lang="en-US" altLang="x-none" b="1" strike="noStrike" noProof="1" dirty="0">
                <a:latin typeface="宋体" panose="02010600030101010101" pitchFamily="2" charset="-122"/>
              </a:rPr>
              <a:t> </a:t>
            </a:r>
            <a:r>
              <a:rPr lang="zh-CN" altLang="en-US" b="1" strike="noStrike" noProof="1" dirty="0">
                <a:latin typeface="宋体" panose="02010600030101010101" pitchFamily="2" charset="-122"/>
              </a:rPr>
              <a:t>若广义表为空，表头指针为空</a:t>
            </a:r>
            <a:r>
              <a:rPr lang="zh-CN" altLang="en-US" b="1" strike="noStrike" noProof="1" dirty="0">
                <a:cs typeface="Times New Roman" panose="02020603050405020304" pitchFamily="2" charset="0"/>
              </a:rPr>
              <a:t>；</a:t>
            </a:r>
            <a:r>
              <a:rPr lang="zh-CN" altLang="en-US" b="1" strike="noStrike" noProof="1" dirty="0"/>
              <a:t>否则</a:t>
            </a:r>
            <a:r>
              <a:rPr lang="zh-CN" altLang="en-US" b="1" strike="noStrike" noProof="1" dirty="0">
                <a:latin typeface="宋体" panose="02010600030101010101" pitchFamily="2" charset="-122"/>
              </a:rPr>
              <a:t>，表头指针总是指向一个表结点，其中</a:t>
            </a:r>
            <a:r>
              <a:rPr lang="en-US" altLang="x-none" b="1" strike="noStrike" noProof="1" dirty="0"/>
              <a:t>hp</a:t>
            </a:r>
            <a:r>
              <a:rPr lang="zh-CN" altLang="en-US" b="1" strike="noStrike" noProof="1" dirty="0">
                <a:latin typeface="宋体" panose="02010600030101010101" pitchFamily="2" charset="-122"/>
              </a:rPr>
              <a:t>指向广义表的表头结点</a:t>
            </a:r>
            <a:r>
              <a:rPr lang="en-US" altLang="x-none" b="1" strike="noStrike" noProof="1" dirty="0">
                <a:latin typeface="宋体" panose="02010600030101010101" pitchFamily="2" charset="-122"/>
              </a:rPr>
              <a:t>(</a:t>
            </a:r>
            <a:r>
              <a:rPr lang="zh-CN" altLang="en-US" b="1" strike="noStrike" noProof="1" dirty="0">
                <a:latin typeface="宋体" panose="02010600030101010101" pitchFamily="2" charset="-122"/>
              </a:rPr>
              <a:t>或为原子结点，或为表结点</a:t>
            </a:r>
            <a:r>
              <a:rPr lang="en-US" altLang="x-none" b="1" strike="noStrike" noProof="1" dirty="0">
                <a:latin typeface="宋体" panose="02010600030101010101" pitchFamily="2" charset="-122"/>
              </a:rPr>
              <a:t>) </a:t>
            </a:r>
            <a:r>
              <a:rPr lang="zh-CN" altLang="en-US" b="1" strike="noStrike" noProof="1" dirty="0">
                <a:latin typeface="宋体" panose="02010600030101010101" pitchFamily="2" charset="-122"/>
              </a:rPr>
              <a:t>，</a:t>
            </a:r>
            <a:r>
              <a:rPr lang="en-US" altLang="x-none" b="1" strike="noStrike" noProof="1" dirty="0"/>
              <a:t>tp</a:t>
            </a:r>
            <a:r>
              <a:rPr lang="zh-CN" altLang="en-US" b="1" strike="noStrike" noProof="1" dirty="0">
                <a:latin typeface="宋体" panose="02010600030101010101" pitchFamily="2" charset="-122"/>
              </a:rPr>
              <a:t>指向广义表的表尾</a:t>
            </a:r>
            <a:r>
              <a:rPr lang="en-US" altLang="x-none" b="1" strike="noStrike" noProof="1" dirty="0">
                <a:latin typeface="宋体" panose="02010600030101010101" pitchFamily="2" charset="-122"/>
              </a:rPr>
              <a:t>(</a:t>
            </a:r>
            <a:r>
              <a:rPr lang="zh-CN" altLang="en-US" b="1" strike="noStrike" noProof="1" dirty="0">
                <a:latin typeface="宋体" panose="02010600030101010101" pitchFamily="2" charset="-122"/>
              </a:rPr>
              <a:t>表尾为空时，指针为空，否则必为表结点</a:t>
            </a:r>
            <a:r>
              <a:rPr lang="en-US" altLang="x-none" b="1" strike="noStrike" noProof="1" dirty="0">
                <a:latin typeface="宋体" panose="02010600030101010101" pitchFamily="2" charset="-122"/>
              </a:rPr>
              <a:t>)</a:t>
            </a:r>
            <a:r>
              <a:rPr lang="zh-CN" altLang="en-US" b="1" strike="noStrike" noProof="1" dirty="0">
                <a:latin typeface="宋体" panose="02010600030101010101" pitchFamily="2" charset="-122"/>
              </a:rPr>
              <a:t>。</a:t>
            </a:r>
            <a:endParaRPr lang="zh-CN" altLang="en-US" b="1" strike="noStrike" noProof="1" dirty="0">
              <a:latin typeface="宋体" panose="02010600030101010101" pitchFamily="2" charset="-122"/>
            </a:endParaRPr>
          </a:p>
          <a:p>
            <a:pPr marL="381000" lvl="1" indent="0" fontAlgn="base">
              <a:lnSpc>
                <a:spcPct val="110000"/>
              </a:lnSpc>
              <a:buNone/>
            </a:pPr>
            <a:r>
              <a:rPr lang="en-US" altLang="x-none" b="1" strike="noStrike" noProof="1" dirty="0"/>
              <a:t>(2)  </a:t>
            </a:r>
            <a:r>
              <a:rPr lang="zh-CN" altLang="en-US" b="1" strike="noStrike" noProof="1" dirty="0"/>
              <a:t>这种结构求</a:t>
            </a:r>
            <a:r>
              <a:rPr lang="zh-CN" altLang="en-US" b="1" strike="noStrike" noProof="1" dirty="0">
                <a:latin typeface="宋体" panose="02010600030101010101" pitchFamily="2" charset="-122"/>
              </a:rPr>
              <a:t>广义表的长度</a:t>
            </a:r>
            <a:r>
              <a:rPr lang="zh-CN" altLang="en-US" b="1" strike="noStrike" noProof="1" dirty="0"/>
              <a:t>、</a:t>
            </a:r>
            <a:r>
              <a:rPr lang="zh-CN" altLang="en-US" b="1" strike="noStrike" noProof="1" dirty="0">
                <a:latin typeface="宋体" panose="02010600030101010101" pitchFamily="2" charset="-122"/>
              </a:rPr>
              <a:t>深度</a:t>
            </a:r>
            <a:r>
              <a:rPr lang="zh-CN" altLang="en-US" b="1" strike="noStrike" noProof="1" dirty="0"/>
              <a:t>、</a:t>
            </a:r>
            <a:r>
              <a:rPr lang="zh-CN" altLang="en-US" b="1" strike="noStrike" noProof="1" dirty="0">
                <a:latin typeface="宋体" panose="02010600030101010101" pitchFamily="2" charset="-122"/>
              </a:rPr>
              <a:t>表头</a:t>
            </a:r>
            <a:r>
              <a:rPr lang="zh-CN" altLang="en-US" b="1" strike="noStrike" noProof="1" dirty="0"/>
              <a:t>、</a:t>
            </a:r>
            <a:r>
              <a:rPr lang="zh-CN" altLang="en-US" b="1" strike="noStrike" noProof="1" dirty="0">
                <a:latin typeface="宋体" panose="02010600030101010101" pitchFamily="2" charset="-122"/>
              </a:rPr>
              <a:t>表尾的操作十分方便。</a:t>
            </a:r>
            <a:endParaRPr lang="zh-CN" altLang="en-US" b="1" strike="noStrike" noProof="1" dirty="0"/>
          </a:p>
          <a:p>
            <a:pPr marL="381000" lvl="1" indent="0" fontAlgn="base">
              <a:lnSpc>
                <a:spcPct val="110000"/>
              </a:lnSpc>
              <a:buNone/>
            </a:pPr>
            <a:r>
              <a:rPr lang="en-US" altLang="x-none" b="1" strike="noStrike" noProof="1" dirty="0"/>
              <a:t>(3)  </a:t>
            </a:r>
            <a:r>
              <a:rPr lang="zh-CN" altLang="en-US" b="1" strike="noStrike" noProof="1" dirty="0"/>
              <a:t>表结点太多</a:t>
            </a:r>
            <a:r>
              <a:rPr lang="zh-CN" altLang="en-US" b="1" strike="noStrike" noProof="1" dirty="0">
                <a:latin typeface="宋体" panose="02010600030101010101" pitchFamily="2" charset="-122"/>
              </a:rPr>
              <a:t>，</a:t>
            </a:r>
            <a:r>
              <a:rPr lang="zh-CN" altLang="en-US" b="1" strike="noStrike" noProof="1" dirty="0"/>
              <a:t>造成空间浪费</a:t>
            </a:r>
            <a:r>
              <a:rPr lang="zh-CN" altLang="en-US" b="1" strike="noStrike" noProof="1" dirty="0">
                <a:latin typeface="宋体" panose="02010600030101010101" pitchFamily="2" charset="-122"/>
              </a:rPr>
              <a:t>。也可用</a:t>
            </a:r>
            <a:r>
              <a:rPr lang="zh-CN" altLang="en-US" b="1" strike="noStrike" noProof="1" dirty="0"/>
              <a:t>图</a:t>
            </a:r>
            <a:r>
              <a:rPr lang="en-US" altLang="x-none" b="1" strike="noStrike" noProof="1" dirty="0">
                <a:effectLst>
                  <a:outerShdw blurRad="38100" dist="38100" dir="2700000">
                    <a:srgbClr val="000000"/>
                  </a:outerShdw>
                </a:effectLst>
              </a:rPr>
              <a:t>5</a:t>
            </a:r>
            <a:r>
              <a:rPr lang="en-US" altLang="x-none" b="1" strike="noStrike" noProof="1" dirty="0"/>
              <a:t>-15</a:t>
            </a:r>
            <a:r>
              <a:rPr lang="zh-CN" altLang="en-US" b="1" strike="noStrike" noProof="1" dirty="0"/>
              <a:t>所示的结点结构</a:t>
            </a:r>
            <a:r>
              <a:rPr lang="zh-CN" altLang="en-US" b="1" strike="noStrike" noProof="1" dirty="0">
                <a:latin typeface="宋体" panose="02010600030101010101" pitchFamily="2" charset="-122"/>
              </a:rPr>
              <a:t>。</a:t>
            </a:r>
            <a:endParaRPr lang="zh-CN" altLang="en-US" b="1" strike="noStrike" noProof="1" dirty="0">
              <a:latin typeface="宋体" panose="02010600030101010101" pitchFamily="2" charset="-122"/>
            </a:endParaRPr>
          </a:p>
        </p:txBody>
      </p:sp>
      <p:grpSp>
        <p:nvGrpSpPr>
          <p:cNvPr id="247810" name="组合 293890"/>
          <p:cNvGrpSpPr/>
          <p:nvPr/>
        </p:nvGrpSpPr>
        <p:grpSpPr>
          <a:xfrm>
            <a:off x="1639888" y="5013325"/>
            <a:ext cx="8704262" cy="1368425"/>
            <a:chOff x="0" y="0"/>
            <a:chExt cx="5483" cy="862"/>
          </a:xfrm>
        </p:grpSpPr>
        <p:sp>
          <p:nvSpPr>
            <p:cNvPr id="247811" name="矩形 293891"/>
            <p:cNvSpPr/>
            <p:nvPr/>
          </p:nvSpPr>
          <p:spPr>
            <a:xfrm>
              <a:off x="1367" y="622"/>
              <a:ext cx="2832" cy="240"/>
            </a:xfrm>
            <a:prstGeom prst="rect">
              <a:avLst/>
            </a:prstGeom>
            <a:noFill/>
            <a:ln w="9525">
              <a:noFill/>
            </a:ln>
          </p:spPr>
          <p:txBody>
            <a:bodyPr lIns="92075" tIns="46038" rIns="92075" bIns="46038" anchor="ctr"/>
            <a:p>
              <a:pPr algn="ctr" eaLnBrk="0" hangingPunct="0"/>
              <a:r>
                <a:rPr lang="zh-CN" altLang="en-US" sz="2000" b="1" dirty="0">
                  <a:latin typeface="Arial" panose="020B0604020202020204" pitchFamily="34" charset="0"/>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5-15 </a:t>
              </a:r>
              <a:r>
                <a:rPr lang="en-US" altLang="x-none" sz="2000" b="1" dirty="0">
                  <a:latin typeface="Arial" panose="020B0604020202020204" pitchFamily="34" charset="0"/>
                  <a:ea typeface="宋体" panose="02010600030101010101" pitchFamily="2" charset="-122"/>
                </a:rPr>
                <a:t> </a:t>
              </a:r>
              <a:r>
                <a:rPr lang="zh-CN" altLang="en-US" sz="2000" b="1" dirty="0">
                  <a:latin typeface="Arial" panose="020B0604020202020204" pitchFamily="34" charset="0"/>
                  <a:ea typeface="宋体" panose="02010600030101010101" pitchFamily="2" charset="-122"/>
                </a:rPr>
                <a:t>广义</a:t>
              </a:r>
              <a:r>
                <a:rPr lang="zh-CN" altLang="en-US" sz="2000" b="1" dirty="0">
                  <a:latin typeface="宋体" panose="02010600030101010101" pitchFamily="2" charset="-122"/>
                  <a:ea typeface="宋体" panose="02010600030101010101" pitchFamily="2" charset="-122"/>
                </a:rPr>
                <a:t>表的链表结点结构示意图</a:t>
              </a:r>
              <a:endParaRPr lang="zh-CN" altLang="en-US" sz="2000" b="1" dirty="0">
                <a:latin typeface="宋体" panose="02010600030101010101" pitchFamily="2" charset="-122"/>
                <a:ea typeface="宋体" panose="02010600030101010101" pitchFamily="2" charset="-122"/>
              </a:endParaRPr>
            </a:p>
          </p:txBody>
        </p:sp>
        <p:sp>
          <p:nvSpPr>
            <p:cNvPr id="247812" name="矩形 293892"/>
            <p:cNvSpPr/>
            <p:nvPr/>
          </p:nvSpPr>
          <p:spPr>
            <a:xfrm>
              <a:off x="3397" y="336"/>
              <a:ext cx="1134" cy="227"/>
            </a:xfrm>
            <a:prstGeom prst="rect">
              <a:avLst/>
            </a:prstGeom>
            <a:noFill/>
            <a:ln w="9525">
              <a:noFill/>
            </a:ln>
          </p:spPr>
          <p:txBody>
            <a:bodyPr lIns="92075" tIns="46038" rIns="92075" bIns="46038" anchor="ctr"/>
            <a:p>
              <a:pPr algn="ctr" eaLnBrk="0" hangingPunct="0"/>
              <a:r>
                <a:rPr lang="en-US" altLang="x-none" sz="2000" b="1" dirty="0">
                  <a:latin typeface="Times New Roman" panose="02020603050405020304" pitchFamily="2" charset="0"/>
                  <a:ea typeface="宋体" panose="02010600030101010101" pitchFamily="2" charset="-122"/>
                </a:rPr>
                <a:t>(b)</a:t>
              </a:r>
              <a:r>
                <a:rPr lang="en-US" altLang="x-none" sz="2000" b="1" dirty="0">
                  <a:latin typeface="Arial" panose="020B0604020202020204" pitchFamily="34" charset="0"/>
                  <a:ea typeface="宋体" panose="02010600030101010101" pitchFamily="2" charset="-122"/>
                </a:rPr>
                <a:t>     </a:t>
              </a:r>
              <a:r>
                <a:rPr lang="zh-CN" altLang="en-US" sz="2000" b="1" dirty="0">
                  <a:latin typeface="宋体" panose="02010600030101010101" pitchFamily="2" charset="-122"/>
                  <a:ea typeface="宋体" panose="02010600030101010101" pitchFamily="2" charset="-122"/>
                </a:rPr>
                <a:t>表结点</a:t>
              </a:r>
              <a:endParaRPr lang="zh-CN" altLang="en-US" sz="2000" b="1" dirty="0">
                <a:latin typeface="宋体" panose="02010600030101010101" pitchFamily="2" charset="-122"/>
                <a:ea typeface="宋体" panose="02010600030101010101" pitchFamily="2" charset="-122"/>
              </a:endParaRPr>
            </a:p>
          </p:txBody>
        </p:sp>
        <p:sp>
          <p:nvSpPr>
            <p:cNvPr id="247813" name="矩形 293893"/>
            <p:cNvSpPr/>
            <p:nvPr/>
          </p:nvSpPr>
          <p:spPr>
            <a:xfrm>
              <a:off x="311" y="336"/>
              <a:ext cx="1270" cy="227"/>
            </a:xfrm>
            <a:prstGeom prst="rect">
              <a:avLst/>
            </a:prstGeom>
            <a:noFill/>
            <a:ln w="9525">
              <a:noFill/>
            </a:ln>
          </p:spPr>
          <p:txBody>
            <a:bodyPr lIns="92075" tIns="46038" rIns="92075" bIns="46038" anchor="ctr"/>
            <a:p>
              <a:pPr algn="ctr" eaLnBrk="0" hangingPunct="0"/>
              <a:r>
                <a:rPr lang="en-US" altLang="x-none" sz="2000" b="1" dirty="0">
                  <a:latin typeface="Times New Roman" panose="02020603050405020304" pitchFamily="2" charset="0"/>
                  <a:ea typeface="宋体" panose="02010600030101010101" pitchFamily="2" charset="-122"/>
                </a:rPr>
                <a:t>(a)</a:t>
              </a:r>
              <a:r>
                <a:rPr lang="en-US" altLang="x-none" sz="2000" b="1" dirty="0">
                  <a:latin typeface="Arial" panose="020B0604020202020204" pitchFamily="34" charset="0"/>
                  <a:ea typeface="宋体" panose="02010600030101010101" pitchFamily="2" charset="-122"/>
                </a:rPr>
                <a:t>     </a:t>
              </a:r>
              <a:r>
                <a:rPr lang="zh-CN" altLang="en-US" sz="2000" b="1" dirty="0">
                  <a:latin typeface="宋体" panose="02010600030101010101" pitchFamily="2" charset="-122"/>
                  <a:ea typeface="宋体" panose="02010600030101010101" pitchFamily="2" charset="-122"/>
                </a:rPr>
                <a:t>原子结点</a:t>
              </a:r>
              <a:endParaRPr lang="zh-CN" altLang="en-US" sz="2000" b="1" dirty="0">
                <a:latin typeface="宋体" panose="02010600030101010101" pitchFamily="2" charset="-122"/>
                <a:ea typeface="宋体" panose="02010600030101010101" pitchFamily="2" charset="-122"/>
              </a:endParaRPr>
            </a:p>
          </p:txBody>
        </p:sp>
        <p:grpSp>
          <p:nvGrpSpPr>
            <p:cNvPr id="247814" name="组合 293894"/>
            <p:cNvGrpSpPr/>
            <p:nvPr/>
          </p:nvGrpSpPr>
          <p:grpSpPr>
            <a:xfrm>
              <a:off x="2760" y="0"/>
              <a:ext cx="2723" cy="272"/>
              <a:chOff x="0" y="0"/>
              <a:chExt cx="2723" cy="272"/>
            </a:xfrm>
          </p:grpSpPr>
          <p:sp>
            <p:nvSpPr>
              <p:cNvPr id="247815" name="矩形 293895"/>
              <p:cNvSpPr/>
              <p:nvPr/>
            </p:nvSpPr>
            <p:spPr>
              <a:xfrm>
                <a:off x="0" y="0"/>
                <a:ext cx="2723" cy="272"/>
              </a:xfrm>
              <a:prstGeom prst="rect">
                <a:avLst/>
              </a:prstGeom>
              <a:noFill/>
              <a:ln w="19050"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tag=1  </a:t>
                </a:r>
                <a:r>
                  <a:rPr lang="zh-CN" altLang="en-US" sz="2400" b="1" dirty="0">
                    <a:latin typeface="宋体" panose="02010600030101010101" pitchFamily="2" charset="-122"/>
                    <a:ea typeface="宋体" panose="02010600030101010101" pitchFamily="2" charset="-122"/>
                  </a:rPr>
                  <a:t>表头指针</a:t>
                </a:r>
                <a:r>
                  <a:rPr lang="en-US" altLang="x-none" sz="2400" b="1" dirty="0">
                    <a:latin typeface="Times New Roman" panose="02020603050405020304" pitchFamily="2" charset="0"/>
                    <a:ea typeface="宋体" panose="02010600030101010101" pitchFamily="2" charset="-122"/>
                  </a:rPr>
                  <a:t>hp   </a:t>
                </a:r>
                <a:r>
                  <a:rPr lang="zh-CN" altLang="en-US" sz="2400" b="1" dirty="0">
                    <a:latin typeface="宋体" panose="02010600030101010101" pitchFamily="2" charset="-122"/>
                    <a:ea typeface="宋体" panose="02010600030101010101" pitchFamily="2" charset="-122"/>
                  </a:rPr>
                  <a:t>表尾指针</a:t>
                </a:r>
                <a:r>
                  <a:rPr lang="en-US" altLang="x-none" sz="2400" b="1" dirty="0">
                    <a:latin typeface="Times New Roman" panose="02020603050405020304" pitchFamily="2" charset="0"/>
                    <a:ea typeface="宋体" panose="02010600030101010101" pitchFamily="2" charset="-122"/>
                  </a:rPr>
                  <a:t>tp</a:t>
                </a:r>
                <a:r>
                  <a:rPr lang="en-US" altLang="x-none" sz="2400" dirty="0">
                    <a:latin typeface="Times New Roman" panose="02020603050405020304" pitchFamily="2" charset="0"/>
                    <a:ea typeface="宋体" panose="02010600030101010101" pitchFamily="2" charset="-122"/>
                  </a:rPr>
                  <a:t> </a:t>
                </a:r>
                <a:endParaRPr lang="en-US" altLang="x-none" sz="2400" dirty="0">
                  <a:latin typeface="Times New Roman" panose="02020603050405020304" pitchFamily="2" charset="0"/>
                  <a:ea typeface="宋体" panose="02010600030101010101" pitchFamily="2" charset="-122"/>
                </a:endParaRPr>
              </a:p>
            </p:txBody>
          </p:sp>
          <p:sp>
            <p:nvSpPr>
              <p:cNvPr id="247816" name="直接连接符 293896"/>
              <p:cNvSpPr/>
              <p:nvPr/>
            </p:nvSpPr>
            <p:spPr>
              <a:xfrm>
                <a:off x="591" y="0"/>
                <a:ext cx="0" cy="272"/>
              </a:xfrm>
              <a:prstGeom prst="line">
                <a:avLst/>
              </a:prstGeom>
              <a:ln w="19050" cap="flat" cmpd="sng">
                <a:solidFill>
                  <a:schemeClr val="tx1"/>
                </a:solidFill>
                <a:prstDash val="solid"/>
                <a:round/>
                <a:headEnd type="none" w="med" len="med"/>
                <a:tailEnd type="none" w="med" len="med"/>
              </a:ln>
            </p:spPr>
          </p:sp>
          <p:sp>
            <p:nvSpPr>
              <p:cNvPr id="247817" name="直接连接符 293897"/>
              <p:cNvSpPr/>
              <p:nvPr/>
            </p:nvSpPr>
            <p:spPr>
              <a:xfrm>
                <a:off x="1680" y="0"/>
                <a:ext cx="0" cy="272"/>
              </a:xfrm>
              <a:prstGeom prst="line">
                <a:avLst/>
              </a:prstGeom>
              <a:ln w="19050" cap="flat" cmpd="sng">
                <a:solidFill>
                  <a:schemeClr val="tx1"/>
                </a:solidFill>
                <a:prstDash val="solid"/>
                <a:round/>
                <a:headEnd type="none" w="med" len="med"/>
                <a:tailEnd type="none" w="med" len="med"/>
              </a:ln>
            </p:spPr>
          </p:sp>
        </p:grpSp>
        <p:grpSp>
          <p:nvGrpSpPr>
            <p:cNvPr id="247818" name="组合 293898"/>
            <p:cNvGrpSpPr/>
            <p:nvPr/>
          </p:nvGrpSpPr>
          <p:grpSpPr>
            <a:xfrm>
              <a:off x="0" y="0"/>
              <a:ext cx="2626" cy="272"/>
              <a:chOff x="0" y="0"/>
              <a:chExt cx="2626" cy="272"/>
            </a:xfrm>
          </p:grpSpPr>
          <p:sp>
            <p:nvSpPr>
              <p:cNvPr id="247819" name="矩形 293899"/>
              <p:cNvSpPr/>
              <p:nvPr/>
            </p:nvSpPr>
            <p:spPr>
              <a:xfrm>
                <a:off x="0" y="0"/>
                <a:ext cx="2626" cy="272"/>
              </a:xfrm>
              <a:prstGeom prst="rect">
                <a:avLst/>
              </a:prstGeom>
              <a:noFill/>
              <a:ln w="19050"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tag=0   </a:t>
                </a:r>
                <a:r>
                  <a:rPr lang="zh-CN" altLang="en-US" sz="2400" b="1" dirty="0">
                    <a:latin typeface="宋体" panose="02010600030101010101" pitchFamily="2" charset="-122"/>
                    <a:ea typeface="宋体" panose="02010600030101010101" pitchFamily="2" charset="-122"/>
                  </a:rPr>
                  <a:t>原子的</a:t>
                </a:r>
                <a:r>
                  <a:rPr lang="zh-CN" altLang="en-US" sz="2400" b="1" dirty="0">
                    <a:latin typeface="Times New Roman" panose="02020603050405020304" pitchFamily="2" charset="0"/>
                    <a:ea typeface="宋体" panose="02010600030101010101" pitchFamily="2" charset="-122"/>
                  </a:rPr>
                  <a:t>值   </a:t>
                </a:r>
                <a:r>
                  <a:rPr lang="zh-CN" altLang="en-US" sz="2400" b="1" dirty="0">
                    <a:latin typeface="宋体" panose="02010600030101010101" pitchFamily="2" charset="-122"/>
                    <a:ea typeface="宋体" panose="02010600030101010101" pitchFamily="2" charset="-122"/>
                  </a:rPr>
                  <a:t>表尾指针</a:t>
                </a:r>
                <a:r>
                  <a:rPr lang="en-US" altLang="x-none" sz="2400" b="1" dirty="0">
                    <a:latin typeface="Times New Roman" panose="02020603050405020304" pitchFamily="2" charset="0"/>
                    <a:ea typeface="宋体" panose="02010600030101010101" pitchFamily="2" charset="-122"/>
                  </a:rPr>
                  <a:t>tp</a:t>
                </a:r>
                <a:r>
                  <a:rPr lang="en-US" altLang="x-none" sz="2400" dirty="0">
                    <a:latin typeface="Times New Roman" panose="02020603050405020304" pitchFamily="2" charset="0"/>
                    <a:ea typeface="宋体" panose="02010600030101010101" pitchFamily="2" charset="-122"/>
                  </a:rPr>
                  <a:t> </a:t>
                </a:r>
                <a:endParaRPr lang="en-US" altLang="x-none" sz="2400" dirty="0">
                  <a:latin typeface="Times New Roman" panose="02020603050405020304" pitchFamily="2" charset="0"/>
                  <a:ea typeface="宋体" panose="02010600030101010101" pitchFamily="2" charset="-122"/>
                </a:endParaRPr>
              </a:p>
            </p:txBody>
          </p:sp>
          <p:sp>
            <p:nvSpPr>
              <p:cNvPr id="247820" name="直接连接符 293900"/>
              <p:cNvSpPr/>
              <p:nvPr/>
            </p:nvSpPr>
            <p:spPr>
              <a:xfrm>
                <a:off x="585" y="0"/>
                <a:ext cx="0" cy="272"/>
              </a:xfrm>
              <a:prstGeom prst="line">
                <a:avLst/>
              </a:prstGeom>
              <a:ln w="9525" cap="flat" cmpd="sng">
                <a:solidFill>
                  <a:schemeClr val="tx1"/>
                </a:solidFill>
                <a:prstDash val="solid"/>
                <a:round/>
                <a:headEnd type="none" w="med" len="med"/>
                <a:tailEnd type="none" w="med" len="med"/>
              </a:ln>
            </p:spPr>
          </p:sp>
          <p:sp>
            <p:nvSpPr>
              <p:cNvPr id="247821" name="直接连接符 293901"/>
              <p:cNvSpPr/>
              <p:nvPr/>
            </p:nvSpPr>
            <p:spPr>
              <a:xfrm>
                <a:off x="1530" y="0"/>
                <a:ext cx="0" cy="272"/>
              </a:xfrm>
              <a:prstGeom prst="line">
                <a:avLst/>
              </a:prstGeom>
              <a:ln w="9525" cap="flat" cmpd="sng">
                <a:solidFill>
                  <a:schemeClr val="tx1"/>
                </a:solidFill>
                <a:prstDash val="solid"/>
                <a:round/>
                <a:headEnd type="none" w="med" len="med"/>
                <a:tailEnd type="none" w="med" len="med"/>
              </a:ln>
            </p:spPr>
          </p:sp>
        </p:grp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4914" name="标题 294913"/>
          <p:cNvSpPr>
            <a:spLocks noGrp="1"/>
          </p:cNvSpPr>
          <p:nvPr>
            <p:ph type="title"/>
          </p:nvPr>
        </p:nvSpPr>
        <p:spPr>
          <a:xfrm>
            <a:off x="3657600" y="214313"/>
            <a:ext cx="4343400" cy="838200"/>
          </a:xfrm>
        </p:spPr>
        <p:txBody>
          <a:bodyPr vert="horz" wrap="square" lIns="92075" tIns="46038" rIns="92075" bIns="46038" anchor="ctr"/>
          <a:p>
            <a:pPr fontAlgn="base"/>
            <a:r>
              <a:rPr lang="zh-CN" altLang="en-US" sz="5400" b="1" strike="noStrike" noProof="1">
                <a:ea typeface="楷体_GB2312" pitchFamily="1" charset="-122"/>
              </a:rPr>
              <a:t>习 题 五</a:t>
            </a:r>
            <a:endParaRPr lang="zh-CN" altLang="en-US" sz="5400" b="1" strike="noStrike" noProof="1">
              <a:ea typeface="楷体_GB2312" pitchFamily="1" charset="-122"/>
            </a:endParaRPr>
          </a:p>
        </p:txBody>
      </p:sp>
      <p:sp>
        <p:nvSpPr>
          <p:cNvPr id="248834" name="文本占位符 294914"/>
          <p:cNvSpPr>
            <a:spLocks noGrp="1"/>
          </p:cNvSpPr>
          <p:nvPr>
            <p:ph idx="1"/>
          </p:nvPr>
        </p:nvSpPr>
        <p:spPr>
          <a:xfrm>
            <a:off x="1676400" y="1216025"/>
            <a:ext cx="8812213" cy="4805363"/>
          </a:xfrm>
        </p:spPr>
        <p:txBody>
          <a:bodyPr wrap="square" lIns="92075" tIns="46038" rIns="92075" bIns="46038" anchor="t"/>
          <a:p>
            <a:pPr marL="0" indent="533400">
              <a:lnSpc>
                <a:spcPct val="110000"/>
              </a:lnSpc>
              <a:buNone/>
            </a:pPr>
            <a:r>
              <a:rPr lang="zh-CN" altLang="en-US" sz="2800" b="1" dirty="0"/>
              <a:t>⑴  什么是广义表？请简述广义表与线性表的区别？</a:t>
            </a:r>
            <a:endParaRPr lang="zh-CN" altLang="en-US" sz="2800" b="1" dirty="0"/>
          </a:p>
          <a:p>
            <a:pPr marL="0" indent="533400">
              <a:lnSpc>
                <a:spcPct val="110000"/>
              </a:lnSpc>
              <a:buNone/>
            </a:pPr>
            <a:r>
              <a:rPr lang="zh-CN" altLang="en-US" sz="2800" b="1" dirty="0"/>
              <a:t>⑵  一个广义表是</a:t>
            </a:r>
            <a:r>
              <a:rPr lang="en-US" altLang="x-none" sz="2800" b="1" dirty="0"/>
              <a:t>(a, (a, b), d, e, (a, (i, j), k)) </a:t>
            </a:r>
            <a:r>
              <a:rPr lang="zh-CN" altLang="en-US" sz="2800" b="1" dirty="0"/>
              <a:t>，请画出该广义表的链式存储结构。</a:t>
            </a:r>
            <a:endParaRPr lang="zh-CN" altLang="en-US" sz="2800" b="1" dirty="0"/>
          </a:p>
          <a:p>
            <a:pPr marL="0" indent="533400">
              <a:lnSpc>
                <a:spcPct val="110000"/>
              </a:lnSpc>
              <a:buNone/>
            </a:pPr>
            <a:r>
              <a:rPr lang="zh-CN" altLang="en-US" sz="2800" b="1" dirty="0"/>
              <a:t>⑶  设有二维数组</a:t>
            </a:r>
            <a:r>
              <a:rPr lang="en-US" altLang="x-none" sz="2800" b="1" dirty="0"/>
              <a:t>a[6][8]</a:t>
            </a:r>
            <a:r>
              <a:rPr lang="zh-CN" altLang="en-US" sz="2800" b="1" dirty="0"/>
              <a:t>，每个元素占相邻的</a:t>
            </a:r>
            <a:r>
              <a:rPr lang="en-US" altLang="x-none" sz="2800" b="1" dirty="0"/>
              <a:t>4</a:t>
            </a:r>
            <a:r>
              <a:rPr lang="zh-CN" altLang="en-US" sz="2800" b="1" dirty="0"/>
              <a:t>个字节，存储器按字节编址，已知</a:t>
            </a:r>
            <a:r>
              <a:rPr lang="en-US" altLang="x-none" sz="2800" b="1" dirty="0"/>
              <a:t>a</a:t>
            </a:r>
            <a:r>
              <a:rPr lang="zh-CN" altLang="en-US" sz="2800" b="1" dirty="0"/>
              <a:t>的起始地址是</a:t>
            </a:r>
            <a:r>
              <a:rPr lang="en-US" altLang="x-none" sz="2800" b="1" dirty="0"/>
              <a:t>1000</a:t>
            </a:r>
            <a:r>
              <a:rPr lang="zh-CN" altLang="en-US" sz="2800" b="1" dirty="0"/>
              <a:t>，试计算：</a:t>
            </a:r>
            <a:endParaRPr lang="zh-CN" altLang="en-US" sz="2800" b="1" dirty="0"/>
          </a:p>
          <a:p>
            <a:pPr marL="0" indent="533400">
              <a:lnSpc>
                <a:spcPct val="110000"/>
              </a:lnSpc>
              <a:buNone/>
            </a:pPr>
            <a:r>
              <a:rPr lang="zh-CN" altLang="en-US" sz="2800" b="1" dirty="0">
                <a:latin typeface="宋体" panose="02010600030101010101" pitchFamily="2" charset="-122"/>
              </a:rPr>
              <a:t>① </a:t>
            </a:r>
            <a:r>
              <a:rPr lang="zh-CN" altLang="en-US" sz="2800" b="1" dirty="0"/>
              <a:t>数组</a:t>
            </a:r>
            <a:r>
              <a:rPr lang="en-US" altLang="x-none" sz="2800" b="1" dirty="0"/>
              <a:t>a</a:t>
            </a:r>
            <a:r>
              <a:rPr lang="zh-CN" altLang="en-US" sz="2800" b="1" dirty="0"/>
              <a:t>的最后一个元素</a:t>
            </a:r>
            <a:r>
              <a:rPr lang="en-US" altLang="x-none" sz="2800" b="1" dirty="0"/>
              <a:t>a[5][7]</a:t>
            </a:r>
            <a:r>
              <a:rPr lang="zh-CN" altLang="en-US" sz="2800" b="1" dirty="0"/>
              <a:t>起始地址；</a:t>
            </a:r>
            <a:endParaRPr lang="zh-CN" altLang="en-US" sz="2800" b="1" dirty="0"/>
          </a:p>
          <a:p>
            <a:pPr marL="0" indent="533400">
              <a:lnSpc>
                <a:spcPct val="110000"/>
              </a:lnSpc>
              <a:buNone/>
            </a:pPr>
            <a:r>
              <a:rPr lang="zh-CN" altLang="en-US" sz="2800" b="1" dirty="0">
                <a:latin typeface="宋体" panose="02010600030101010101" pitchFamily="2" charset="-122"/>
              </a:rPr>
              <a:t>② </a:t>
            </a:r>
            <a:r>
              <a:rPr lang="zh-CN" altLang="en-US" sz="2800" b="1" dirty="0"/>
              <a:t>按行序优先时，元素</a:t>
            </a:r>
            <a:r>
              <a:rPr lang="en-US" altLang="x-none" sz="2800" b="1" dirty="0"/>
              <a:t>a[4][6]</a:t>
            </a:r>
            <a:r>
              <a:rPr lang="zh-CN" altLang="en-US" sz="2800" b="1" dirty="0"/>
              <a:t>起始地址；</a:t>
            </a:r>
            <a:endParaRPr lang="zh-CN" altLang="en-US" sz="2800" b="1" dirty="0"/>
          </a:p>
          <a:p>
            <a:pPr marL="0" indent="533400">
              <a:lnSpc>
                <a:spcPct val="110000"/>
              </a:lnSpc>
              <a:buNone/>
            </a:pPr>
            <a:r>
              <a:rPr lang="zh-CN" altLang="en-US" sz="2800" b="1" dirty="0">
                <a:latin typeface="宋体" panose="02010600030101010101" pitchFamily="2" charset="-122"/>
              </a:rPr>
              <a:t>③ </a:t>
            </a:r>
            <a:r>
              <a:rPr lang="zh-CN" altLang="en-US" sz="2800" b="1" dirty="0"/>
              <a:t>按行序优先时，元素</a:t>
            </a:r>
            <a:r>
              <a:rPr lang="en-US" altLang="x-none" sz="2800" b="1" dirty="0"/>
              <a:t>a[4][6]</a:t>
            </a:r>
            <a:r>
              <a:rPr lang="zh-CN" altLang="en-US" sz="2800" b="1" dirty="0"/>
              <a:t>起始地址。</a:t>
            </a:r>
            <a:endParaRPr lang="zh-CN" altLang="en-US" sz="2800" b="1"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49857" name="组合 295937"/>
          <p:cNvGrpSpPr/>
          <p:nvPr/>
        </p:nvGrpSpPr>
        <p:grpSpPr>
          <a:xfrm>
            <a:off x="3648075" y="2900363"/>
            <a:ext cx="4495800" cy="3048000"/>
            <a:chOff x="0" y="0"/>
            <a:chExt cx="2832" cy="1920"/>
          </a:xfrm>
        </p:grpSpPr>
        <p:sp>
          <p:nvSpPr>
            <p:cNvPr id="249858" name="矩形 295938"/>
            <p:cNvSpPr/>
            <p:nvPr/>
          </p:nvSpPr>
          <p:spPr>
            <a:xfrm>
              <a:off x="427" y="0"/>
              <a:ext cx="2267" cy="227"/>
            </a:xfrm>
            <a:prstGeom prst="rect">
              <a:avLst/>
            </a:prstGeom>
            <a:noFill/>
            <a:ln w="9525">
              <a:noFill/>
            </a:ln>
          </p:spPr>
          <p:txBody>
            <a:bodyPr wrap="none" anchor="ctr"/>
            <a:p>
              <a:r>
                <a:rPr lang="en-US" altLang="x-none" sz="2400" dirty="0">
                  <a:latin typeface="楷体_GB2312" pitchFamily="1" charset="-122"/>
                  <a:ea typeface="楷体_GB2312" pitchFamily="1" charset="-122"/>
                </a:rPr>
                <a:t>0  3  0  0  0  0  0  0</a:t>
              </a:r>
              <a:endParaRPr lang="en-US" altLang="x-none" sz="2400" dirty="0">
                <a:latin typeface="楷体_GB2312" pitchFamily="1" charset="-122"/>
                <a:ea typeface="楷体_GB2312" pitchFamily="1" charset="-122"/>
              </a:endParaRPr>
            </a:p>
          </p:txBody>
        </p:sp>
        <p:sp>
          <p:nvSpPr>
            <p:cNvPr id="249859" name="矩形 295939"/>
            <p:cNvSpPr/>
            <p:nvPr/>
          </p:nvSpPr>
          <p:spPr>
            <a:xfrm>
              <a:off x="433" y="259"/>
              <a:ext cx="2267" cy="227"/>
            </a:xfrm>
            <a:prstGeom prst="rect">
              <a:avLst/>
            </a:prstGeom>
            <a:noFill/>
            <a:ln w="9525">
              <a:noFill/>
            </a:ln>
          </p:spPr>
          <p:txBody>
            <a:bodyPr wrap="none" anchor="ctr"/>
            <a:p>
              <a:r>
                <a:rPr lang="en-US" altLang="x-none" sz="2400" dirty="0">
                  <a:latin typeface="楷体_GB2312" pitchFamily="1" charset="-122"/>
                  <a:ea typeface="楷体_GB2312" pitchFamily="1" charset="-122"/>
                </a:rPr>
                <a:t>0  0  0  0  0  0  0  0</a:t>
              </a:r>
              <a:endParaRPr lang="en-US" altLang="x-none" sz="2400" dirty="0">
                <a:latin typeface="楷体_GB2312" pitchFamily="1" charset="-122"/>
                <a:ea typeface="楷体_GB2312" pitchFamily="1" charset="-122"/>
              </a:endParaRPr>
            </a:p>
          </p:txBody>
        </p:sp>
        <p:sp>
          <p:nvSpPr>
            <p:cNvPr id="249860" name="矩形 295940"/>
            <p:cNvSpPr/>
            <p:nvPr/>
          </p:nvSpPr>
          <p:spPr>
            <a:xfrm>
              <a:off x="433" y="568"/>
              <a:ext cx="2267" cy="227"/>
            </a:xfrm>
            <a:prstGeom prst="rect">
              <a:avLst/>
            </a:prstGeom>
            <a:noFill/>
            <a:ln w="9525">
              <a:noFill/>
            </a:ln>
          </p:spPr>
          <p:txBody>
            <a:bodyPr wrap="none" anchor="ctr"/>
            <a:p>
              <a:r>
                <a:rPr lang="en-US" altLang="x-none" sz="2400" dirty="0">
                  <a:latin typeface="楷体_GB2312" pitchFamily="1" charset="-122"/>
                  <a:ea typeface="楷体_GB2312" pitchFamily="1" charset="-122"/>
                </a:rPr>
                <a:t>-3 0  0  0  0  0  0  4</a:t>
              </a:r>
              <a:endParaRPr lang="en-US" altLang="x-none" sz="2400" dirty="0">
                <a:latin typeface="楷体_GB2312" pitchFamily="1" charset="-122"/>
                <a:ea typeface="楷体_GB2312" pitchFamily="1" charset="-122"/>
              </a:endParaRPr>
            </a:p>
          </p:txBody>
        </p:sp>
        <p:sp>
          <p:nvSpPr>
            <p:cNvPr id="249861" name="矩形 295941"/>
            <p:cNvSpPr/>
            <p:nvPr/>
          </p:nvSpPr>
          <p:spPr>
            <a:xfrm>
              <a:off x="433" y="877"/>
              <a:ext cx="2267" cy="227"/>
            </a:xfrm>
            <a:prstGeom prst="rect">
              <a:avLst/>
            </a:prstGeom>
            <a:noFill/>
            <a:ln w="9525">
              <a:noFill/>
            </a:ln>
          </p:spPr>
          <p:txBody>
            <a:bodyPr wrap="none" anchor="ctr"/>
            <a:p>
              <a:r>
                <a:rPr lang="en-US" altLang="x-none" sz="2400" dirty="0">
                  <a:latin typeface="楷体_GB2312" pitchFamily="1" charset="-122"/>
                  <a:ea typeface="楷体_GB2312" pitchFamily="1" charset="-122"/>
                </a:rPr>
                <a:t>0  0  2  0  0  2  0  0</a:t>
              </a:r>
              <a:endParaRPr lang="en-US" altLang="x-none" sz="2400" dirty="0">
                <a:latin typeface="楷体_GB2312" pitchFamily="1" charset="-122"/>
                <a:ea typeface="楷体_GB2312" pitchFamily="1" charset="-122"/>
              </a:endParaRPr>
            </a:p>
          </p:txBody>
        </p:sp>
        <p:sp>
          <p:nvSpPr>
            <p:cNvPr id="249862" name="矩形 295942"/>
            <p:cNvSpPr/>
            <p:nvPr/>
          </p:nvSpPr>
          <p:spPr>
            <a:xfrm>
              <a:off x="433" y="1165"/>
              <a:ext cx="2267" cy="227"/>
            </a:xfrm>
            <a:prstGeom prst="rect">
              <a:avLst/>
            </a:prstGeom>
            <a:noFill/>
            <a:ln w="9525">
              <a:noFill/>
            </a:ln>
          </p:spPr>
          <p:txBody>
            <a:bodyPr wrap="none" anchor="ctr"/>
            <a:p>
              <a:r>
                <a:rPr lang="en-US" altLang="x-none" sz="2400" dirty="0">
                  <a:latin typeface="楷体_GB2312" pitchFamily="1" charset="-122"/>
                  <a:ea typeface="楷体_GB2312" pitchFamily="1" charset="-122"/>
                </a:rPr>
                <a:t>0 18  0  0  0  0  0  0</a:t>
              </a:r>
              <a:endParaRPr lang="en-US" altLang="x-none" sz="2400" dirty="0">
                <a:latin typeface="楷体_GB2312" pitchFamily="1" charset="-122"/>
                <a:ea typeface="楷体_GB2312" pitchFamily="1" charset="-122"/>
              </a:endParaRPr>
            </a:p>
          </p:txBody>
        </p:sp>
        <p:sp>
          <p:nvSpPr>
            <p:cNvPr id="249863" name="矩形 295943"/>
            <p:cNvSpPr/>
            <p:nvPr/>
          </p:nvSpPr>
          <p:spPr>
            <a:xfrm>
              <a:off x="433" y="1453"/>
              <a:ext cx="2267" cy="227"/>
            </a:xfrm>
            <a:prstGeom prst="rect">
              <a:avLst/>
            </a:prstGeom>
            <a:noFill/>
            <a:ln w="9525">
              <a:noFill/>
            </a:ln>
          </p:spPr>
          <p:txBody>
            <a:bodyPr wrap="none" anchor="ctr"/>
            <a:p>
              <a:r>
                <a:rPr lang="en-US" altLang="x-none" sz="2400" dirty="0">
                  <a:latin typeface="楷体_GB2312" pitchFamily="1" charset="-122"/>
                  <a:ea typeface="楷体_GB2312" pitchFamily="1" charset="-122"/>
                </a:rPr>
                <a:t>0  0  0  0  4  0  5  0</a:t>
              </a:r>
              <a:endParaRPr lang="en-US" altLang="x-none" sz="2400" dirty="0">
                <a:latin typeface="楷体_GB2312" pitchFamily="1" charset="-122"/>
                <a:ea typeface="楷体_GB2312" pitchFamily="1" charset="-122"/>
              </a:endParaRPr>
            </a:p>
          </p:txBody>
        </p:sp>
        <p:sp>
          <p:nvSpPr>
            <p:cNvPr id="249864" name="左中括号 295944"/>
            <p:cNvSpPr/>
            <p:nvPr/>
          </p:nvSpPr>
          <p:spPr>
            <a:xfrm>
              <a:off x="384" y="16"/>
              <a:ext cx="68" cy="1904"/>
            </a:xfrm>
            <a:prstGeom prst="leftBracket">
              <a:avLst>
                <a:gd name="adj" fmla="val 233333"/>
              </a:avLst>
            </a:prstGeom>
            <a:noFill/>
            <a:ln w="9525"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sp>
          <p:nvSpPr>
            <p:cNvPr id="249865" name="右中括号 295945"/>
            <p:cNvSpPr/>
            <p:nvPr/>
          </p:nvSpPr>
          <p:spPr>
            <a:xfrm>
              <a:off x="2764" y="0"/>
              <a:ext cx="68" cy="1904"/>
            </a:xfrm>
            <a:prstGeom prst="rightBracket">
              <a:avLst>
                <a:gd name="adj" fmla="val 233333"/>
              </a:avLst>
            </a:prstGeom>
            <a:noFill/>
            <a:ln w="9525"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sp>
          <p:nvSpPr>
            <p:cNvPr id="249866" name="矩形 295946"/>
            <p:cNvSpPr/>
            <p:nvPr/>
          </p:nvSpPr>
          <p:spPr>
            <a:xfrm>
              <a:off x="0" y="903"/>
              <a:ext cx="385" cy="249"/>
            </a:xfrm>
            <a:prstGeom prst="rect">
              <a:avLst/>
            </a:prstGeom>
            <a:noFill/>
            <a:ln w="9525">
              <a:noFill/>
            </a:ln>
          </p:spPr>
          <p:txBody>
            <a:bodyPr wrap="none" anchor="ctr"/>
            <a:p>
              <a:r>
                <a:rPr lang="en-US" altLang="x-none" sz="2800" dirty="0">
                  <a:latin typeface="Times New Roman" panose="02020603050405020304" pitchFamily="2" charset="0"/>
                  <a:ea typeface="宋体" panose="02010600030101010101" pitchFamily="2" charset="-122"/>
                </a:rPr>
                <a:t>A=</a:t>
              </a:r>
              <a:endParaRPr lang="en-US" altLang="x-none" sz="2800" dirty="0">
                <a:latin typeface="Times New Roman" panose="02020603050405020304" pitchFamily="2" charset="0"/>
                <a:ea typeface="宋体" panose="02010600030101010101" pitchFamily="2" charset="-122"/>
              </a:endParaRPr>
            </a:p>
          </p:txBody>
        </p:sp>
        <p:sp>
          <p:nvSpPr>
            <p:cNvPr id="249867" name="矩形 295947"/>
            <p:cNvSpPr/>
            <p:nvPr/>
          </p:nvSpPr>
          <p:spPr>
            <a:xfrm>
              <a:off x="432" y="1693"/>
              <a:ext cx="2267" cy="227"/>
            </a:xfrm>
            <a:prstGeom prst="rect">
              <a:avLst/>
            </a:prstGeom>
            <a:noFill/>
            <a:ln w="9525">
              <a:noFill/>
            </a:ln>
          </p:spPr>
          <p:txBody>
            <a:bodyPr wrap="none" anchor="ctr"/>
            <a:p>
              <a:r>
                <a:rPr lang="en-US" altLang="x-none" sz="2400" dirty="0">
                  <a:latin typeface="楷体_GB2312" pitchFamily="1" charset="-122"/>
                  <a:ea typeface="楷体_GB2312" pitchFamily="1" charset="-122"/>
                </a:rPr>
                <a:t>0  0 -3  0  0  0  0  0</a:t>
              </a:r>
              <a:endParaRPr lang="en-US" altLang="x-none" sz="2400" dirty="0">
                <a:latin typeface="楷体_GB2312" pitchFamily="1" charset="-122"/>
                <a:ea typeface="楷体_GB2312" pitchFamily="1" charset="-122"/>
              </a:endParaRPr>
            </a:p>
          </p:txBody>
        </p:sp>
      </p:grpSp>
      <p:sp>
        <p:nvSpPr>
          <p:cNvPr id="249868" name="文本占位符 295948"/>
          <p:cNvSpPr>
            <a:spLocks noGrp="1"/>
          </p:cNvSpPr>
          <p:nvPr>
            <p:ph idx="1"/>
          </p:nvPr>
        </p:nvSpPr>
        <p:spPr>
          <a:xfrm>
            <a:off x="1676400" y="115888"/>
            <a:ext cx="8812213" cy="2592387"/>
          </a:xfrm>
        </p:spPr>
        <p:txBody>
          <a:bodyPr wrap="square" lIns="92075" tIns="46038" rIns="92075" bIns="46038" anchor="t"/>
          <a:p>
            <a:pPr marL="0" indent="533400">
              <a:lnSpc>
                <a:spcPct val="110000"/>
              </a:lnSpc>
              <a:buNone/>
            </a:pPr>
            <a:r>
              <a:rPr lang="zh-CN" altLang="en-US" sz="2800" b="1" dirty="0"/>
              <a:t>⑷  设</a:t>
            </a:r>
            <a:r>
              <a:rPr lang="en-US" altLang="x-none" sz="2800" b="1" dirty="0"/>
              <a:t>A</a:t>
            </a:r>
            <a:r>
              <a:rPr lang="zh-CN" altLang="en-US" sz="2800" b="1" dirty="0"/>
              <a:t>和</a:t>
            </a:r>
            <a:r>
              <a:rPr lang="en-US" altLang="x-none" sz="2800" b="1" dirty="0"/>
              <a:t>B</a:t>
            </a:r>
            <a:r>
              <a:rPr lang="zh-CN" altLang="en-US" sz="2800" b="1" dirty="0"/>
              <a:t>是稀疏矩阵，都以三元组作为存储结构，请写出矩阵相加的算法，其结果存放在三元组表</a:t>
            </a:r>
            <a:r>
              <a:rPr lang="en-US" altLang="x-none" sz="2800" b="1" dirty="0"/>
              <a:t>C</a:t>
            </a:r>
            <a:r>
              <a:rPr lang="zh-CN" altLang="en-US" sz="2800" b="1" dirty="0"/>
              <a:t>中，并分析时间复杂度。</a:t>
            </a:r>
            <a:endParaRPr lang="zh-CN" altLang="en-US" sz="2800" b="1" dirty="0"/>
          </a:p>
          <a:p>
            <a:pPr marL="0" indent="533400">
              <a:lnSpc>
                <a:spcPct val="110000"/>
              </a:lnSpc>
              <a:buNone/>
            </a:pPr>
            <a:r>
              <a:rPr lang="zh-CN" altLang="en-US" sz="2800" b="1" dirty="0"/>
              <a:t>⑸ 设有稀疏矩阵</a:t>
            </a:r>
            <a:r>
              <a:rPr lang="en-US" altLang="x-none" sz="2800" b="1" dirty="0"/>
              <a:t>B</a:t>
            </a:r>
            <a:r>
              <a:rPr lang="zh-CN" altLang="en-US" sz="2800" b="1" dirty="0"/>
              <a:t>如下图所示，请画出该稀疏矩阵的三元组表和十字链表存储结构。</a:t>
            </a:r>
            <a:endParaRPr lang="zh-CN" altLang="en-US" sz="28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61" name="标题 240641"/>
          <p:cNvSpPr>
            <a:spLocks noGrp="1"/>
          </p:cNvSpPr>
          <p:nvPr>
            <p:ph type="title"/>
          </p:nvPr>
        </p:nvSpPr>
        <p:spPr>
          <a:xfrm>
            <a:off x="1828800" y="138113"/>
            <a:ext cx="8610600" cy="914400"/>
          </a:xfrm>
        </p:spPr>
        <p:txBody>
          <a:bodyPr lIns="92075" tIns="46038" rIns="92075" bIns="46038" anchor="ctr"/>
          <a:p>
            <a:r>
              <a:rPr lang="en-US" altLang="x-none" sz="5400" b="1" dirty="0">
                <a:effectLst/>
                <a:latin typeface="Times New Roman" panose="02020603050405020304" pitchFamily="2" charset="0"/>
              </a:rPr>
              <a:t>5.2</a:t>
            </a:r>
            <a:r>
              <a:rPr lang="en-US" altLang="x-none" sz="5400" b="1" dirty="0">
                <a:effectLst/>
              </a:rPr>
              <a:t>  </a:t>
            </a:r>
            <a:r>
              <a:rPr lang="zh-CN" altLang="en-US" sz="5400" b="1" dirty="0">
                <a:effectLst/>
                <a:ea typeface="楷体_GB2312" pitchFamily="1" charset="-122"/>
              </a:rPr>
              <a:t>数组的</a:t>
            </a:r>
            <a:r>
              <a:rPr lang="zh-CN" altLang="en-US" sz="5400" b="1" dirty="0">
                <a:effectLst/>
                <a:latin typeface="宋体" panose="02010600030101010101" pitchFamily="2" charset="-122"/>
                <a:ea typeface="楷体_GB2312" pitchFamily="1" charset="-122"/>
              </a:rPr>
              <a:t>顺序表示和实现</a:t>
            </a:r>
            <a:endParaRPr lang="zh-CN" altLang="en-US" sz="5400" b="1" dirty="0">
              <a:effectLst/>
              <a:latin typeface="宋体" panose="02010600030101010101" pitchFamily="2" charset="-122"/>
              <a:ea typeface="楷体_GB2312" pitchFamily="1" charset="-122"/>
            </a:endParaRPr>
          </a:p>
        </p:txBody>
      </p:sp>
      <p:sp>
        <p:nvSpPr>
          <p:cNvPr id="194562" name="内容占位符 240642"/>
          <p:cNvSpPr>
            <a:spLocks noGrp="1"/>
          </p:cNvSpPr>
          <p:nvPr>
            <p:ph idx="4294967295"/>
          </p:nvPr>
        </p:nvSpPr>
        <p:spPr>
          <a:xfrm>
            <a:off x="1676400" y="1219200"/>
            <a:ext cx="8812213" cy="5233988"/>
          </a:xfrm>
        </p:spPr>
        <p:txBody>
          <a:bodyPr anchor="t"/>
          <a:p>
            <a:pPr marL="0" indent="0">
              <a:lnSpc>
                <a:spcPct val="110000"/>
              </a:lnSpc>
              <a:buNone/>
            </a:pPr>
            <a:r>
              <a:rPr lang="zh-CN" altLang="en-US" dirty="0">
                <a:latin typeface="宋体" panose="02010600030101010101" pitchFamily="2" charset="-122"/>
              </a:rPr>
              <a:t>    </a:t>
            </a:r>
            <a:r>
              <a:rPr lang="zh-CN" altLang="en-US" sz="2800" b="1" dirty="0">
                <a:latin typeface="宋体" panose="02010600030101010101" pitchFamily="2" charset="-122"/>
              </a:rPr>
              <a:t>数组一般不做插入和删除操作，也就是说，数组一旦建立，结构中的元素个数和元素间的关系就不再发生变化。因此，一般都是</a:t>
            </a:r>
            <a:r>
              <a:rPr lang="zh-CN" altLang="en-US" sz="2800" b="1" dirty="0">
                <a:solidFill>
                  <a:schemeClr val="folHlink"/>
                </a:solidFill>
                <a:latin typeface="宋体" panose="02010600030101010101" pitchFamily="2" charset="-122"/>
              </a:rPr>
              <a:t>采用顺序存储的方法来表示数组</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marL="0" indent="0">
              <a:lnSpc>
                <a:spcPct val="110000"/>
              </a:lnSpc>
              <a:buNone/>
            </a:pPr>
            <a:r>
              <a:rPr lang="zh-CN" altLang="en-US" sz="2800" b="1" dirty="0">
                <a:latin typeface="宋体" panose="02010600030101010101" pitchFamily="2" charset="-122"/>
              </a:rPr>
              <a:t>   </a:t>
            </a:r>
            <a:r>
              <a:rPr lang="zh-CN" altLang="en-US" b="1" dirty="0">
                <a:solidFill>
                  <a:schemeClr val="accent1"/>
                </a:solidFill>
                <a:latin typeface="宋体" panose="02010600030101010101" pitchFamily="2" charset="-122"/>
              </a:rPr>
              <a:t>问题</a:t>
            </a:r>
            <a:r>
              <a:rPr lang="zh-CN" altLang="en-US" b="1" dirty="0"/>
              <a:t>：</a:t>
            </a:r>
            <a:r>
              <a:rPr lang="zh-CN" altLang="en-US" sz="2800" b="1" dirty="0">
                <a:latin typeface="宋体" panose="02010600030101010101" pitchFamily="2" charset="-122"/>
              </a:rPr>
              <a:t>计算机的</a:t>
            </a:r>
            <a:r>
              <a:rPr lang="zh-CN" altLang="en-US" sz="2800" b="1" dirty="0">
                <a:solidFill>
                  <a:schemeClr val="folHlink"/>
                </a:solidFill>
                <a:latin typeface="宋体" panose="02010600030101010101" pitchFamily="2" charset="-122"/>
              </a:rPr>
              <a:t>内存结构是一维</a:t>
            </a:r>
            <a:r>
              <a:rPr lang="en-US" altLang="x-none" sz="2800" b="1" dirty="0">
                <a:solidFill>
                  <a:schemeClr val="folHlink"/>
                </a:solidFill>
                <a:latin typeface="宋体" panose="02010600030101010101" pitchFamily="2" charset="-122"/>
              </a:rPr>
              <a:t>(</a:t>
            </a:r>
            <a:r>
              <a:rPr lang="zh-CN" altLang="en-US" sz="2800" b="1" dirty="0">
                <a:solidFill>
                  <a:schemeClr val="folHlink"/>
                </a:solidFill>
                <a:latin typeface="宋体" panose="02010600030101010101" pitchFamily="2" charset="-122"/>
              </a:rPr>
              <a:t>线性</a:t>
            </a:r>
            <a:r>
              <a:rPr lang="en-US" altLang="x-none" sz="2800" b="1" dirty="0">
                <a:solidFill>
                  <a:schemeClr val="folHlink"/>
                </a:solidFill>
                <a:latin typeface="宋体" panose="02010600030101010101" pitchFamily="2" charset="-122"/>
              </a:rPr>
              <a:t>)</a:t>
            </a:r>
            <a:r>
              <a:rPr lang="zh-CN" altLang="en-US" sz="2800" b="1" dirty="0">
                <a:solidFill>
                  <a:schemeClr val="folHlink"/>
                </a:solidFill>
                <a:latin typeface="宋体" panose="02010600030101010101" pitchFamily="2" charset="-122"/>
              </a:rPr>
              <a:t>地址结构</a:t>
            </a:r>
            <a:r>
              <a:rPr lang="zh-CN" altLang="en-US" sz="2800" b="1" dirty="0">
                <a:latin typeface="宋体" panose="02010600030101010101" pitchFamily="2" charset="-122"/>
              </a:rPr>
              <a:t>，对于多维数组，将其存放</a:t>
            </a:r>
            <a:r>
              <a:rPr lang="en-US" altLang="x-none" sz="2800" b="1" dirty="0">
                <a:latin typeface="宋体" panose="02010600030101010101" pitchFamily="2" charset="-122"/>
              </a:rPr>
              <a:t>(</a:t>
            </a:r>
            <a:r>
              <a:rPr lang="zh-CN" altLang="en-US" sz="2800" b="1" dirty="0">
                <a:latin typeface="宋体" panose="02010600030101010101" pitchFamily="2" charset="-122"/>
              </a:rPr>
              <a:t>映射</a:t>
            </a:r>
            <a:r>
              <a:rPr lang="en-US" altLang="x-none" sz="2800" b="1" dirty="0">
                <a:latin typeface="宋体" panose="02010600030101010101" pitchFamily="2" charset="-122"/>
              </a:rPr>
              <a:t>)</a:t>
            </a:r>
            <a:r>
              <a:rPr lang="zh-CN" altLang="en-US" sz="2800" b="1" dirty="0">
                <a:latin typeface="宋体" panose="02010600030101010101" pitchFamily="2" charset="-122"/>
              </a:rPr>
              <a:t>到内存一维结构时，有个</a:t>
            </a:r>
            <a:r>
              <a:rPr lang="zh-CN" altLang="en-US" sz="2800" b="1" dirty="0">
                <a:solidFill>
                  <a:schemeClr val="folHlink"/>
                </a:solidFill>
                <a:latin typeface="宋体" panose="02010600030101010101" pitchFamily="2" charset="-122"/>
              </a:rPr>
              <a:t>次序约定问题</a:t>
            </a:r>
            <a:r>
              <a:rPr lang="zh-CN" altLang="en-US" sz="2800" b="1" dirty="0">
                <a:latin typeface="宋体" panose="02010600030101010101" pitchFamily="2" charset="-122"/>
              </a:rPr>
              <a:t>。即必须按某种次序将数组元素排成一列序列，然后将这个线性序列存放到内存中。</a:t>
            </a:r>
            <a:endParaRPr lang="zh-CN" altLang="en-US" sz="2800" b="1" dirty="0">
              <a:latin typeface="宋体" panose="02010600030101010101" pitchFamily="2" charset="-122"/>
            </a:endParaRPr>
          </a:p>
          <a:p>
            <a:pPr marL="0" indent="0">
              <a:lnSpc>
                <a:spcPct val="110000"/>
              </a:lnSpc>
              <a:buNone/>
            </a:pPr>
            <a:r>
              <a:rPr lang="zh-CN" altLang="en-US" sz="2800" b="1" dirty="0">
                <a:latin typeface="宋体" panose="02010600030101010101" pitchFamily="2" charset="-122"/>
              </a:rPr>
              <a:t>    二维数组是最简单的多维数组，以此为例说明多维数组存放</a:t>
            </a:r>
            <a:r>
              <a:rPr lang="en-US" altLang="x-none" sz="2800" b="1" dirty="0">
                <a:latin typeface="宋体" panose="02010600030101010101" pitchFamily="2" charset="-122"/>
              </a:rPr>
              <a:t>(</a:t>
            </a:r>
            <a:r>
              <a:rPr lang="zh-CN" altLang="en-US" sz="2800" b="1" dirty="0">
                <a:latin typeface="宋体" panose="02010600030101010101" pitchFamily="2" charset="-122"/>
              </a:rPr>
              <a:t>映射</a:t>
            </a:r>
            <a:r>
              <a:rPr lang="en-US" altLang="x-none" sz="2800" b="1" dirty="0">
                <a:latin typeface="宋体" panose="02010600030101010101" pitchFamily="2" charset="-122"/>
              </a:rPr>
              <a:t>)</a:t>
            </a:r>
            <a:r>
              <a:rPr lang="zh-CN" altLang="en-US" sz="2800" b="1" dirty="0">
                <a:latin typeface="宋体" panose="02010600030101010101" pitchFamily="2" charset="-122"/>
              </a:rPr>
              <a:t>到内存一维结构时的</a:t>
            </a:r>
            <a:r>
              <a:rPr lang="zh-CN" altLang="en-US" sz="2800" b="1" dirty="0">
                <a:solidFill>
                  <a:schemeClr val="folHlink"/>
                </a:solidFill>
                <a:latin typeface="宋体" panose="02010600030101010101" pitchFamily="2" charset="-122"/>
              </a:rPr>
              <a:t>次序约定问题</a:t>
            </a:r>
            <a:r>
              <a:rPr lang="zh-CN" altLang="en-US" sz="2800" b="1" dirty="0">
                <a:latin typeface="宋体" panose="02010600030101010101" pitchFamily="2" charset="-122"/>
              </a:rPr>
              <a:t>。</a:t>
            </a:r>
            <a:endParaRPr lang="zh-CN" altLang="en-US" sz="2800" b="1" dirty="0">
              <a:latin typeface="宋体" panose="02010600030101010101" pitchFamily="2" charset="-122"/>
            </a:endParaRPr>
          </a:p>
        </p:txBody>
      </p:sp>
    </p:spTree>
  </p:cSld>
  <p:clrMapOvr>
    <a:masterClrMapping/>
  </p:clrMapOvr>
  <p:transition spd="slow">
    <p:blinds/>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6609" name="内容占位符 242689"/>
          <p:cNvSpPr>
            <a:spLocks noGrp="1"/>
          </p:cNvSpPr>
          <p:nvPr>
            <p:ph idx="4294967295"/>
          </p:nvPr>
        </p:nvSpPr>
        <p:spPr>
          <a:xfrm>
            <a:off x="1676400" y="188913"/>
            <a:ext cx="8763000" cy="6413500"/>
          </a:xfrm>
        </p:spPr>
        <p:txBody>
          <a:bodyPr anchor="t"/>
          <a:p>
            <a:pPr marL="0" indent="0">
              <a:lnSpc>
                <a:spcPct val="110000"/>
              </a:lnSpc>
              <a:buNone/>
            </a:pPr>
            <a:r>
              <a:rPr lang="zh-CN" altLang="en-US" b="1" dirty="0">
                <a:latin typeface="宋体" panose="02010600030101010101" pitchFamily="2" charset="-122"/>
              </a:rPr>
              <a:t>通常有两种顺序存储方式</a:t>
            </a:r>
            <a:endParaRPr lang="zh-CN" altLang="en-US" b="1" dirty="0">
              <a:latin typeface="宋体" panose="02010600030101010101" pitchFamily="2" charset="-122"/>
            </a:endParaRPr>
          </a:p>
          <a:p>
            <a:pPr marL="0" indent="0">
              <a:lnSpc>
                <a:spcPct val="110000"/>
              </a:lnSpc>
              <a:buNone/>
            </a:pPr>
            <a:r>
              <a:rPr lang="zh-CN" altLang="en-US" b="1" dirty="0">
                <a:solidFill>
                  <a:schemeClr val="folHlink"/>
                </a:solidFill>
              </a:rPr>
              <a:t>⑴</a:t>
            </a:r>
            <a:r>
              <a:rPr lang="zh-CN" altLang="en-US" sz="2800" dirty="0">
                <a:solidFill>
                  <a:schemeClr val="folHlink"/>
                </a:solidFill>
                <a:latin typeface="宋体" panose="02010600030101010101" pitchFamily="2" charset="-122"/>
              </a:rPr>
              <a:t>  </a:t>
            </a:r>
            <a:r>
              <a:rPr lang="zh-CN" altLang="en-US" b="1" dirty="0">
                <a:solidFill>
                  <a:schemeClr val="folHlink"/>
                </a:solidFill>
                <a:latin typeface="宋体" panose="02010600030101010101" pitchFamily="2" charset="-122"/>
              </a:rPr>
              <a:t>行优先顺序</a:t>
            </a:r>
            <a:r>
              <a:rPr lang="en-US" altLang="x-none" b="1" dirty="0"/>
              <a:t>(</a:t>
            </a:r>
            <a:r>
              <a:rPr lang="en-US" altLang="x-none" b="1" dirty="0">
                <a:solidFill>
                  <a:schemeClr val="folHlink"/>
                </a:solidFill>
              </a:rPr>
              <a:t>Row Major Order</a:t>
            </a:r>
            <a:r>
              <a:rPr lang="en-US" altLang="x-none" b="1" dirty="0"/>
              <a:t>)</a:t>
            </a:r>
            <a:r>
              <a:rPr lang="en-US" altLang="x-none" sz="2800" dirty="0"/>
              <a:t> </a:t>
            </a:r>
            <a:r>
              <a:rPr lang="zh-CN" altLang="en-US" b="1" dirty="0"/>
              <a:t>：</a:t>
            </a:r>
            <a:r>
              <a:rPr lang="zh-CN" altLang="en-US" sz="2800" b="1" dirty="0">
                <a:latin typeface="宋体" panose="02010600030101010101" pitchFamily="2" charset="-122"/>
              </a:rPr>
              <a:t>将数组元素按行排列，第</a:t>
            </a:r>
            <a:r>
              <a:rPr lang="en-US" altLang="x-none" sz="2800" b="1" dirty="0"/>
              <a:t>i+1</a:t>
            </a:r>
            <a:r>
              <a:rPr lang="zh-CN" altLang="en-US" sz="2800" b="1" dirty="0">
                <a:latin typeface="宋体" panose="02010600030101010101" pitchFamily="2" charset="-122"/>
              </a:rPr>
              <a:t>个行向量紧接在第</a:t>
            </a:r>
            <a:r>
              <a:rPr lang="en-US" altLang="x-none" sz="2800" b="1" dirty="0"/>
              <a:t>i</a:t>
            </a:r>
            <a:r>
              <a:rPr lang="zh-CN" altLang="en-US" sz="2800" b="1" dirty="0">
                <a:latin typeface="宋体" panose="02010600030101010101" pitchFamily="2" charset="-122"/>
              </a:rPr>
              <a:t>个行向量后面。对二维数组，按行优先顺序存储的线性序列为：</a:t>
            </a:r>
            <a:endParaRPr lang="zh-CN" altLang="en-US" sz="2800" b="1" dirty="0">
              <a:latin typeface="宋体" panose="02010600030101010101" pitchFamily="2" charset="-122"/>
            </a:endParaRPr>
          </a:p>
          <a:p>
            <a:pPr marL="0" indent="0">
              <a:lnSpc>
                <a:spcPct val="110000"/>
              </a:lnSpc>
              <a:buNone/>
            </a:pPr>
            <a:r>
              <a:rPr lang="zh-CN" altLang="en-US" sz="2800" b="1" dirty="0">
                <a:latin typeface="宋体" panose="02010600030101010101" pitchFamily="2" charset="-122"/>
              </a:rPr>
              <a:t>     </a:t>
            </a:r>
            <a:r>
              <a:rPr lang="en-US" altLang="x-none" sz="2800" b="1" dirty="0"/>
              <a:t>a</a:t>
            </a:r>
            <a:r>
              <a:rPr lang="en-US" altLang="x-none" sz="2800" b="1" baseline="-18000" dirty="0"/>
              <a:t>11</a:t>
            </a:r>
            <a:r>
              <a:rPr lang="en-US" altLang="x-none" sz="2800" b="1" dirty="0"/>
              <a:t>,a</a:t>
            </a:r>
            <a:r>
              <a:rPr lang="en-US" altLang="x-none" sz="2800" b="1" baseline="-18000" dirty="0"/>
              <a:t>12</a:t>
            </a:r>
            <a:r>
              <a:rPr lang="en-US" altLang="x-none" sz="2800" b="1" dirty="0"/>
              <a:t>,…,a</a:t>
            </a:r>
            <a:r>
              <a:rPr lang="en-US" altLang="x-none" sz="2800" b="1" baseline="-18000" dirty="0"/>
              <a:t>1n</a:t>
            </a:r>
            <a:r>
              <a:rPr lang="en-US" altLang="x-none" sz="2800" b="1" dirty="0"/>
              <a:t>,  a</a:t>
            </a:r>
            <a:r>
              <a:rPr lang="en-US" altLang="x-none" sz="2800" b="1" baseline="-18000" dirty="0"/>
              <a:t>21</a:t>
            </a:r>
            <a:r>
              <a:rPr lang="en-US" altLang="x-none" sz="2800" b="1" dirty="0"/>
              <a:t>,a</a:t>
            </a:r>
            <a:r>
              <a:rPr lang="en-US" altLang="x-none" sz="2800" b="1" baseline="-18000" dirty="0"/>
              <a:t>22</a:t>
            </a:r>
            <a:r>
              <a:rPr lang="en-US" altLang="x-none" sz="2800" b="1" dirty="0"/>
              <a:t>,…a</a:t>
            </a:r>
            <a:r>
              <a:rPr lang="en-US" altLang="x-none" sz="2800" b="1" baseline="-18000" dirty="0"/>
              <a:t>2n    </a:t>
            </a:r>
            <a:r>
              <a:rPr lang="en-US" altLang="x-none" sz="2800" b="1" dirty="0"/>
              <a:t>,……,   a</a:t>
            </a:r>
            <a:r>
              <a:rPr lang="en-US" altLang="x-none" sz="2800" b="1" baseline="-18000" dirty="0"/>
              <a:t>m1</a:t>
            </a:r>
            <a:r>
              <a:rPr lang="en-US" altLang="x-none" sz="2800" b="1" dirty="0"/>
              <a:t>,a</a:t>
            </a:r>
            <a:r>
              <a:rPr lang="en-US" altLang="x-none" sz="2800" b="1" baseline="-18000" dirty="0"/>
              <a:t>m2</a:t>
            </a:r>
            <a:r>
              <a:rPr lang="en-US" altLang="x-none" sz="2800" b="1" dirty="0"/>
              <a:t>,…,a</a:t>
            </a:r>
            <a:r>
              <a:rPr lang="en-US" altLang="x-none" sz="2800" b="1" baseline="-18000" dirty="0"/>
              <a:t>mn</a:t>
            </a:r>
            <a:r>
              <a:rPr lang="en-US" altLang="x-none" sz="2800" b="1" dirty="0">
                <a:latin typeface="宋体" panose="02010600030101010101" pitchFamily="2" charset="-122"/>
              </a:rPr>
              <a:t>   </a:t>
            </a:r>
            <a:endParaRPr lang="en-US" altLang="x-none" sz="2800" b="1" dirty="0">
              <a:latin typeface="宋体" panose="02010600030101010101" pitchFamily="2" charset="-122"/>
            </a:endParaRPr>
          </a:p>
          <a:p>
            <a:pPr marL="0" indent="0">
              <a:lnSpc>
                <a:spcPct val="110000"/>
              </a:lnSpc>
              <a:buNone/>
            </a:pPr>
            <a:r>
              <a:rPr lang="en-US" altLang="x-none" sz="2800" b="1" dirty="0">
                <a:latin typeface="宋体" panose="02010600030101010101" pitchFamily="2" charset="-122"/>
              </a:rPr>
              <a:t>    </a:t>
            </a:r>
            <a:r>
              <a:rPr lang="en-US" altLang="x-none" sz="2800" b="1" dirty="0"/>
              <a:t>PASCAL</a:t>
            </a:r>
            <a:r>
              <a:rPr lang="zh-CN" altLang="en-US" sz="2800" b="1" dirty="0"/>
              <a:t>、</a:t>
            </a:r>
            <a:r>
              <a:rPr lang="en-US" altLang="x-none" sz="2800" b="1" dirty="0"/>
              <a:t>C</a:t>
            </a:r>
            <a:r>
              <a:rPr lang="zh-CN" altLang="en-US" sz="2800" b="1" dirty="0">
                <a:latin typeface="宋体" panose="02010600030101010101" pitchFamily="2" charset="-122"/>
              </a:rPr>
              <a:t>是按行优先顺序存储的，如图</a:t>
            </a:r>
            <a:r>
              <a:rPr lang="en-US" altLang="x-none" sz="2800" b="1" dirty="0"/>
              <a:t>5-2(b)</a:t>
            </a:r>
            <a:r>
              <a:rPr lang="zh-CN" altLang="en-US" sz="2800" b="1" dirty="0">
                <a:latin typeface="宋体" panose="02010600030101010101" pitchFamily="2" charset="-122"/>
              </a:rPr>
              <a:t>示。</a:t>
            </a:r>
            <a:endParaRPr lang="zh-CN" altLang="en-US" sz="2800" b="1" dirty="0">
              <a:latin typeface="宋体" panose="02010600030101010101" pitchFamily="2" charset="-122"/>
            </a:endParaRPr>
          </a:p>
          <a:p>
            <a:pPr marL="0" indent="0">
              <a:lnSpc>
                <a:spcPct val="110000"/>
              </a:lnSpc>
              <a:buNone/>
            </a:pPr>
            <a:r>
              <a:rPr lang="zh-CN" altLang="en-US" b="1" dirty="0">
                <a:solidFill>
                  <a:schemeClr val="folHlink"/>
                </a:solidFill>
                <a:latin typeface="宋体" panose="02010600030101010101" pitchFamily="2" charset="-122"/>
              </a:rPr>
              <a:t>⑵</a:t>
            </a:r>
            <a:r>
              <a:rPr lang="zh-CN" altLang="en-US" sz="2800" dirty="0">
                <a:solidFill>
                  <a:schemeClr val="folHlink"/>
                </a:solidFill>
                <a:latin typeface="宋体" panose="02010600030101010101" pitchFamily="2" charset="-122"/>
              </a:rPr>
              <a:t>  </a:t>
            </a:r>
            <a:r>
              <a:rPr lang="zh-CN" altLang="en-US" b="1" dirty="0">
                <a:solidFill>
                  <a:schemeClr val="folHlink"/>
                </a:solidFill>
                <a:latin typeface="宋体" panose="02010600030101010101" pitchFamily="2" charset="-122"/>
              </a:rPr>
              <a:t>列优先顺序</a:t>
            </a:r>
            <a:r>
              <a:rPr lang="en-US" altLang="x-none" b="1" dirty="0"/>
              <a:t>(</a:t>
            </a:r>
            <a:r>
              <a:rPr lang="en-US" altLang="x-none" b="1" dirty="0">
                <a:solidFill>
                  <a:schemeClr val="folHlink"/>
                </a:solidFill>
              </a:rPr>
              <a:t>Column Major Order</a:t>
            </a:r>
            <a:r>
              <a:rPr lang="en-US" altLang="x-none" b="1" dirty="0"/>
              <a:t>)</a:t>
            </a:r>
            <a:r>
              <a:rPr lang="en-US" altLang="x-none" sz="2800" dirty="0"/>
              <a:t> </a:t>
            </a:r>
            <a:r>
              <a:rPr lang="zh-CN" altLang="en-US" sz="2800" b="1" dirty="0"/>
              <a:t>：</a:t>
            </a:r>
            <a:r>
              <a:rPr lang="zh-CN" altLang="en-US" sz="2800" b="1" dirty="0">
                <a:latin typeface="宋体" panose="02010600030101010101" pitchFamily="2" charset="-122"/>
              </a:rPr>
              <a:t>将数组元素按列向量排列，第</a:t>
            </a:r>
            <a:r>
              <a:rPr lang="en-US" altLang="x-none" sz="2800" b="1" dirty="0"/>
              <a:t>j+1</a:t>
            </a:r>
            <a:r>
              <a:rPr lang="zh-CN" altLang="en-US" sz="2800" b="1" dirty="0">
                <a:latin typeface="宋体" panose="02010600030101010101" pitchFamily="2" charset="-122"/>
              </a:rPr>
              <a:t>个列向量紧接在第</a:t>
            </a:r>
            <a:r>
              <a:rPr lang="en-US" altLang="x-none" sz="2800" b="1" dirty="0"/>
              <a:t>j</a:t>
            </a:r>
            <a:r>
              <a:rPr lang="zh-CN" altLang="en-US" sz="2800" b="1" dirty="0">
                <a:latin typeface="宋体" panose="02010600030101010101" pitchFamily="2" charset="-122"/>
              </a:rPr>
              <a:t>个列向量之后，对二维数组，按列优先顺序存储的线性序列为：</a:t>
            </a:r>
            <a:endParaRPr lang="zh-CN" altLang="en-US" sz="2800" b="1" dirty="0">
              <a:latin typeface="宋体" panose="02010600030101010101" pitchFamily="2" charset="-122"/>
            </a:endParaRPr>
          </a:p>
          <a:p>
            <a:pPr marL="0" indent="0">
              <a:lnSpc>
                <a:spcPct val="110000"/>
              </a:lnSpc>
              <a:buNone/>
            </a:pPr>
            <a:r>
              <a:rPr lang="zh-CN" altLang="en-US" sz="2800" b="1" dirty="0"/>
              <a:t>      </a:t>
            </a:r>
            <a:r>
              <a:rPr lang="en-US" altLang="x-none" sz="2800" b="1" dirty="0"/>
              <a:t>a</a:t>
            </a:r>
            <a:r>
              <a:rPr lang="en-US" altLang="x-none" sz="2800" b="1" baseline="-18000" dirty="0"/>
              <a:t>11</a:t>
            </a:r>
            <a:r>
              <a:rPr lang="en-US" altLang="x-none" sz="2800" b="1" dirty="0"/>
              <a:t>,a</a:t>
            </a:r>
            <a:r>
              <a:rPr lang="en-US" altLang="x-none" sz="2800" b="1" baseline="-18000" dirty="0"/>
              <a:t>21</a:t>
            </a:r>
            <a:r>
              <a:rPr lang="en-US" altLang="x-none" sz="2800" b="1" dirty="0"/>
              <a:t>,…,a</a:t>
            </a:r>
            <a:r>
              <a:rPr lang="en-US" altLang="x-none" sz="2800" b="1" baseline="-18000" dirty="0"/>
              <a:t>m1</a:t>
            </a:r>
            <a:r>
              <a:rPr lang="en-US" altLang="x-none" sz="2800" b="1" dirty="0"/>
              <a:t>,     a</a:t>
            </a:r>
            <a:r>
              <a:rPr lang="en-US" altLang="x-none" sz="2800" b="1" baseline="-18000" dirty="0"/>
              <a:t>12</a:t>
            </a:r>
            <a:r>
              <a:rPr lang="en-US" altLang="x-none" sz="2800" b="1" dirty="0"/>
              <a:t>,a</a:t>
            </a:r>
            <a:r>
              <a:rPr lang="en-US" altLang="x-none" sz="2800" b="1" baseline="-18000" dirty="0"/>
              <a:t>22</a:t>
            </a:r>
            <a:r>
              <a:rPr lang="en-US" altLang="x-none" sz="2800" b="1" dirty="0"/>
              <a:t>,…a</a:t>
            </a:r>
            <a:r>
              <a:rPr lang="en-US" altLang="x-none" sz="2800" b="1" baseline="-18000" dirty="0"/>
              <a:t>m2</a:t>
            </a:r>
            <a:r>
              <a:rPr lang="en-US" altLang="x-none" sz="2800" b="1" dirty="0"/>
              <a:t>,    ……,    a</a:t>
            </a:r>
            <a:r>
              <a:rPr lang="en-US" altLang="x-none" sz="2800" b="1" baseline="-18000" dirty="0"/>
              <a:t>n1</a:t>
            </a:r>
            <a:r>
              <a:rPr lang="en-US" altLang="x-none" sz="2800" b="1" dirty="0"/>
              <a:t>,a</a:t>
            </a:r>
            <a:r>
              <a:rPr lang="en-US" altLang="x-none" sz="2800" b="1" baseline="-18000" dirty="0"/>
              <a:t>n2</a:t>
            </a:r>
            <a:r>
              <a:rPr lang="en-US" altLang="x-none" sz="2800" b="1" dirty="0"/>
              <a:t>,…,a</a:t>
            </a:r>
            <a:r>
              <a:rPr lang="en-US" altLang="x-none" sz="2800" b="1" baseline="-18000" dirty="0"/>
              <a:t>nm</a:t>
            </a:r>
            <a:endParaRPr lang="en-US" altLang="x-none" sz="2800" b="1" dirty="0"/>
          </a:p>
          <a:p>
            <a:pPr marL="0" indent="0">
              <a:lnSpc>
                <a:spcPct val="110000"/>
              </a:lnSpc>
              <a:buNone/>
            </a:pPr>
            <a:r>
              <a:rPr lang="en-US" altLang="x-none" sz="2800" b="1" dirty="0">
                <a:latin typeface="宋体" panose="02010600030101010101" pitchFamily="2" charset="-122"/>
              </a:rPr>
              <a:t>    </a:t>
            </a:r>
            <a:r>
              <a:rPr lang="en-US" altLang="x-none" sz="2800" b="1" dirty="0"/>
              <a:t>FORTRAN</a:t>
            </a:r>
            <a:r>
              <a:rPr lang="zh-CN" altLang="en-US" sz="2800" b="1" dirty="0">
                <a:latin typeface="宋体" panose="02010600030101010101" pitchFamily="2" charset="-122"/>
              </a:rPr>
              <a:t>是按列优先顺序存储的，如图</a:t>
            </a:r>
            <a:r>
              <a:rPr lang="en-US" altLang="x-none" sz="2800" b="1" dirty="0"/>
              <a:t>5-2(c)</a:t>
            </a:r>
            <a:r>
              <a:rPr lang="zh-CN" altLang="en-US" sz="2800" b="1" dirty="0">
                <a:latin typeface="宋体" panose="02010600030101010101" pitchFamily="2" charset="-122"/>
              </a:rPr>
              <a:t>。</a:t>
            </a:r>
            <a:endParaRPr lang="zh-CN" altLang="en-US" sz="2800" b="1" dirty="0">
              <a:latin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97633" name="组合 243713"/>
          <p:cNvGrpSpPr/>
          <p:nvPr/>
        </p:nvGrpSpPr>
        <p:grpSpPr>
          <a:xfrm>
            <a:off x="1524000" y="26988"/>
            <a:ext cx="8843963" cy="6858000"/>
            <a:chOff x="0" y="0"/>
            <a:chExt cx="5571" cy="4320"/>
          </a:xfrm>
        </p:grpSpPr>
        <p:sp>
          <p:nvSpPr>
            <p:cNvPr id="197634" name="矩形 243714"/>
            <p:cNvSpPr/>
            <p:nvPr/>
          </p:nvSpPr>
          <p:spPr>
            <a:xfrm>
              <a:off x="0" y="3696"/>
              <a:ext cx="2928" cy="240"/>
            </a:xfrm>
            <a:prstGeom prst="rect">
              <a:avLst/>
            </a:prstGeom>
            <a:noFill/>
            <a:ln w="9525">
              <a:noFill/>
            </a:ln>
          </p:spPr>
          <p:txBody>
            <a:bodyPr lIns="92075" tIns="46038" rIns="92075" bIns="46038" anchor="ctr"/>
            <a:p>
              <a:pPr algn="ctr" eaLnBrk="0" hangingPunct="0"/>
              <a:r>
                <a:rPr lang="zh-CN" altLang="en-US" sz="2000" b="1" dirty="0">
                  <a:latin typeface="Arial" panose="020B0604020202020204" pitchFamily="34" charset="0"/>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5-2 </a:t>
              </a:r>
              <a:r>
                <a:rPr lang="en-US" altLang="x-none" sz="2000" b="1" dirty="0">
                  <a:latin typeface="Arial" panose="020B0604020202020204" pitchFamily="34" charset="0"/>
                  <a:ea typeface="宋体" panose="02010600030101010101" pitchFamily="2" charset="-122"/>
                </a:rPr>
                <a:t>  </a:t>
              </a:r>
              <a:r>
                <a:rPr lang="zh-CN" altLang="en-US" sz="2000" b="1" dirty="0">
                  <a:latin typeface="Arial" panose="020B0604020202020204" pitchFamily="34" charset="0"/>
                  <a:ea typeface="宋体" panose="02010600030101010101" pitchFamily="2" charset="-122"/>
                </a:rPr>
                <a:t>二维数组及其顺序存储图</a:t>
              </a:r>
              <a:r>
                <a:rPr lang="zh-CN" altLang="en-US" sz="2000" b="1" dirty="0">
                  <a:latin typeface="Times New Roman" panose="02020603050405020304" pitchFamily="2" charset="0"/>
                  <a:ea typeface="宋体" panose="02010600030101010101" pitchFamily="2" charset="-122"/>
                </a:rPr>
                <a:t>例形式</a:t>
              </a:r>
              <a:endParaRPr lang="zh-CN" altLang="en-US" sz="2000" b="1" dirty="0">
                <a:latin typeface="Arial" panose="020B0604020202020204" pitchFamily="34" charset="0"/>
                <a:ea typeface="宋体" panose="02010600030101010101" pitchFamily="2" charset="-122"/>
              </a:endParaRPr>
            </a:p>
          </p:txBody>
        </p:sp>
        <p:grpSp>
          <p:nvGrpSpPr>
            <p:cNvPr id="197635" name="组合 243715"/>
            <p:cNvGrpSpPr/>
            <p:nvPr/>
          </p:nvGrpSpPr>
          <p:grpSpPr>
            <a:xfrm>
              <a:off x="192" y="164"/>
              <a:ext cx="2208" cy="1517"/>
              <a:chOff x="0" y="0"/>
              <a:chExt cx="2208" cy="1517"/>
            </a:xfrm>
          </p:grpSpPr>
          <p:grpSp>
            <p:nvGrpSpPr>
              <p:cNvPr id="197636" name="组合 243716"/>
              <p:cNvGrpSpPr/>
              <p:nvPr/>
            </p:nvGrpSpPr>
            <p:grpSpPr>
              <a:xfrm>
                <a:off x="0" y="0"/>
                <a:ext cx="2059" cy="1154"/>
                <a:chOff x="0" y="0"/>
                <a:chExt cx="2059" cy="1154"/>
              </a:xfrm>
            </p:grpSpPr>
            <p:sp>
              <p:nvSpPr>
                <p:cNvPr id="197637" name="矩形 243717"/>
                <p:cNvSpPr/>
                <p:nvPr/>
              </p:nvSpPr>
              <p:spPr>
                <a:xfrm>
                  <a:off x="430" y="0"/>
                  <a:ext cx="1564" cy="1111"/>
                </a:xfrm>
                <a:prstGeom prst="rect">
                  <a:avLst/>
                </a:prstGeom>
                <a:noFill/>
                <a:ln w="9525">
                  <a:noFill/>
                </a:ln>
              </p:spPr>
              <p:txBody>
                <a:bodyPr wrap="none" anchor="ctr"/>
                <a:p>
                  <a:r>
                    <a:rPr lang="zh-CN" altLang="en-US" sz="2800" dirty="0">
                      <a:latin typeface="Times New Roman" panose="02020603050405020304" pitchFamily="2" charset="0"/>
                      <a:ea typeface="宋体" panose="02010600030101010101" pitchFamily="2" charset="-122"/>
                    </a:rPr>
                    <a:t> </a:t>
                  </a:r>
                  <a:r>
                    <a:rPr lang="en-US" altLang="x-none" sz="2800" dirty="0">
                      <a:latin typeface="Times New Roman" panose="02020603050405020304" pitchFamily="2" charset="0"/>
                      <a:ea typeface="宋体" panose="02010600030101010101" pitchFamily="2" charset="-122"/>
                    </a:rPr>
                    <a:t>a</a:t>
                  </a:r>
                  <a:r>
                    <a:rPr lang="en-US" altLang="x-none" sz="2800" baseline="-25000" dirty="0">
                      <a:latin typeface="Times New Roman" panose="02020603050405020304" pitchFamily="2" charset="0"/>
                      <a:ea typeface="宋体" panose="02010600030101010101" pitchFamily="2" charset="-122"/>
                    </a:rPr>
                    <a:t>11   </a:t>
                  </a:r>
                  <a:r>
                    <a:rPr lang="en-US" altLang="x-none" sz="2800" dirty="0">
                      <a:latin typeface="Times New Roman" panose="02020603050405020304" pitchFamily="2" charset="0"/>
                      <a:ea typeface="宋体" panose="02010600030101010101" pitchFamily="2" charset="-122"/>
                    </a:rPr>
                    <a:t>a</a:t>
                  </a:r>
                  <a:r>
                    <a:rPr lang="en-US" altLang="x-none" sz="2800" baseline="-25000" dirty="0">
                      <a:latin typeface="Times New Roman" panose="02020603050405020304" pitchFamily="2" charset="0"/>
                      <a:ea typeface="宋体" panose="02010600030101010101" pitchFamily="2" charset="-122"/>
                    </a:rPr>
                    <a:t>12  </a:t>
                  </a:r>
                  <a:r>
                    <a:rPr lang="en-US" altLang="x-none" sz="2800" dirty="0">
                      <a:latin typeface="Times New Roman" panose="02020603050405020304" pitchFamily="2" charset="0"/>
                      <a:ea typeface="Arial Unicode MS" panose="020B0604020202020204" charset="-122"/>
                    </a:rPr>
                    <a:t>…  </a:t>
                  </a:r>
                  <a:r>
                    <a:rPr lang="en-US" altLang="x-none" sz="2800" dirty="0">
                      <a:latin typeface="Times New Roman" panose="02020603050405020304" pitchFamily="2" charset="0"/>
                      <a:ea typeface="宋体" panose="02010600030101010101" pitchFamily="2" charset="-122"/>
                    </a:rPr>
                    <a:t>a</a:t>
                  </a:r>
                  <a:r>
                    <a:rPr lang="en-US" altLang="x-none" sz="2800" baseline="-25000" dirty="0">
                      <a:latin typeface="Times New Roman" panose="02020603050405020304" pitchFamily="2" charset="0"/>
                      <a:ea typeface="宋体" panose="02010600030101010101" pitchFamily="2" charset="-122"/>
                    </a:rPr>
                    <a:t>1n</a:t>
                  </a:r>
                  <a:endParaRPr lang="en-US" altLang="x-none" sz="2800" baseline="-25000" dirty="0">
                    <a:latin typeface="Times New Roman" panose="02020603050405020304" pitchFamily="2" charset="0"/>
                    <a:ea typeface="宋体" panose="02010600030101010101" pitchFamily="2" charset="-122"/>
                  </a:endParaRPr>
                </a:p>
                <a:p>
                  <a:r>
                    <a:rPr lang="en-US" altLang="x-none" sz="2800" dirty="0">
                      <a:latin typeface="Times New Roman" panose="02020603050405020304" pitchFamily="2" charset="0"/>
                      <a:ea typeface="宋体" panose="02010600030101010101" pitchFamily="2" charset="-122"/>
                    </a:rPr>
                    <a:t> a</a:t>
                  </a:r>
                  <a:r>
                    <a:rPr lang="en-US" altLang="x-none" sz="2800" baseline="-25000" dirty="0">
                      <a:latin typeface="Times New Roman" panose="02020603050405020304" pitchFamily="2" charset="0"/>
                      <a:ea typeface="宋体" panose="02010600030101010101" pitchFamily="2" charset="-122"/>
                    </a:rPr>
                    <a:t>21   </a:t>
                  </a:r>
                  <a:r>
                    <a:rPr lang="en-US" altLang="x-none" sz="2800" dirty="0">
                      <a:latin typeface="Times New Roman" panose="02020603050405020304" pitchFamily="2" charset="0"/>
                      <a:ea typeface="宋体" panose="02010600030101010101" pitchFamily="2" charset="-122"/>
                    </a:rPr>
                    <a:t>a</a:t>
                  </a:r>
                  <a:r>
                    <a:rPr lang="en-US" altLang="x-none" sz="2800" baseline="-25000" dirty="0">
                      <a:latin typeface="Times New Roman" panose="02020603050405020304" pitchFamily="2" charset="0"/>
                      <a:ea typeface="宋体" panose="02010600030101010101" pitchFamily="2" charset="-122"/>
                    </a:rPr>
                    <a:t>22  </a:t>
                  </a:r>
                  <a:r>
                    <a:rPr lang="en-US" altLang="x-none" sz="2800" dirty="0">
                      <a:latin typeface="Times New Roman" panose="02020603050405020304" pitchFamily="2" charset="0"/>
                      <a:ea typeface="Arial Unicode MS" panose="020B0604020202020204" charset="-122"/>
                    </a:rPr>
                    <a:t>…  </a:t>
                  </a:r>
                  <a:r>
                    <a:rPr lang="en-US" altLang="x-none" sz="2800" dirty="0">
                      <a:latin typeface="Times New Roman" panose="02020603050405020304" pitchFamily="2" charset="0"/>
                      <a:ea typeface="宋体" panose="02010600030101010101" pitchFamily="2" charset="-122"/>
                    </a:rPr>
                    <a:t>a</a:t>
                  </a:r>
                  <a:r>
                    <a:rPr lang="en-US" altLang="x-none" sz="2800" baseline="-25000" dirty="0">
                      <a:latin typeface="Times New Roman" panose="02020603050405020304" pitchFamily="2" charset="0"/>
                      <a:ea typeface="宋体" panose="02010600030101010101" pitchFamily="2" charset="-122"/>
                    </a:rPr>
                    <a:t>2n</a:t>
                  </a:r>
                  <a:endParaRPr lang="en-US" altLang="x-none" sz="2800" baseline="-25000" dirty="0">
                    <a:latin typeface="Times New Roman" panose="02020603050405020304" pitchFamily="2" charset="0"/>
                    <a:ea typeface="宋体" panose="02010600030101010101" pitchFamily="2" charset="-122"/>
                  </a:endParaRPr>
                </a:p>
                <a:p>
                  <a:r>
                    <a:rPr lang="en-US" altLang="x-none" sz="2800" dirty="0">
                      <a:latin typeface="Times New Roman" panose="02020603050405020304" pitchFamily="2" charset="0"/>
                      <a:ea typeface="Times New Roman" panose="02020603050405020304" pitchFamily="2" charset="0"/>
                    </a:rPr>
                    <a:t>…</a:t>
                  </a:r>
                  <a:r>
                    <a:rPr lang="en-US" altLang="x-none" sz="2800" dirty="0">
                      <a:latin typeface="Times New Roman" panose="02020603050405020304" pitchFamily="2" charset="0"/>
                      <a:ea typeface="宋体" panose="02010600030101010101" pitchFamily="2" charset="-122"/>
                    </a:rPr>
                    <a:t> </a:t>
                  </a:r>
                  <a:r>
                    <a:rPr lang="en-US" altLang="x-none" sz="2800" dirty="0">
                      <a:latin typeface="Times New Roman" panose="02020603050405020304" pitchFamily="2" charset="0"/>
                      <a:ea typeface="Times New Roman" panose="02020603050405020304" pitchFamily="2" charset="0"/>
                    </a:rPr>
                    <a:t>…</a:t>
                  </a:r>
                  <a:r>
                    <a:rPr lang="en-US" altLang="x-none" sz="2800" dirty="0">
                      <a:latin typeface="Times New Roman" panose="02020603050405020304" pitchFamily="2" charset="0"/>
                      <a:ea typeface="宋体" panose="02010600030101010101" pitchFamily="2" charset="-122"/>
                    </a:rPr>
                    <a:t> </a:t>
                  </a:r>
                  <a:r>
                    <a:rPr lang="en-US" altLang="x-none" sz="2800" dirty="0">
                      <a:latin typeface="Times New Roman" panose="02020603050405020304" pitchFamily="2" charset="0"/>
                      <a:ea typeface="Times New Roman" panose="02020603050405020304" pitchFamily="2" charset="0"/>
                    </a:rPr>
                    <a:t>…</a:t>
                  </a:r>
                  <a:r>
                    <a:rPr lang="en-US" altLang="x-none" sz="2800" dirty="0">
                      <a:latin typeface="Times New Roman" panose="02020603050405020304" pitchFamily="2" charset="0"/>
                      <a:ea typeface="宋体" panose="02010600030101010101" pitchFamily="2" charset="-122"/>
                    </a:rPr>
                    <a:t> </a:t>
                  </a:r>
                  <a:r>
                    <a:rPr lang="en-US" altLang="x-none" sz="2800" dirty="0">
                      <a:latin typeface="Times New Roman" panose="02020603050405020304" pitchFamily="2" charset="0"/>
                      <a:ea typeface="Times New Roman" panose="02020603050405020304" pitchFamily="2" charset="0"/>
                    </a:rPr>
                    <a:t>…</a:t>
                  </a:r>
                  <a:r>
                    <a:rPr lang="en-US" altLang="x-none" sz="2800" dirty="0">
                      <a:latin typeface="Times New Roman" panose="02020603050405020304" pitchFamily="2" charset="0"/>
                      <a:ea typeface="宋体" panose="02010600030101010101" pitchFamily="2" charset="-122"/>
                    </a:rPr>
                    <a:t> </a:t>
                  </a:r>
                  <a:r>
                    <a:rPr lang="en-US" altLang="x-none" sz="2800" dirty="0">
                      <a:latin typeface="Times New Roman" panose="02020603050405020304" pitchFamily="2" charset="0"/>
                      <a:ea typeface="Times New Roman" panose="02020603050405020304" pitchFamily="2" charset="0"/>
                    </a:rPr>
                    <a:t>…</a:t>
                  </a:r>
                  <a:endParaRPr lang="en-US" altLang="x-none" sz="2800" dirty="0">
                    <a:latin typeface="Times New Roman" panose="02020603050405020304" pitchFamily="2" charset="0"/>
                    <a:ea typeface="宋体" panose="02010600030101010101" pitchFamily="2" charset="-122"/>
                  </a:endParaRPr>
                </a:p>
                <a:p>
                  <a:r>
                    <a:rPr lang="en-US" altLang="x-none" sz="2800" dirty="0">
                      <a:latin typeface="Times New Roman" panose="02020603050405020304" pitchFamily="2" charset="0"/>
                      <a:ea typeface="宋体" panose="02010600030101010101" pitchFamily="2" charset="-122"/>
                    </a:rPr>
                    <a:t> a</a:t>
                  </a:r>
                  <a:r>
                    <a:rPr lang="en-US" altLang="x-none" sz="2800" baseline="-25000" dirty="0">
                      <a:latin typeface="Times New Roman" panose="02020603050405020304" pitchFamily="2" charset="0"/>
                      <a:ea typeface="宋体" panose="02010600030101010101" pitchFamily="2" charset="-122"/>
                    </a:rPr>
                    <a:t>m1   </a:t>
                  </a:r>
                  <a:r>
                    <a:rPr lang="en-US" altLang="x-none" sz="2800" dirty="0">
                      <a:latin typeface="Times New Roman" panose="02020603050405020304" pitchFamily="2" charset="0"/>
                      <a:ea typeface="宋体" panose="02010600030101010101" pitchFamily="2" charset="-122"/>
                    </a:rPr>
                    <a:t>a</a:t>
                  </a:r>
                  <a:r>
                    <a:rPr lang="en-US" altLang="x-none" sz="2800" baseline="-25000" dirty="0">
                      <a:latin typeface="Times New Roman" panose="02020603050405020304" pitchFamily="2" charset="0"/>
                      <a:ea typeface="宋体" panose="02010600030101010101" pitchFamily="2" charset="-122"/>
                    </a:rPr>
                    <a:t>m2  </a:t>
                  </a:r>
                  <a:r>
                    <a:rPr lang="en-US" altLang="x-none" sz="2800" dirty="0">
                      <a:latin typeface="Times New Roman" panose="02020603050405020304" pitchFamily="2" charset="0"/>
                      <a:ea typeface="Arial Unicode MS" panose="020B0604020202020204" charset="-122"/>
                    </a:rPr>
                    <a:t>…  </a:t>
                  </a:r>
                  <a:r>
                    <a:rPr lang="en-US" altLang="x-none" sz="2800" dirty="0">
                      <a:latin typeface="Times New Roman" panose="02020603050405020304" pitchFamily="2" charset="0"/>
                      <a:ea typeface="宋体" panose="02010600030101010101" pitchFamily="2" charset="-122"/>
                    </a:rPr>
                    <a:t>a</a:t>
                  </a:r>
                  <a:r>
                    <a:rPr lang="en-US" altLang="x-none" sz="2800" baseline="-25000" dirty="0">
                      <a:latin typeface="Times New Roman" panose="02020603050405020304" pitchFamily="2" charset="0"/>
                      <a:ea typeface="宋体" panose="02010600030101010101" pitchFamily="2" charset="-122"/>
                    </a:rPr>
                    <a:t>mn</a:t>
                  </a:r>
                  <a:endParaRPr lang="en-US" altLang="x-none" sz="2800" baseline="-25000" dirty="0">
                    <a:latin typeface="Times New Roman" panose="02020603050405020304" pitchFamily="2" charset="0"/>
                    <a:ea typeface="宋体" panose="02010600030101010101" pitchFamily="2" charset="-122"/>
                  </a:endParaRPr>
                </a:p>
              </p:txBody>
            </p:sp>
            <p:sp>
              <p:nvSpPr>
                <p:cNvPr id="197638" name="矩形 243718"/>
                <p:cNvSpPr/>
                <p:nvPr/>
              </p:nvSpPr>
              <p:spPr>
                <a:xfrm>
                  <a:off x="0" y="480"/>
                  <a:ext cx="340" cy="272"/>
                </a:xfrm>
                <a:prstGeom prst="rect">
                  <a:avLst/>
                </a:prstGeom>
                <a:noFill/>
                <a:ln w="9525">
                  <a:noFill/>
                </a:ln>
              </p:spPr>
              <p:txBody>
                <a:bodyPr wrap="none" anchor="ctr"/>
                <a:p>
                  <a:r>
                    <a:rPr lang="en-US" altLang="x-none" sz="2800" dirty="0">
                      <a:latin typeface="Times New Roman" panose="02020603050405020304" pitchFamily="2" charset="0"/>
                      <a:ea typeface="宋体" panose="02010600030101010101" pitchFamily="2" charset="-122"/>
                    </a:rPr>
                    <a:t>A=</a:t>
                  </a:r>
                  <a:endParaRPr lang="en-US" altLang="x-none" sz="2800" dirty="0">
                    <a:latin typeface="Times New Roman" panose="02020603050405020304" pitchFamily="2" charset="0"/>
                    <a:ea typeface="宋体" panose="02010600030101010101" pitchFamily="2" charset="-122"/>
                  </a:endParaRPr>
                </a:p>
              </p:txBody>
            </p:sp>
            <p:sp>
              <p:nvSpPr>
                <p:cNvPr id="197639" name="左中括号 243719"/>
                <p:cNvSpPr/>
                <p:nvPr/>
              </p:nvSpPr>
              <p:spPr>
                <a:xfrm>
                  <a:off x="420" y="66"/>
                  <a:ext cx="45" cy="1088"/>
                </a:xfrm>
                <a:prstGeom prst="leftBracket">
                  <a:avLst>
                    <a:gd name="adj" fmla="val 201481"/>
                  </a:avLst>
                </a:prstGeom>
                <a:noFill/>
                <a:ln w="9525"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sp>
              <p:nvSpPr>
                <p:cNvPr id="197640" name="右中括号 243720"/>
                <p:cNvSpPr/>
                <p:nvPr/>
              </p:nvSpPr>
              <p:spPr>
                <a:xfrm>
                  <a:off x="2014" y="48"/>
                  <a:ext cx="45" cy="1088"/>
                </a:xfrm>
                <a:prstGeom prst="rightBracket">
                  <a:avLst>
                    <a:gd name="adj" fmla="val 201481"/>
                  </a:avLst>
                </a:prstGeom>
                <a:noFill/>
                <a:ln w="9525"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grpSp>
          <p:sp>
            <p:nvSpPr>
              <p:cNvPr id="197641" name="矩形 243721"/>
              <p:cNvSpPr/>
              <p:nvPr/>
            </p:nvSpPr>
            <p:spPr>
              <a:xfrm>
                <a:off x="240" y="1277"/>
                <a:ext cx="1968" cy="240"/>
              </a:xfrm>
              <a:prstGeom prst="rect">
                <a:avLst/>
              </a:prstGeom>
              <a:noFill/>
              <a:ln w="9525">
                <a:noFill/>
              </a:ln>
            </p:spPr>
            <p:txBody>
              <a:bodyPr lIns="92075" tIns="46038" rIns="92075" bIns="46038" anchor="ctr"/>
              <a:p>
                <a:pPr algn="ctr" eaLnBrk="0" hangingPunct="0"/>
                <a:r>
                  <a:rPr lang="en-US" altLang="x-none" sz="2000" b="1" dirty="0">
                    <a:latin typeface="Times New Roman" panose="02020603050405020304" pitchFamily="2" charset="0"/>
                    <a:ea typeface="宋体" panose="02010600030101010101" pitchFamily="2" charset="-122"/>
                  </a:rPr>
                  <a:t>(a)</a:t>
                </a:r>
                <a:r>
                  <a:rPr lang="en-US" altLang="x-none" sz="2000" b="1" dirty="0">
                    <a:latin typeface="Arial" panose="020B0604020202020204" pitchFamily="34" charset="0"/>
                    <a:ea typeface="宋体" panose="02010600030101010101" pitchFamily="2" charset="-122"/>
                  </a:rPr>
                  <a:t>    </a:t>
                </a:r>
                <a:r>
                  <a:rPr lang="zh-CN" altLang="en-US" sz="2000" b="1" dirty="0">
                    <a:latin typeface="Arial" panose="020B0604020202020204" pitchFamily="34" charset="0"/>
                    <a:ea typeface="宋体" panose="02010600030101010101" pitchFamily="2" charset="-122"/>
                  </a:rPr>
                  <a:t>二维数组的表示形式</a:t>
                </a:r>
                <a:endParaRPr lang="zh-CN" altLang="en-US" sz="2000" b="1" dirty="0">
                  <a:latin typeface="Arial" panose="020B0604020202020204" pitchFamily="34" charset="0"/>
                  <a:ea typeface="宋体" panose="02010600030101010101" pitchFamily="2" charset="-122"/>
                </a:endParaRPr>
              </a:p>
            </p:txBody>
          </p:sp>
        </p:grpSp>
        <p:sp>
          <p:nvSpPr>
            <p:cNvPr id="197642" name="矩形 243722"/>
            <p:cNvSpPr/>
            <p:nvPr/>
          </p:nvSpPr>
          <p:spPr>
            <a:xfrm>
              <a:off x="2352" y="4128"/>
              <a:ext cx="1587" cy="192"/>
            </a:xfrm>
            <a:prstGeom prst="rect">
              <a:avLst/>
            </a:prstGeom>
            <a:noFill/>
            <a:ln w="9525">
              <a:noFill/>
            </a:ln>
          </p:spPr>
          <p:txBody>
            <a:bodyPr lIns="92075" tIns="46038" rIns="92075" bIns="46038" anchor="ctr"/>
            <a:p>
              <a:pPr algn="ctr" eaLnBrk="0" hangingPunct="0"/>
              <a:r>
                <a:rPr lang="en-US" altLang="x-none" sz="2000" b="1" dirty="0">
                  <a:latin typeface="Times New Roman" panose="02020603050405020304" pitchFamily="2" charset="0"/>
                  <a:ea typeface="宋体" panose="02010600030101010101" pitchFamily="2" charset="-122"/>
                </a:rPr>
                <a:t>(b)</a:t>
              </a:r>
              <a:r>
                <a:rPr lang="en-US" altLang="x-none" sz="2000" b="1" dirty="0">
                  <a:latin typeface="Arial" panose="020B0604020202020204" pitchFamily="34" charset="0"/>
                  <a:ea typeface="宋体" panose="02010600030101010101" pitchFamily="2" charset="-122"/>
                </a:rPr>
                <a:t>   </a:t>
              </a:r>
              <a:r>
                <a:rPr lang="zh-CN" altLang="en-US" sz="2000" b="1" dirty="0">
                  <a:latin typeface="宋体" panose="02010600030101010101" pitchFamily="2" charset="-122"/>
                  <a:ea typeface="宋体" panose="02010600030101010101" pitchFamily="2" charset="-122"/>
                </a:rPr>
                <a:t>行优先顺序存储</a:t>
              </a:r>
              <a:endParaRPr lang="zh-CN" altLang="en-US" sz="2000" b="1" dirty="0">
                <a:latin typeface="宋体" panose="02010600030101010101" pitchFamily="2" charset="-122"/>
                <a:ea typeface="宋体" panose="02010600030101010101" pitchFamily="2" charset="-122"/>
              </a:endParaRPr>
            </a:p>
          </p:txBody>
        </p:sp>
        <p:sp>
          <p:nvSpPr>
            <p:cNvPr id="197643" name="矩形 243723"/>
            <p:cNvSpPr/>
            <p:nvPr/>
          </p:nvSpPr>
          <p:spPr>
            <a:xfrm>
              <a:off x="3984" y="4128"/>
              <a:ext cx="1587" cy="192"/>
            </a:xfrm>
            <a:prstGeom prst="rect">
              <a:avLst/>
            </a:prstGeom>
            <a:noFill/>
            <a:ln w="9525">
              <a:noFill/>
            </a:ln>
          </p:spPr>
          <p:txBody>
            <a:bodyPr lIns="92075" tIns="46038" rIns="92075" bIns="46038" anchor="ctr"/>
            <a:p>
              <a:pPr algn="ctr" eaLnBrk="0" hangingPunct="0"/>
              <a:r>
                <a:rPr lang="en-US" altLang="x-none" sz="2000" b="1" dirty="0">
                  <a:latin typeface="Times New Roman" panose="02020603050405020304" pitchFamily="2" charset="0"/>
                  <a:ea typeface="宋体" panose="02010600030101010101" pitchFamily="2" charset="-122"/>
                </a:rPr>
                <a:t>(c)</a:t>
              </a:r>
              <a:r>
                <a:rPr lang="en-US" altLang="x-none" sz="2000" b="1" dirty="0">
                  <a:latin typeface="Arial" panose="020B0604020202020204" pitchFamily="34" charset="0"/>
                  <a:ea typeface="宋体" panose="02010600030101010101" pitchFamily="2" charset="-122"/>
                </a:rPr>
                <a:t>   </a:t>
              </a:r>
              <a:r>
                <a:rPr lang="zh-CN" altLang="en-US" sz="2000" b="1" dirty="0">
                  <a:latin typeface="Arial" panose="020B0604020202020204" pitchFamily="34" charset="0"/>
                  <a:ea typeface="宋体" panose="02010600030101010101" pitchFamily="2" charset="-122"/>
                </a:rPr>
                <a:t>列</a:t>
              </a:r>
              <a:r>
                <a:rPr lang="zh-CN" altLang="en-US" sz="2000" b="1" dirty="0">
                  <a:latin typeface="宋体" panose="02010600030101010101" pitchFamily="2" charset="-122"/>
                  <a:ea typeface="宋体" panose="02010600030101010101" pitchFamily="2" charset="-122"/>
                </a:rPr>
                <a:t>优先顺序存储</a:t>
              </a:r>
              <a:endParaRPr lang="zh-CN" altLang="en-US" sz="2000" b="1" dirty="0">
                <a:latin typeface="宋体" panose="02010600030101010101" pitchFamily="2" charset="-122"/>
                <a:ea typeface="宋体" panose="02010600030101010101" pitchFamily="2" charset="-122"/>
              </a:endParaRPr>
            </a:p>
          </p:txBody>
        </p:sp>
        <p:grpSp>
          <p:nvGrpSpPr>
            <p:cNvPr id="197644" name="组合 243724"/>
            <p:cNvGrpSpPr/>
            <p:nvPr/>
          </p:nvGrpSpPr>
          <p:grpSpPr>
            <a:xfrm>
              <a:off x="3024" y="0"/>
              <a:ext cx="1020" cy="4081"/>
              <a:chOff x="0" y="0"/>
              <a:chExt cx="1018" cy="4166"/>
            </a:xfrm>
          </p:grpSpPr>
          <p:grpSp>
            <p:nvGrpSpPr>
              <p:cNvPr id="197645" name="组合 243725"/>
              <p:cNvGrpSpPr/>
              <p:nvPr/>
            </p:nvGrpSpPr>
            <p:grpSpPr>
              <a:xfrm>
                <a:off x="0" y="233"/>
                <a:ext cx="941" cy="1134"/>
                <a:chOff x="0" y="0"/>
                <a:chExt cx="941" cy="1360"/>
              </a:xfrm>
            </p:grpSpPr>
            <p:grpSp>
              <p:nvGrpSpPr>
                <p:cNvPr id="197646" name="组合 243726"/>
                <p:cNvGrpSpPr/>
                <p:nvPr/>
              </p:nvGrpSpPr>
              <p:grpSpPr>
                <a:xfrm>
                  <a:off x="0" y="0"/>
                  <a:ext cx="411" cy="1360"/>
                  <a:chOff x="0" y="0"/>
                  <a:chExt cx="411" cy="1360"/>
                </a:xfrm>
              </p:grpSpPr>
              <p:sp>
                <p:nvSpPr>
                  <p:cNvPr id="197647" name="矩形 243727"/>
                  <p:cNvSpPr/>
                  <p:nvPr/>
                </p:nvSpPr>
                <p:spPr>
                  <a:xfrm>
                    <a:off x="3" y="0"/>
                    <a:ext cx="408" cy="1360"/>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a</a:t>
                    </a:r>
                    <a:r>
                      <a:rPr lang="en-US" altLang="x-none" sz="2400" baseline="-25000" dirty="0">
                        <a:latin typeface="Times New Roman" panose="02020603050405020304" pitchFamily="2" charset="0"/>
                        <a:ea typeface="宋体" panose="02010600030101010101" pitchFamily="2" charset="-122"/>
                      </a:rPr>
                      <a:t>11</a:t>
                    </a:r>
                    <a:endParaRPr lang="en-US" altLang="x-none" sz="2400" baseline="-25000" dirty="0">
                      <a:latin typeface="Times New Roman" panose="02020603050405020304" pitchFamily="2" charset="0"/>
                      <a:ea typeface="宋体" panose="02010600030101010101" pitchFamily="2" charset="-122"/>
                    </a:endParaRPr>
                  </a:p>
                  <a:p>
                    <a:r>
                      <a:rPr lang="en-US" altLang="x-none" sz="2400" baseline="-25000" dirty="0">
                        <a:latin typeface="Times New Roman" panose="02020603050405020304" pitchFamily="2" charset="0"/>
                        <a:ea typeface="宋体" panose="02010600030101010101" pitchFamily="2" charset="-122"/>
                      </a:rPr>
                      <a:t> </a:t>
                    </a:r>
                    <a:r>
                      <a:rPr lang="en-US" altLang="x-none" sz="2400" dirty="0">
                        <a:latin typeface="Times New Roman" panose="02020603050405020304" pitchFamily="2" charset="0"/>
                        <a:ea typeface="宋体" panose="02010600030101010101" pitchFamily="2" charset="-122"/>
                      </a:rPr>
                      <a:t>a</a:t>
                    </a:r>
                    <a:r>
                      <a:rPr lang="en-US" altLang="x-none" sz="2400" baseline="-25000" dirty="0">
                        <a:latin typeface="Times New Roman" panose="02020603050405020304" pitchFamily="2" charset="0"/>
                        <a:ea typeface="宋体" panose="02010600030101010101" pitchFamily="2" charset="-122"/>
                      </a:rPr>
                      <a:t>12 </a:t>
                    </a:r>
                    <a:endParaRPr lang="en-US" altLang="x-none" sz="2400" baseline="-25000" dirty="0">
                      <a:latin typeface="Times New Roman" panose="02020603050405020304" pitchFamily="2" charset="0"/>
                      <a:ea typeface="宋体" panose="02010600030101010101" pitchFamily="2" charset="-122"/>
                    </a:endParaRPr>
                  </a:p>
                  <a:p>
                    <a:endParaRPr lang="en-US" altLang="x-none" sz="2400" baseline="-25000" dirty="0">
                      <a:latin typeface="Times New Roman" panose="02020603050405020304" pitchFamily="2" charset="0"/>
                      <a:ea typeface="宋体" panose="02010600030101010101" pitchFamily="2" charset="-122"/>
                    </a:endParaRPr>
                  </a:p>
                  <a:p>
                    <a:r>
                      <a:rPr lang="en-US" altLang="x-none" sz="2400" dirty="0">
                        <a:latin typeface="Times New Roman" panose="02020603050405020304" pitchFamily="2" charset="0"/>
                        <a:ea typeface="Arial Unicode MS" panose="020B0604020202020204" charset="-122"/>
                      </a:rPr>
                      <a:t>… </a:t>
                    </a:r>
                    <a:endParaRPr lang="en-US" altLang="x-none" sz="2400" dirty="0">
                      <a:latin typeface="Times New Roman" panose="02020603050405020304" pitchFamily="2" charset="0"/>
                      <a:ea typeface="Arial Unicode MS" panose="020B0604020202020204" charset="-122"/>
                    </a:endParaRPr>
                  </a:p>
                  <a:p>
                    <a:r>
                      <a:rPr lang="en-US" altLang="x-none" sz="2400" dirty="0">
                        <a:latin typeface="Times New Roman" panose="02020603050405020304" pitchFamily="2" charset="0"/>
                        <a:ea typeface="宋体" panose="02010600030101010101" pitchFamily="2" charset="-122"/>
                      </a:rPr>
                      <a:t>a</a:t>
                    </a:r>
                    <a:r>
                      <a:rPr lang="en-US" altLang="x-none" sz="2400" baseline="-25000" dirty="0">
                        <a:latin typeface="Times New Roman" panose="02020603050405020304" pitchFamily="2" charset="0"/>
                        <a:ea typeface="宋体" panose="02010600030101010101" pitchFamily="2" charset="-122"/>
                      </a:rPr>
                      <a:t>1n</a:t>
                    </a:r>
                    <a:endParaRPr lang="en-US" altLang="x-none" sz="2400" baseline="-25000" dirty="0">
                      <a:latin typeface="Times New Roman" panose="02020603050405020304" pitchFamily="2" charset="0"/>
                      <a:ea typeface="宋体" panose="02010600030101010101" pitchFamily="2" charset="-122"/>
                    </a:endParaRPr>
                  </a:p>
                </p:txBody>
              </p:sp>
              <p:sp>
                <p:nvSpPr>
                  <p:cNvPr id="197648" name="直接连接符 243728"/>
                  <p:cNvSpPr/>
                  <p:nvPr/>
                </p:nvSpPr>
                <p:spPr>
                  <a:xfrm>
                    <a:off x="0" y="336"/>
                    <a:ext cx="408" cy="0"/>
                  </a:xfrm>
                  <a:prstGeom prst="line">
                    <a:avLst/>
                  </a:prstGeom>
                  <a:ln w="9525" cap="flat" cmpd="sng">
                    <a:solidFill>
                      <a:schemeClr val="tx1"/>
                    </a:solidFill>
                    <a:prstDash val="solid"/>
                    <a:round/>
                    <a:headEnd type="none" w="med" len="med"/>
                    <a:tailEnd type="none" w="med" len="med"/>
                  </a:ln>
                </p:spPr>
              </p:sp>
              <p:sp>
                <p:nvSpPr>
                  <p:cNvPr id="197649" name="直接连接符 243729"/>
                  <p:cNvSpPr/>
                  <p:nvPr/>
                </p:nvSpPr>
                <p:spPr>
                  <a:xfrm>
                    <a:off x="0" y="672"/>
                    <a:ext cx="408" cy="0"/>
                  </a:xfrm>
                  <a:prstGeom prst="line">
                    <a:avLst/>
                  </a:prstGeom>
                  <a:ln w="9525" cap="flat" cmpd="sng">
                    <a:solidFill>
                      <a:schemeClr val="tx1"/>
                    </a:solidFill>
                    <a:prstDash val="solid"/>
                    <a:round/>
                    <a:headEnd type="none" w="med" len="med"/>
                    <a:tailEnd type="none" w="med" len="med"/>
                  </a:ln>
                </p:spPr>
              </p:sp>
              <p:sp>
                <p:nvSpPr>
                  <p:cNvPr id="197650" name="直接连接符 243730"/>
                  <p:cNvSpPr/>
                  <p:nvPr/>
                </p:nvSpPr>
                <p:spPr>
                  <a:xfrm>
                    <a:off x="0" y="1018"/>
                    <a:ext cx="408" cy="0"/>
                  </a:xfrm>
                  <a:prstGeom prst="line">
                    <a:avLst/>
                  </a:prstGeom>
                  <a:ln w="9525" cap="flat" cmpd="sng">
                    <a:solidFill>
                      <a:schemeClr val="tx1"/>
                    </a:solidFill>
                    <a:prstDash val="solid"/>
                    <a:round/>
                    <a:headEnd type="none" w="med" len="med"/>
                    <a:tailEnd type="none" w="med" len="med"/>
                  </a:ln>
                </p:spPr>
              </p:sp>
            </p:grpSp>
            <p:sp>
              <p:nvSpPr>
                <p:cNvPr id="197651" name="右大括号 243731"/>
                <p:cNvSpPr/>
                <p:nvPr/>
              </p:nvSpPr>
              <p:spPr>
                <a:xfrm>
                  <a:off x="482" y="0"/>
                  <a:ext cx="113" cy="1349"/>
                </a:xfrm>
                <a:prstGeom prst="rightBrace">
                  <a:avLst>
                    <a:gd name="adj1" fmla="val 99428"/>
                    <a:gd name="adj2" fmla="val 50000"/>
                  </a:avLst>
                </a:prstGeom>
                <a:noFill/>
                <a:ln w="9525"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sp>
              <p:nvSpPr>
                <p:cNvPr id="197652" name="矩形 243732"/>
                <p:cNvSpPr/>
                <p:nvPr/>
              </p:nvSpPr>
              <p:spPr>
                <a:xfrm>
                  <a:off x="624" y="288"/>
                  <a:ext cx="317" cy="793"/>
                </a:xfrm>
                <a:prstGeom prst="rect">
                  <a:avLst/>
                </a:prstGeom>
                <a:noFill/>
                <a:ln w="9525">
                  <a:noFill/>
                </a:ln>
              </p:spPr>
              <p:txBody>
                <a:bodyPr wrap="none" anchor="ctr"/>
                <a:p>
                  <a:r>
                    <a:rPr lang="zh-CN" altLang="en-US" sz="2400" b="1" dirty="0">
                      <a:latin typeface="Times New Roman" panose="02020603050405020304" pitchFamily="2" charset="0"/>
                      <a:ea typeface="宋体" panose="02010600030101010101" pitchFamily="2" charset="-122"/>
                    </a:rPr>
                    <a:t>第</a:t>
                  </a:r>
                  <a:endParaRPr lang="zh-CN" altLang="en-US" sz="2400" b="1" dirty="0">
                    <a:latin typeface="Times New Roman" panose="02020603050405020304" pitchFamily="2" charset="0"/>
                    <a:ea typeface="宋体" panose="02010600030101010101" pitchFamily="2" charset="-122"/>
                  </a:endParaRPr>
                </a:p>
                <a:p>
                  <a:r>
                    <a:rPr lang="zh-CN" altLang="en-US" sz="2400" b="1" dirty="0">
                      <a:latin typeface="Times New Roman" panose="02020603050405020304" pitchFamily="2" charset="0"/>
                      <a:ea typeface="宋体" panose="02010600030101010101" pitchFamily="2" charset="-122"/>
                    </a:rPr>
                    <a:t> </a:t>
                  </a:r>
                  <a:r>
                    <a:rPr lang="en-US" altLang="x-none" sz="2400" b="1" dirty="0">
                      <a:latin typeface="Times New Roman" panose="02020603050405020304" pitchFamily="2" charset="0"/>
                      <a:ea typeface="宋体" panose="02010600030101010101" pitchFamily="2" charset="-122"/>
                    </a:rPr>
                    <a:t>1</a:t>
                  </a:r>
                  <a:endParaRPr lang="en-US" altLang="x-none" sz="2400" b="1" dirty="0">
                    <a:latin typeface="Times New Roman" panose="02020603050405020304" pitchFamily="2" charset="0"/>
                    <a:ea typeface="宋体" panose="02010600030101010101" pitchFamily="2" charset="-122"/>
                  </a:endParaRPr>
                </a:p>
                <a:p>
                  <a:r>
                    <a:rPr lang="zh-CN" altLang="en-US" sz="2400" b="1" dirty="0">
                      <a:latin typeface="Times New Roman" panose="02020603050405020304" pitchFamily="2" charset="0"/>
                      <a:ea typeface="宋体" panose="02010600030101010101" pitchFamily="2" charset="-122"/>
                    </a:rPr>
                    <a:t>行</a:t>
                  </a:r>
                  <a:endParaRPr lang="zh-CN" altLang="en-US" sz="2400" b="1" dirty="0">
                    <a:latin typeface="Times New Roman" panose="02020603050405020304" pitchFamily="2" charset="0"/>
                    <a:ea typeface="宋体" panose="02010600030101010101" pitchFamily="2" charset="-122"/>
                  </a:endParaRPr>
                </a:p>
              </p:txBody>
            </p:sp>
          </p:grpSp>
          <p:grpSp>
            <p:nvGrpSpPr>
              <p:cNvPr id="197653" name="组合 243733"/>
              <p:cNvGrpSpPr/>
              <p:nvPr/>
            </p:nvGrpSpPr>
            <p:grpSpPr>
              <a:xfrm>
                <a:off x="0" y="1375"/>
                <a:ext cx="941" cy="1134"/>
                <a:chOff x="0" y="0"/>
                <a:chExt cx="941" cy="1360"/>
              </a:xfrm>
            </p:grpSpPr>
            <p:grpSp>
              <p:nvGrpSpPr>
                <p:cNvPr id="197654" name="组合 243734"/>
                <p:cNvGrpSpPr/>
                <p:nvPr/>
              </p:nvGrpSpPr>
              <p:grpSpPr>
                <a:xfrm>
                  <a:off x="0" y="0"/>
                  <a:ext cx="411" cy="1360"/>
                  <a:chOff x="0" y="0"/>
                  <a:chExt cx="411" cy="1360"/>
                </a:xfrm>
              </p:grpSpPr>
              <p:sp>
                <p:nvSpPr>
                  <p:cNvPr id="197655" name="矩形 243735"/>
                  <p:cNvSpPr/>
                  <p:nvPr/>
                </p:nvSpPr>
                <p:spPr>
                  <a:xfrm>
                    <a:off x="3" y="0"/>
                    <a:ext cx="408" cy="1360"/>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a</a:t>
                    </a:r>
                    <a:r>
                      <a:rPr lang="en-US" altLang="x-none" sz="2400" baseline="-25000" dirty="0">
                        <a:latin typeface="Times New Roman" panose="02020603050405020304" pitchFamily="2" charset="0"/>
                        <a:ea typeface="宋体" panose="02010600030101010101" pitchFamily="2" charset="-122"/>
                      </a:rPr>
                      <a:t>21</a:t>
                    </a:r>
                    <a:endParaRPr lang="en-US" altLang="x-none" sz="2400" baseline="-25000" dirty="0">
                      <a:latin typeface="Times New Roman" panose="02020603050405020304" pitchFamily="2" charset="0"/>
                      <a:ea typeface="宋体" panose="02010600030101010101" pitchFamily="2" charset="-122"/>
                    </a:endParaRPr>
                  </a:p>
                  <a:p>
                    <a:r>
                      <a:rPr lang="en-US" altLang="x-none" sz="2400" baseline="-25000" dirty="0">
                        <a:latin typeface="Times New Roman" panose="02020603050405020304" pitchFamily="2" charset="0"/>
                        <a:ea typeface="宋体" panose="02010600030101010101" pitchFamily="2" charset="-122"/>
                      </a:rPr>
                      <a:t> </a:t>
                    </a:r>
                    <a:r>
                      <a:rPr lang="en-US" altLang="x-none" sz="2400" dirty="0">
                        <a:latin typeface="Times New Roman" panose="02020603050405020304" pitchFamily="2" charset="0"/>
                        <a:ea typeface="宋体" panose="02010600030101010101" pitchFamily="2" charset="-122"/>
                      </a:rPr>
                      <a:t>a</a:t>
                    </a:r>
                    <a:r>
                      <a:rPr lang="en-US" altLang="x-none" sz="2400" baseline="-25000" dirty="0">
                        <a:latin typeface="Times New Roman" panose="02020603050405020304" pitchFamily="2" charset="0"/>
                        <a:ea typeface="宋体" panose="02010600030101010101" pitchFamily="2" charset="-122"/>
                      </a:rPr>
                      <a:t>22 </a:t>
                    </a:r>
                    <a:endParaRPr lang="en-US" altLang="x-none" sz="2400" baseline="-25000" dirty="0">
                      <a:latin typeface="Times New Roman" panose="02020603050405020304" pitchFamily="2" charset="0"/>
                      <a:ea typeface="宋体" panose="02010600030101010101" pitchFamily="2" charset="-122"/>
                    </a:endParaRPr>
                  </a:p>
                  <a:p>
                    <a:endParaRPr lang="en-US" altLang="x-none" sz="2400" baseline="-25000" dirty="0">
                      <a:latin typeface="Times New Roman" panose="02020603050405020304" pitchFamily="2" charset="0"/>
                      <a:ea typeface="宋体" panose="02010600030101010101" pitchFamily="2" charset="-122"/>
                    </a:endParaRPr>
                  </a:p>
                  <a:p>
                    <a:r>
                      <a:rPr lang="en-US" altLang="x-none" sz="2400" dirty="0">
                        <a:latin typeface="Times New Roman" panose="02020603050405020304" pitchFamily="2" charset="0"/>
                        <a:ea typeface="Arial Unicode MS" panose="020B0604020202020204" charset="-122"/>
                      </a:rPr>
                      <a:t>… </a:t>
                    </a:r>
                    <a:endParaRPr lang="en-US" altLang="x-none" sz="2400" dirty="0">
                      <a:latin typeface="Times New Roman" panose="02020603050405020304" pitchFamily="2" charset="0"/>
                      <a:ea typeface="Arial Unicode MS" panose="020B0604020202020204" charset="-122"/>
                    </a:endParaRPr>
                  </a:p>
                  <a:p>
                    <a:r>
                      <a:rPr lang="en-US" altLang="x-none" sz="2400" dirty="0">
                        <a:latin typeface="Times New Roman" panose="02020603050405020304" pitchFamily="2" charset="0"/>
                        <a:ea typeface="宋体" panose="02010600030101010101" pitchFamily="2" charset="-122"/>
                      </a:rPr>
                      <a:t>a</a:t>
                    </a:r>
                    <a:r>
                      <a:rPr lang="en-US" altLang="x-none" sz="2400" baseline="-25000" dirty="0">
                        <a:latin typeface="Times New Roman" panose="02020603050405020304" pitchFamily="2" charset="0"/>
                        <a:ea typeface="宋体" panose="02010600030101010101" pitchFamily="2" charset="-122"/>
                      </a:rPr>
                      <a:t>2n</a:t>
                    </a:r>
                    <a:endParaRPr lang="en-US" altLang="x-none" sz="2400" baseline="-25000" dirty="0">
                      <a:latin typeface="Times New Roman" panose="02020603050405020304" pitchFamily="2" charset="0"/>
                      <a:ea typeface="宋体" panose="02010600030101010101" pitchFamily="2" charset="-122"/>
                    </a:endParaRPr>
                  </a:p>
                </p:txBody>
              </p:sp>
              <p:sp>
                <p:nvSpPr>
                  <p:cNvPr id="197656" name="直接连接符 243736"/>
                  <p:cNvSpPr/>
                  <p:nvPr/>
                </p:nvSpPr>
                <p:spPr>
                  <a:xfrm>
                    <a:off x="0" y="336"/>
                    <a:ext cx="408" cy="0"/>
                  </a:xfrm>
                  <a:prstGeom prst="line">
                    <a:avLst/>
                  </a:prstGeom>
                  <a:ln w="9525" cap="flat" cmpd="sng">
                    <a:solidFill>
                      <a:schemeClr val="tx1"/>
                    </a:solidFill>
                    <a:prstDash val="solid"/>
                    <a:round/>
                    <a:headEnd type="none" w="med" len="med"/>
                    <a:tailEnd type="none" w="med" len="med"/>
                  </a:ln>
                </p:spPr>
              </p:sp>
              <p:sp>
                <p:nvSpPr>
                  <p:cNvPr id="197657" name="直接连接符 243737"/>
                  <p:cNvSpPr/>
                  <p:nvPr/>
                </p:nvSpPr>
                <p:spPr>
                  <a:xfrm>
                    <a:off x="0" y="672"/>
                    <a:ext cx="408" cy="0"/>
                  </a:xfrm>
                  <a:prstGeom prst="line">
                    <a:avLst/>
                  </a:prstGeom>
                  <a:ln w="9525" cap="flat" cmpd="sng">
                    <a:solidFill>
                      <a:schemeClr val="tx1"/>
                    </a:solidFill>
                    <a:prstDash val="solid"/>
                    <a:round/>
                    <a:headEnd type="none" w="med" len="med"/>
                    <a:tailEnd type="none" w="med" len="med"/>
                  </a:ln>
                </p:spPr>
              </p:sp>
              <p:sp>
                <p:nvSpPr>
                  <p:cNvPr id="197658" name="直接连接符 243738"/>
                  <p:cNvSpPr/>
                  <p:nvPr/>
                </p:nvSpPr>
                <p:spPr>
                  <a:xfrm>
                    <a:off x="0" y="1018"/>
                    <a:ext cx="408" cy="0"/>
                  </a:xfrm>
                  <a:prstGeom prst="line">
                    <a:avLst/>
                  </a:prstGeom>
                  <a:ln w="9525" cap="flat" cmpd="sng">
                    <a:solidFill>
                      <a:schemeClr val="tx1"/>
                    </a:solidFill>
                    <a:prstDash val="solid"/>
                    <a:round/>
                    <a:headEnd type="none" w="med" len="med"/>
                    <a:tailEnd type="none" w="med" len="med"/>
                  </a:ln>
                </p:spPr>
              </p:sp>
            </p:grpSp>
            <p:sp>
              <p:nvSpPr>
                <p:cNvPr id="197659" name="右大括号 243739"/>
                <p:cNvSpPr/>
                <p:nvPr/>
              </p:nvSpPr>
              <p:spPr>
                <a:xfrm>
                  <a:off x="482" y="0"/>
                  <a:ext cx="113" cy="1349"/>
                </a:xfrm>
                <a:prstGeom prst="rightBrace">
                  <a:avLst>
                    <a:gd name="adj1" fmla="val 99428"/>
                    <a:gd name="adj2" fmla="val 50000"/>
                  </a:avLst>
                </a:prstGeom>
                <a:noFill/>
                <a:ln w="9525"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sp>
              <p:nvSpPr>
                <p:cNvPr id="197660" name="矩形 243740"/>
                <p:cNvSpPr/>
                <p:nvPr/>
              </p:nvSpPr>
              <p:spPr>
                <a:xfrm>
                  <a:off x="624" y="288"/>
                  <a:ext cx="317" cy="793"/>
                </a:xfrm>
                <a:prstGeom prst="rect">
                  <a:avLst/>
                </a:prstGeom>
                <a:noFill/>
                <a:ln w="9525">
                  <a:noFill/>
                </a:ln>
              </p:spPr>
              <p:txBody>
                <a:bodyPr wrap="none" anchor="ctr"/>
                <a:p>
                  <a:r>
                    <a:rPr lang="zh-CN" altLang="en-US" sz="2400" b="1" dirty="0">
                      <a:latin typeface="Times New Roman" panose="02020603050405020304" pitchFamily="2" charset="0"/>
                      <a:ea typeface="宋体" panose="02010600030101010101" pitchFamily="2" charset="-122"/>
                    </a:rPr>
                    <a:t>第</a:t>
                  </a:r>
                  <a:endParaRPr lang="zh-CN" altLang="en-US" sz="2400" b="1" dirty="0">
                    <a:latin typeface="Times New Roman" panose="02020603050405020304" pitchFamily="2" charset="0"/>
                    <a:ea typeface="宋体" panose="02010600030101010101" pitchFamily="2" charset="-122"/>
                  </a:endParaRPr>
                </a:p>
                <a:p>
                  <a:r>
                    <a:rPr lang="zh-CN" altLang="en-US" sz="2400" b="1" dirty="0">
                      <a:latin typeface="Times New Roman" panose="02020603050405020304" pitchFamily="2" charset="0"/>
                      <a:ea typeface="宋体" panose="02010600030101010101" pitchFamily="2" charset="-122"/>
                    </a:rPr>
                    <a:t> </a:t>
                  </a:r>
                  <a:r>
                    <a:rPr lang="en-US" altLang="x-none" sz="2400" b="1" dirty="0">
                      <a:latin typeface="Times New Roman" panose="02020603050405020304" pitchFamily="2" charset="0"/>
                      <a:ea typeface="宋体" panose="02010600030101010101" pitchFamily="2" charset="-122"/>
                    </a:rPr>
                    <a:t>2</a:t>
                  </a:r>
                  <a:endParaRPr lang="en-US" altLang="x-none" sz="2400" b="1" dirty="0">
                    <a:latin typeface="Times New Roman" panose="02020603050405020304" pitchFamily="2" charset="0"/>
                    <a:ea typeface="宋体" panose="02010600030101010101" pitchFamily="2" charset="-122"/>
                  </a:endParaRPr>
                </a:p>
                <a:p>
                  <a:r>
                    <a:rPr lang="zh-CN" altLang="en-US" sz="2400" b="1" dirty="0">
                      <a:latin typeface="Times New Roman" panose="02020603050405020304" pitchFamily="2" charset="0"/>
                      <a:ea typeface="宋体" panose="02010600030101010101" pitchFamily="2" charset="-122"/>
                    </a:rPr>
                    <a:t>行</a:t>
                  </a:r>
                  <a:endParaRPr lang="zh-CN" altLang="en-US" sz="2400" b="1" dirty="0">
                    <a:latin typeface="Times New Roman" panose="02020603050405020304" pitchFamily="2" charset="0"/>
                    <a:ea typeface="宋体" panose="02010600030101010101" pitchFamily="2" charset="-122"/>
                  </a:endParaRPr>
                </a:p>
              </p:txBody>
            </p:sp>
          </p:grpSp>
          <p:grpSp>
            <p:nvGrpSpPr>
              <p:cNvPr id="197661" name="组合 243741"/>
              <p:cNvGrpSpPr/>
              <p:nvPr/>
            </p:nvGrpSpPr>
            <p:grpSpPr>
              <a:xfrm>
                <a:off x="0" y="2805"/>
                <a:ext cx="941" cy="1134"/>
                <a:chOff x="0" y="0"/>
                <a:chExt cx="941" cy="1360"/>
              </a:xfrm>
            </p:grpSpPr>
            <p:grpSp>
              <p:nvGrpSpPr>
                <p:cNvPr id="197662" name="组合 243742"/>
                <p:cNvGrpSpPr/>
                <p:nvPr/>
              </p:nvGrpSpPr>
              <p:grpSpPr>
                <a:xfrm>
                  <a:off x="0" y="0"/>
                  <a:ext cx="411" cy="1360"/>
                  <a:chOff x="0" y="0"/>
                  <a:chExt cx="411" cy="1360"/>
                </a:xfrm>
              </p:grpSpPr>
              <p:sp>
                <p:nvSpPr>
                  <p:cNvPr id="197663" name="矩形 243743"/>
                  <p:cNvSpPr/>
                  <p:nvPr/>
                </p:nvSpPr>
                <p:spPr>
                  <a:xfrm>
                    <a:off x="3" y="0"/>
                    <a:ext cx="408" cy="1360"/>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a</a:t>
                    </a:r>
                    <a:r>
                      <a:rPr lang="en-US" altLang="x-none" sz="2400" baseline="-25000" dirty="0">
                        <a:latin typeface="Times New Roman" panose="02020603050405020304" pitchFamily="2" charset="0"/>
                        <a:ea typeface="宋体" panose="02010600030101010101" pitchFamily="2" charset="-122"/>
                      </a:rPr>
                      <a:t>m1</a:t>
                    </a:r>
                    <a:endParaRPr lang="en-US" altLang="x-none" sz="2400" baseline="-25000" dirty="0">
                      <a:latin typeface="Times New Roman" panose="02020603050405020304" pitchFamily="2" charset="0"/>
                      <a:ea typeface="宋体" panose="02010600030101010101" pitchFamily="2" charset="-122"/>
                    </a:endParaRPr>
                  </a:p>
                  <a:p>
                    <a:r>
                      <a:rPr lang="en-US" altLang="x-none" sz="2400" baseline="-25000" dirty="0">
                        <a:latin typeface="Times New Roman" panose="02020603050405020304" pitchFamily="2" charset="0"/>
                        <a:ea typeface="宋体" panose="02010600030101010101" pitchFamily="2" charset="-122"/>
                      </a:rPr>
                      <a:t> </a:t>
                    </a:r>
                    <a:r>
                      <a:rPr lang="en-US" altLang="x-none" sz="2400" dirty="0">
                        <a:latin typeface="Times New Roman" panose="02020603050405020304" pitchFamily="2" charset="0"/>
                        <a:ea typeface="宋体" panose="02010600030101010101" pitchFamily="2" charset="-122"/>
                      </a:rPr>
                      <a:t>a</a:t>
                    </a:r>
                    <a:r>
                      <a:rPr lang="en-US" altLang="x-none" sz="2400" baseline="-25000" dirty="0">
                        <a:latin typeface="Times New Roman" panose="02020603050405020304" pitchFamily="2" charset="0"/>
                        <a:ea typeface="宋体" panose="02010600030101010101" pitchFamily="2" charset="-122"/>
                      </a:rPr>
                      <a:t>m2 </a:t>
                    </a:r>
                    <a:endParaRPr lang="en-US" altLang="x-none" sz="2400" baseline="-25000" dirty="0">
                      <a:latin typeface="Times New Roman" panose="02020603050405020304" pitchFamily="2" charset="0"/>
                      <a:ea typeface="宋体" panose="02010600030101010101" pitchFamily="2" charset="-122"/>
                    </a:endParaRPr>
                  </a:p>
                  <a:p>
                    <a:endParaRPr lang="en-US" altLang="x-none" sz="2400" baseline="-25000" dirty="0">
                      <a:latin typeface="Times New Roman" panose="02020603050405020304" pitchFamily="2" charset="0"/>
                      <a:ea typeface="宋体" panose="02010600030101010101" pitchFamily="2" charset="-122"/>
                    </a:endParaRPr>
                  </a:p>
                  <a:p>
                    <a:r>
                      <a:rPr lang="en-US" altLang="x-none" sz="2400" dirty="0">
                        <a:latin typeface="Times New Roman" panose="02020603050405020304" pitchFamily="2" charset="0"/>
                        <a:ea typeface="Arial Unicode MS" panose="020B0604020202020204" charset="-122"/>
                      </a:rPr>
                      <a:t>… </a:t>
                    </a:r>
                    <a:endParaRPr lang="en-US" altLang="x-none" sz="2400" dirty="0">
                      <a:latin typeface="Times New Roman" panose="02020603050405020304" pitchFamily="2" charset="0"/>
                      <a:ea typeface="Arial Unicode MS" panose="020B0604020202020204" charset="-122"/>
                    </a:endParaRPr>
                  </a:p>
                  <a:p>
                    <a:r>
                      <a:rPr lang="en-US" altLang="x-none" sz="2400" dirty="0">
                        <a:latin typeface="Times New Roman" panose="02020603050405020304" pitchFamily="2" charset="0"/>
                        <a:ea typeface="宋体" panose="02010600030101010101" pitchFamily="2" charset="-122"/>
                      </a:rPr>
                      <a:t>A</a:t>
                    </a:r>
                    <a:r>
                      <a:rPr lang="en-US" altLang="x-none" sz="2400" baseline="-25000" dirty="0">
                        <a:latin typeface="Times New Roman" panose="02020603050405020304" pitchFamily="2" charset="0"/>
                        <a:ea typeface="宋体" panose="02010600030101010101" pitchFamily="2" charset="-122"/>
                      </a:rPr>
                      <a:t>mn </a:t>
                    </a:r>
                    <a:endParaRPr lang="en-US" altLang="x-none" sz="2400" baseline="-25000" dirty="0">
                      <a:latin typeface="Times New Roman" panose="02020603050405020304" pitchFamily="2" charset="0"/>
                      <a:ea typeface="宋体" panose="02010600030101010101" pitchFamily="2" charset="-122"/>
                    </a:endParaRPr>
                  </a:p>
                </p:txBody>
              </p:sp>
              <p:sp>
                <p:nvSpPr>
                  <p:cNvPr id="197664" name="直接连接符 243744"/>
                  <p:cNvSpPr/>
                  <p:nvPr/>
                </p:nvSpPr>
                <p:spPr>
                  <a:xfrm>
                    <a:off x="0" y="336"/>
                    <a:ext cx="408" cy="0"/>
                  </a:xfrm>
                  <a:prstGeom prst="line">
                    <a:avLst/>
                  </a:prstGeom>
                  <a:ln w="9525" cap="flat" cmpd="sng">
                    <a:solidFill>
                      <a:schemeClr val="tx1"/>
                    </a:solidFill>
                    <a:prstDash val="solid"/>
                    <a:round/>
                    <a:headEnd type="none" w="med" len="med"/>
                    <a:tailEnd type="none" w="med" len="med"/>
                  </a:ln>
                </p:spPr>
              </p:sp>
              <p:sp>
                <p:nvSpPr>
                  <p:cNvPr id="197665" name="直接连接符 243745"/>
                  <p:cNvSpPr/>
                  <p:nvPr/>
                </p:nvSpPr>
                <p:spPr>
                  <a:xfrm>
                    <a:off x="0" y="672"/>
                    <a:ext cx="408" cy="0"/>
                  </a:xfrm>
                  <a:prstGeom prst="line">
                    <a:avLst/>
                  </a:prstGeom>
                  <a:ln w="9525" cap="flat" cmpd="sng">
                    <a:solidFill>
                      <a:schemeClr val="tx1"/>
                    </a:solidFill>
                    <a:prstDash val="solid"/>
                    <a:round/>
                    <a:headEnd type="none" w="med" len="med"/>
                    <a:tailEnd type="none" w="med" len="med"/>
                  </a:ln>
                </p:spPr>
              </p:sp>
              <p:sp>
                <p:nvSpPr>
                  <p:cNvPr id="197666" name="直接连接符 243746"/>
                  <p:cNvSpPr/>
                  <p:nvPr/>
                </p:nvSpPr>
                <p:spPr>
                  <a:xfrm>
                    <a:off x="0" y="1018"/>
                    <a:ext cx="408" cy="0"/>
                  </a:xfrm>
                  <a:prstGeom prst="line">
                    <a:avLst/>
                  </a:prstGeom>
                  <a:ln w="9525" cap="flat" cmpd="sng">
                    <a:solidFill>
                      <a:schemeClr val="tx1"/>
                    </a:solidFill>
                    <a:prstDash val="solid"/>
                    <a:round/>
                    <a:headEnd type="none" w="med" len="med"/>
                    <a:tailEnd type="none" w="med" len="med"/>
                  </a:ln>
                </p:spPr>
              </p:sp>
            </p:grpSp>
            <p:sp>
              <p:nvSpPr>
                <p:cNvPr id="197667" name="右大括号 243747"/>
                <p:cNvSpPr/>
                <p:nvPr/>
              </p:nvSpPr>
              <p:spPr>
                <a:xfrm>
                  <a:off x="482" y="0"/>
                  <a:ext cx="113" cy="1349"/>
                </a:xfrm>
                <a:prstGeom prst="rightBrace">
                  <a:avLst>
                    <a:gd name="adj1" fmla="val 99428"/>
                    <a:gd name="adj2" fmla="val 50000"/>
                  </a:avLst>
                </a:prstGeom>
                <a:noFill/>
                <a:ln w="9525"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sp>
              <p:nvSpPr>
                <p:cNvPr id="197668" name="矩形 243748"/>
                <p:cNvSpPr/>
                <p:nvPr/>
              </p:nvSpPr>
              <p:spPr>
                <a:xfrm>
                  <a:off x="624" y="288"/>
                  <a:ext cx="317" cy="793"/>
                </a:xfrm>
                <a:prstGeom prst="rect">
                  <a:avLst/>
                </a:prstGeom>
                <a:noFill/>
                <a:ln w="9525">
                  <a:noFill/>
                </a:ln>
              </p:spPr>
              <p:txBody>
                <a:bodyPr wrap="none" anchor="ctr"/>
                <a:p>
                  <a:r>
                    <a:rPr lang="zh-CN" altLang="en-US" sz="2400" b="1" dirty="0">
                      <a:latin typeface="Times New Roman" panose="02020603050405020304" pitchFamily="2" charset="0"/>
                      <a:ea typeface="宋体" panose="02010600030101010101" pitchFamily="2" charset="-122"/>
                    </a:rPr>
                    <a:t>第</a:t>
                  </a:r>
                  <a:endParaRPr lang="zh-CN" altLang="en-US" sz="2400" b="1" dirty="0">
                    <a:latin typeface="Times New Roman" panose="02020603050405020304" pitchFamily="2" charset="0"/>
                    <a:ea typeface="宋体" panose="02010600030101010101" pitchFamily="2" charset="-122"/>
                  </a:endParaRPr>
                </a:p>
                <a:p>
                  <a:r>
                    <a:rPr lang="zh-CN" altLang="en-US" sz="2400" b="1" dirty="0">
                      <a:latin typeface="Times New Roman" panose="02020603050405020304" pitchFamily="2" charset="0"/>
                      <a:ea typeface="宋体" panose="02010600030101010101" pitchFamily="2" charset="-122"/>
                    </a:rPr>
                    <a:t> </a:t>
                  </a:r>
                  <a:r>
                    <a:rPr lang="en-US" altLang="x-none" sz="2400" b="1" dirty="0">
                      <a:latin typeface="Times New Roman" panose="02020603050405020304" pitchFamily="2" charset="0"/>
                      <a:ea typeface="宋体" panose="02010600030101010101" pitchFamily="2" charset="-122"/>
                    </a:rPr>
                    <a:t>m</a:t>
                  </a:r>
                  <a:endParaRPr lang="en-US" altLang="x-none" sz="2400" b="1" dirty="0">
                    <a:latin typeface="Times New Roman" panose="02020603050405020304" pitchFamily="2" charset="0"/>
                    <a:ea typeface="宋体" panose="02010600030101010101" pitchFamily="2" charset="-122"/>
                  </a:endParaRPr>
                </a:p>
                <a:p>
                  <a:r>
                    <a:rPr lang="zh-CN" altLang="en-US" sz="2400" b="1" dirty="0">
                      <a:latin typeface="Times New Roman" panose="02020603050405020304" pitchFamily="2" charset="0"/>
                      <a:ea typeface="宋体" panose="02010600030101010101" pitchFamily="2" charset="-122"/>
                    </a:rPr>
                    <a:t>行</a:t>
                  </a:r>
                  <a:endParaRPr lang="zh-CN" altLang="en-US" sz="2400" b="1" dirty="0">
                    <a:latin typeface="Times New Roman" panose="02020603050405020304" pitchFamily="2" charset="0"/>
                    <a:ea typeface="宋体" panose="02010600030101010101" pitchFamily="2" charset="-122"/>
                  </a:endParaRPr>
                </a:p>
              </p:txBody>
            </p:sp>
          </p:grpSp>
          <p:grpSp>
            <p:nvGrpSpPr>
              <p:cNvPr id="197669" name="组合 243749"/>
              <p:cNvGrpSpPr/>
              <p:nvPr/>
            </p:nvGrpSpPr>
            <p:grpSpPr>
              <a:xfrm>
                <a:off x="10" y="2487"/>
                <a:ext cx="1008" cy="317"/>
                <a:chOff x="0" y="0"/>
                <a:chExt cx="1008" cy="376"/>
              </a:xfrm>
            </p:grpSpPr>
            <p:sp>
              <p:nvSpPr>
                <p:cNvPr id="197670" name="矩形 243750"/>
                <p:cNvSpPr/>
                <p:nvPr/>
              </p:nvSpPr>
              <p:spPr>
                <a:xfrm>
                  <a:off x="0" y="36"/>
                  <a:ext cx="408" cy="340"/>
                </a:xfrm>
                <a:prstGeom prst="rect">
                  <a:avLst/>
                </a:prstGeom>
                <a:noFill/>
                <a:ln w="9525" cap="flat" cmpd="sng">
                  <a:solidFill>
                    <a:schemeClr val="tx1"/>
                  </a:solidFill>
                  <a:prstDash val="solid"/>
                  <a:miter/>
                  <a:headEnd type="none" w="med" len="med"/>
                  <a:tailEnd type="none" w="med" len="med"/>
                </a:ln>
              </p:spPr>
              <p:txBody>
                <a:bodyPr wrap="none" anchor="ctr"/>
                <a:p>
                  <a:r>
                    <a:rPr lang="zh-CN" altLang="en-US" sz="2800" dirty="0">
                      <a:latin typeface="Times New Roman" panose="02020603050405020304" pitchFamily="2" charset="0"/>
                      <a:ea typeface="Arial Unicode MS" panose="020B0604020202020204" charset="-122"/>
                    </a:rPr>
                    <a:t>┆</a:t>
                  </a:r>
                  <a:endParaRPr lang="zh-CN" altLang="en-US" sz="2800" dirty="0">
                    <a:latin typeface="Times New Roman" panose="02020603050405020304" pitchFamily="2" charset="0"/>
                    <a:ea typeface="Arial Unicode MS" panose="020B0604020202020204" charset="-122"/>
                  </a:endParaRPr>
                </a:p>
              </p:txBody>
            </p:sp>
            <p:sp>
              <p:nvSpPr>
                <p:cNvPr id="197671" name="矩形 243751"/>
                <p:cNvSpPr/>
                <p:nvPr/>
              </p:nvSpPr>
              <p:spPr>
                <a:xfrm>
                  <a:off x="672" y="0"/>
                  <a:ext cx="336" cy="340"/>
                </a:xfrm>
                <a:prstGeom prst="rect">
                  <a:avLst/>
                </a:prstGeom>
                <a:noFill/>
                <a:ln w="9525">
                  <a:noFill/>
                </a:ln>
              </p:spPr>
              <p:txBody>
                <a:bodyPr wrap="none" anchor="ctr"/>
                <a:p>
                  <a:r>
                    <a:rPr lang="zh-CN" altLang="en-US" sz="2800" dirty="0">
                      <a:latin typeface="Times New Roman" panose="02020603050405020304" pitchFamily="2" charset="0"/>
                      <a:ea typeface="Arial Unicode MS" panose="020B0604020202020204" charset="-122"/>
                    </a:rPr>
                    <a:t>┆</a:t>
                  </a:r>
                  <a:endParaRPr lang="zh-CN" altLang="en-US" sz="2800" dirty="0">
                    <a:latin typeface="Times New Roman" panose="02020603050405020304" pitchFamily="2" charset="0"/>
                    <a:ea typeface="Arial Unicode MS" panose="020B0604020202020204" charset="-122"/>
                  </a:endParaRPr>
                </a:p>
              </p:txBody>
            </p:sp>
          </p:grpSp>
          <p:sp>
            <p:nvSpPr>
              <p:cNvPr id="197672" name="矩形 243752"/>
              <p:cNvSpPr/>
              <p:nvPr/>
            </p:nvSpPr>
            <p:spPr>
              <a:xfrm>
                <a:off x="10" y="3939"/>
                <a:ext cx="408" cy="227"/>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800" dirty="0">
                    <a:latin typeface="Times New Roman" panose="02020603050405020304" pitchFamily="2" charset="0"/>
                    <a:ea typeface="Arial Unicode MS" panose="020B0604020202020204" charset="-122"/>
                  </a:rPr>
                  <a:t>…</a:t>
                </a:r>
                <a:endParaRPr lang="en-US" altLang="x-none" sz="2400" dirty="0">
                  <a:latin typeface="Times New Roman" panose="02020603050405020304" pitchFamily="2" charset="0"/>
                  <a:ea typeface="宋体" panose="02010600030101010101" pitchFamily="2" charset="-122"/>
                </a:endParaRPr>
              </a:p>
            </p:txBody>
          </p:sp>
          <p:sp>
            <p:nvSpPr>
              <p:cNvPr id="197673" name="矩形 243753"/>
              <p:cNvSpPr/>
              <p:nvPr/>
            </p:nvSpPr>
            <p:spPr>
              <a:xfrm>
                <a:off x="10" y="0"/>
                <a:ext cx="408" cy="227"/>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800" dirty="0">
                    <a:latin typeface="Times New Roman" panose="02020603050405020304" pitchFamily="2" charset="0"/>
                    <a:ea typeface="Arial Unicode MS" panose="020B0604020202020204" charset="-122"/>
                  </a:rPr>
                  <a:t>…</a:t>
                </a:r>
                <a:endParaRPr lang="en-US" altLang="x-none" sz="2400" dirty="0">
                  <a:latin typeface="Times New Roman" panose="02020603050405020304" pitchFamily="2" charset="0"/>
                  <a:ea typeface="宋体" panose="02010600030101010101" pitchFamily="2" charset="-122"/>
                </a:endParaRPr>
              </a:p>
            </p:txBody>
          </p:sp>
        </p:grpSp>
        <p:grpSp>
          <p:nvGrpSpPr>
            <p:cNvPr id="197674" name="组合 243754"/>
            <p:cNvGrpSpPr/>
            <p:nvPr/>
          </p:nvGrpSpPr>
          <p:grpSpPr>
            <a:xfrm>
              <a:off x="4445" y="0"/>
              <a:ext cx="1020" cy="4081"/>
              <a:chOff x="0" y="0"/>
              <a:chExt cx="1018" cy="4166"/>
            </a:xfrm>
          </p:grpSpPr>
          <p:grpSp>
            <p:nvGrpSpPr>
              <p:cNvPr id="197675" name="组合 243755"/>
              <p:cNvGrpSpPr/>
              <p:nvPr/>
            </p:nvGrpSpPr>
            <p:grpSpPr>
              <a:xfrm>
                <a:off x="0" y="233"/>
                <a:ext cx="941" cy="1134"/>
                <a:chOff x="0" y="0"/>
                <a:chExt cx="941" cy="1360"/>
              </a:xfrm>
            </p:grpSpPr>
            <p:grpSp>
              <p:nvGrpSpPr>
                <p:cNvPr id="197676" name="组合 243756"/>
                <p:cNvGrpSpPr/>
                <p:nvPr/>
              </p:nvGrpSpPr>
              <p:grpSpPr>
                <a:xfrm>
                  <a:off x="0" y="0"/>
                  <a:ext cx="411" cy="1360"/>
                  <a:chOff x="0" y="0"/>
                  <a:chExt cx="411" cy="1360"/>
                </a:xfrm>
              </p:grpSpPr>
              <p:sp>
                <p:nvSpPr>
                  <p:cNvPr id="197677" name="矩形 243757"/>
                  <p:cNvSpPr/>
                  <p:nvPr/>
                </p:nvSpPr>
                <p:spPr>
                  <a:xfrm>
                    <a:off x="3" y="0"/>
                    <a:ext cx="408" cy="1360"/>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a</a:t>
                    </a:r>
                    <a:r>
                      <a:rPr lang="en-US" altLang="x-none" sz="2400" baseline="-25000" dirty="0">
                        <a:latin typeface="Times New Roman" panose="02020603050405020304" pitchFamily="2" charset="0"/>
                        <a:ea typeface="宋体" panose="02010600030101010101" pitchFamily="2" charset="-122"/>
                      </a:rPr>
                      <a:t>11</a:t>
                    </a:r>
                    <a:endParaRPr lang="en-US" altLang="x-none" sz="2400" baseline="-25000" dirty="0">
                      <a:latin typeface="Times New Roman" panose="02020603050405020304" pitchFamily="2" charset="0"/>
                      <a:ea typeface="宋体" panose="02010600030101010101" pitchFamily="2" charset="-122"/>
                    </a:endParaRPr>
                  </a:p>
                  <a:p>
                    <a:r>
                      <a:rPr lang="en-US" altLang="x-none" sz="2400" baseline="-25000" dirty="0">
                        <a:latin typeface="Times New Roman" panose="02020603050405020304" pitchFamily="2" charset="0"/>
                        <a:ea typeface="宋体" panose="02010600030101010101" pitchFamily="2" charset="-122"/>
                      </a:rPr>
                      <a:t> </a:t>
                    </a:r>
                    <a:r>
                      <a:rPr lang="en-US" altLang="x-none" sz="2400" dirty="0">
                        <a:latin typeface="Times New Roman" panose="02020603050405020304" pitchFamily="2" charset="0"/>
                        <a:ea typeface="宋体" panose="02010600030101010101" pitchFamily="2" charset="-122"/>
                      </a:rPr>
                      <a:t>a</a:t>
                    </a:r>
                    <a:r>
                      <a:rPr lang="en-US" altLang="x-none" sz="2400" baseline="-25000" dirty="0">
                        <a:latin typeface="Times New Roman" panose="02020603050405020304" pitchFamily="2" charset="0"/>
                        <a:ea typeface="宋体" panose="02010600030101010101" pitchFamily="2" charset="-122"/>
                      </a:rPr>
                      <a:t>21 </a:t>
                    </a:r>
                    <a:endParaRPr lang="en-US" altLang="x-none" sz="2400" baseline="-25000" dirty="0">
                      <a:latin typeface="Times New Roman" panose="02020603050405020304" pitchFamily="2" charset="0"/>
                      <a:ea typeface="宋体" panose="02010600030101010101" pitchFamily="2" charset="-122"/>
                    </a:endParaRPr>
                  </a:p>
                  <a:p>
                    <a:endParaRPr lang="en-US" altLang="x-none" sz="2400" baseline="-25000" dirty="0">
                      <a:latin typeface="Times New Roman" panose="02020603050405020304" pitchFamily="2" charset="0"/>
                      <a:ea typeface="宋体" panose="02010600030101010101" pitchFamily="2" charset="-122"/>
                    </a:endParaRPr>
                  </a:p>
                  <a:p>
                    <a:r>
                      <a:rPr lang="en-US" altLang="x-none" sz="2400" dirty="0">
                        <a:latin typeface="Times New Roman" panose="02020603050405020304" pitchFamily="2" charset="0"/>
                        <a:ea typeface="Arial Unicode MS" panose="020B0604020202020204" charset="-122"/>
                      </a:rPr>
                      <a:t>… </a:t>
                    </a:r>
                    <a:endParaRPr lang="en-US" altLang="x-none" sz="2400" dirty="0">
                      <a:latin typeface="Times New Roman" panose="02020603050405020304" pitchFamily="2" charset="0"/>
                      <a:ea typeface="Arial Unicode MS" panose="020B0604020202020204" charset="-122"/>
                    </a:endParaRPr>
                  </a:p>
                  <a:p>
                    <a:r>
                      <a:rPr lang="en-US" altLang="x-none" sz="2400" dirty="0">
                        <a:latin typeface="Times New Roman" panose="02020603050405020304" pitchFamily="2" charset="0"/>
                        <a:ea typeface="宋体" panose="02010600030101010101" pitchFamily="2" charset="-122"/>
                      </a:rPr>
                      <a:t>a</a:t>
                    </a:r>
                    <a:r>
                      <a:rPr lang="en-US" altLang="x-none" sz="2400" baseline="-25000" dirty="0">
                        <a:latin typeface="Times New Roman" panose="02020603050405020304" pitchFamily="2" charset="0"/>
                        <a:ea typeface="宋体" panose="02010600030101010101" pitchFamily="2" charset="-122"/>
                      </a:rPr>
                      <a:t>m1</a:t>
                    </a:r>
                    <a:endParaRPr lang="en-US" altLang="x-none" sz="2400" baseline="-25000" dirty="0">
                      <a:latin typeface="Times New Roman" panose="02020603050405020304" pitchFamily="2" charset="0"/>
                      <a:ea typeface="宋体" panose="02010600030101010101" pitchFamily="2" charset="-122"/>
                    </a:endParaRPr>
                  </a:p>
                </p:txBody>
              </p:sp>
              <p:sp>
                <p:nvSpPr>
                  <p:cNvPr id="197678" name="直接连接符 243758"/>
                  <p:cNvSpPr/>
                  <p:nvPr/>
                </p:nvSpPr>
                <p:spPr>
                  <a:xfrm>
                    <a:off x="0" y="336"/>
                    <a:ext cx="408" cy="0"/>
                  </a:xfrm>
                  <a:prstGeom prst="line">
                    <a:avLst/>
                  </a:prstGeom>
                  <a:ln w="9525" cap="flat" cmpd="sng">
                    <a:solidFill>
                      <a:schemeClr val="tx1"/>
                    </a:solidFill>
                    <a:prstDash val="solid"/>
                    <a:round/>
                    <a:headEnd type="none" w="med" len="med"/>
                    <a:tailEnd type="none" w="med" len="med"/>
                  </a:ln>
                </p:spPr>
              </p:sp>
              <p:sp>
                <p:nvSpPr>
                  <p:cNvPr id="197679" name="直接连接符 243759"/>
                  <p:cNvSpPr/>
                  <p:nvPr/>
                </p:nvSpPr>
                <p:spPr>
                  <a:xfrm>
                    <a:off x="0" y="672"/>
                    <a:ext cx="408" cy="0"/>
                  </a:xfrm>
                  <a:prstGeom prst="line">
                    <a:avLst/>
                  </a:prstGeom>
                  <a:ln w="9525" cap="flat" cmpd="sng">
                    <a:solidFill>
                      <a:schemeClr val="tx1"/>
                    </a:solidFill>
                    <a:prstDash val="solid"/>
                    <a:round/>
                    <a:headEnd type="none" w="med" len="med"/>
                    <a:tailEnd type="none" w="med" len="med"/>
                  </a:ln>
                </p:spPr>
              </p:sp>
              <p:sp>
                <p:nvSpPr>
                  <p:cNvPr id="197680" name="直接连接符 243760"/>
                  <p:cNvSpPr/>
                  <p:nvPr/>
                </p:nvSpPr>
                <p:spPr>
                  <a:xfrm>
                    <a:off x="0" y="1018"/>
                    <a:ext cx="408" cy="0"/>
                  </a:xfrm>
                  <a:prstGeom prst="line">
                    <a:avLst/>
                  </a:prstGeom>
                  <a:ln w="9525" cap="flat" cmpd="sng">
                    <a:solidFill>
                      <a:schemeClr val="tx1"/>
                    </a:solidFill>
                    <a:prstDash val="solid"/>
                    <a:round/>
                    <a:headEnd type="none" w="med" len="med"/>
                    <a:tailEnd type="none" w="med" len="med"/>
                  </a:ln>
                </p:spPr>
              </p:sp>
            </p:grpSp>
            <p:sp>
              <p:nvSpPr>
                <p:cNvPr id="197681" name="右大括号 243761"/>
                <p:cNvSpPr/>
                <p:nvPr/>
              </p:nvSpPr>
              <p:spPr>
                <a:xfrm>
                  <a:off x="482" y="0"/>
                  <a:ext cx="113" cy="1349"/>
                </a:xfrm>
                <a:prstGeom prst="rightBrace">
                  <a:avLst>
                    <a:gd name="adj1" fmla="val 99428"/>
                    <a:gd name="adj2" fmla="val 50000"/>
                  </a:avLst>
                </a:prstGeom>
                <a:noFill/>
                <a:ln w="9525"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sp>
              <p:nvSpPr>
                <p:cNvPr id="197682" name="矩形 243762"/>
                <p:cNvSpPr/>
                <p:nvPr/>
              </p:nvSpPr>
              <p:spPr>
                <a:xfrm>
                  <a:off x="624" y="288"/>
                  <a:ext cx="317" cy="793"/>
                </a:xfrm>
                <a:prstGeom prst="rect">
                  <a:avLst/>
                </a:prstGeom>
                <a:noFill/>
                <a:ln w="9525">
                  <a:noFill/>
                </a:ln>
              </p:spPr>
              <p:txBody>
                <a:bodyPr wrap="none" anchor="ctr"/>
                <a:p>
                  <a:r>
                    <a:rPr lang="zh-CN" altLang="en-US" sz="2400" b="1" dirty="0">
                      <a:latin typeface="Times New Roman" panose="02020603050405020304" pitchFamily="2" charset="0"/>
                      <a:ea typeface="宋体" panose="02010600030101010101" pitchFamily="2" charset="-122"/>
                    </a:rPr>
                    <a:t>第</a:t>
                  </a:r>
                  <a:endParaRPr lang="zh-CN" altLang="en-US" sz="2400" b="1" dirty="0">
                    <a:latin typeface="Times New Roman" panose="02020603050405020304" pitchFamily="2" charset="0"/>
                    <a:ea typeface="宋体" panose="02010600030101010101" pitchFamily="2" charset="-122"/>
                  </a:endParaRPr>
                </a:p>
                <a:p>
                  <a:r>
                    <a:rPr lang="zh-CN" altLang="en-US" sz="2400" b="1" dirty="0">
                      <a:latin typeface="Times New Roman" panose="02020603050405020304" pitchFamily="2" charset="0"/>
                      <a:ea typeface="宋体" panose="02010600030101010101" pitchFamily="2" charset="-122"/>
                    </a:rPr>
                    <a:t> </a:t>
                  </a:r>
                  <a:r>
                    <a:rPr lang="en-US" altLang="x-none" sz="2400" b="1" dirty="0">
                      <a:latin typeface="Times New Roman" panose="02020603050405020304" pitchFamily="2" charset="0"/>
                      <a:ea typeface="宋体" panose="02010600030101010101" pitchFamily="2" charset="-122"/>
                    </a:rPr>
                    <a:t>1</a:t>
                  </a:r>
                  <a:endParaRPr lang="en-US" altLang="x-none" sz="2400" b="1" dirty="0">
                    <a:latin typeface="Times New Roman" panose="02020603050405020304" pitchFamily="2" charset="0"/>
                    <a:ea typeface="宋体" panose="02010600030101010101" pitchFamily="2" charset="-122"/>
                  </a:endParaRPr>
                </a:p>
                <a:p>
                  <a:r>
                    <a:rPr lang="zh-CN" altLang="en-US" sz="2400" b="1" dirty="0">
                      <a:latin typeface="Times New Roman" panose="02020603050405020304" pitchFamily="2" charset="0"/>
                      <a:ea typeface="宋体" panose="02010600030101010101" pitchFamily="2" charset="-122"/>
                    </a:rPr>
                    <a:t>列</a:t>
                  </a:r>
                  <a:endParaRPr lang="zh-CN" altLang="en-US" sz="2400" b="1" dirty="0">
                    <a:latin typeface="Times New Roman" panose="02020603050405020304" pitchFamily="2" charset="0"/>
                    <a:ea typeface="宋体" panose="02010600030101010101" pitchFamily="2" charset="-122"/>
                  </a:endParaRPr>
                </a:p>
              </p:txBody>
            </p:sp>
          </p:grpSp>
          <p:grpSp>
            <p:nvGrpSpPr>
              <p:cNvPr id="197683" name="组合 243763"/>
              <p:cNvGrpSpPr/>
              <p:nvPr/>
            </p:nvGrpSpPr>
            <p:grpSpPr>
              <a:xfrm>
                <a:off x="0" y="1375"/>
                <a:ext cx="941" cy="1134"/>
                <a:chOff x="0" y="0"/>
                <a:chExt cx="941" cy="1360"/>
              </a:xfrm>
            </p:grpSpPr>
            <p:grpSp>
              <p:nvGrpSpPr>
                <p:cNvPr id="197684" name="组合 243764"/>
                <p:cNvGrpSpPr/>
                <p:nvPr/>
              </p:nvGrpSpPr>
              <p:grpSpPr>
                <a:xfrm>
                  <a:off x="0" y="0"/>
                  <a:ext cx="411" cy="1360"/>
                  <a:chOff x="0" y="0"/>
                  <a:chExt cx="411" cy="1360"/>
                </a:xfrm>
              </p:grpSpPr>
              <p:sp>
                <p:nvSpPr>
                  <p:cNvPr id="197685" name="矩形 243765"/>
                  <p:cNvSpPr/>
                  <p:nvPr/>
                </p:nvSpPr>
                <p:spPr>
                  <a:xfrm>
                    <a:off x="3" y="0"/>
                    <a:ext cx="408" cy="1360"/>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a</a:t>
                    </a:r>
                    <a:r>
                      <a:rPr lang="en-US" altLang="x-none" sz="2400" baseline="-25000" dirty="0">
                        <a:latin typeface="Times New Roman" panose="02020603050405020304" pitchFamily="2" charset="0"/>
                        <a:ea typeface="宋体" panose="02010600030101010101" pitchFamily="2" charset="-122"/>
                      </a:rPr>
                      <a:t>12</a:t>
                    </a:r>
                    <a:endParaRPr lang="en-US" altLang="x-none" sz="2400" baseline="-25000" dirty="0">
                      <a:latin typeface="Times New Roman" panose="02020603050405020304" pitchFamily="2" charset="0"/>
                      <a:ea typeface="宋体" panose="02010600030101010101" pitchFamily="2" charset="-122"/>
                    </a:endParaRPr>
                  </a:p>
                  <a:p>
                    <a:r>
                      <a:rPr lang="en-US" altLang="x-none" sz="2400" baseline="-25000" dirty="0">
                        <a:latin typeface="Times New Roman" panose="02020603050405020304" pitchFamily="2" charset="0"/>
                        <a:ea typeface="宋体" panose="02010600030101010101" pitchFamily="2" charset="-122"/>
                      </a:rPr>
                      <a:t> </a:t>
                    </a:r>
                    <a:r>
                      <a:rPr lang="en-US" altLang="x-none" sz="2400" dirty="0">
                        <a:latin typeface="Times New Roman" panose="02020603050405020304" pitchFamily="2" charset="0"/>
                        <a:ea typeface="宋体" panose="02010600030101010101" pitchFamily="2" charset="-122"/>
                      </a:rPr>
                      <a:t>a</a:t>
                    </a:r>
                    <a:r>
                      <a:rPr lang="en-US" altLang="x-none" sz="2400" baseline="-25000" dirty="0">
                        <a:latin typeface="Times New Roman" panose="02020603050405020304" pitchFamily="2" charset="0"/>
                        <a:ea typeface="宋体" panose="02010600030101010101" pitchFamily="2" charset="-122"/>
                      </a:rPr>
                      <a:t>22 </a:t>
                    </a:r>
                    <a:endParaRPr lang="en-US" altLang="x-none" sz="2400" baseline="-25000" dirty="0">
                      <a:latin typeface="Times New Roman" panose="02020603050405020304" pitchFamily="2" charset="0"/>
                      <a:ea typeface="宋体" panose="02010600030101010101" pitchFamily="2" charset="-122"/>
                    </a:endParaRPr>
                  </a:p>
                  <a:p>
                    <a:endParaRPr lang="en-US" altLang="x-none" sz="2400" baseline="-25000" dirty="0">
                      <a:latin typeface="Times New Roman" panose="02020603050405020304" pitchFamily="2" charset="0"/>
                      <a:ea typeface="宋体" panose="02010600030101010101" pitchFamily="2" charset="-122"/>
                    </a:endParaRPr>
                  </a:p>
                  <a:p>
                    <a:r>
                      <a:rPr lang="en-US" altLang="x-none" sz="2400" dirty="0">
                        <a:latin typeface="Times New Roman" panose="02020603050405020304" pitchFamily="2" charset="0"/>
                        <a:ea typeface="Arial Unicode MS" panose="020B0604020202020204" charset="-122"/>
                      </a:rPr>
                      <a:t>… </a:t>
                    </a:r>
                    <a:endParaRPr lang="en-US" altLang="x-none" sz="2400" dirty="0">
                      <a:latin typeface="Times New Roman" panose="02020603050405020304" pitchFamily="2" charset="0"/>
                      <a:ea typeface="Arial Unicode MS" panose="020B0604020202020204" charset="-122"/>
                    </a:endParaRPr>
                  </a:p>
                  <a:p>
                    <a:r>
                      <a:rPr lang="en-US" altLang="x-none" sz="2400" dirty="0">
                        <a:latin typeface="Times New Roman" panose="02020603050405020304" pitchFamily="2" charset="0"/>
                        <a:ea typeface="宋体" panose="02010600030101010101" pitchFamily="2" charset="-122"/>
                      </a:rPr>
                      <a:t>a</a:t>
                    </a:r>
                    <a:r>
                      <a:rPr lang="en-US" altLang="x-none" sz="2400" baseline="-25000" dirty="0">
                        <a:latin typeface="Times New Roman" panose="02020603050405020304" pitchFamily="2" charset="0"/>
                        <a:ea typeface="宋体" panose="02010600030101010101" pitchFamily="2" charset="-122"/>
                      </a:rPr>
                      <a:t>m2</a:t>
                    </a:r>
                    <a:endParaRPr lang="en-US" altLang="x-none" sz="2400" baseline="-25000" dirty="0">
                      <a:latin typeface="Times New Roman" panose="02020603050405020304" pitchFamily="2" charset="0"/>
                      <a:ea typeface="宋体" panose="02010600030101010101" pitchFamily="2" charset="-122"/>
                    </a:endParaRPr>
                  </a:p>
                </p:txBody>
              </p:sp>
              <p:sp>
                <p:nvSpPr>
                  <p:cNvPr id="197686" name="直接连接符 243766"/>
                  <p:cNvSpPr/>
                  <p:nvPr/>
                </p:nvSpPr>
                <p:spPr>
                  <a:xfrm>
                    <a:off x="0" y="336"/>
                    <a:ext cx="408" cy="0"/>
                  </a:xfrm>
                  <a:prstGeom prst="line">
                    <a:avLst/>
                  </a:prstGeom>
                  <a:ln w="9525" cap="flat" cmpd="sng">
                    <a:solidFill>
                      <a:schemeClr val="tx1"/>
                    </a:solidFill>
                    <a:prstDash val="solid"/>
                    <a:round/>
                    <a:headEnd type="none" w="med" len="med"/>
                    <a:tailEnd type="none" w="med" len="med"/>
                  </a:ln>
                </p:spPr>
              </p:sp>
              <p:sp>
                <p:nvSpPr>
                  <p:cNvPr id="197687" name="直接连接符 243767"/>
                  <p:cNvSpPr/>
                  <p:nvPr/>
                </p:nvSpPr>
                <p:spPr>
                  <a:xfrm>
                    <a:off x="0" y="672"/>
                    <a:ext cx="408" cy="0"/>
                  </a:xfrm>
                  <a:prstGeom prst="line">
                    <a:avLst/>
                  </a:prstGeom>
                  <a:ln w="9525" cap="flat" cmpd="sng">
                    <a:solidFill>
                      <a:schemeClr val="tx1"/>
                    </a:solidFill>
                    <a:prstDash val="solid"/>
                    <a:round/>
                    <a:headEnd type="none" w="med" len="med"/>
                    <a:tailEnd type="none" w="med" len="med"/>
                  </a:ln>
                </p:spPr>
              </p:sp>
              <p:sp>
                <p:nvSpPr>
                  <p:cNvPr id="197688" name="直接连接符 243768"/>
                  <p:cNvSpPr/>
                  <p:nvPr/>
                </p:nvSpPr>
                <p:spPr>
                  <a:xfrm>
                    <a:off x="0" y="1018"/>
                    <a:ext cx="408" cy="0"/>
                  </a:xfrm>
                  <a:prstGeom prst="line">
                    <a:avLst/>
                  </a:prstGeom>
                  <a:ln w="9525" cap="flat" cmpd="sng">
                    <a:solidFill>
                      <a:schemeClr val="tx1"/>
                    </a:solidFill>
                    <a:prstDash val="solid"/>
                    <a:round/>
                    <a:headEnd type="none" w="med" len="med"/>
                    <a:tailEnd type="none" w="med" len="med"/>
                  </a:ln>
                </p:spPr>
              </p:sp>
            </p:grpSp>
            <p:sp>
              <p:nvSpPr>
                <p:cNvPr id="197689" name="右大括号 243769"/>
                <p:cNvSpPr/>
                <p:nvPr/>
              </p:nvSpPr>
              <p:spPr>
                <a:xfrm>
                  <a:off x="482" y="0"/>
                  <a:ext cx="113" cy="1349"/>
                </a:xfrm>
                <a:prstGeom prst="rightBrace">
                  <a:avLst>
                    <a:gd name="adj1" fmla="val 99428"/>
                    <a:gd name="adj2" fmla="val 50000"/>
                  </a:avLst>
                </a:prstGeom>
                <a:noFill/>
                <a:ln w="9525"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sp>
              <p:nvSpPr>
                <p:cNvPr id="197690" name="矩形 243770"/>
                <p:cNvSpPr/>
                <p:nvPr/>
              </p:nvSpPr>
              <p:spPr>
                <a:xfrm>
                  <a:off x="624" y="288"/>
                  <a:ext cx="317" cy="793"/>
                </a:xfrm>
                <a:prstGeom prst="rect">
                  <a:avLst/>
                </a:prstGeom>
                <a:noFill/>
                <a:ln w="9525">
                  <a:noFill/>
                </a:ln>
              </p:spPr>
              <p:txBody>
                <a:bodyPr wrap="none" anchor="ctr"/>
                <a:p>
                  <a:r>
                    <a:rPr lang="zh-CN" altLang="en-US" sz="2400" b="1" dirty="0">
                      <a:latin typeface="Times New Roman" panose="02020603050405020304" pitchFamily="2" charset="0"/>
                      <a:ea typeface="宋体" panose="02010600030101010101" pitchFamily="2" charset="-122"/>
                    </a:rPr>
                    <a:t>第</a:t>
                  </a:r>
                  <a:endParaRPr lang="zh-CN" altLang="en-US" sz="2400" b="1" dirty="0">
                    <a:latin typeface="Times New Roman" panose="02020603050405020304" pitchFamily="2" charset="0"/>
                    <a:ea typeface="宋体" panose="02010600030101010101" pitchFamily="2" charset="-122"/>
                  </a:endParaRPr>
                </a:p>
                <a:p>
                  <a:r>
                    <a:rPr lang="zh-CN" altLang="en-US" sz="2400" b="1" dirty="0">
                      <a:latin typeface="Times New Roman" panose="02020603050405020304" pitchFamily="2" charset="0"/>
                      <a:ea typeface="宋体" panose="02010600030101010101" pitchFamily="2" charset="-122"/>
                    </a:rPr>
                    <a:t> </a:t>
                  </a:r>
                  <a:r>
                    <a:rPr lang="en-US" altLang="x-none" sz="2400" b="1" dirty="0">
                      <a:latin typeface="Times New Roman" panose="02020603050405020304" pitchFamily="2" charset="0"/>
                      <a:ea typeface="宋体" panose="02010600030101010101" pitchFamily="2" charset="-122"/>
                    </a:rPr>
                    <a:t>2</a:t>
                  </a:r>
                  <a:endParaRPr lang="en-US" altLang="x-none" sz="2400" b="1" dirty="0">
                    <a:latin typeface="Times New Roman" panose="02020603050405020304" pitchFamily="2" charset="0"/>
                    <a:ea typeface="宋体" panose="02010600030101010101" pitchFamily="2" charset="-122"/>
                  </a:endParaRPr>
                </a:p>
                <a:p>
                  <a:r>
                    <a:rPr lang="zh-CN" altLang="en-US" sz="2400" b="1" dirty="0">
                      <a:latin typeface="Times New Roman" panose="02020603050405020304" pitchFamily="2" charset="0"/>
                      <a:ea typeface="宋体" panose="02010600030101010101" pitchFamily="2" charset="-122"/>
                    </a:rPr>
                    <a:t>列</a:t>
                  </a:r>
                  <a:endParaRPr lang="zh-CN" altLang="en-US" sz="2400" b="1" dirty="0">
                    <a:latin typeface="Times New Roman" panose="02020603050405020304" pitchFamily="2" charset="0"/>
                    <a:ea typeface="宋体" panose="02010600030101010101" pitchFamily="2" charset="-122"/>
                  </a:endParaRPr>
                </a:p>
              </p:txBody>
            </p:sp>
          </p:grpSp>
          <p:grpSp>
            <p:nvGrpSpPr>
              <p:cNvPr id="197691" name="组合 243771"/>
              <p:cNvGrpSpPr/>
              <p:nvPr/>
            </p:nvGrpSpPr>
            <p:grpSpPr>
              <a:xfrm>
                <a:off x="0" y="2805"/>
                <a:ext cx="941" cy="1134"/>
                <a:chOff x="0" y="0"/>
                <a:chExt cx="941" cy="1360"/>
              </a:xfrm>
            </p:grpSpPr>
            <p:grpSp>
              <p:nvGrpSpPr>
                <p:cNvPr id="197692" name="组合 243772"/>
                <p:cNvGrpSpPr/>
                <p:nvPr/>
              </p:nvGrpSpPr>
              <p:grpSpPr>
                <a:xfrm>
                  <a:off x="0" y="0"/>
                  <a:ext cx="411" cy="1360"/>
                  <a:chOff x="0" y="0"/>
                  <a:chExt cx="411" cy="1360"/>
                </a:xfrm>
              </p:grpSpPr>
              <p:sp>
                <p:nvSpPr>
                  <p:cNvPr id="197693" name="矩形 243773"/>
                  <p:cNvSpPr/>
                  <p:nvPr/>
                </p:nvSpPr>
                <p:spPr>
                  <a:xfrm>
                    <a:off x="3" y="0"/>
                    <a:ext cx="408" cy="1360"/>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a</a:t>
                    </a:r>
                    <a:r>
                      <a:rPr lang="en-US" altLang="x-none" sz="2400" baseline="-25000" dirty="0">
                        <a:latin typeface="Times New Roman" panose="02020603050405020304" pitchFamily="2" charset="0"/>
                        <a:ea typeface="宋体" panose="02010600030101010101" pitchFamily="2" charset="-122"/>
                      </a:rPr>
                      <a:t>1m</a:t>
                    </a:r>
                    <a:endParaRPr lang="en-US" altLang="x-none" sz="2400" baseline="-25000" dirty="0">
                      <a:latin typeface="Times New Roman" panose="02020603050405020304" pitchFamily="2" charset="0"/>
                      <a:ea typeface="宋体" panose="02010600030101010101" pitchFamily="2" charset="-122"/>
                    </a:endParaRPr>
                  </a:p>
                  <a:p>
                    <a:r>
                      <a:rPr lang="en-US" altLang="x-none" sz="2400" baseline="-25000" dirty="0">
                        <a:latin typeface="Times New Roman" panose="02020603050405020304" pitchFamily="2" charset="0"/>
                        <a:ea typeface="宋体" panose="02010600030101010101" pitchFamily="2" charset="-122"/>
                      </a:rPr>
                      <a:t> </a:t>
                    </a:r>
                    <a:r>
                      <a:rPr lang="en-US" altLang="x-none" sz="2400" dirty="0">
                        <a:latin typeface="Times New Roman" panose="02020603050405020304" pitchFamily="2" charset="0"/>
                        <a:ea typeface="宋体" panose="02010600030101010101" pitchFamily="2" charset="-122"/>
                      </a:rPr>
                      <a:t>a</a:t>
                    </a:r>
                    <a:r>
                      <a:rPr lang="en-US" altLang="x-none" sz="2400" baseline="-25000" dirty="0">
                        <a:latin typeface="Times New Roman" panose="02020603050405020304" pitchFamily="2" charset="0"/>
                        <a:ea typeface="宋体" panose="02010600030101010101" pitchFamily="2" charset="-122"/>
                      </a:rPr>
                      <a:t>2m </a:t>
                    </a:r>
                    <a:endParaRPr lang="en-US" altLang="x-none" sz="2400" baseline="-25000" dirty="0">
                      <a:latin typeface="Times New Roman" panose="02020603050405020304" pitchFamily="2" charset="0"/>
                      <a:ea typeface="宋体" panose="02010600030101010101" pitchFamily="2" charset="-122"/>
                    </a:endParaRPr>
                  </a:p>
                  <a:p>
                    <a:endParaRPr lang="en-US" altLang="x-none" sz="2400" baseline="-25000" dirty="0">
                      <a:latin typeface="Times New Roman" panose="02020603050405020304" pitchFamily="2" charset="0"/>
                      <a:ea typeface="宋体" panose="02010600030101010101" pitchFamily="2" charset="-122"/>
                    </a:endParaRPr>
                  </a:p>
                  <a:p>
                    <a:r>
                      <a:rPr lang="en-US" altLang="x-none" sz="2400" dirty="0">
                        <a:latin typeface="Times New Roman" panose="02020603050405020304" pitchFamily="2" charset="0"/>
                        <a:ea typeface="Arial Unicode MS" panose="020B0604020202020204" charset="-122"/>
                      </a:rPr>
                      <a:t>… </a:t>
                    </a:r>
                    <a:endParaRPr lang="en-US" altLang="x-none" sz="2400" dirty="0">
                      <a:latin typeface="Times New Roman" panose="02020603050405020304" pitchFamily="2" charset="0"/>
                      <a:ea typeface="Arial Unicode MS" panose="020B0604020202020204" charset="-122"/>
                    </a:endParaRPr>
                  </a:p>
                  <a:p>
                    <a:r>
                      <a:rPr lang="en-US" altLang="x-none" sz="2400" dirty="0">
                        <a:latin typeface="Times New Roman" panose="02020603050405020304" pitchFamily="2" charset="0"/>
                        <a:ea typeface="宋体" panose="02010600030101010101" pitchFamily="2" charset="-122"/>
                      </a:rPr>
                      <a:t>a</a:t>
                    </a:r>
                    <a:r>
                      <a:rPr lang="en-US" altLang="x-none" sz="2400" baseline="-25000" dirty="0">
                        <a:latin typeface="Times New Roman" panose="02020603050405020304" pitchFamily="2" charset="0"/>
                        <a:ea typeface="宋体" panose="02010600030101010101" pitchFamily="2" charset="-122"/>
                      </a:rPr>
                      <a:t>mn</a:t>
                    </a:r>
                    <a:endParaRPr lang="en-US" altLang="x-none" sz="2400" baseline="-25000" dirty="0">
                      <a:latin typeface="Times New Roman" panose="02020603050405020304" pitchFamily="2" charset="0"/>
                      <a:ea typeface="宋体" panose="02010600030101010101" pitchFamily="2" charset="-122"/>
                    </a:endParaRPr>
                  </a:p>
                </p:txBody>
              </p:sp>
              <p:sp>
                <p:nvSpPr>
                  <p:cNvPr id="197694" name="直接连接符 243774"/>
                  <p:cNvSpPr/>
                  <p:nvPr/>
                </p:nvSpPr>
                <p:spPr>
                  <a:xfrm>
                    <a:off x="0" y="336"/>
                    <a:ext cx="408" cy="0"/>
                  </a:xfrm>
                  <a:prstGeom prst="line">
                    <a:avLst/>
                  </a:prstGeom>
                  <a:ln w="9525" cap="flat" cmpd="sng">
                    <a:solidFill>
                      <a:schemeClr val="tx1"/>
                    </a:solidFill>
                    <a:prstDash val="solid"/>
                    <a:round/>
                    <a:headEnd type="none" w="med" len="med"/>
                    <a:tailEnd type="none" w="med" len="med"/>
                  </a:ln>
                </p:spPr>
              </p:sp>
              <p:sp>
                <p:nvSpPr>
                  <p:cNvPr id="197695" name="直接连接符 243775"/>
                  <p:cNvSpPr/>
                  <p:nvPr/>
                </p:nvSpPr>
                <p:spPr>
                  <a:xfrm>
                    <a:off x="0" y="672"/>
                    <a:ext cx="408" cy="0"/>
                  </a:xfrm>
                  <a:prstGeom prst="line">
                    <a:avLst/>
                  </a:prstGeom>
                  <a:ln w="9525" cap="flat" cmpd="sng">
                    <a:solidFill>
                      <a:schemeClr val="tx1"/>
                    </a:solidFill>
                    <a:prstDash val="solid"/>
                    <a:round/>
                    <a:headEnd type="none" w="med" len="med"/>
                    <a:tailEnd type="none" w="med" len="med"/>
                  </a:ln>
                </p:spPr>
              </p:sp>
              <p:sp>
                <p:nvSpPr>
                  <p:cNvPr id="197696" name="直接连接符 243776"/>
                  <p:cNvSpPr/>
                  <p:nvPr/>
                </p:nvSpPr>
                <p:spPr>
                  <a:xfrm>
                    <a:off x="0" y="1018"/>
                    <a:ext cx="408" cy="0"/>
                  </a:xfrm>
                  <a:prstGeom prst="line">
                    <a:avLst/>
                  </a:prstGeom>
                  <a:ln w="9525" cap="flat" cmpd="sng">
                    <a:solidFill>
                      <a:schemeClr val="tx1"/>
                    </a:solidFill>
                    <a:prstDash val="solid"/>
                    <a:round/>
                    <a:headEnd type="none" w="med" len="med"/>
                    <a:tailEnd type="none" w="med" len="med"/>
                  </a:ln>
                </p:spPr>
              </p:sp>
            </p:grpSp>
            <p:sp>
              <p:nvSpPr>
                <p:cNvPr id="197697" name="右大括号 243777"/>
                <p:cNvSpPr/>
                <p:nvPr/>
              </p:nvSpPr>
              <p:spPr>
                <a:xfrm>
                  <a:off x="482" y="0"/>
                  <a:ext cx="113" cy="1349"/>
                </a:xfrm>
                <a:prstGeom prst="rightBrace">
                  <a:avLst>
                    <a:gd name="adj1" fmla="val 99428"/>
                    <a:gd name="adj2" fmla="val 50000"/>
                  </a:avLst>
                </a:prstGeom>
                <a:noFill/>
                <a:ln w="9525"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sp>
              <p:nvSpPr>
                <p:cNvPr id="197698" name="矩形 243778"/>
                <p:cNvSpPr/>
                <p:nvPr/>
              </p:nvSpPr>
              <p:spPr>
                <a:xfrm>
                  <a:off x="624" y="288"/>
                  <a:ext cx="317" cy="793"/>
                </a:xfrm>
                <a:prstGeom prst="rect">
                  <a:avLst/>
                </a:prstGeom>
                <a:noFill/>
                <a:ln w="9525">
                  <a:noFill/>
                </a:ln>
              </p:spPr>
              <p:txBody>
                <a:bodyPr wrap="none" anchor="ctr"/>
                <a:p>
                  <a:r>
                    <a:rPr lang="zh-CN" altLang="en-US" sz="2400" b="1" dirty="0">
                      <a:latin typeface="Times New Roman" panose="02020603050405020304" pitchFamily="2" charset="0"/>
                      <a:ea typeface="宋体" panose="02010600030101010101" pitchFamily="2" charset="-122"/>
                    </a:rPr>
                    <a:t>第</a:t>
                  </a:r>
                  <a:endParaRPr lang="zh-CN" altLang="en-US" sz="2400" b="1" dirty="0">
                    <a:latin typeface="Times New Roman" panose="02020603050405020304" pitchFamily="2" charset="0"/>
                    <a:ea typeface="宋体" panose="02010600030101010101" pitchFamily="2" charset="-122"/>
                  </a:endParaRPr>
                </a:p>
                <a:p>
                  <a:r>
                    <a:rPr lang="zh-CN" altLang="en-US" sz="2400" b="1" dirty="0">
                      <a:latin typeface="Times New Roman" panose="02020603050405020304" pitchFamily="2" charset="0"/>
                      <a:ea typeface="宋体" panose="02010600030101010101" pitchFamily="2" charset="-122"/>
                    </a:rPr>
                    <a:t> </a:t>
                  </a:r>
                  <a:r>
                    <a:rPr lang="en-US" altLang="x-none" sz="2400" b="1" dirty="0">
                      <a:latin typeface="Times New Roman" panose="02020603050405020304" pitchFamily="2" charset="0"/>
                      <a:ea typeface="宋体" panose="02010600030101010101" pitchFamily="2" charset="-122"/>
                    </a:rPr>
                    <a:t>n</a:t>
                  </a:r>
                  <a:endParaRPr lang="en-US" altLang="x-none" sz="2400" b="1" dirty="0">
                    <a:latin typeface="Times New Roman" panose="02020603050405020304" pitchFamily="2" charset="0"/>
                    <a:ea typeface="宋体" panose="02010600030101010101" pitchFamily="2" charset="-122"/>
                  </a:endParaRPr>
                </a:p>
                <a:p>
                  <a:r>
                    <a:rPr lang="zh-CN" altLang="en-US" sz="2400" b="1" dirty="0">
                      <a:latin typeface="Times New Roman" panose="02020603050405020304" pitchFamily="2" charset="0"/>
                      <a:ea typeface="宋体" panose="02010600030101010101" pitchFamily="2" charset="-122"/>
                    </a:rPr>
                    <a:t>列</a:t>
                  </a:r>
                  <a:endParaRPr lang="zh-CN" altLang="en-US" sz="2400" b="1" dirty="0">
                    <a:latin typeface="Times New Roman" panose="02020603050405020304" pitchFamily="2" charset="0"/>
                    <a:ea typeface="宋体" panose="02010600030101010101" pitchFamily="2" charset="-122"/>
                  </a:endParaRPr>
                </a:p>
              </p:txBody>
            </p:sp>
          </p:grpSp>
          <p:grpSp>
            <p:nvGrpSpPr>
              <p:cNvPr id="197699" name="组合 243779"/>
              <p:cNvGrpSpPr/>
              <p:nvPr/>
            </p:nvGrpSpPr>
            <p:grpSpPr>
              <a:xfrm>
                <a:off x="10" y="2487"/>
                <a:ext cx="1008" cy="317"/>
                <a:chOff x="0" y="0"/>
                <a:chExt cx="1008" cy="376"/>
              </a:xfrm>
            </p:grpSpPr>
            <p:sp>
              <p:nvSpPr>
                <p:cNvPr id="197700" name="矩形 243780"/>
                <p:cNvSpPr/>
                <p:nvPr/>
              </p:nvSpPr>
              <p:spPr>
                <a:xfrm>
                  <a:off x="0" y="36"/>
                  <a:ext cx="408" cy="340"/>
                </a:xfrm>
                <a:prstGeom prst="rect">
                  <a:avLst/>
                </a:prstGeom>
                <a:noFill/>
                <a:ln w="9525" cap="flat" cmpd="sng">
                  <a:solidFill>
                    <a:schemeClr val="tx1"/>
                  </a:solidFill>
                  <a:prstDash val="solid"/>
                  <a:miter/>
                  <a:headEnd type="none" w="med" len="med"/>
                  <a:tailEnd type="none" w="med" len="med"/>
                </a:ln>
              </p:spPr>
              <p:txBody>
                <a:bodyPr wrap="none" anchor="ctr"/>
                <a:p>
                  <a:r>
                    <a:rPr lang="zh-CN" altLang="en-US" sz="2800" dirty="0">
                      <a:latin typeface="Times New Roman" panose="02020603050405020304" pitchFamily="2" charset="0"/>
                      <a:ea typeface="Arial Unicode MS" panose="020B0604020202020204" charset="-122"/>
                    </a:rPr>
                    <a:t>┆</a:t>
                  </a:r>
                  <a:endParaRPr lang="zh-CN" altLang="en-US" sz="2800" dirty="0">
                    <a:latin typeface="Times New Roman" panose="02020603050405020304" pitchFamily="2" charset="0"/>
                    <a:ea typeface="Arial Unicode MS" panose="020B0604020202020204" charset="-122"/>
                  </a:endParaRPr>
                </a:p>
              </p:txBody>
            </p:sp>
            <p:sp>
              <p:nvSpPr>
                <p:cNvPr id="197701" name="矩形 243781"/>
                <p:cNvSpPr/>
                <p:nvPr/>
              </p:nvSpPr>
              <p:spPr>
                <a:xfrm>
                  <a:off x="672" y="0"/>
                  <a:ext cx="336" cy="340"/>
                </a:xfrm>
                <a:prstGeom prst="rect">
                  <a:avLst/>
                </a:prstGeom>
                <a:noFill/>
                <a:ln w="9525">
                  <a:noFill/>
                </a:ln>
              </p:spPr>
              <p:txBody>
                <a:bodyPr wrap="none" anchor="ctr"/>
                <a:p>
                  <a:r>
                    <a:rPr lang="zh-CN" altLang="en-US" sz="2800" dirty="0">
                      <a:latin typeface="Times New Roman" panose="02020603050405020304" pitchFamily="2" charset="0"/>
                      <a:ea typeface="Arial Unicode MS" panose="020B0604020202020204" charset="-122"/>
                    </a:rPr>
                    <a:t>┆</a:t>
                  </a:r>
                  <a:endParaRPr lang="zh-CN" altLang="en-US" sz="2800" dirty="0">
                    <a:latin typeface="Times New Roman" panose="02020603050405020304" pitchFamily="2" charset="0"/>
                    <a:ea typeface="Arial Unicode MS" panose="020B0604020202020204" charset="-122"/>
                  </a:endParaRPr>
                </a:p>
              </p:txBody>
            </p:sp>
          </p:grpSp>
          <p:sp>
            <p:nvSpPr>
              <p:cNvPr id="197702" name="矩形 243782"/>
              <p:cNvSpPr/>
              <p:nvPr/>
            </p:nvSpPr>
            <p:spPr>
              <a:xfrm>
                <a:off x="10" y="3939"/>
                <a:ext cx="408" cy="227"/>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800" dirty="0">
                    <a:latin typeface="Times New Roman" panose="02020603050405020304" pitchFamily="2" charset="0"/>
                    <a:ea typeface="Arial Unicode MS" panose="020B0604020202020204" charset="-122"/>
                  </a:rPr>
                  <a:t>…</a:t>
                </a:r>
                <a:endParaRPr lang="en-US" altLang="x-none" sz="2400" dirty="0">
                  <a:latin typeface="Times New Roman" panose="02020603050405020304" pitchFamily="2" charset="0"/>
                  <a:ea typeface="宋体" panose="02010600030101010101" pitchFamily="2" charset="-122"/>
                </a:endParaRPr>
              </a:p>
            </p:txBody>
          </p:sp>
          <p:sp>
            <p:nvSpPr>
              <p:cNvPr id="197703" name="矩形 243783"/>
              <p:cNvSpPr/>
              <p:nvPr/>
            </p:nvSpPr>
            <p:spPr>
              <a:xfrm>
                <a:off x="10" y="0"/>
                <a:ext cx="408" cy="227"/>
              </a:xfrm>
              <a:prstGeom prst="rect">
                <a:avLst/>
              </a:prstGeom>
              <a:noFill/>
              <a:ln w="9525" cap="flat" cmpd="sng">
                <a:solidFill>
                  <a:schemeClr val="tx1"/>
                </a:solidFill>
                <a:prstDash val="solid"/>
                <a:miter/>
                <a:headEnd type="none" w="med" len="med"/>
                <a:tailEnd type="none" w="med" len="med"/>
              </a:ln>
            </p:spPr>
            <p:txBody>
              <a:bodyPr wrap="none" anchor="ctr"/>
              <a:p>
                <a:r>
                  <a:rPr lang="en-US" altLang="x-none" sz="2800" dirty="0">
                    <a:latin typeface="Times New Roman" panose="02020603050405020304" pitchFamily="2" charset="0"/>
                    <a:ea typeface="Arial Unicode MS" panose="020B0604020202020204" charset="-122"/>
                  </a:rPr>
                  <a:t>…</a:t>
                </a:r>
                <a:endParaRPr lang="en-US" altLang="x-none" sz="2400" dirty="0">
                  <a:latin typeface="Times New Roman" panose="02020603050405020304" pitchFamily="2" charset="0"/>
                  <a:ea typeface="宋体" panose="02010600030101010101" pitchFamily="2" charset="-122"/>
                </a:endParaRPr>
              </a:p>
            </p:txBody>
          </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8657" name="内容占位符 244737"/>
          <p:cNvSpPr>
            <a:spLocks noGrp="1"/>
          </p:cNvSpPr>
          <p:nvPr>
            <p:ph idx="4294967295"/>
          </p:nvPr>
        </p:nvSpPr>
        <p:spPr>
          <a:xfrm>
            <a:off x="1676400" y="179388"/>
            <a:ext cx="8812213" cy="6489700"/>
          </a:xfrm>
        </p:spPr>
        <p:txBody>
          <a:bodyPr anchor="t"/>
          <a:p>
            <a:pPr marL="0" indent="0">
              <a:lnSpc>
                <a:spcPct val="110000"/>
              </a:lnSpc>
              <a:buNone/>
            </a:pPr>
            <a:r>
              <a:rPr lang="zh-CN" altLang="en-US" dirty="0">
                <a:latin typeface="楷体_GB2312" pitchFamily="1" charset="-122"/>
                <a:ea typeface="楷体_GB2312" pitchFamily="1" charset="-122"/>
              </a:rPr>
              <a:t>   </a:t>
            </a:r>
            <a:r>
              <a:rPr lang="zh-CN" altLang="en-US" sz="2800" b="1" dirty="0">
                <a:latin typeface="宋体" panose="02010600030101010101" pitchFamily="2" charset="-122"/>
              </a:rPr>
              <a:t>设有二维数组</a:t>
            </a:r>
            <a:r>
              <a:rPr lang="en-US" altLang="x-none" sz="2800" b="1" dirty="0"/>
              <a:t>A=(a</a:t>
            </a:r>
            <a:r>
              <a:rPr lang="en-US" altLang="x-none" sz="2800" b="1" baseline="-25000" dirty="0"/>
              <a:t>ij</a:t>
            </a:r>
            <a:r>
              <a:rPr lang="en-US" altLang="x-none" sz="2800" b="1" dirty="0"/>
              <a:t>)</a:t>
            </a:r>
            <a:r>
              <a:rPr lang="en-US" altLang="x-none" sz="2800" b="1" baseline="-25000" dirty="0"/>
              <a:t>m</a:t>
            </a:r>
            <a:r>
              <a:rPr lang="en-US" altLang="x-none" sz="2800" b="1" baseline="-25000" dirty="0">
                <a:sym typeface="Symbol" panose="05050102010706020507" pitchFamily="2" charset="2"/>
              </a:rPr>
              <a:t></a:t>
            </a:r>
            <a:r>
              <a:rPr lang="en-US" altLang="x-none" sz="2800" b="1" baseline="-25000" dirty="0"/>
              <a:t>n</a:t>
            </a:r>
            <a:r>
              <a:rPr lang="zh-CN" altLang="en-US" sz="2800" b="1" dirty="0">
                <a:latin typeface="宋体" panose="02010600030101010101" pitchFamily="2" charset="-122"/>
              </a:rPr>
              <a:t>，若每个元素占用的存储单元数为</a:t>
            </a:r>
            <a:r>
              <a:rPr lang="en-US" altLang="x-none" sz="2800" b="1" i="1" dirty="0"/>
              <a:t>l</a:t>
            </a:r>
            <a:r>
              <a:rPr lang="en-US" altLang="x-none" sz="2800" b="1" dirty="0">
                <a:latin typeface="宋体" panose="02010600030101010101" pitchFamily="2" charset="-122"/>
              </a:rPr>
              <a:t>(</a:t>
            </a:r>
            <a:r>
              <a:rPr lang="zh-CN" altLang="en-US" sz="2800" b="1" dirty="0">
                <a:latin typeface="宋体" panose="02010600030101010101" pitchFamily="2" charset="-122"/>
              </a:rPr>
              <a:t>个</a:t>
            </a:r>
            <a:r>
              <a:rPr lang="en-US" altLang="x-none" sz="2800" b="1" dirty="0">
                <a:latin typeface="宋体" panose="02010600030101010101" pitchFamily="2" charset="-122"/>
              </a:rPr>
              <a:t>)</a:t>
            </a:r>
            <a:r>
              <a:rPr lang="zh-CN" altLang="en-US" sz="2800" b="1" dirty="0">
                <a:latin typeface="宋体" panose="02010600030101010101" pitchFamily="2" charset="-122"/>
              </a:rPr>
              <a:t>，</a:t>
            </a:r>
            <a:r>
              <a:rPr lang="en-US" altLang="x-none" sz="2800" b="1" dirty="0"/>
              <a:t>LOC[a</a:t>
            </a:r>
            <a:r>
              <a:rPr lang="en-US" altLang="x-none" sz="2800" b="1" baseline="-25000" dirty="0"/>
              <a:t>11</a:t>
            </a:r>
            <a:r>
              <a:rPr lang="en-US" altLang="x-none" sz="2800" b="1" dirty="0"/>
              <a:t>]</a:t>
            </a:r>
            <a:r>
              <a:rPr lang="zh-CN" altLang="en-US" sz="2800" b="1" dirty="0"/>
              <a:t>表示元素</a:t>
            </a:r>
            <a:r>
              <a:rPr lang="en-US" altLang="x-none" sz="2800" b="1" dirty="0"/>
              <a:t>a</a:t>
            </a:r>
            <a:r>
              <a:rPr lang="en-US" altLang="x-none" sz="2800" b="1" baseline="-25000" dirty="0"/>
              <a:t>11</a:t>
            </a:r>
            <a:r>
              <a:rPr lang="zh-CN" altLang="en-US" sz="2800" b="1" dirty="0"/>
              <a:t>的首地址</a:t>
            </a:r>
            <a:r>
              <a:rPr lang="zh-CN" altLang="en-US" sz="2800" b="1" dirty="0">
                <a:latin typeface="宋体" panose="02010600030101010101" pitchFamily="2" charset="-122"/>
              </a:rPr>
              <a:t>，即</a:t>
            </a:r>
            <a:r>
              <a:rPr lang="zh-CN" altLang="en-US" sz="2800" b="1" dirty="0">
                <a:solidFill>
                  <a:schemeClr val="accent1"/>
                </a:solidFill>
                <a:latin typeface="宋体" panose="02010600030101010101" pitchFamily="2" charset="-122"/>
              </a:rPr>
              <a:t>数组的</a:t>
            </a:r>
            <a:r>
              <a:rPr lang="zh-CN" altLang="en-US" sz="2800" b="1" dirty="0">
                <a:solidFill>
                  <a:schemeClr val="accent1"/>
                </a:solidFill>
              </a:rPr>
              <a:t>首地址</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marL="0" indent="0">
              <a:lnSpc>
                <a:spcPct val="110000"/>
              </a:lnSpc>
              <a:buNone/>
            </a:pPr>
            <a:r>
              <a:rPr lang="en-US" altLang="x-none" b="1" dirty="0"/>
              <a:t>1</a:t>
            </a:r>
            <a:r>
              <a:rPr lang="en-US" altLang="x-none" b="1" dirty="0">
                <a:latin typeface="楷体_GB2312" pitchFamily="1" charset="-122"/>
              </a:rPr>
              <a:t>  </a:t>
            </a:r>
            <a:r>
              <a:rPr lang="zh-CN" altLang="en-US" b="1" dirty="0">
                <a:latin typeface="楷体_GB2312" pitchFamily="1" charset="-122"/>
              </a:rPr>
              <a:t>以“</a:t>
            </a:r>
            <a:r>
              <a:rPr lang="zh-CN" altLang="en-US" b="1" dirty="0">
                <a:solidFill>
                  <a:schemeClr val="folHlink"/>
                </a:solidFill>
                <a:latin typeface="楷体_GB2312" pitchFamily="1" charset="-122"/>
              </a:rPr>
              <a:t>行优先顺序</a:t>
            </a:r>
            <a:r>
              <a:rPr lang="zh-CN" altLang="en-US" b="1" dirty="0">
                <a:latin typeface="楷体_GB2312" pitchFamily="1" charset="-122"/>
              </a:rPr>
              <a:t>”存储</a:t>
            </a:r>
            <a:endParaRPr lang="zh-CN" altLang="en-US" b="1" dirty="0">
              <a:latin typeface="宋体" panose="02010600030101010101" pitchFamily="2" charset="-122"/>
            </a:endParaRPr>
          </a:p>
          <a:p>
            <a:pPr marL="533400" lvl="1" indent="0">
              <a:lnSpc>
                <a:spcPct val="110000"/>
              </a:lnSpc>
              <a:buNone/>
            </a:pPr>
            <a:r>
              <a:rPr lang="zh-CN" altLang="en-US" b="1" dirty="0">
                <a:latin typeface="宋体" panose="02010600030101010101" pitchFamily="2" charset="-122"/>
              </a:rPr>
              <a:t>⑴ </a:t>
            </a:r>
            <a:r>
              <a:rPr lang="zh-CN" altLang="en-US" b="1" dirty="0"/>
              <a:t>第</a:t>
            </a:r>
            <a:r>
              <a:rPr lang="en-US" altLang="x-none" b="1" dirty="0"/>
              <a:t>1</a:t>
            </a:r>
            <a:r>
              <a:rPr lang="zh-CN" altLang="en-US" b="1" dirty="0"/>
              <a:t>行中的</a:t>
            </a:r>
            <a:r>
              <a:rPr lang="zh-CN" altLang="en-US" b="1" dirty="0">
                <a:latin typeface="宋体" panose="02010600030101010101" pitchFamily="2" charset="-122"/>
              </a:rPr>
              <a:t>每个元素对应的</a:t>
            </a:r>
            <a:r>
              <a:rPr lang="en-US" altLang="x-none" b="1" dirty="0">
                <a:latin typeface="宋体" panose="02010600030101010101" pitchFamily="2" charset="-122"/>
              </a:rPr>
              <a:t>(</a:t>
            </a:r>
            <a:r>
              <a:rPr lang="zh-CN" altLang="en-US" b="1" dirty="0">
                <a:latin typeface="宋体" panose="02010600030101010101" pitchFamily="2" charset="-122"/>
              </a:rPr>
              <a:t>首</a:t>
            </a:r>
            <a:r>
              <a:rPr lang="en-US" altLang="x-none" b="1" dirty="0">
                <a:latin typeface="宋体" panose="02010600030101010101" pitchFamily="2" charset="-122"/>
              </a:rPr>
              <a:t>)</a:t>
            </a:r>
            <a:r>
              <a:rPr lang="zh-CN" altLang="en-US" b="1" dirty="0">
                <a:latin typeface="宋体" panose="02010600030101010101" pitchFamily="2" charset="-122"/>
              </a:rPr>
              <a:t>地址是：</a:t>
            </a:r>
            <a:endParaRPr lang="zh-CN" altLang="en-US" b="1" dirty="0">
              <a:latin typeface="宋体" panose="02010600030101010101" pitchFamily="2" charset="-122"/>
            </a:endParaRPr>
          </a:p>
          <a:p>
            <a:pPr marL="1079500" lvl="2" indent="0">
              <a:lnSpc>
                <a:spcPct val="110000"/>
              </a:lnSpc>
              <a:buNone/>
            </a:pPr>
            <a:r>
              <a:rPr lang="zh-CN" altLang="en-US" sz="2800" b="1" dirty="0"/>
              <a:t>      </a:t>
            </a:r>
            <a:r>
              <a:rPr lang="en-US" altLang="x-none" sz="2800" b="1" dirty="0"/>
              <a:t>LOC[a</a:t>
            </a:r>
            <a:r>
              <a:rPr lang="en-US" altLang="x-none" sz="2800" b="1" baseline="-25000" dirty="0"/>
              <a:t>1j</a:t>
            </a:r>
            <a:r>
              <a:rPr lang="en-US" altLang="x-none" sz="2800" b="1" dirty="0"/>
              <a:t>]=LOC[a</a:t>
            </a:r>
            <a:r>
              <a:rPr lang="en-US" altLang="x-none" sz="2800" b="1" baseline="-25000" dirty="0"/>
              <a:t>11</a:t>
            </a:r>
            <a:r>
              <a:rPr lang="en-US" altLang="x-none" sz="2800" b="1" dirty="0"/>
              <a:t>]+(j-1)</a:t>
            </a:r>
            <a:r>
              <a:rPr lang="en-US" altLang="x-none" sz="2800" b="1" dirty="0">
                <a:sym typeface="Symbol" panose="05050102010706020507" pitchFamily="2" charset="2"/>
              </a:rPr>
              <a:t></a:t>
            </a:r>
            <a:r>
              <a:rPr lang="en-US" altLang="x-none" sz="2800" b="1" i="1" dirty="0"/>
              <a:t>l        </a:t>
            </a:r>
            <a:r>
              <a:rPr lang="en-US" altLang="x-none" sz="2800" b="1" dirty="0"/>
              <a:t>j=1,2,</a:t>
            </a:r>
            <a:r>
              <a:rPr lang="en-US" altLang="x-none" sz="2800" b="1" baseline="-25000" dirty="0"/>
              <a:t> </a:t>
            </a:r>
            <a:r>
              <a:rPr lang="en-US" altLang="x-none" sz="2800" b="1" dirty="0">
                <a:ea typeface="Arial Unicode MS" panose="020B0604020202020204" charset="-122"/>
              </a:rPr>
              <a:t>…</a:t>
            </a:r>
            <a:r>
              <a:rPr lang="en-US" altLang="x-none" sz="2800" b="1" dirty="0"/>
              <a:t>,n</a:t>
            </a:r>
            <a:endParaRPr lang="en-US" altLang="x-none" sz="2800" b="1" dirty="0"/>
          </a:p>
          <a:p>
            <a:pPr marL="533400" lvl="1" indent="0">
              <a:lnSpc>
                <a:spcPct val="110000"/>
              </a:lnSpc>
              <a:buNone/>
            </a:pPr>
            <a:r>
              <a:rPr lang="en-US" altLang="x-none" b="1" dirty="0"/>
              <a:t>(2)  </a:t>
            </a:r>
            <a:r>
              <a:rPr lang="zh-CN" altLang="en-US" b="1" dirty="0"/>
              <a:t>第</a:t>
            </a:r>
            <a:r>
              <a:rPr lang="en-US" altLang="x-none" b="1" dirty="0"/>
              <a:t>2</a:t>
            </a:r>
            <a:r>
              <a:rPr lang="zh-CN" altLang="en-US" b="1" dirty="0"/>
              <a:t>行中的</a:t>
            </a:r>
            <a:r>
              <a:rPr lang="zh-CN" altLang="en-US" b="1" dirty="0">
                <a:latin typeface="宋体" panose="02010600030101010101" pitchFamily="2" charset="-122"/>
              </a:rPr>
              <a:t>每个元素对应的</a:t>
            </a:r>
            <a:r>
              <a:rPr lang="en-US" altLang="x-none" b="1" dirty="0">
                <a:latin typeface="宋体" panose="02010600030101010101" pitchFamily="2" charset="-122"/>
              </a:rPr>
              <a:t>(</a:t>
            </a:r>
            <a:r>
              <a:rPr lang="zh-CN" altLang="en-US" b="1" dirty="0">
                <a:latin typeface="宋体" panose="02010600030101010101" pitchFamily="2" charset="-122"/>
              </a:rPr>
              <a:t>首</a:t>
            </a:r>
            <a:r>
              <a:rPr lang="en-US" altLang="x-none" b="1" dirty="0">
                <a:latin typeface="宋体" panose="02010600030101010101" pitchFamily="2" charset="-122"/>
              </a:rPr>
              <a:t>)</a:t>
            </a:r>
            <a:r>
              <a:rPr lang="zh-CN" altLang="en-US" b="1" dirty="0">
                <a:latin typeface="宋体" panose="02010600030101010101" pitchFamily="2" charset="-122"/>
              </a:rPr>
              <a:t>地址是：</a:t>
            </a:r>
            <a:endParaRPr lang="zh-CN" altLang="en-US" b="1" dirty="0">
              <a:latin typeface="宋体" panose="02010600030101010101" pitchFamily="2" charset="-122"/>
            </a:endParaRPr>
          </a:p>
          <a:p>
            <a:pPr marL="533400" lvl="1" indent="0">
              <a:lnSpc>
                <a:spcPct val="110000"/>
              </a:lnSpc>
              <a:buNone/>
            </a:pPr>
            <a:r>
              <a:rPr lang="zh-CN" altLang="en-US" b="1" dirty="0"/>
              <a:t>       </a:t>
            </a:r>
            <a:r>
              <a:rPr lang="en-US" altLang="x-none" b="1" dirty="0"/>
              <a:t>LOC[a</a:t>
            </a:r>
            <a:r>
              <a:rPr lang="en-US" altLang="x-none" b="1" baseline="-25000" dirty="0"/>
              <a:t>2j</a:t>
            </a:r>
            <a:r>
              <a:rPr lang="en-US" altLang="x-none" b="1" dirty="0"/>
              <a:t>]=LOC[a</a:t>
            </a:r>
            <a:r>
              <a:rPr lang="en-US" altLang="x-none" b="1" baseline="-25000" dirty="0"/>
              <a:t>11</a:t>
            </a:r>
            <a:r>
              <a:rPr lang="en-US" altLang="x-none" b="1" dirty="0"/>
              <a:t>]+n</a:t>
            </a:r>
            <a:r>
              <a:rPr lang="en-US" altLang="x-none" b="1" dirty="0">
                <a:sym typeface="Symbol" panose="05050102010706020507" pitchFamily="2" charset="2"/>
              </a:rPr>
              <a:t></a:t>
            </a:r>
            <a:r>
              <a:rPr lang="en-US" altLang="x-none" b="1" i="1" dirty="0"/>
              <a:t>l </a:t>
            </a:r>
            <a:r>
              <a:rPr lang="en-US" altLang="x-none" b="1" dirty="0"/>
              <a:t>+(j-1)</a:t>
            </a:r>
            <a:r>
              <a:rPr lang="en-US" altLang="x-none" b="1" dirty="0">
                <a:sym typeface="Symbol" panose="05050102010706020507" pitchFamily="2" charset="2"/>
              </a:rPr>
              <a:t></a:t>
            </a:r>
            <a:r>
              <a:rPr lang="en-US" altLang="x-none" b="1" i="1" dirty="0"/>
              <a:t>l      </a:t>
            </a:r>
            <a:r>
              <a:rPr lang="en-US" altLang="x-none" b="1" dirty="0"/>
              <a:t>j=1,2,</a:t>
            </a:r>
            <a:r>
              <a:rPr lang="en-US" altLang="x-none" b="1" baseline="-25000" dirty="0"/>
              <a:t> </a:t>
            </a:r>
            <a:r>
              <a:rPr lang="en-US" altLang="x-none" b="1" dirty="0">
                <a:ea typeface="Arial Unicode MS" panose="020B0604020202020204" charset="-122"/>
              </a:rPr>
              <a:t>…</a:t>
            </a:r>
            <a:r>
              <a:rPr lang="en-US" altLang="x-none" b="1" dirty="0"/>
              <a:t>,n</a:t>
            </a:r>
            <a:endParaRPr lang="en-US" altLang="x-none" b="1" dirty="0"/>
          </a:p>
          <a:p>
            <a:pPr marL="533400" lvl="1" indent="0">
              <a:lnSpc>
                <a:spcPct val="110000"/>
              </a:lnSpc>
              <a:buNone/>
            </a:pPr>
            <a:r>
              <a:rPr lang="en-US" altLang="x-none" b="1" dirty="0">
                <a:ea typeface="Arial Unicode MS" panose="020B0604020202020204" charset="-122"/>
              </a:rPr>
              <a:t>… … …</a:t>
            </a:r>
            <a:endParaRPr lang="en-US" altLang="x-none" b="1" dirty="0"/>
          </a:p>
          <a:p>
            <a:pPr marL="533400" lvl="1" indent="0">
              <a:lnSpc>
                <a:spcPct val="110000"/>
              </a:lnSpc>
              <a:buNone/>
            </a:pPr>
            <a:r>
              <a:rPr lang="en-US" altLang="x-none" b="1" dirty="0">
                <a:latin typeface="宋体" panose="02010600030101010101" pitchFamily="2" charset="-122"/>
              </a:rPr>
              <a:t>⑶ </a:t>
            </a:r>
            <a:r>
              <a:rPr lang="zh-CN" altLang="en-US" b="1" dirty="0"/>
              <a:t>第</a:t>
            </a:r>
            <a:r>
              <a:rPr lang="en-US" altLang="x-none" b="1" dirty="0"/>
              <a:t>m</a:t>
            </a:r>
            <a:r>
              <a:rPr lang="zh-CN" altLang="en-US" b="1" dirty="0"/>
              <a:t>行中的</a:t>
            </a:r>
            <a:r>
              <a:rPr lang="zh-CN" altLang="en-US" b="1" dirty="0">
                <a:latin typeface="宋体" panose="02010600030101010101" pitchFamily="2" charset="-122"/>
              </a:rPr>
              <a:t>每个元素对应的</a:t>
            </a:r>
            <a:r>
              <a:rPr lang="en-US" altLang="x-none" b="1" dirty="0">
                <a:latin typeface="宋体" panose="02010600030101010101" pitchFamily="2" charset="-122"/>
              </a:rPr>
              <a:t>(</a:t>
            </a:r>
            <a:r>
              <a:rPr lang="zh-CN" altLang="en-US" b="1" dirty="0">
                <a:latin typeface="宋体" panose="02010600030101010101" pitchFamily="2" charset="-122"/>
              </a:rPr>
              <a:t>首</a:t>
            </a:r>
            <a:r>
              <a:rPr lang="en-US" altLang="x-none" b="1" dirty="0">
                <a:latin typeface="宋体" panose="02010600030101010101" pitchFamily="2" charset="-122"/>
              </a:rPr>
              <a:t>)</a:t>
            </a:r>
            <a:r>
              <a:rPr lang="zh-CN" altLang="en-US" b="1" dirty="0">
                <a:latin typeface="宋体" panose="02010600030101010101" pitchFamily="2" charset="-122"/>
              </a:rPr>
              <a:t>地址是：</a:t>
            </a:r>
            <a:endParaRPr lang="zh-CN" altLang="en-US" b="1" dirty="0">
              <a:latin typeface="宋体" panose="02010600030101010101" pitchFamily="2" charset="-122"/>
            </a:endParaRPr>
          </a:p>
          <a:p>
            <a:pPr marL="1079500" lvl="2" indent="0">
              <a:lnSpc>
                <a:spcPct val="110000"/>
              </a:lnSpc>
              <a:buNone/>
            </a:pPr>
            <a:r>
              <a:rPr lang="en-US" altLang="x-none" sz="2800" b="1" dirty="0"/>
              <a:t>LOC[a</a:t>
            </a:r>
            <a:r>
              <a:rPr lang="en-US" altLang="x-none" sz="2800" b="1" baseline="-25000" dirty="0"/>
              <a:t>mj</a:t>
            </a:r>
            <a:r>
              <a:rPr lang="en-US" altLang="x-none" sz="2800" b="1" dirty="0"/>
              <a:t>]=LOC[a</a:t>
            </a:r>
            <a:r>
              <a:rPr lang="en-US" altLang="x-none" sz="2800" b="1" baseline="-25000" dirty="0"/>
              <a:t>11</a:t>
            </a:r>
            <a:r>
              <a:rPr lang="en-US" altLang="x-none" sz="2800" b="1" dirty="0"/>
              <a:t>]+(m-1)</a:t>
            </a:r>
            <a:r>
              <a:rPr lang="en-US" altLang="x-none" sz="2800" b="1" dirty="0">
                <a:sym typeface="Symbol" panose="05050102010706020507" pitchFamily="2" charset="2"/>
              </a:rPr>
              <a:t></a:t>
            </a:r>
            <a:r>
              <a:rPr lang="en-US" altLang="x-none" sz="2800" b="1" dirty="0"/>
              <a:t>n</a:t>
            </a:r>
            <a:r>
              <a:rPr lang="en-US" altLang="x-none" sz="2800" b="1" dirty="0">
                <a:sym typeface="Symbol" panose="05050102010706020507" pitchFamily="2" charset="2"/>
              </a:rPr>
              <a:t></a:t>
            </a:r>
            <a:r>
              <a:rPr lang="en-US" altLang="x-none" sz="2800" b="1" i="1" dirty="0"/>
              <a:t>l </a:t>
            </a:r>
            <a:r>
              <a:rPr lang="en-US" altLang="x-none" sz="2800" b="1" dirty="0"/>
              <a:t>+(j-1)</a:t>
            </a:r>
            <a:r>
              <a:rPr lang="en-US" altLang="x-none" sz="2800" b="1" dirty="0">
                <a:sym typeface="Symbol" panose="05050102010706020507" pitchFamily="2" charset="2"/>
              </a:rPr>
              <a:t></a:t>
            </a:r>
            <a:r>
              <a:rPr lang="en-US" altLang="x-none" sz="2800" b="1" i="1" dirty="0"/>
              <a:t>l     </a:t>
            </a:r>
            <a:r>
              <a:rPr lang="en-US" altLang="x-none" sz="2800" b="1" dirty="0"/>
              <a:t>j=1,2,</a:t>
            </a:r>
            <a:r>
              <a:rPr lang="en-US" altLang="x-none" sz="2800" b="1" baseline="-25000" dirty="0"/>
              <a:t> </a:t>
            </a:r>
            <a:r>
              <a:rPr lang="en-US" altLang="x-none" sz="2800" b="1" dirty="0">
                <a:ea typeface="Arial Unicode MS" panose="020B0604020202020204" charset="-122"/>
              </a:rPr>
              <a:t>…</a:t>
            </a:r>
            <a:r>
              <a:rPr lang="en-US" altLang="x-none" sz="2800" b="1" dirty="0"/>
              <a:t>,n</a:t>
            </a:r>
            <a:r>
              <a:rPr lang="en-US" altLang="x-none" sz="2000" b="1" dirty="0"/>
              <a:t>     </a:t>
            </a:r>
            <a:endParaRPr lang="en-US" altLang="x-none" sz="2000" b="1" dirty="0"/>
          </a:p>
        </p:txBody>
      </p:sp>
    </p:spTree>
  </p:cSld>
  <p:clrMapOvr>
    <a:masterClrMapping/>
  </p:clrMapOvr>
</p:sld>
</file>

<file path=ppt/theme/theme1.xml><?xml version="1.0" encoding="utf-8"?>
<a:theme xmlns:a="http://schemas.openxmlformats.org/drawingml/2006/main" name="3_Soaring">
  <a:themeElements>
    <a:clrScheme name="">
      <a:dk1>
        <a:srgbClr val="FFFFFF"/>
      </a:dk1>
      <a:lt1>
        <a:srgbClr val="0000FF"/>
      </a:lt1>
      <a:dk2>
        <a:srgbClr val="FFCC66"/>
      </a:dk2>
      <a:lt2>
        <a:srgbClr val="000000"/>
      </a:lt2>
      <a:accent1>
        <a:srgbClr val="00FFFF"/>
      </a:accent1>
      <a:accent2>
        <a:srgbClr val="3366FF"/>
      </a:accent2>
      <a:accent3>
        <a:srgbClr val="AAAAFF"/>
      </a:accent3>
      <a:accent4>
        <a:srgbClr val="DCDCDC"/>
      </a:accent4>
      <a:accent5>
        <a:srgbClr val="AAFFFF"/>
      </a:accent5>
      <a:accent6>
        <a:srgbClr val="2D5BE5"/>
      </a:accent6>
      <a:hlink>
        <a:srgbClr val="FF0033"/>
      </a:hlink>
      <a:folHlink>
        <a:srgbClr val="FFFF00"/>
      </a:folHlink>
    </a:clrScheme>
    <a:fontScheme name="">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00FF"/>
        </a:lt1>
        <a:dk2>
          <a:srgbClr val="FFCC66"/>
        </a:dk2>
        <a:lt2>
          <a:srgbClr val="000000"/>
        </a:lt2>
        <a:accent1>
          <a:srgbClr val="00FFFF"/>
        </a:accent1>
        <a:accent2>
          <a:srgbClr val="3366FF"/>
        </a:accent2>
        <a:accent3>
          <a:srgbClr val="AAAAFF"/>
        </a:accent3>
        <a:accent4>
          <a:srgbClr val="DCDCDC"/>
        </a:accent4>
        <a:accent5>
          <a:srgbClr val="AAFFFF"/>
        </a:accent5>
        <a:accent6>
          <a:srgbClr val="2D5BE5"/>
        </a:accent6>
        <a:hlink>
          <a:srgbClr val="FF0033"/>
        </a:hlink>
        <a:folHlink>
          <a:srgbClr val="FFFF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9CAFF"/>
        </a:accent5>
        <a:accent6>
          <a:srgbClr val="5BB7E5"/>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1E1E1"/>
        </a:accent5>
        <a:accent6>
          <a:srgbClr val="D2D2D2"/>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CC66"/>
        </a:dk2>
        <a:lt2>
          <a:srgbClr val="000000"/>
        </a:lt2>
        <a:accent1>
          <a:srgbClr val="0099CC"/>
        </a:accent1>
        <a:accent2>
          <a:srgbClr val="009999"/>
        </a:accent2>
        <a:accent3>
          <a:srgbClr val="AAC1C1"/>
        </a:accent3>
        <a:accent4>
          <a:srgbClr val="DCDCDC"/>
        </a:accent4>
        <a:accent5>
          <a:srgbClr val="AACAE2"/>
        </a:accent5>
        <a:accent6>
          <a:srgbClr val="008989"/>
        </a:accent6>
        <a:hlink>
          <a:srgbClr val="6600CC"/>
        </a:hlink>
        <a:folHlink>
          <a:srgbClr val="FFFF00"/>
        </a:folHlink>
      </a:clrScheme>
      <a:clrMap bg1="lt1" tx1="dk1" bg2="lt2" tx2="dk2" accent1="accent1" accent2="accent2" accent3="accent3" accent4="accent4" accent5="accent5" accent6="accent6" hlink="hlink" folHlink="folHlink"/>
    </a:extraClrScheme>
    <a:extraClrScheme>
      <a:clrScheme name="">
        <a:dk1>
          <a:srgbClr val="FFFFFF"/>
        </a:dk1>
        <a:lt1>
          <a:srgbClr val="993300"/>
        </a:lt1>
        <a:dk2>
          <a:srgbClr val="FFCC66"/>
        </a:dk2>
        <a:lt2>
          <a:srgbClr val="000000"/>
        </a:lt2>
        <a:accent1>
          <a:srgbClr val="FF6633"/>
        </a:accent1>
        <a:accent2>
          <a:srgbClr val="CC6600"/>
        </a:accent2>
        <a:accent3>
          <a:srgbClr val="CAADAA"/>
        </a:accent3>
        <a:accent4>
          <a:srgbClr val="DCDCDC"/>
        </a:accent4>
        <a:accent5>
          <a:srgbClr val="FFB9AD"/>
        </a:accent5>
        <a:accent6>
          <a:srgbClr val="B75B00"/>
        </a:accent6>
        <a:hlink>
          <a:srgbClr val="CC0000"/>
        </a:hlink>
        <a:folHlink>
          <a:srgbClr val="FFFF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16069</Words>
  <Application>WPS 演示</Application>
  <PresentationFormat>宽屏</PresentationFormat>
  <Paragraphs>944</Paragraphs>
  <Slides>56</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56</vt:i4>
      </vt:variant>
    </vt:vector>
  </HeadingPairs>
  <TitlesOfParts>
    <vt:vector size="70" baseType="lpstr">
      <vt:lpstr>Arial</vt:lpstr>
      <vt:lpstr>宋体</vt:lpstr>
      <vt:lpstr>Wingdings</vt:lpstr>
      <vt:lpstr>Arial Unicode MS</vt:lpstr>
      <vt:lpstr>Calibri Light</vt:lpstr>
      <vt:lpstr>Calibri</vt:lpstr>
      <vt:lpstr>微软雅黑</vt:lpstr>
      <vt:lpstr>Times New Roman</vt:lpstr>
      <vt:lpstr>楷体_GB2312</vt:lpstr>
      <vt:lpstr>Symbol</vt:lpstr>
      <vt:lpstr>Kingsoft Phonetic Plain</vt:lpstr>
      <vt:lpstr>新宋体</vt:lpstr>
      <vt:lpstr>Segoe Print</vt:lpstr>
      <vt:lpstr>3_Soaring</vt:lpstr>
      <vt:lpstr>第5章 数组和广义表</vt:lpstr>
      <vt:lpstr>5.1   数组的定义</vt:lpstr>
      <vt:lpstr>5.1.1  数组的抽象数据类型定义 </vt:lpstr>
      <vt:lpstr>PowerPoint 演示文稿</vt:lpstr>
      <vt:lpstr>PowerPoint 演示文稿</vt:lpstr>
      <vt:lpstr>5.2  数组的顺序表示和实现</vt:lpstr>
      <vt:lpstr>PowerPoint 演示文稿</vt:lpstr>
      <vt:lpstr>PowerPoint 演示文稿</vt:lpstr>
      <vt:lpstr>PowerPoint 演示文稿</vt:lpstr>
      <vt:lpstr>PowerPoint 演示文稿</vt:lpstr>
      <vt:lpstr>PowerPoint 演示文稿</vt:lpstr>
      <vt:lpstr>PowerPoint 演示文稿</vt:lpstr>
      <vt:lpstr>5.3  矩阵的压缩存储</vt:lpstr>
      <vt:lpstr>5.3.1   特殊矩阵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5.3.2    稀疏矩阵</vt:lpstr>
      <vt:lpstr>5.3.2.1    稀疏矩阵的压缩存储</vt:lpstr>
      <vt:lpstr>1    三元组顺序表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    行逻辑链接的三元组顺序表</vt:lpstr>
      <vt:lpstr>PowerPoint 演示文稿</vt:lpstr>
      <vt:lpstr>PowerPoint 演示文稿</vt:lpstr>
      <vt:lpstr>PowerPoint 演示文稿</vt:lpstr>
      <vt:lpstr>PowerPoint 演示文稿</vt:lpstr>
      <vt:lpstr>PowerPoint 演示文稿</vt:lpstr>
      <vt:lpstr>PowerPoint 演示文稿</vt:lpstr>
      <vt:lpstr>3    十字链表</vt:lpstr>
      <vt:lpstr>PowerPoint 演示文稿</vt:lpstr>
      <vt:lpstr>PowerPoint 演示文稿</vt:lpstr>
      <vt:lpstr>5.4   广义表</vt:lpstr>
      <vt:lpstr>PowerPoint 演示文稿</vt:lpstr>
      <vt:lpstr>PowerPoint 演示文稿</vt:lpstr>
      <vt:lpstr>PowerPoint 演示文稿</vt:lpstr>
      <vt:lpstr>5.4.1   广义表的存储结构</vt:lpstr>
      <vt:lpstr>PowerPoint 演示文稿</vt:lpstr>
      <vt:lpstr>PowerPoint 演示文稿</vt:lpstr>
      <vt:lpstr>PowerPoint 演示文稿</vt:lpstr>
      <vt:lpstr>习 题 五</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huang gege</dc:creator>
  <cp:lastModifiedBy>Da明Xing</cp:lastModifiedBy>
  <cp:revision>1</cp:revision>
  <dcterms:created xsi:type="dcterms:W3CDTF">2017-12-06T05:06:08Z</dcterms:created>
  <dcterms:modified xsi:type="dcterms:W3CDTF">2017-12-06T05:06:32Z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2052-10.1.0.7023</vt:lpwstr>
  </property>
</Properties>
</file>