
<file path=[Content_Types].xml><?xml version="1.0" encoding="utf-8"?>
<Types xmlns="http://schemas.openxmlformats.org/package/2006/content-types">
  <Default Extension="jpeg" ContentType="image/jpeg"/>
  <Default Extension="wav" ContentType="audio/x-wa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52930" name="幻灯片图像占位符 299009"/>
          <p:cNvSpPr>
            <a:spLocks noGrp="1" noTextEdit="1"/>
          </p:cNvSpPr>
          <p:nvPr>
            <p:ph type="sldImg"/>
          </p:nvPr>
        </p:nvSpPr>
        <p:spPr/>
      </p:sp>
      <p:sp>
        <p:nvSpPr>
          <p:cNvPr id="252931" name="文本占位符 299010"/>
          <p:cNvSpPr>
            <a:spLocks noGrp="1"/>
          </p:cNvSpPr>
          <p:nvPr>
            <p:ph type="body"/>
          </p:nvPr>
        </p:nvSpPr>
        <p:spPr/>
        <p:txBody>
          <a:bodyPr anchor="ctr"/>
          <a:p>
            <a:pPr lvl="0" indent="0">
              <a:spcBef>
                <a:spcPct val="20000"/>
              </a:spcBef>
              <a:buClr>
                <a:schemeClr val="accent2"/>
              </a:buClr>
              <a:buSzPct val="80000"/>
              <a:buFont typeface="Wingdings" panose="05000000000000000000" pitchFamily="2" charset="2"/>
              <a:buChar char="l"/>
            </a:pPr>
            <a:r>
              <a:rPr lang="zh-CN" altLang="en-US" sz="2000" dirty="0">
                <a:latin typeface="宋体" panose="02010600030101010101" pitchFamily="2" charset="-122"/>
              </a:rPr>
              <a:t>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336600"/>
        </a:solidFill>
        <a:effectLst/>
      </p:bgPr>
    </p:bg>
    <p:spTree>
      <p:nvGrpSpPr>
        <p:cNvPr id="1" name=""/>
        <p:cNvGrpSpPr/>
        <p:nvPr/>
      </p:nvGrpSpPr>
      <p:grpSpPr/>
      <p:grpSp>
        <p:nvGrpSpPr>
          <p:cNvPr id="4098" name="组合 6145"/>
          <p:cNvGrpSpPr/>
          <p:nvPr/>
        </p:nvGrpSpPr>
        <p:grpSpPr>
          <a:xfrm>
            <a:off x="-1377949" y="1552575"/>
            <a:ext cx="13569949" cy="5305425"/>
            <a:chOff x="0" y="0"/>
            <a:chExt cx="6412" cy="3342"/>
          </a:xfrm>
        </p:grpSpPr>
        <p:sp>
          <p:nvSpPr>
            <p:cNvPr id="4099" name="未知"/>
            <p:cNvSpPr/>
            <p:nvPr/>
          </p:nvSpPr>
          <p:spPr>
            <a:xfrm>
              <a:off x="2713" y="729"/>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4100" name="任意多边形 6147"/>
            <p:cNvSpPr/>
            <p:nvPr/>
          </p:nvSpPr>
          <p:spPr>
            <a:xfrm>
              <a:off x="0" y="0"/>
              <a:ext cx="4237" cy="3342"/>
            </a:xfrm>
            <a:custGeom>
              <a:avLst/>
              <a:gdLst/>
              <a:ahLst/>
              <a:cxnLst>
                <a:cxn ang="270">
                  <a:pos x="3977" y="0"/>
                </a:cxn>
                <a:cxn ang="0">
                  <a:pos x="21600" y="21231"/>
                </a:cxn>
                <a:cxn ang="180">
                  <a:pos x="0" y="21231"/>
                </a:cxn>
              </a:cxnLst>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6149" name="标题 6148"/>
          <p:cNvSpPr>
            <a:spLocks noGrp="1"/>
          </p:cNvSpPr>
          <p:nvPr>
            <p:ph type="ctrTitle" sz="quarter"/>
          </p:nvPr>
        </p:nvSpPr>
        <p:spPr>
          <a:xfrm>
            <a:off x="1725084" y="762000"/>
            <a:ext cx="10363200" cy="1143000"/>
          </a:xfrm>
          <a:prstGeom prst="rect">
            <a:avLst/>
          </a:prstGeom>
          <a:noFill/>
          <a:ln w="9525">
            <a:noFill/>
          </a:ln>
        </p:spPr>
        <p:txBody>
          <a:bodyPr lIns="92075" tIns="46038" rIns="92075" bIns="46038" anchor="b"/>
          <a:lstStyle>
            <a:lvl1pPr lvl="0">
              <a:defRPr/>
            </a:lvl1pPr>
          </a:lstStyle>
          <a:p>
            <a:pPr lvl="0" fontAlgn="base"/>
            <a:r>
              <a:rPr lang="zh-CN" altLang="en-US" strike="noStrike" noProof="1"/>
              <a:t>单击此处编辑母版标题样式</a:t>
            </a:r>
            <a:endParaRPr lang="zh-CN" altLang="en-US" strike="noStrike" noProof="1"/>
          </a:p>
        </p:txBody>
      </p:sp>
      <p:sp>
        <p:nvSpPr>
          <p:cNvPr id="6150" name="副标题 6149"/>
          <p:cNvSpPr>
            <a:spLocks noGrp="1"/>
          </p:cNvSpPr>
          <p:nvPr>
            <p:ph type="subTitle" sz="quarter" idx="1"/>
          </p:nvPr>
        </p:nvSpPr>
        <p:spPr>
          <a:xfrm>
            <a:off x="914400" y="3429000"/>
            <a:ext cx="85344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a:t>单击此处编辑母版副标题样式</a:t>
            </a:r>
            <a:endParaRPr lang="zh-CN" altLang="en-US" strike="noStrike" noProof="1"/>
          </a:p>
        </p:txBody>
      </p:sp>
      <p:sp>
        <p:nvSpPr>
          <p:cNvPr id="6151" name="日期占位符 6150"/>
          <p:cNvSpPr>
            <a:spLocks noGrp="1"/>
          </p:cNvSpPr>
          <p:nvPr>
            <p:ph type="dt" sz="quarter"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eaLnBrk="1" fontAlgn="base" hangingPunct="1"/>
            <a:endParaRPr lang="zh-CN" altLang="en-US" strike="noStrike" noProof="1" dirty="0">
              <a:latin typeface="Times New Roman" panose="02020603050405020304" pitchFamily="2" charset="0"/>
            </a:endParaRPr>
          </a:p>
        </p:txBody>
      </p:sp>
      <p:sp>
        <p:nvSpPr>
          <p:cNvPr id="6152" name="页脚占位符 6151"/>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eaLnBrk="1" fontAlgn="base" hangingPunct="1"/>
            <a:endParaRPr lang="zh-CN" altLang="en-US" strike="noStrike" noProof="1" dirty="0">
              <a:latin typeface="Times New Roman" panose="02020603050405020304" pitchFamily="2" charset="0"/>
            </a:endParaRPr>
          </a:p>
        </p:txBody>
      </p:sp>
      <p:sp>
        <p:nvSpPr>
          <p:cNvPr id="6153" name="灯片编号占位符 6152"/>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14400" y="609600"/>
            <a:ext cx="7622209"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9632"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p:grpSp>
        <p:nvGrpSpPr>
          <p:cNvPr id="2050" name="组合 5121"/>
          <p:cNvGrpSpPr/>
          <p:nvPr/>
        </p:nvGrpSpPr>
        <p:grpSpPr>
          <a:xfrm>
            <a:off x="0" y="1588"/>
            <a:ext cx="12177184" cy="6845300"/>
            <a:chOff x="0" y="0"/>
            <a:chExt cx="5753" cy="4312"/>
          </a:xfrm>
        </p:grpSpPr>
        <p:sp>
          <p:nvSpPr>
            <p:cNvPr id="2051" name="未知"/>
            <p:cNvSpPr/>
            <p:nvPr/>
          </p:nvSpPr>
          <p:spPr>
            <a:xfrm>
              <a:off x="3394" y="998"/>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2052" name="任意多边形 5123"/>
            <p:cNvSpPr/>
            <p:nvPr/>
          </p:nvSpPr>
          <p:spPr>
            <a:xfrm>
              <a:off x="0" y="0"/>
              <a:ext cx="5298" cy="431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5125" name="标题 5124"/>
          <p:cNvSpPr>
            <a:spLocks noGrp="1"/>
          </p:cNvSpPr>
          <p:nvPr>
            <p:ph type="title"/>
          </p:nvPr>
        </p:nvSpPr>
        <p:spPr>
          <a:xfrm>
            <a:off x="914400" y="609600"/>
            <a:ext cx="10363200" cy="1143000"/>
          </a:xfrm>
          <a:prstGeom prst="rect">
            <a:avLst/>
          </a:prstGeom>
          <a:noFill/>
          <a:ln w="9525">
            <a:noFill/>
          </a:ln>
        </p:spPr>
        <p:txBody>
          <a:bodyPr lIns="92075" tIns="46038" rIns="92075" bIns="46038" anchor="ctr"/>
          <a:p>
            <a:pPr lvl="0" fontAlgn="base"/>
            <a:r>
              <a:rPr lang="zh-CN" altLang="en-US" strike="noStrike" noProof="1"/>
              <a:t>单击此处编辑母版标题样式</a:t>
            </a:r>
            <a:endParaRPr lang="zh-CN" altLang="en-US" strike="noStrike" noProof="1"/>
          </a:p>
        </p:txBody>
      </p:sp>
      <p:sp>
        <p:nvSpPr>
          <p:cNvPr id="5126" name="日期占位符 5125"/>
          <p:cNvSpPr>
            <a:spLocks noGrp="1"/>
          </p:cNvSpPr>
          <p:nvPr>
            <p:ph type="dt" sz="half"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7" name="页脚占位符 5126"/>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8" name="灯片编号占位符 5127"/>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
        <p:nvSpPr>
          <p:cNvPr id="2057" name="文本占位符 5128"/>
          <p:cNvSpPr>
            <a:spLocks noGrp="1"/>
          </p:cNvSpPr>
          <p:nvPr>
            <p:ph type="body"/>
          </p:nvPr>
        </p:nvSpPr>
        <p:spPr>
          <a:xfrm>
            <a:off x="914400" y="1981200"/>
            <a:ext cx="10363200" cy="4114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标题 296961"/>
          <p:cNvSpPr>
            <a:spLocks noGrp="1"/>
          </p:cNvSpPr>
          <p:nvPr>
            <p:ph type="title"/>
          </p:nvPr>
        </p:nvSpPr>
        <p:spPr>
          <a:xfrm>
            <a:off x="1841500" y="130175"/>
            <a:ext cx="7783513" cy="995363"/>
          </a:xfrm>
        </p:spPr>
        <p:txBody>
          <a:bodyPr lIns="92075" tIns="46038" rIns="92075" bIns="46038" anchor="ctr"/>
          <a:p>
            <a:pPr fontAlgn="base"/>
            <a:r>
              <a:rPr lang="zh-CN" altLang="en-US" sz="6000" b="1" strike="noStrike" noProof="1" dirty="0">
                <a:latin typeface="楷体_GB2312" pitchFamily="1" charset="-122"/>
                <a:ea typeface="楷体_GB2312" pitchFamily="1" charset="-122"/>
              </a:rPr>
              <a:t>第</a:t>
            </a:r>
            <a:r>
              <a:rPr lang="en-US" altLang="x-none" sz="6000" b="1" strike="noStrike" noProof="1" dirty="0">
                <a:latin typeface="Times New Roman" panose="02020603050405020304" pitchFamily="2" charset="0"/>
                <a:ea typeface="楷体_GB2312" pitchFamily="1" charset="-122"/>
              </a:rPr>
              <a:t>6</a:t>
            </a:r>
            <a:r>
              <a:rPr lang="zh-CN" altLang="en-US" sz="6000" b="1" strike="noStrike" noProof="1" dirty="0">
                <a:latin typeface="楷体_GB2312" pitchFamily="1" charset="-122"/>
                <a:ea typeface="楷体_GB2312" pitchFamily="1" charset="-122"/>
              </a:rPr>
              <a:t>章 树和二叉树</a:t>
            </a:r>
            <a:endParaRPr lang="zh-CN" altLang="en-US" sz="6000" b="1" strike="noStrike" noProof="1" dirty="0">
              <a:latin typeface="楷体_GB2312" pitchFamily="1" charset="-122"/>
              <a:ea typeface="楷体_GB2312" pitchFamily="1" charset="-122"/>
            </a:endParaRPr>
          </a:p>
        </p:txBody>
      </p:sp>
      <p:sp>
        <p:nvSpPr>
          <p:cNvPr id="250882" name="文本占位符 296962"/>
          <p:cNvSpPr>
            <a:spLocks noGrp="1"/>
          </p:cNvSpPr>
          <p:nvPr>
            <p:ph idx="1"/>
          </p:nvPr>
        </p:nvSpPr>
        <p:spPr>
          <a:xfrm>
            <a:off x="1676400" y="1412875"/>
            <a:ext cx="8839200" cy="5005388"/>
          </a:xfrm>
        </p:spPr>
        <p:txBody>
          <a:bodyPr anchor="t"/>
          <a:p>
            <a:pPr marL="0" indent="0">
              <a:lnSpc>
                <a:spcPct val="110000"/>
              </a:lnSpc>
              <a:buNone/>
            </a:pPr>
            <a:r>
              <a:rPr lang="en-US" altLang="zh-CN" sz="2800"/>
              <a:t>        </a:t>
            </a:r>
            <a:r>
              <a:rPr lang="zh-CN" altLang="en-US" sz="2800" b="1"/>
              <a:t>树型结构是一类非常重要的非线性结构。直观地，树型结构是</a:t>
            </a:r>
            <a:r>
              <a:rPr lang="zh-CN" altLang="en-US" sz="2800" b="1">
                <a:solidFill>
                  <a:schemeClr val="folHlink"/>
                </a:solidFill>
              </a:rPr>
              <a:t>以分支关系定义的层次结构</a:t>
            </a:r>
            <a:r>
              <a:rPr lang="zh-CN" altLang="en-US" sz="2800" b="1"/>
              <a:t>。</a:t>
            </a:r>
            <a:endParaRPr lang="zh-CN" altLang="en-US" sz="2800" b="1"/>
          </a:p>
          <a:p>
            <a:pPr marL="0" indent="0">
              <a:lnSpc>
                <a:spcPct val="110000"/>
              </a:lnSpc>
              <a:buNone/>
            </a:pPr>
            <a:r>
              <a:rPr lang="zh-CN" altLang="en-US" sz="2800" b="1"/>
              <a:t>        树在计算机领域中也有着广泛的应用，例如在编译程序中，用树来表示源程序的语法结构；在数据库系统中，可用树来组织信息；在分析算法的行为时，可用树来描述其执行过程等等。</a:t>
            </a:r>
            <a:endParaRPr lang="zh-CN" altLang="en-US" sz="2800" b="1"/>
          </a:p>
          <a:p>
            <a:pPr marL="0" indent="0">
              <a:lnSpc>
                <a:spcPct val="110000"/>
              </a:lnSpc>
              <a:buNone/>
            </a:pPr>
            <a:r>
              <a:rPr lang="zh-CN" altLang="en-US" sz="2800" b="1"/>
              <a:t>        本章将详细讨论树和二叉树数据结构，主要介绍树和二叉树的概念、术语，二叉树的遍历算法。树和二叉树的各种存储结构以及建立在各种存储结构上的操作及应用等。</a:t>
            </a:r>
            <a:endParaRPr lang="zh-CN" altLang="en-US" sz="2800" b="1"/>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6962">
                                            <p:txEl>
                                              <p:charRg st="0" end="10"/>
                                            </p:txEl>
                                          </p:spTgt>
                                        </p:tgtEl>
                                        <p:attrNameLst>
                                          <p:attrName>style.visibility</p:attrName>
                                        </p:attrNameLst>
                                      </p:cBhvr>
                                      <p:to>
                                        <p:strVal val="visible"/>
                                      </p:to>
                                    </p:set>
                                    <p:animEffect transition="in" filter="slide(fromLeft)">
                                      <p:cBhvr>
                                        <p:cTn id="7" dur="500"/>
                                        <p:tgtEl>
                                          <p:spTgt spid="296962">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2" name="标题 307201"/>
          <p:cNvSpPr>
            <a:spLocks noGrp="1"/>
          </p:cNvSpPr>
          <p:nvPr>
            <p:ph type="ctrTitle" sz="quarter"/>
          </p:nvPr>
        </p:nvSpPr>
        <p:spPr>
          <a:xfrm>
            <a:off x="3124200" y="188913"/>
            <a:ext cx="5334000" cy="914400"/>
          </a:xfrm>
        </p:spPr>
        <p:txBody>
          <a:bodyPr lIns="92075" tIns="46038" rIns="92075" bIns="46038" anchor="b"/>
          <a:p>
            <a:pPr defTabSz="914400" fontAlgn="base"/>
            <a:r>
              <a:rPr lang="en-US" altLang="x-none" sz="5400" b="1" strike="noStrike" kern="1200" baseline="0" noProof="1" dirty="0">
                <a:latin typeface="Times New Roman" panose="02020603050405020304" pitchFamily="2" charset="0"/>
                <a:ea typeface="宋体" panose="02010600030101010101" pitchFamily="2" charset="-122"/>
              </a:rPr>
              <a:t>6.2</a:t>
            </a:r>
            <a:r>
              <a:rPr lang="en-US" altLang="x-none" sz="5400" b="1" strike="noStrike" kern="1200" baseline="0" noProof="1" dirty="0">
                <a:latin typeface="宋体" panose="02010600030101010101" pitchFamily="2" charset="-122"/>
                <a:ea typeface="宋体" panose="02010600030101010101" pitchFamily="2" charset="-122"/>
              </a:rPr>
              <a:t>  </a:t>
            </a:r>
            <a:r>
              <a:rPr lang="zh-CN" altLang="en-US" sz="5400" b="1" strike="noStrike" kern="1200" baseline="0" noProof="1" dirty="0">
                <a:latin typeface="楷体_GB2312" pitchFamily="1" charset="-122"/>
                <a:ea typeface="楷体_GB2312" pitchFamily="1" charset="-122"/>
              </a:rPr>
              <a:t>二叉树</a:t>
            </a:r>
            <a:endParaRPr lang="zh-CN" altLang="en-US" sz="5400" b="1" strike="noStrike" kern="1200" baseline="0" noProof="1" dirty="0">
              <a:latin typeface="楷体_GB2312" pitchFamily="1" charset="-122"/>
              <a:ea typeface="楷体_GB2312" pitchFamily="1" charset="-122"/>
            </a:endParaRPr>
          </a:p>
        </p:txBody>
      </p:sp>
      <p:sp>
        <p:nvSpPr>
          <p:cNvPr id="261122" name="副标题 307202"/>
          <p:cNvSpPr>
            <a:spLocks noGrp="1"/>
          </p:cNvSpPr>
          <p:nvPr>
            <p:ph type="subTitle" sz="quarter" idx="1"/>
          </p:nvPr>
        </p:nvSpPr>
        <p:spPr>
          <a:xfrm>
            <a:off x="1676400" y="1219200"/>
            <a:ext cx="8839200" cy="5257800"/>
          </a:xfrm>
        </p:spPr>
        <p:txBody>
          <a:bodyPr lIns="92075" tIns="46038" rIns="92075" bIns="46038" anchor="ctr"/>
          <a:p>
            <a:pPr defTabSz="914400">
              <a:buSzPct val="80000"/>
            </a:pPr>
            <a:r>
              <a:rPr lang="en-US" altLang="x-none" sz="4400" b="1" kern="1200" baseline="0" dirty="0">
                <a:solidFill>
                  <a:schemeClr val="tx2"/>
                </a:solidFill>
                <a:latin typeface="+mn-lt"/>
                <a:ea typeface="+mn-ea"/>
                <a:cs typeface="+mn-cs"/>
              </a:rPr>
              <a:t>6.2.1</a:t>
            </a:r>
            <a:r>
              <a:rPr lang="en-US" altLang="x-none" sz="4400" b="1" kern="1200" baseline="0" dirty="0">
                <a:solidFill>
                  <a:schemeClr val="tx2"/>
                </a:solidFill>
                <a:latin typeface="宋体" panose="02010600030101010101" pitchFamily="2" charset="-122"/>
                <a:ea typeface="+mn-ea"/>
                <a:cs typeface="+mn-cs"/>
              </a:rPr>
              <a:t> </a:t>
            </a:r>
            <a:r>
              <a:rPr lang="zh-CN" altLang="en-US" sz="4400" b="1" kern="1200" baseline="0" dirty="0">
                <a:solidFill>
                  <a:schemeClr val="tx2"/>
                </a:solidFill>
                <a:latin typeface="楷体_GB2312" pitchFamily="1" charset="-122"/>
                <a:ea typeface="楷体_GB2312" pitchFamily="1" charset="-122"/>
                <a:cs typeface="+mn-cs"/>
              </a:rPr>
              <a:t>二叉树的定义</a:t>
            </a:r>
            <a:endParaRPr lang="zh-CN" altLang="en-US" sz="4400" b="1" kern="1200" baseline="0" dirty="0">
              <a:solidFill>
                <a:schemeClr val="tx2"/>
              </a:solidFill>
              <a:latin typeface="楷体_GB2312" pitchFamily="1" charset="-122"/>
              <a:ea typeface="楷体_GB2312" pitchFamily="1" charset="-122"/>
              <a:cs typeface="+mn-cs"/>
            </a:endParaRPr>
          </a:p>
          <a:p>
            <a:pPr algn="l" defTabSz="914400">
              <a:lnSpc>
                <a:spcPct val="110000"/>
              </a:lnSpc>
              <a:buSzPct val="80000"/>
            </a:pPr>
            <a:r>
              <a:rPr lang="en-US" altLang="x-none" sz="3600" b="1" kern="1200" baseline="0" dirty="0">
                <a:solidFill>
                  <a:schemeClr val="tx2"/>
                </a:solidFill>
                <a:latin typeface="+mn-lt"/>
                <a:ea typeface="楷体_GB2312" pitchFamily="1" charset="-122"/>
                <a:cs typeface="+mn-cs"/>
              </a:rPr>
              <a:t>1</a:t>
            </a:r>
            <a:r>
              <a:rPr lang="en-US" altLang="x-none" sz="3600" b="1" kern="1200" baseline="0" dirty="0">
                <a:solidFill>
                  <a:schemeClr val="tx2"/>
                </a:solidFill>
                <a:latin typeface="楷体_GB2312" pitchFamily="1" charset="-122"/>
                <a:ea typeface="楷体_GB2312" pitchFamily="1" charset="-122"/>
                <a:cs typeface="+mn-cs"/>
              </a:rPr>
              <a:t>  </a:t>
            </a:r>
            <a:r>
              <a:rPr lang="zh-CN" altLang="en-US" sz="3600" b="1" kern="1200" baseline="0" dirty="0">
                <a:solidFill>
                  <a:schemeClr val="tx2"/>
                </a:solidFill>
                <a:latin typeface="楷体_GB2312" pitchFamily="1" charset="-122"/>
                <a:ea typeface="楷体_GB2312" pitchFamily="1" charset="-122"/>
                <a:cs typeface="+mn-cs"/>
              </a:rPr>
              <a:t>二叉树的定义</a:t>
            </a:r>
            <a:endParaRPr lang="zh-CN" altLang="en-US" sz="3600" b="1" kern="1200" baseline="0" dirty="0">
              <a:solidFill>
                <a:schemeClr val="tx2"/>
              </a:solidFill>
              <a:latin typeface="楷体_GB2312" pitchFamily="1" charset="-122"/>
              <a:ea typeface="楷体_GB2312" pitchFamily="1" charset="-122"/>
              <a:cs typeface="+mn-cs"/>
            </a:endParaRPr>
          </a:p>
          <a:p>
            <a:pPr algn="l" defTabSz="914400">
              <a:lnSpc>
                <a:spcPct val="110000"/>
              </a:lnSpc>
              <a:buSzPct val="80000"/>
            </a:pPr>
            <a:r>
              <a:rPr lang="zh-CN" altLang="en-US" kern="1200" baseline="0" dirty="0">
                <a:latin typeface="宋体" panose="02010600030101010101" pitchFamily="2" charset="-122"/>
                <a:ea typeface="+mn-ea"/>
                <a:cs typeface="+mn-cs"/>
              </a:rPr>
              <a:t>    </a:t>
            </a:r>
            <a:r>
              <a:rPr lang="zh-CN" altLang="en-US" sz="2800" b="1" kern="1200" baseline="0" dirty="0">
                <a:latin typeface="宋体" panose="02010600030101010101" pitchFamily="2" charset="-122"/>
                <a:ea typeface="+mn-ea"/>
                <a:cs typeface="+mn-cs"/>
              </a:rPr>
              <a:t>二叉树</a:t>
            </a:r>
            <a:r>
              <a:rPr lang="en-US" altLang="x-none" sz="2800" b="1" kern="1200" baseline="0" dirty="0">
                <a:latin typeface="+mn-lt"/>
                <a:ea typeface="+mn-ea"/>
                <a:cs typeface="+mn-cs"/>
              </a:rPr>
              <a:t>(Binary tree)</a:t>
            </a:r>
            <a:r>
              <a:rPr lang="zh-CN" altLang="en-US" sz="2800" b="1" kern="1200" baseline="0" dirty="0">
                <a:latin typeface="宋体" panose="02010600030101010101" pitchFamily="2" charset="-122"/>
                <a:ea typeface="+mn-ea"/>
                <a:cs typeface="+mn-cs"/>
              </a:rPr>
              <a:t>是</a:t>
            </a:r>
            <a:r>
              <a:rPr lang="en-US" altLang="x-none" sz="2800" b="1" kern="1200" baseline="0" dirty="0">
                <a:latin typeface="+mn-lt"/>
                <a:ea typeface="+mn-ea"/>
                <a:cs typeface="+mn-cs"/>
              </a:rPr>
              <a:t>n(n≥0)</a:t>
            </a:r>
            <a:r>
              <a:rPr lang="zh-CN" altLang="en-US" sz="2800" b="1" kern="1200" baseline="0" dirty="0">
                <a:latin typeface="宋体" panose="02010600030101010101" pitchFamily="2" charset="-122"/>
                <a:ea typeface="+mn-ea"/>
                <a:cs typeface="+mn-cs"/>
              </a:rPr>
              <a:t>个结点的有限集合。若</a:t>
            </a:r>
            <a:r>
              <a:rPr lang="en-US" altLang="x-none" sz="2800" b="1" kern="1200" baseline="0" dirty="0">
                <a:latin typeface="+mn-lt"/>
                <a:ea typeface="+mn-ea"/>
                <a:cs typeface="+mn-cs"/>
              </a:rPr>
              <a:t>n=0</a:t>
            </a:r>
            <a:r>
              <a:rPr lang="zh-CN" altLang="en-US" sz="2800" b="1" kern="1200" baseline="0" dirty="0">
                <a:latin typeface="宋体" panose="02010600030101010101" pitchFamily="2" charset="-122"/>
                <a:ea typeface="+mn-ea"/>
                <a:cs typeface="+mn-cs"/>
              </a:rPr>
              <a:t>时称为空树，否则：</a:t>
            </a:r>
            <a:endParaRPr lang="zh-CN" altLang="en-US" sz="2800" b="1" kern="1200" baseline="0" dirty="0">
              <a:latin typeface="宋体" panose="02010600030101010101" pitchFamily="2" charset="-122"/>
              <a:ea typeface="+mn-ea"/>
              <a:cs typeface="+mn-cs"/>
            </a:endParaRPr>
          </a:p>
          <a:p>
            <a:pPr lvl="1" algn="l" defTabSz="914400">
              <a:lnSpc>
                <a:spcPct val="110000"/>
              </a:lnSpc>
              <a:buSzPct val="90000"/>
            </a:pPr>
            <a:r>
              <a:rPr lang="zh-CN" altLang="en-US" b="1" kern="1200" baseline="0" dirty="0">
                <a:solidFill>
                  <a:schemeClr val="folHlink"/>
                </a:solidFill>
                <a:latin typeface="+mn-lt"/>
                <a:ea typeface="+mn-ea"/>
                <a:cs typeface="+mn-cs"/>
              </a:rPr>
              <a:t>⑴</a:t>
            </a:r>
            <a:r>
              <a:rPr lang="zh-CN" altLang="en-US" kern="1200" baseline="0" dirty="0">
                <a:latin typeface="宋体" panose="02010600030101010101" pitchFamily="2" charset="-122"/>
                <a:ea typeface="+mn-ea"/>
                <a:cs typeface="+mn-cs"/>
              </a:rPr>
              <a:t> </a:t>
            </a:r>
            <a:r>
              <a:rPr lang="zh-CN" altLang="en-US" b="1" kern="1200" baseline="0" dirty="0">
                <a:latin typeface="宋体" panose="02010600030101010101" pitchFamily="2" charset="-122"/>
                <a:ea typeface="+mn-ea"/>
                <a:cs typeface="+mn-cs"/>
              </a:rPr>
              <a:t>有且只有一个特殊的称为树的根</a:t>
            </a:r>
            <a:r>
              <a:rPr lang="en-US" altLang="x-none" b="1" kern="1200" baseline="0" dirty="0">
                <a:latin typeface="+mn-lt"/>
                <a:ea typeface="+mn-ea"/>
                <a:cs typeface="+mn-cs"/>
              </a:rPr>
              <a:t>(Root)</a:t>
            </a:r>
            <a:r>
              <a:rPr lang="zh-CN" altLang="en-US" b="1" kern="1200" baseline="0" dirty="0">
                <a:latin typeface="宋体" panose="02010600030101010101" pitchFamily="2" charset="-122"/>
                <a:ea typeface="+mn-ea"/>
                <a:cs typeface="+mn-cs"/>
              </a:rPr>
              <a:t>结点；</a:t>
            </a:r>
            <a:endParaRPr lang="zh-CN" altLang="en-US" b="1" kern="1200" baseline="0" dirty="0">
              <a:latin typeface="宋体" panose="02010600030101010101" pitchFamily="2" charset="-122"/>
              <a:ea typeface="+mn-ea"/>
              <a:cs typeface="+mn-cs"/>
            </a:endParaRPr>
          </a:p>
          <a:p>
            <a:pPr lvl="1" algn="l" defTabSz="914400">
              <a:lnSpc>
                <a:spcPct val="110000"/>
              </a:lnSpc>
              <a:buSzPct val="90000"/>
            </a:pPr>
            <a:r>
              <a:rPr lang="zh-CN" altLang="en-US" b="1" kern="1200" baseline="0" dirty="0">
                <a:solidFill>
                  <a:schemeClr val="folHlink"/>
                </a:solidFill>
                <a:latin typeface="+mn-lt"/>
                <a:ea typeface="+mn-ea"/>
                <a:cs typeface="+mn-cs"/>
              </a:rPr>
              <a:t>⑵</a:t>
            </a:r>
            <a:r>
              <a:rPr lang="zh-CN" altLang="en-US" kern="1200" baseline="0" dirty="0">
                <a:solidFill>
                  <a:schemeClr val="folHlink"/>
                </a:solidFill>
                <a:latin typeface="+mn-lt"/>
                <a:ea typeface="+mn-ea"/>
                <a:cs typeface="+mn-cs"/>
              </a:rPr>
              <a:t> </a:t>
            </a:r>
            <a:r>
              <a:rPr lang="zh-CN" altLang="en-US" b="1" kern="1200" baseline="0" dirty="0">
                <a:latin typeface="宋体" panose="02010600030101010101" pitchFamily="2" charset="-122"/>
                <a:ea typeface="+mn-ea"/>
                <a:cs typeface="+mn-cs"/>
              </a:rPr>
              <a:t>若</a:t>
            </a:r>
            <a:r>
              <a:rPr lang="en-US" altLang="x-none" b="1" kern="1200" baseline="0" dirty="0">
                <a:latin typeface="+mn-lt"/>
                <a:ea typeface="+mn-ea"/>
                <a:cs typeface="+mn-cs"/>
              </a:rPr>
              <a:t>n&gt;1</a:t>
            </a:r>
            <a:r>
              <a:rPr lang="zh-CN" altLang="en-US" b="1" kern="1200" baseline="0" dirty="0">
                <a:latin typeface="宋体" panose="02010600030101010101" pitchFamily="2" charset="-122"/>
                <a:ea typeface="+mn-ea"/>
                <a:cs typeface="+mn-cs"/>
              </a:rPr>
              <a:t>时，其余的结点被分成为</a:t>
            </a:r>
            <a:r>
              <a:rPr lang="zh-CN" altLang="en-US" b="1" kern="1200" baseline="0" dirty="0">
                <a:solidFill>
                  <a:schemeClr val="folHlink"/>
                </a:solidFill>
                <a:latin typeface="宋体" panose="02010600030101010101" pitchFamily="2" charset="-122"/>
                <a:ea typeface="+mn-ea"/>
                <a:cs typeface="+mn-cs"/>
              </a:rPr>
              <a:t>二个互不相交</a:t>
            </a:r>
            <a:r>
              <a:rPr lang="zh-CN" altLang="en-US" b="1" kern="1200" baseline="0" dirty="0">
                <a:latin typeface="宋体" panose="02010600030101010101" pitchFamily="2" charset="-122"/>
                <a:ea typeface="+mn-ea"/>
                <a:cs typeface="+mn-cs"/>
              </a:rPr>
              <a:t>的子集</a:t>
            </a:r>
            <a:r>
              <a:rPr lang="en-US" altLang="x-none" b="1" kern="1200" baseline="0" dirty="0">
                <a:latin typeface="+mn-lt"/>
                <a:ea typeface="+mn-ea"/>
                <a:cs typeface="+mn-cs"/>
              </a:rPr>
              <a:t>T</a:t>
            </a:r>
            <a:r>
              <a:rPr lang="en-US" altLang="x-none" b="1" kern="1200" baseline="-18000" dirty="0">
                <a:latin typeface="+mn-lt"/>
                <a:ea typeface="+mn-ea"/>
                <a:cs typeface="+mn-cs"/>
              </a:rPr>
              <a:t>1</a:t>
            </a:r>
            <a:r>
              <a:rPr lang="en-US" altLang="x-none" b="1" kern="1200" baseline="0" dirty="0">
                <a:latin typeface="+mn-lt"/>
                <a:ea typeface="+mn-ea"/>
                <a:cs typeface="+mn-cs"/>
              </a:rPr>
              <a:t>,T</a:t>
            </a:r>
            <a:r>
              <a:rPr lang="en-US" altLang="x-none" b="1" kern="1200" baseline="-18000" dirty="0">
                <a:latin typeface="+mn-lt"/>
                <a:ea typeface="+mn-ea"/>
                <a:cs typeface="+mn-cs"/>
              </a:rPr>
              <a:t>2</a:t>
            </a:r>
            <a:r>
              <a:rPr lang="zh-CN" altLang="en-US" b="1" kern="1200" baseline="0" dirty="0">
                <a:latin typeface="宋体" panose="02010600030101010101" pitchFamily="2" charset="-122"/>
                <a:ea typeface="+mn-ea"/>
                <a:cs typeface="+mn-cs"/>
              </a:rPr>
              <a:t>，分别称之为左</a:t>
            </a:r>
            <a:r>
              <a:rPr lang="zh-CN" altLang="en-US" b="1" kern="1200" baseline="0" dirty="0">
                <a:latin typeface="+mn-lt"/>
                <a:ea typeface="+mn-ea"/>
                <a:cs typeface="+mn-cs"/>
              </a:rPr>
              <a:t>、</a:t>
            </a:r>
            <a:r>
              <a:rPr lang="zh-CN" altLang="en-US" b="1" kern="1200" baseline="0" dirty="0">
                <a:latin typeface="宋体" panose="02010600030101010101" pitchFamily="2" charset="-122"/>
                <a:ea typeface="+mn-ea"/>
                <a:cs typeface="+mn-cs"/>
              </a:rPr>
              <a:t>右子树，并且左</a:t>
            </a:r>
            <a:r>
              <a:rPr lang="zh-CN" altLang="en-US" b="1" kern="1200" baseline="0" dirty="0">
                <a:latin typeface="+mn-lt"/>
                <a:ea typeface="+mn-ea"/>
                <a:cs typeface="+mn-cs"/>
              </a:rPr>
              <a:t>、</a:t>
            </a:r>
            <a:r>
              <a:rPr lang="zh-CN" altLang="en-US" b="1" kern="1200" baseline="0" dirty="0">
                <a:latin typeface="宋体" panose="02010600030101010101" pitchFamily="2" charset="-122"/>
                <a:ea typeface="+mn-ea"/>
                <a:cs typeface="+mn-cs"/>
              </a:rPr>
              <a:t>右子树又都是二叉树。</a:t>
            </a:r>
            <a:endParaRPr lang="zh-CN" altLang="en-US"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由此可知，二叉树的</a:t>
            </a:r>
            <a:r>
              <a:rPr lang="zh-CN" altLang="en-US" sz="2800" b="1" kern="1200" baseline="0" dirty="0">
                <a:solidFill>
                  <a:schemeClr val="folHlink"/>
                </a:solidFill>
                <a:latin typeface="宋体" panose="02010600030101010101" pitchFamily="2" charset="-122"/>
                <a:ea typeface="+mn-ea"/>
                <a:cs typeface="+mn-cs"/>
              </a:rPr>
              <a:t>定义是递归</a:t>
            </a:r>
            <a:r>
              <a:rPr lang="zh-CN" altLang="en-US" sz="2800" b="1" kern="1200" baseline="0" dirty="0">
                <a:latin typeface="宋体" panose="02010600030101010101" pitchFamily="2" charset="-122"/>
                <a:ea typeface="+mn-ea"/>
                <a:cs typeface="+mn-cs"/>
              </a:rPr>
              <a:t>的。</a:t>
            </a:r>
            <a:endParaRPr lang="zh-CN" altLang="en-US" sz="2800" b="1" kern="1200" baseline="0" dirty="0">
              <a:latin typeface="宋体" panose="02010600030101010101" pitchFamily="2" charset="-122"/>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2" name="标题 399361"/>
          <p:cNvSpPr>
            <a:spLocks noGrp="1"/>
          </p:cNvSpPr>
          <p:nvPr>
            <p:ph type="title"/>
          </p:nvPr>
        </p:nvSpPr>
        <p:spPr>
          <a:xfrm>
            <a:off x="2133600" y="225425"/>
            <a:ext cx="7772400" cy="755650"/>
          </a:xfrm>
        </p:spPr>
        <p:txBody>
          <a:bodyPr lIns="92075" tIns="46038" rIns="92075" bIns="46038" anchor="ctr"/>
          <a:p>
            <a:pPr fontAlgn="base"/>
            <a:r>
              <a:rPr lang="en-US" altLang="x-none" b="1" strike="noStrike" noProof="1" dirty="0">
                <a:latin typeface="Times New Roman" panose="02020603050405020304" pitchFamily="2" charset="0"/>
              </a:rPr>
              <a:t>6.6.1   </a:t>
            </a:r>
            <a:r>
              <a:rPr lang="zh-CN" altLang="en-US" b="1" strike="noStrike" noProof="1" dirty="0">
                <a:latin typeface="楷体_GB2312" pitchFamily="1" charset="-122"/>
                <a:ea typeface="楷体_GB2312" pitchFamily="1" charset="-122"/>
              </a:rPr>
              <a:t>最优二叉树</a:t>
            </a:r>
            <a:r>
              <a:rPr lang="en-US" altLang="x-none" b="1" strike="noStrike" noProof="1" dirty="0">
                <a:latin typeface="Times New Roman" panose="02020603050405020304" pitchFamily="2" charset="0"/>
              </a:rPr>
              <a:t>(Huffman</a:t>
            </a:r>
            <a:r>
              <a:rPr lang="zh-CN" altLang="en-US" b="1" strike="noStrike" noProof="1" dirty="0">
                <a:latin typeface="Times New Roman" panose="02020603050405020304" pitchFamily="2" charset="0"/>
                <a:ea typeface="楷体_GB2312" pitchFamily="1" charset="-122"/>
              </a:rPr>
              <a:t>树</a:t>
            </a:r>
            <a:r>
              <a:rPr lang="en-US" altLang="x-none" b="1" strike="noStrike" noProof="1" dirty="0">
                <a:latin typeface="Times New Roman" panose="02020603050405020304" pitchFamily="2" charset="0"/>
              </a:rPr>
              <a:t>)</a:t>
            </a:r>
            <a:endParaRPr lang="en-US" altLang="x-none" b="1" strike="noStrike" noProof="1" dirty="0">
              <a:latin typeface="Times New Roman" panose="02020603050405020304" pitchFamily="2" charset="0"/>
            </a:endParaRPr>
          </a:p>
        </p:txBody>
      </p:sp>
      <p:sp>
        <p:nvSpPr>
          <p:cNvPr id="353282" name="文本占位符 399362"/>
          <p:cNvSpPr>
            <a:spLocks noGrp="1"/>
          </p:cNvSpPr>
          <p:nvPr>
            <p:ph idx="1"/>
          </p:nvPr>
        </p:nvSpPr>
        <p:spPr>
          <a:xfrm>
            <a:off x="1752600" y="1295400"/>
            <a:ext cx="8736013" cy="5373688"/>
          </a:xfrm>
        </p:spPr>
        <p:txBody>
          <a:bodyPr anchor="t"/>
          <a:p>
            <a:pPr marL="0" indent="0">
              <a:lnSpc>
                <a:spcPct val="110000"/>
              </a:lnSpc>
              <a:buNone/>
            </a:pPr>
            <a:r>
              <a:rPr lang="en-US" altLang="x-none" sz="4000" b="1" dirty="0">
                <a:solidFill>
                  <a:schemeClr val="tx2"/>
                </a:solidFill>
              </a:rPr>
              <a:t>1</a:t>
            </a:r>
            <a:r>
              <a:rPr lang="en-US" altLang="x-none" sz="4000" b="1" dirty="0">
                <a:solidFill>
                  <a:schemeClr val="tx2"/>
                </a:solidFill>
                <a:latin typeface="宋体" panose="02010600030101010101" pitchFamily="2" charset="-122"/>
              </a:rPr>
              <a:t> </a:t>
            </a:r>
            <a:r>
              <a:rPr lang="zh-CN" altLang="en-US" sz="4000" b="1" dirty="0">
                <a:solidFill>
                  <a:schemeClr val="tx2"/>
                </a:solidFill>
                <a:latin typeface="楷体_GB2312" pitchFamily="1" charset="-122"/>
                <a:ea typeface="楷体_GB2312" pitchFamily="1" charset="-122"/>
              </a:rPr>
              <a:t>基本概念</a:t>
            </a:r>
            <a:endParaRPr lang="zh-CN" altLang="en-US" sz="4000" b="1" dirty="0">
              <a:solidFill>
                <a:schemeClr val="tx2"/>
              </a:solidFill>
              <a:latin typeface="楷体_GB2312" pitchFamily="1" charset="-122"/>
              <a:ea typeface="楷体_GB2312" pitchFamily="1" charset="-122"/>
            </a:endParaRPr>
          </a:p>
          <a:p>
            <a:pPr marL="533400" lvl="1" indent="0">
              <a:lnSpc>
                <a:spcPct val="110000"/>
              </a:lnSpc>
              <a:buNone/>
            </a:pPr>
            <a:r>
              <a:rPr lang="zh-CN" altLang="en-US" b="1" dirty="0">
                <a:solidFill>
                  <a:schemeClr val="folHlink"/>
                </a:solidFill>
                <a:latin typeface="宋体" panose="02010600030101010101" pitchFamily="2" charset="-122"/>
              </a:rPr>
              <a:t>① 结点路径</a:t>
            </a:r>
            <a:r>
              <a:rPr lang="zh-CN" altLang="en-US" b="1" dirty="0"/>
              <a:t>：从树中一个结点到另一个结点的之间的分支构成这两个结点之间的路径。</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② 路径长度</a:t>
            </a:r>
            <a:r>
              <a:rPr lang="zh-CN" altLang="en-US" b="1" dirty="0">
                <a:latin typeface="宋体" panose="02010600030101010101" pitchFamily="2" charset="-122"/>
              </a:rPr>
              <a:t>：结点路径上的分支数目称为路径长度</a:t>
            </a:r>
            <a:r>
              <a:rPr lang="zh-CN" altLang="en-US" b="1" dirty="0"/>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③ 树的路径长度</a:t>
            </a:r>
            <a:r>
              <a:rPr lang="zh-CN" altLang="en-US" b="1" dirty="0">
                <a:latin typeface="宋体" panose="02010600030101010101" pitchFamily="2" charset="-122"/>
              </a:rPr>
              <a:t>：从树根到每一个结点的路径长度之和</a:t>
            </a:r>
            <a:r>
              <a:rPr lang="zh-CN" altLang="en-US" b="1" dirty="0"/>
              <a:t>。</a:t>
            </a:r>
            <a:endParaRPr lang="zh-CN" altLang="en-US" b="1" dirty="0"/>
          </a:p>
          <a:p>
            <a:pPr marL="0" indent="0">
              <a:lnSpc>
                <a:spcPct val="110000"/>
              </a:lnSpc>
              <a:buNone/>
            </a:pPr>
            <a:r>
              <a:rPr lang="zh-CN" altLang="en-US" sz="2800" b="1" dirty="0">
                <a:latin typeface="宋体" panose="02010600030101010101" pitchFamily="2" charset="-122"/>
              </a:rPr>
              <a:t>    例图</a:t>
            </a:r>
            <a:r>
              <a:rPr lang="en-US" altLang="x-none" sz="2800" b="1" dirty="0"/>
              <a:t>6-23</a:t>
            </a:r>
            <a:r>
              <a:rPr lang="zh-CN" altLang="en-US" sz="2800" b="1" dirty="0">
                <a:latin typeface="宋体" panose="02010600030101010101" pitchFamily="2" charset="-122"/>
              </a:rPr>
              <a:t>的树</a:t>
            </a:r>
            <a:r>
              <a:rPr lang="zh-CN" altLang="en-US" sz="2800" b="1" dirty="0"/>
              <a:t>。</a:t>
            </a:r>
            <a:r>
              <a:rPr lang="en-US" altLang="x-none" sz="2800" b="1" dirty="0"/>
              <a:t>A</a:t>
            </a:r>
            <a:r>
              <a:rPr lang="zh-CN" altLang="en-US" sz="2800" b="1" dirty="0"/>
              <a:t>到</a:t>
            </a:r>
            <a:r>
              <a:rPr lang="en-US" altLang="x-none" sz="2800" b="1" dirty="0"/>
              <a:t>F </a:t>
            </a:r>
            <a:r>
              <a:rPr lang="zh-CN" altLang="en-US" sz="2800" b="1" dirty="0">
                <a:latin typeface="宋体" panose="02010600030101010101" pitchFamily="2" charset="-122"/>
              </a:rPr>
              <a:t>：结点路径 </a:t>
            </a:r>
            <a:r>
              <a:rPr lang="en-US" altLang="x-none" sz="2800" b="1" dirty="0"/>
              <a:t>AEF </a:t>
            </a:r>
            <a:r>
              <a:rPr lang="zh-CN" altLang="en-US" sz="2800" b="1" dirty="0">
                <a:latin typeface="宋体" panose="02010600030101010101" pitchFamily="2" charset="-122"/>
              </a:rPr>
              <a:t>；路径长度</a:t>
            </a:r>
            <a:r>
              <a:rPr lang="en-US" altLang="x-none" sz="2800" b="1" dirty="0">
                <a:latin typeface="宋体" panose="02010600030101010101" pitchFamily="2" charset="-122"/>
              </a:rPr>
              <a:t>(</a:t>
            </a:r>
            <a:r>
              <a:rPr lang="zh-CN" altLang="en-US" sz="2800" b="1" dirty="0">
                <a:latin typeface="宋体" panose="02010600030101010101" pitchFamily="2" charset="-122"/>
              </a:rPr>
              <a:t>即边的数目</a:t>
            </a:r>
            <a:r>
              <a:rPr lang="en-US" altLang="x-none" sz="2800" b="1" dirty="0">
                <a:latin typeface="宋体" panose="02010600030101010101" pitchFamily="2" charset="-122"/>
              </a:rPr>
              <a:t>)  </a:t>
            </a:r>
            <a:r>
              <a:rPr lang="en-US" altLang="x-none" sz="2800" b="1" dirty="0"/>
              <a:t>2</a:t>
            </a:r>
            <a:r>
              <a:rPr lang="en-US" altLang="x-none" sz="2800" b="1" dirty="0">
                <a:latin typeface="宋体" panose="02010600030101010101" pitchFamily="2" charset="-122"/>
              </a:rPr>
              <a:t> </a:t>
            </a:r>
            <a:r>
              <a:rPr lang="zh-CN" altLang="en-US" sz="2800" b="1" dirty="0">
                <a:latin typeface="宋体" panose="02010600030101010101" pitchFamily="2" charset="-122"/>
              </a:rPr>
              <a:t>；树的路径长度：</a:t>
            </a:r>
            <a:r>
              <a:rPr lang="en-US" altLang="x-none" sz="2800" b="1" dirty="0">
                <a:latin typeface="宋体" panose="02010600030101010101" pitchFamily="2" charset="-122"/>
              </a:rPr>
              <a:t>3</a:t>
            </a:r>
            <a:r>
              <a:rPr lang="en-US" altLang="x-none" sz="2800" b="1" dirty="0">
                <a:sym typeface="Symbol" panose="05050102010706020507" pitchFamily="2" charset="2"/>
              </a:rPr>
              <a:t>1+52+23=19</a:t>
            </a:r>
            <a:r>
              <a:rPr lang="en-US" altLang="x-none" sz="2800" b="1" dirty="0"/>
              <a:t> </a:t>
            </a:r>
            <a:endParaRPr lang="en-US" altLang="x-none" sz="2800"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4305" name="文本占位符 400385"/>
          <p:cNvSpPr>
            <a:spLocks noGrp="1"/>
          </p:cNvSpPr>
          <p:nvPr>
            <p:ph idx="1"/>
          </p:nvPr>
        </p:nvSpPr>
        <p:spPr>
          <a:xfrm>
            <a:off x="1676400" y="349250"/>
            <a:ext cx="8839200" cy="6175375"/>
          </a:xfrm>
        </p:spPr>
        <p:txBody>
          <a:bodyPr anchor="t"/>
          <a:p>
            <a:pPr marL="533400" lvl="1" indent="0">
              <a:lnSpc>
                <a:spcPct val="110000"/>
              </a:lnSpc>
              <a:buNone/>
            </a:pPr>
            <a:r>
              <a:rPr lang="zh-CN" altLang="en-US" b="1" dirty="0">
                <a:solidFill>
                  <a:schemeClr val="folHlink"/>
                </a:solidFill>
                <a:latin typeface="宋体" panose="02010600030101010101" pitchFamily="2" charset="-122"/>
              </a:rPr>
              <a:t>④</a:t>
            </a:r>
            <a:r>
              <a:rPr lang="zh-CN" altLang="en-US" dirty="0">
                <a:solidFill>
                  <a:schemeClr val="folHlink"/>
                </a:solidFill>
                <a:latin typeface="宋体" panose="02010600030101010101" pitchFamily="2" charset="-122"/>
              </a:rPr>
              <a:t> </a:t>
            </a:r>
            <a:r>
              <a:rPr lang="zh-CN" altLang="en-US" b="1" dirty="0">
                <a:solidFill>
                  <a:schemeClr val="folHlink"/>
                </a:solidFill>
                <a:latin typeface="宋体" panose="02010600030101010101" pitchFamily="2" charset="-122"/>
              </a:rPr>
              <a:t>结点的带权路径长度</a:t>
            </a:r>
            <a:r>
              <a:rPr lang="zh-CN" altLang="en-US" b="1" dirty="0">
                <a:latin typeface="宋体" panose="02010600030101010101" pitchFamily="2" charset="-122"/>
              </a:rPr>
              <a:t>：从该结点的到树的根结点之间的路径长度与结点的权</a:t>
            </a:r>
            <a:r>
              <a:rPr lang="en-US" altLang="x-none" b="1" dirty="0">
                <a:latin typeface="宋体" panose="02010600030101010101" pitchFamily="2" charset="-122"/>
              </a:rPr>
              <a:t>(</a:t>
            </a:r>
            <a:r>
              <a:rPr lang="zh-CN" altLang="en-US" b="1" dirty="0">
                <a:latin typeface="宋体" panose="02010600030101010101" pitchFamily="2" charset="-122"/>
              </a:rPr>
              <a:t>值</a:t>
            </a:r>
            <a:r>
              <a:rPr lang="en-US" altLang="x-none" b="1" dirty="0">
                <a:latin typeface="宋体" panose="02010600030101010101" pitchFamily="2" charset="-122"/>
              </a:rPr>
              <a:t>)</a:t>
            </a:r>
            <a:r>
              <a:rPr lang="zh-CN" altLang="en-US" b="1" dirty="0">
                <a:latin typeface="宋体" panose="02010600030101010101" pitchFamily="2" charset="-122"/>
              </a:rPr>
              <a:t>的乘积</a:t>
            </a:r>
            <a:r>
              <a:rPr lang="zh-CN" altLang="en-US" b="1" dirty="0"/>
              <a:t>。</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权</a:t>
            </a:r>
            <a:r>
              <a:rPr lang="en-US" altLang="x-none" b="1" dirty="0">
                <a:solidFill>
                  <a:schemeClr val="folHlink"/>
                </a:solidFill>
                <a:latin typeface="宋体" panose="02010600030101010101" pitchFamily="2" charset="-122"/>
              </a:rPr>
              <a:t>(</a:t>
            </a:r>
            <a:r>
              <a:rPr lang="zh-CN" altLang="en-US" b="1" dirty="0">
                <a:solidFill>
                  <a:schemeClr val="folHlink"/>
                </a:solidFill>
                <a:latin typeface="宋体" panose="02010600030101010101" pitchFamily="2" charset="-122"/>
              </a:rPr>
              <a:t>值</a:t>
            </a:r>
            <a:r>
              <a:rPr lang="en-US" altLang="x-none" b="1" dirty="0">
                <a:solidFill>
                  <a:schemeClr val="folHlink"/>
                </a:solidFill>
                <a:latin typeface="宋体" panose="02010600030101010101" pitchFamily="2" charset="-122"/>
              </a:rPr>
              <a:t>)</a:t>
            </a:r>
            <a:r>
              <a:rPr lang="zh-CN" altLang="en-US" b="1" dirty="0">
                <a:latin typeface="宋体" panose="02010600030101010101" pitchFamily="2" charset="-122"/>
              </a:rPr>
              <a:t>：各种</a:t>
            </a:r>
            <a:r>
              <a:rPr lang="zh-CN" altLang="en-US" b="1" dirty="0">
                <a:solidFill>
                  <a:schemeClr val="folHlink"/>
                </a:solidFill>
                <a:latin typeface="宋体" panose="02010600030101010101" pitchFamily="2" charset="-122"/>
              </a:rPr>
              <a:t>开销</a:t>
            </a:r>
            <a:r>
              <a:rPr lang="zh-CN" altLang="en-US" b="1" dirty="0"/>
              <a:t>、</a:t>
            </a:r>
            <a:r>
              <a:rPr lang="zh-CN" altLang="en-US" b="1" dirty="0">
                <a:solidFill>
                  <a:schemeClr val="folHlink"/>
                </a:solidFill>
                <a:latin typeface="宋体" panose="02010600030101010101" pitchFamily="2" charset="-122"/>
              </a:rPr>
              <a:t>代价</a:t>
            </a:r>
            <a:r>
              <a:rPr lang="zh-CN" altLang="en-US" b="1" dirty="0"/>
              <a:t>、</a:t>
            </a:r>
            <a:r>
              <a:rPr lang="zh-CN" altLang="en-US" b="1" dirty="0">
                <a:solidFill>
                  <a:schemeClr val="folHlink"/>
                </a:solidFill>
                <a:latin typeface="宋体" panose="02010600030101010101" pitchFamily="2" charset="-122"/>
              </a:rPr>
              <a:t>频度</a:t>
            </a:r>
            <a:r>
              <a:rPr lang="zh-CN" altLang="en-US" b="1" dirty="0">
                <a:latin typeface="宋体" panose="02010600030101010101" pitchFamily="2" charset="-122"/>
              </a:rPr>
              <a:t>等的抽象称呼</a:t>
            </a:r>
            <a:r>
              <a:rPr lang="zh-CN" altLang="en-US" b="1" dirty="0"/>
              <a:t>。</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⑤</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solidFill>
                  <a:schemeClr val="folHlink"/>
                </a:solidFill>
                <a:latin typeface="宋体" panose="02010600030101010101" pitchFamily="2" charset="-122"/>
              </a:rPr>
              <a:t>树的带权路径长度</a:t>
            </a:r>
            <a:r>
              <a:rPr lang="zh-CN" altLang="en-US" b="1" dirty="0">
                <a:latin typeface="宋体" panose="02010600030101010101" pitchFamily="2" charset="-122"/>
              </a:rPr>
              <a:t>：树中</a:t>
            </a:r>
            <a:r>
              <a:rPr lang="zh-CN" altLang="en-US" b="1" dirty="0">
                <a:solidFill>
                  <a:schemeClr val="folHlink"/>
                </a:solidFill>
                <a:latin typeface="宋体" panose="02010600030101010101" pitchFamily="2" charset="-122"/>
              </a:rPr>
              <a:t>所有叶子结点</a:t>
            </a:r>
            <a:r>
              <a:rPr lang="zh-CN" altLang="en-US" b="1" dirty="0">
                <a:latin typeface="宋体" panose="02010600030101010101" pitchFamily="2" charset="-122"/>
              </a:rPr>
              <a:t>的带权路径长度之和，记做：</a:t>
            </a:r>
            <a:endParaRPr lang="zh-CN" altLang="en-US" b="1" dirty="0">
              <a:latin typeface="宋体" panose="02010600030101010101" pitchFamily="2" charset="-122"/>
            </a:endParaRPr>
          </a:p>
          <a:p>
            <a:pPr marL="0" indent="0">
              <a:lnSpc>
                <a:spcPct val="110000"/>
              </a:lnSpc>
              <a:buNone/>
            </a:pPr>
            <a:r>
              <a:rPr lang="zh-CN" altLang="en-US" sz="2800" b="1" dirty="0"/>
              <a:t>        </a:t>
            </a:r>
            <a:r>
              <a:rPr lang="en-US" altLang="x-none" sz="2800" b="1" dirty="0"/>
              <a:t>WPL=w</a:t>
            </a:r>
            <a:r>
              <a:rPr lang="en-US" altLang="x-none" sz="2800" b="1" baseline="-18000" dirty="0"/>
              <a:t>1</a:t>
            </a:r>
            <a:r>
              <a:rPr lang="en-US" altLang="x-none" sz="2800" b="1" dirty="0">
                <a:sym typeface="Symbol" panose="05050102010706020507" pitchFamily="2" charset="2"/>
              </a:rPr>
              <a:t></a:t>
            </a:r>
            <a:r>
              <a:rPr lang="en-US" altLang="x-none" sz="2800" b="1" i="1" dirty="0"/>
              <a:t>l</a:t>
            </a:r>
            <a:r>
              <a:rPr lang="en-US" altLang="x-none" sz="2800" b="1" baseline="-18000" dirty="0"/>
              <a:t>1</a:t>
            </a:r>
            <a:r>
              <a:rPr lang="en-US" altLang="x-none" sz="2800" b="1" dirty="0"/>
              <a:t>+w</a:t>
            </a:r>
            <a:r>
              <a:rPr lang="en-US" altLang="x-none" sz="2800" b="1" baseline="-18000" dirty="0"/>
              <a:t>2</a:t>
            </a:r>
            <a:r>
              <a:rPr lang="en-US" altLang="x-none" sz="2800" b="1" dirty="0">
                <a:sym typeface="Symbol" panose="05050102010706020507" pitchFamily="2" charset="2"/>
              </a:rPr>
              <a:t></a:t>
            </a:r>
            <a:r>
              <a:rPr lang="en-US" altLang="x-none" sz="2800" b="1" i="1" dirty="0"/>
              <a:t>l</a:t>
            </a:r>
            <a:r>
              <a:rPr lang="en-US" altLang="x-none" sz="2800" b="1" baseline="-18000" dirty="0"/>
              <a:t>2</a:t>
            </a:r>
            <a:r>
              <a:rPr lang="en-US" altLang="x-none" sz="2800" b="1" dirty="0"/>
              <a:t>+</a:t>
            </a:r>
            <a:r>
              <a:rPr lang="en-US" altLang="x-none" sz="2800" b="1" dirty="0">
                <a:ea typeface="Arial Unicode MS" panose="020B0604020202020204" charset="-122"/>
              </a:rPr>
              <a:t>⋯</a:t>
            </a:r>
            <a:r>
              <a:rPr lang="en-US" altLang="x-none" sz="2800" b="1" dirty="0"/>
              <a:t>+w</a:t>
            </a:r>
            <a:r>
              <a:rPr lang="en-US" altLang="x-none" sz="2800" b="1" baseline="-18000" dirty="0"/>
              <a:t>n</a:t>
            </a:r>
            <a:r>
              <a:rPr lang="en-US" altLang="x-none" sz="2800" b="1" dirty="0">
                <a:sym typeface="Symbol" panose="05050102010706020507" pitchFamily="2" charset="2"/>
              </a:rPr>
              <a:t></a:t>
            </a:r>
            <a:r>
              <a:rPr lang="en-US" altLang="x-none" sz="2800" b="1" i="1" dirty="0"/>
              <a:t>l</a:t>
            </a:r>
            <a:r>
              <a:rPr lang="en-US" altLang="x-none" sz="2800" b="1" baseline="-18000" dirty="0"/>
              <a:t>n</a:t>
            </a:r>
            <a:r>
              <a:rPr lang="en-US" altLang="x-none" sz="2800" b="1" dirty="0"/>
              <a:t>=</a:t>
            </a:r>
            <a:r>
              <a:rPr lang="en-US" altLang="x-none" sz="2800" b="1" dirty="0">
                <a:ea typeface="Arial Unicode MS" panose="020B0604020202020204" charset="-122"/>
              </a:rPr>
              <a:t>∑</a:t>
            </a:r>
            <a:r>
              <a:rPr lang="en-US" altLang="x-none" sz="2800" b="1" dirty="0"/>
              <a:t>w</a:t>
            </a:r>
            <a:r>
              <a:rPr lang="en-US" altLang="x-none" sz="2800" b="1" baseline="-18000" dirty="0"/>
              <a:t>i</a:t>
            </a:r>
            <a:r>
              <a:rPr lang="en-US" altLang="x-none" sz="2800" b="1" dirty="0">
                <a:sym typeface="Symbol" panose="05050102010706020507" pitchFamily="2" charset="2"/>
              </a:rPr>
              <a:t></a:t>
            </a:r>
            <a:r>
              <a:rPr lang="en-US" altLang="x-none" sz="2800" b="1" i="1" dirty="0"/>
              <a:t>l</a:t>
            </a:r>
            <a:r>
              <a:rPr lang="en-US" altLang="x-none" sz="2800" b="1" baseline="-18000" dirty="0"/>
              <a:t>i</a:t>
            </a:r>
            <a:r>
              <a:rPr lang="en-US" altLang="x-none" sz="2800" b="1" dirty="0"/>
              <a:t>    (i=1,2,</a:t>
            </a:r>
            <a:r>
              <a:rPr lang="en-US" altLang="x-none" sz="2800" b="1" dirty="0">
                <a:ea typeface="Arial Unicode MS" panose="020B0604020202020204" charset="-122"/>
              </a:rPr>
              <a:t>⋯,n</a:t>
            </a:r>
            <a:r>
              <a:rPr lang="en-US" altLang="x-none" sz="2800" b="1" dirty="0"/>
              <a:t>)</a:t>
            </a:r>
            <a:endParaRPr lang="en-US" altLang="x-none" sz="2800" b="1" dirty="0"/>
          </a:p>
          <a:p>
            <a:pPr marL="533400" lvl="1" indent="0">
              <a:lnSpc>
                <a:spcPct val="110000"/>
              </a:lnSpc>
              <a:buNone/>
            </a:pPr>
            <a:r>
              <a:rPr lang="zh-CN" altLang="en-US" b="1" dirty="0">
                <a:latin typeface="宋体" panose="02010600030101010101" pitchFamily="2" charset="-122"/>
              </a:rPr>
              <a:t>其中：</a:t>
            </a:r>
            <a:r>
              <a:rPr lang="en-US" altLang="x-none" b="1" dirty="0"/>
              <a:t>n</a:t>
            </a:r>
            <a:r>
              <a:rPr lang="zh-CN" altLang="en-US" b="1" dirty="0"/>
              <a:t>为叶子结点的个数</a:t>
            </a:r>
            <a:r>
              <a:rPr lang="zh-CN" altLang="en-US" b="1" dirty="0">
                <a:latin typeface="宋体" panose="02010600030101010101" pitchFamily="2" charset="-122"/>
              </a:rPr>
              <a:t>；</a:t>
            </a:r>
            <a:r>
              <a:rPr lang="en-US" altLang="x-none" b="1" dirty="0"/>
              <a:t>w</a:t>
            </a:r>
            <a:r>
              <a:rPr lang="en-US" altLang="x-none" b="1" baseline="-18000" dirty="0"/>
              <a:t>i</a:t>
            </a:r>
            <a:r>
              <a:rPr lang="zh-CN" altLang="en-US" b="1" dirty="0"/>
              <a:t>为第</a:t>
            </a:r>
            <a:r>
              <a:rPr lang="en-US" altLang="x-none" b="1" dirty="0"/>
              <a:t>i</a:t>
            </a:r>
            <a:r>
              <a:rPr lang="zh-CN" altLang="en-US" b="1" dirty="0"/>
              <a:t>个结点的权值</a:t>
            </a:r>
            <a:r>
              <a:rPr lang="zh-CN" altLang="en-US" b="1" dirty="0">
                <a:latin typeface="宋体" panose="02010600030101010101" pitchFamily="2" charset="-122"/>
              </a:rPr>
              <a:t>；</a:t>
            </a:r>
            <a:r>
              <a:rPr lang="zh-CN" altLang="en-US" b="1" dirty="0"/>
              <a:t> </a:t>
            </a:r>
            <a:r>
              <a:rPr lang="en-US" altLang="x-none" b="1" i="1" dirty="0"/>
              <a:t>l</a:t>
            </a:r>
            <a:r>
              <a:rPr lang="en-US" altLang="x-none" b="1" baseline="-18000" dirty="0"/>
              <a:t>i</a:t>
            </a:r>
            <a:r>
              <a:rPr lang="zh-CN" altLang="en-US" b="1" dirty="0"/>
              <a:t>为第</a:t>
            </a:r>
            <a:r>
              <a:rPr lang="en-US" altLang="x-none" b="1" dirty="0"/>
              <a:t>i</a:t>
            </a:r>
            <a:r>
              <a:rPr lang="zh-CN" altLang="en-US" b="1" dirty="0"/>
              <a:t>个结点的路径长度。</a:t>
            </a:r>
            <a:endParaRPr lang="zh-CN" altLang="en-US" b="1" dirty="0"/>
          </a:p>
          <a:p>
            <a:pPr marL="533400" lvl="1" indent="0">
              <a:lnSpc>
                <a:spcPct val="110000"/>
              </a:lnSpc>
              <a:buNone/>
            </a:pPr>
            <a:r>
              <a:rPr lang="zh-CN" altLang="en-US" b="1" dirty="0">
                <a:solidFill>
                  <a:schemeClr val="folHlink"/>
                </a:solidFill>
              </a:rPr>
              <a:t>⑥</a:t>
            </a:r>
            <a:r>
              <a:rPr lang="zh-CN" altLang="en-US" b="1" dirty="0">
                <a:solidFill>
                  <a:schemeClr val="folHlink"/>
                </a:solidFill>
                <a:ea typeface="Arial Unicode MS" panose="020B0604020202020204" charset="-122"/>
              </a:rPr>
              <a:t>  </a:t>
            </a:r>
            <a:r>
              <a:rPr lang="en-US" altLang="x-none" b="1" dirty="0">
                <a:solidFill>
                  <a:schemeClr val="folHlink"/>
                </a:solidFill>
              </a:rPr>
              <a:t>Huffman</a:t>
            </a:r>
            <a:r>
              <a:rPr lang="zh-CN" altLang="en-US" b="1" dirty="0">
                <a:solidFill>
                  <a:schemeClr val="folHlink"/>
                </a:solidFill>
              </a:rPr>
              <a:t>树</a:t>
            </a:r>
            <a:r>
              <a:rPr lang="zh-CN" altLang="en-US" b="1" dirty="0">
                <a:latin typeface="宋体" panose="02010600030101010101" pitchFamily="2" charset="-122"/>
              </a:rPr>
              <a:t>：具有</a:t>
            </a:r>
            <a:r>
              <a:rPr lang="en-US" altLang="x-none" b="1" dirty="0"/>
              <a:t>n</a:t>
            </a:r>
            <a:r>
              <a:rPr lang="zh-CN" altLang="en-US" b="1" dirty="0"/>
              <a:t>个叶子结点</a:t>
            </a:r>
            <a:r>
              <a:rPr lang="en-US" altLang="x-none" b="1" dirty="0"/>
              <a:t>(</a:t>
            </a:r>
            <a:r>
              <a:rPr lang="zh-CN" altLang="en-US" b="1" dirty="0"/>
              <a:t>每个结点的权值为</a:t>
            </a:r>
            <a:r>
              <a:rPr lang="en-US" altLang="x-none" b="1" dirty="0"/>
              <a:t>w</a:t>
            </a:r>
            <a:r>
              <a:rPr lang="en-US" altLang="x-none" b="1" baseline="-18000" dirty="0"/>
              <a:t>i</a:t>
            </a:r>
            <a:r>
              <a:rPr lang="en-US" altLang="x-none" b="1" dirty="0"/>
              <a:t>) </a:t>
            </a:r>
            <a:r>
              <a:rPr lang="zh-CN" altLang="en-US" b="1" dirty="0"/>
              <a:t>的二叉树不止一棵，但在所有的这些二叉树中，必定存在一棵</a:t>
            </a:r>
            <a:r>
              <a:rPr lang="en-US" altLang="x-none" b="1" dirty="0">
                <a:solidFill>
                  <a:schemeClr val="accent1"/>
                </a:solidFill>
              </a:rPr>
              <a:t>WPL</a:t>
            </a:r>
            <a:r>
              <a:rPr lang="zh-CN" altLang="en-US" b="1" dirty="0">
                <a:solidFill>
                  <a:schemeClr val="accent1"/>
                </a:solidFill>
              </a:rPr>
              <a:t>值最小</a:t>
            </a:r>
            <a:r>
              <a:rPr lang="zh-CN" altLang="en-US" b="1" dirty="0"/>
              <a:t>的树，称这棵树为</a:t>
            </a:r>
            <a:r>
              <a:rPr lang="en-US" altLang="x-none" b="1" dirty="0"/>
              <a:t>Huffman</a:t>
            </a:r>
            <a:r>
              <a:rPr lang="zh-CN" altLang="en-US" b="1" dirty="0"/>
              <a:t>树</a:t>
            </a:r>
            <a:r>
              <a:rPr lang="en-US" altLang="x-none" b="1" dirty="0"/>
              <a:t>(</a:t>
            </a:r>
            <a:r>
              <a:rPr lang="zh-CN" altLang="en-US" b="1" dirty="0"/>
              <a:t>或称最优树</a:t>
            </a:r>
            <a:r>
              <a:rPr lang="en-US" altLang="x-none" b="1" dirty="0"/>
              <a:t>) </a:t>
            </a:r>
            <a:r>
              <a:rPr lang="zh-CN" altLang="en-US" b="1" dirty="0"/>
              <a:t>。</a:t>
            </a:r>
            <a:endParaRPr lang="zh-CN" altLang="en-US"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29" name="文本占位符 401409"/>
          <p:cNvSpPr>
            <a:spLocks noGrp="1"/>
          </p:cNvSpPr>
          <p:nvPr>
            <p:ph idx="1"/>
          </p:nvPr>
        </p:nvSpPr>
        <p:spPr>
          <a:xfrm>
            <a:off x="1676400" y="152400"/>
            <a:ext cx="8839200" cy="4356100"/>
          </a:xfrm>
        </p:spPr>
        <p:txBody>
          <a:bodyPr anchor="t"/>
          <a:p>
            <a:pPr marL="0" indent="0">
              <a:lnSpc>
                <a:spcPct val="110000"/>
              </a:lnSpc>
              <a:buNone/>
            </a:pPr>
            <a:r>
              <a:rPr lang="zh-CN" altLang="en-US" sz="2800" b="1" dirty="0"/>
              <a:t>       在许多判定问题时，利用</a:t>
            </a:r>
            <a:r>
              <a:rPr lang="en-US" altLang="x-none" sz="2800" b="1" dirty="0"/>
              <a:t>Huffman</a:t>
            </a:r>
            <a:r>
              <a:rPr lang="zh-CN" altLang="en-US" sz="2800" b="1" dirty="0"/>
              <a:t>树可以得到最佳判断算法。</a:t>
            </a:r>
            <a:endParaRPr lang="zh-CN" altLang="en-US" sz="2800" b="1" dirty="0"/>
          </a:p>
          <a:p>
            <a:pPr marL="0" indent="0">
              <a:lnSpc>
                <a:spcPct val="110000"/>
              </a:lnSpc>
              <a:buNone/>
            </a:pPr>
            <a:r>
              <a:rPr lang="zh-CN" altLang="en-US" sz="2800" b="1" dirty="0">
                <a:latin typeface="宋体" panose="02010600030101010101" pitchFamily="2" charset="-122"/>
              </a:rPr>
              <a:t>    如图</a:t>
            </a:r>
            <a:r>
              <a:rPr lang="en-US" altLang="x-none" sz="2800" b="1" dirty="0"/>
              <a:t>6-24</a:t>
            </a:r>
            <a:r>
              <a:rPr lang="zh-CN" altLang="en-US" sz="2800" b="1" dirty="0"/>
              <a:t>是权值分别为</a:t>
            </a:r>
            <a:r>
              <a:rPr lang="en-US" altLang="x-none" sz="2800" b="1" dirty="0"/>
              <a:t>2</a:t>
            </a:r>
            <a:r>
              <a:rPr lang="zh-CN" altLang="en-US" sz="2800" b="1" dirty="0"/>
              <a:t>、</a:t>
            </a:r>
            <a:r>
              <a:rPr lang="en-US" altLang="x-none" sz="2800" b="1" dirty="0"/>
              <a:t>3</a:t>
            </a:r>
            <a:r>
              <a:rPr lang="zh-CN" altLang="en-US" sz="2800" b="1" dirty="0"/>
              <a:t>、</a:t>
            </a:r>
            <a:r>
              <a:rPr lang="en-US" altLang="x-none" sz="2800" b="1" dirty="0"/>
              <a:t>6</a:t>
            </a:r>
            <a:r>
              <a:rPr lang="zh-CN" altLang="en-US" sz="2800" b="1" dirty="0"/>
              <a:t>、</a:t>
            </a:r>
            <a:r>
              <a:rPr lang="en-US" altLang="x-none" sz="2800" b="1" dirty="0"/>
              <a:t>7</a:t>
            </a:r>
            <a:r>
              <a:rPr lang="zh-CN" altLang="en-US" sz="2800" b="1" dirty="0"/>
              <a:t>，具有</a:t>
            </a:r>
            <a:r>
              <a:rPr lang="en-US" altLang="x-none" sz="2800" b="1" dirty="0"/>
              <a:t>4</a:t>
            </a:r>
            <a:r>
              <a:rPr lang="zh-CN" altLang="en-US" sz="2800" b="1" dirty="0"/>
              <a:t>个叶子结点的二叉树，它们的带权路径长度分别为</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533400" lvl="1" indent="0">
              <a:lnSpc>
                <a:spcPct val="110000"/>
              </a:lnSpc>
              <a:buNone/>
            </a:pPr>
            <a:r>
              <a:rPr lang="en-US" altLang="x-none" b="1" dirty="0"/>
              <a:t>(a)  WPL=2</a:t>
            </a:r>
            <a:r>
              <a:rPr lang="en-US" altLang="x-none" b="1" dirty="0">
                <a:sym typeface="Symbol" panose="05050102010706020507" pitchFamily="2" charset="2"/>
              </a:rPr>
              <a:t></a:t>
            </a:r>
            <a:r>
              <a:rPr lang="en-US" altLang="x-none" b="1" dirty="0"/>
              <a:t>2+3</a:t>
            </a:r>
            <a:r>
              <a:rPr lang="en-US" altLang="x-none" b="1" dirty="0">
                <a:sym typeface="Symbol" panose="05050102010706020507" pitchFamily="2" charset="2"/>
              </a:rPr>
              <a:t></a:t>
            </a:r>
            <a:r>
              <a:rPr lang="en-US" altLang="x-none" b="1" dirty="0"/>
              <a:t>2+6</a:t>
            </a:r>
            <a:r>
              <a:rPr lang="en-US" altLang="x-none" b="1" dirty="0">
                <a:sym typeface="Symbol" panose="05050102010706020507" pitchFamily="2" charset="2"/>
              </a:rPr>
              <a:t></a:t>
            </a:r>
            <a:r>
              <a:rPr lang="en-US" altLang="x-none" b="1" dirty="0"/>
              <a:t>2+7</a:t>
            </a:r>
            <a:r>
              <a:rPr lang="en-US" altLang="x-none" b="1" dirty="0">
                <a:sym typeface="Symbol" panose="05050102010706020507" pitchFamily="2" charset="2"/>
              </a:rPr>
              <a:t></a:t>
            </a:r>
            <a:r>
              <a:rPr lang="en-US" altLang="x-none" b="1" dirty="0"/>
              <a:t>2=36 </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en-US" altLang="x-none" b="1" dirty="0"/>
              <a:t>(b)   WPL=2</a:t>
            </a:r>
            <a:r>
              <a:rPr lang="en-US" altLang="x-none" b="1" dirty="0">
                <a:sym typeface="Symbol" panose="05050102010706020507" pitchFamily="2" charset="2"/>
              </a:rPr>
              <a:t></a:t>
            </a:r>
            <a:r>
              <a:rPr lang="en-US" altLang="x-none" b="1" dirty="0"/>
              <a:t>1+3</a:t>
            </a:r>
            <a:r>
              <a:rPr lang="en-US" altLang="x-none" b="1" dirty="0">
                <a:sym typeface="Symbol" panose="05050102010706020507" pitchFamily="2" charset="2"/>
              </a:rPr>
              <a:t></a:t>
            </a:r>
            <a:r>
              <a:rPr lang="en-US" altLang="x-none" b="1" dirty="0"/>
              <a:t>2+6</a:t>
            </a:r>
            <a:r>
              <a:rPr lang="en-US" altLang="x-none" b="1" dirty="0">
                <a:sym typeface="Symbol" panose="05050102010706020507" pitchFamily="2" charset="2"/>
              </a:rPr>
              <a:t></a:t>
            </a:r>
            <a:r>
              <a:rPr lang="en-US" altLang="x-none" b="1" dirty="0"/>
              <a:t>3+7</a:t>
            </a:r>
            <a:r>
              <a:rPr lang="en-US" altLang="x-none" b="1" dirty="0">
                <a:sym typeface="Symbol" panose="05050102010706020507" pitchFamily="2" charset="2"/>
              </a:rPr>
              <a:t></a:t>
            </a:r>
            <a:r>
              <a:rPr lang="en-US" altLang="x-none" b="1" dirty="0"/>
              <a:t>3=47 </a:t>
            </a:r>
            <a:r>
              <a:rPr lang="zh-CN" altLang="en-US" b="1" dirty="0">
                <a:latin typeface="宋体" panose="02010600030101010101" pitchFamily="2" charset="-122"/>
              </a:rPr>
              <a:t>；</a:t>
            </a:r>
            <a:endParaRPr lang="zh-CN" altLang="en-US" b="1" dirty="0"/>
          </a:p>
          <a:p>
            <a:pPr marL="533400" lvl="1" indent="0">
              <a:lnSpc>
                <a:spcPct val="110000"/>
              </a:lnSpc>
              <a:buNone/>
            </a:pPr>
            <a:r>
              <a:rPr lang="en-US" altLang="x-none" b="1" dirty="0"/>
              <a:t>(c)   WPL=7</a:t>
            </a:r>
            <a:r>
              <a:rPr lang="en-US" altLang="x-none" b="1" dirty="0">
                <a:sym typeface="Symbol" panose="05050102010706020507" pitchFamily="2" charset="2"/>
              </a:rPr>
              <a:t></a:t>
            </a:r>
            <a:r>
              <a:rPr lang="en-US" altLang="x-none" b="1" dirty="0"/>
              <a:t>1+6</a:t>
            </a:r>
            <a:r>
              <a:rPr lang="en-US" altLang="x-none" b="1" dirty="0">
                <a:sym typeface="Symbol" panose="05050102010706020507" pitchFamily="2" charset="2"/>
              </a:rPr>
              <a:t></a:t>
            </a:r>
            <a:r>
              <a:rPr lang="en-US" altLang="x-none" b="1" dirty="0"/>
              <a:t>2+2</a:t>
            </a:r>
            <a:r>
              <a:rPr lang="en-US" altLang="x-none" b="1" dirty="0">
                <a:sym typeface="Symbol" panose="05050102010706020507" pitchFamily="2" charset="2"/>
              </a:rPr>
              <a:t></a:t>
            </a:r>
            <a:r>
              <a:rPr lang="en-US" altLang="x-none" b="1" dirty="0"/>
              <a:t>3+3</a:t>
            </a:r>
            <a:r>
              <a:rPr lang="en-US" altLang="x-none" b="1" dirty="0">
                <a:sym typeface="Symbol" panose="05050102010706020507" pitchFamily="2" charset="2"/>
              </a:rPr>
              <a:t></a:t>
            </a:r>
            <a:r>
              <a:rPr lang="en-US" altLang="x-none" b="1" dirty="0"/>
              <a:t>3=34 </a:t>
            </a:r>
            <a:r>
              <a:rPr lang="zh-CN" altLang="en-US" b="1" dirty="0"/>
              <a:t>。</a:t>
            </a:r>
            <a:endParaRPr lang="zh-CN" altLang="en-US" b="1" dirty="0"/>
          </a:p>
          <a:p>
            <a:pPr marL="0" indent="0">
              <a:lnSpc>
                <a:spcPct val="110000"/>
              </a:lnSpc>
              <a:buNone/>
            </a:pPr>
            <a:r>
              <a:rPr lang="zh-CN" altLang="en-US" sz="2800" b="1" dirty="0"/>
              <a:t>        其中</a:t>
            </a:r>
            <a:r>
              <a:rPr lang="en-US" altLang="x-none" sz="2800" b="1" dirty="0"/>
              <a:t>(c)</a:t>
            </a:r>
            <a:r>
              <a:rPr lang="zh-CN" altLang="en-US" sz="2800" b="1" dirty="0"/>
              <a:t>的 </a:t>
            </a:r>
            <a:r>
              <a:rPr lang="en-US" altLang="x-none" sz="2800" b="1" dirty="0"/>
              <a:t>WPL</a:t>
            </a:r>
            <a:r>
              <a:rPr lang="zh-CN" altLang="en-US" sz="2800" b="1" dirty="0"/>
              <a:t>值最小，可以证明是</a:t>
            </a:r>
            <a:r>
              <a:rPr lang="en-US" altLang="x-none" sz="2800" b="1" dirty="0"/>
              <a:t>Huffman</a:t>
            </a:r>
            <a:r>
              <a:rPr lang="zh-CN" altLang="en-US" sz="2800" b="1" dirty="0"/>
              <a:t>树。</a:t>
            </a:r>
            <a:endParaRPr lang="zh-CN" altLang="en-US" sz="2800"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6353" name="组合 402433"/>
          <p:cNvGrpSpPr/>
          <p:nvPr/>
        </p:nvGrpSpPr>
        <p:grpSpPr>
          <a:xfrm>
            <a:off x="2495550" y="188913"/>
            <a:ext cx="7391400" cy="3487737"/>
            <a:chOff x="0" y="0"/>
            <a:chExt cx="4656" cy="2197"/>
          </a:xfrm>
        </p:grpSpPr>
        <p:grpSp>
          <p:nvGrpSpPr>
            <p:cNvPr id="356354" name="组合 402434"/>
            <p:cNvGrpSpPr/>
            <p:nvPr/>
          </p:nvGrpSpPr>
          <p:grpSpPr>
            <a:xfrm>
              <a:off x="0" y="322"/>
              <a:ext cx="1432" cy="1107"/>
              <a:chOff x="0" y="0"/>
              <a:chExt cx="1432" cy="1107"/>
            </a:xfrm>
          </p:grpSpPr>
          <p:sp>
            <p:nvSpPr>
              <p:cNvPr id="356355" name="椭圆 402435"/>
              <p:cNvSpPr/>
              <p:nvPr/>
            </p:nvSpPr>
            <p:spPr>
              <a:xfrm>
                <a:off x="624" y="0"/>
                <a:ext cx="249" cy="227"/>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nvGrpSpPr>
              <p:cNvPr id="356356" name="组合 402436"/>
              <p:cNvGrpSpPr/>
              <p:nvPr/>
            </p:nvGrpSpPr>
            <p:grpSpPr>
              <a:xfrm>
                <a:off x="0" y="432"/>
                <a:ext cx="657" cy="667"/>
                <a:chOff x="0" y="0"/>
                <a:chExt cx="657" cy="667"/>
              </a:xfrm>
            </p:grpSpPr>
            <p:sp>
              <p:nvSpPr>
                <p:cNvPr id="356357" name="椭圆 402437"/>
                <p:cNvSpPr/>
                <p:nvPr/>
              </p:nvSpPr>
              <p:spPr>
                <a:xfrm>
                  <a:off x="0" y="437"/>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356358" name="椭圆 402438"/>
                <p:cNvSpPr/>
                <p:nvPr/>
              </p:nvSpPr>
              <p:spPr>
                <a:xfrm>
                  <a:off x="408"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56359" name="椭圆 402439"/>
                <p:cNvSpPr/>
                <p:nvPr/>
              </p:nvSpPr>
              <p:spPr>
                <a:xfrm>
                  <a:off x="208" y="0"/>
                  <a:ext cx="249" cy="227"/>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56360" name="直接连接符 402440"/>
                <p:cNvSpPr/>
                <p:nvPr/>
              </p:nvSpPr>
              <p:spPr>
                <a:xfrm flipH="1">
                  <a:off x="128" y="208"/>
                  <a:ext cx="136" cy="227"/>
                </a:xfrm>
                <a:prstGeom prst="line">
                  <a:avLst/>
                </a:prstGeom>
                <a:ln w="9525" cap="flat" cmpd="sng">
                  <a:solidFill>
                    <a:schemeClr val="tx1"/>
                  </a:solidFill>
                  <a:prstDash val="solid"/>
                  <a:round/>
                  <a:headEnd type="none" w="med" len="med"/>
                  <a:tailEnd type="none" w="med" len="med"/>
                </a:ln>
              </p:spPr>
            </p:sp>
            <p:sp>
              <p:nvSpPr>
                <p:cNvPr id="356361" name="直接连接符 402441"/>
                <p:cNvSpPr/>
                <p:nvPr/>
              </p:nvSpPr>
              <p:spPr>
                <a:xfrm>
                  <a:off x="392" y="208"/>
                  <a:ext cx="136" cy="227"/>
                </a:xfrm>
                <a:prstGeom prst="line">
                  <a:avLst/>
                </a:prstGeom>
                <a:ln w="9525" cap="flat" cmpd="sng">
                  <a:solidFill>
                    <a:schemeClr val="tx1"/>
                  </a:solidFill>
                  <a:prstDash val="solid"/>
                  <a:round/>
                  <a:headEnd type="none" w="med" len="med"/>
                  <a:tailEnd type="none" w="med" len="med"/>
                </a:ln>
              </p:spPr>
            </p:sp>
          </p:grpSp>
          <p:grpSp>
            <p:nvGrpSpPr>
              <p:cNvPr id="356362" name="组合 402442"/>
              <p:cNvGrpSpPr/>
              <p:nvPr/>
            </p:nvGrpSpPr>
            <p:grpSpPr>
              <a:xfrm>
                <a:off x="775" y="440"/>
                <a:ext cx="657" cy="667"/>
                <a:chOff x="0" y="0"/>
                <a:chExt cx="657" cy="667"/>
              </a:xfrm>
            </p:grpSpPr>
            <p:sp>
              <p:nvSpPr>
                <p:cNvPr id="356363" name="椭圆 402443"/>
                <p:cNvSpPr/>
                <p:nvPr/>
              </p:nvSpPr>
              <p:spPr>
                <a:xfrm>
                  <a:off x="0" y="437"/>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356364" name="椭圆 402444"/>
                <p:cNvSpPr/>
                <p:nvPr/>
              </p:nvSpPr>
              <p:spPr>
                <a:xfrm>
                  <a:off x="408"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sp>
              <p:nvSpPr>
                <p:cNvPr id="356365" name="椭圆 402445"/>
                <p:cNvSpPr/>
                <p:nvPr/>
              </p:nvSpPr>
              <p:spPr>
                <a:xfrm>
                  <a:off x="208" y="0"/>
                  <a:ext cx="249" cy="227"/>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56366" name="直接连接符 402446"/>
                <p:cNvSpPr/>
                <p:nvPr/>
              </p:nvSpPr>
              <p:spPr>
                <a:xfrm flipH="1">
                  <a:off x="128" y="208"/>
                  <a:ext cx="136" cy="227"/>
                </a:xfrm>
                <a:prstGeom prst="line">
                  <a:avLst/>
                </a:prstGeom>
                <a:ln w="9525" cap="flat" cmpd="sng">
                  <a:solidFill>
                    <a:schemeClr val="tx1"/>
                  </a:solidFill>
                  <a:prstDash val="solid"/>
                  <a:round/>
                  <a:headEnd type="none" w="med" len="med"/>
                  <a:tailEnd type="none" w="med" len="med"/>
                </a:ln>
              </p:spPr>
            </p:sp>
            <p:sp>
              <p:nvSpPr>
                <p:cNvPr id="356367" name="直接连接符 402447"/>
                <p:cNvSpPr/>
                <p:nvPr/>
              </p:nvSpPr>
              <p:spPr>
                <a:xfrm>
                  <a:off x="392" y="208"/>
                  <a:ext cx="136" cy="227"/>
                </a:xfrm>
                <a:prstGeom prst="line">
                  <a:avLst/>
                </a:prstGeom>
                <a:ln w="9525" cap="flat" cmpd="sng">
                  <a:solidFill>
                    <a:schemeClr val="tx1"/>
                  </a:solidFill>
                  <a:prstDash val="solid"/>
                  <a:round/>
                  <a:headEnd type="none" w="med" len="med"/>
                  <a:tailEnd type="none" w="med" len="med"/>
                </a:ln>
              </p:spPr>
            </p:sp>
          </p:grpSp>
          <p:sp>
            <p:nvSpPr>
              <p:cNvPr id="356368" name="直接连接符 402448"/>
              <p:cNvSpPr/>
              <p:nvPr/>
            </p:nvSpPr>
            <p:spPr>
              <a:xfrm flipH="1">
                <a:off x="368" y="208"/>
                <a:ext cx="295" cy="227"/>
              </a:xfrm>
              <a:prstGeom prst="line">
                <a:avLst/>
              </a:prstGeom>
              <a:ln w="9525" cap="flat" cmpd="sng">
                <a:solidFill>
                  <a:schemeClr val="tx1"/>
                </a:solidFill>
                <a:prstDash val="solid"/>
                <a:round/>
                <a:headEnd type="none" w="med" len="med"/>
                <a:tailEnd type="none" w="med" len="med"/>
              </a:ln>
            </p:spPr>
          </p:sp>
          <p:sp>
            <p:nvSpPr>
              <p:cNvPr id="356369" name="直接连接符 402449"/>
              <p:cNvSpPr/>
              <p:nvPr/>
            </p:nvSpPr>
            <p:spPr>
              <a:xfrm>
                <a:off x="800" y="216"/>
                <a:ext cx="295" cy="227"/>
              </a:xfrm>
              <a:prstGeom prst="line">
                <a:avLst/>
              </a:prstGeom>
              <a:ln w="9525" cap="flat" cmpd="sng">
                <a:solidFill>
                  <a:schemeClr val="tx1"/>
                </a:solidFill>
                <a:prstDash val="solid"/>
                <a:round/>
                <a:headEnd type="none" w="med" len="med"/>
                <a:tailEnd type="none" w="med" len="med"/>
              </a:ln>
            </p:spPr>
          </p:sp>
        </p:grpSp>
        <p:grpSp>
          <p:nvGrpSpPr>
            <p:cNvPr id="356370" name="组合 402450"/>
            <p:cNvGrpSpPr/>
            <p:nvPr/>
          </p:nvGrpSpPr>
          <p:grpSpPr>
            <a:xfrm>
              <a:off x="1792" y="0"/>
              <a:ext cx="1088" cy="1531"/>
              <a:chOff x="0" y="0"/>
              <a:chExt cx="1088" cy="1531"/>
            </a:xfrm>
          </p:grpSpPr>
          <p:sp>
            <p:nvSpPr>
              <p:cNvPr id="356371" name="椭圆 402451"/>
              <p:cNvSpPr/>
              <p:nvPr/>
            </p:nvSpPr>
            <p:spPr>
              <a:xfrm>
                <a:off x="552" y="0"/>
                <a:ext cx="249" cy="227"/>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nvGrpSpPr>
              <p:cNvPr id="356372" name="组合 402452"/>
              <p:cNvGrpSpPr/>
              <p:nvPr/>
            </p:nvGrpSpPr>
            <p:grpSpPr>
              <a:xfrm>
                <a:off x="0" y="424"/>
                <a:ext cx="657" cy="667"/>
                <a:chOff x="0" y="0"/>
                <a:chExt cx="657" cy="667"/>
              </a:xfrm>
            </p:grpSpPr>
            <p:sp>
              <p:nvSpPr>
                <p:cNvPr id="356373" name="椭圆 402453"/>
                <p:cNvSpPr/>
                <p:nvPr/>
              </p:nvSpPr>
              <p:spPr>
                <a:xfrm>
                  <a:off x="0" y="437"/>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56374" name="椭圆 402454"/>
                <p:cNvSpPr/>
                <p:nvPr/>
              </p:nvSpPr>
              <p:spPr>
                <a:xfrm>
                  <a:off x="408" y="440"/>
                  <a:ext cx="249" cy="227"/>
                </a:xfrm>
                <a:prstGeom prst="ellipse">
                  <a:avLst/>
                </a:prstGeom>
                <a:noFill/>
                <a:ln w="9525" cap="flat" cmpd="sng">
                  <a:solidFill>
                    <a:schemeClr val="tx1"/>
                  </a:solidFill>
                  <a:prstDash val="solid"/>
                  <a:round/>
                  <a:headEnd type="none" w="med" len="med"/>
                  <a:tailEnd type="none" w="med" len="med"/>
                </a:ln>
              </p:spPr>
              <p:txBody>
                <a:bodyPr wrap="none" anchor="ctr"/>
                <a:p>
                  <a:endParaRPr lang="zh-CN" altLang="en-US" sz="2400" dirty="0">
                    <a:latin typeface="Times New Roman" panose="02020603050405020304" pitchFamily="2" charset="0"/>
                    <a:ea typeface="宋体" panose="02010600030101010101" pitchFamily="2" charset="-122"/>
                  </a:endParaRPr>
                </a:p>
              </p:txBody>
            </p:sp>
            <p:sp>
              <p:nvSpPr>
                <p:cNvPr id="356375" name="椭圆 402455"/>
                <p:cNvSpPr/>
                <p:nvPr/>
              </p:nvSpPr>
              <p:spPr>
                <a:xfrm>
                  <a:off x="208" y="0"/>
                  <a:ext cx="249" cy="227"/>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56376" name="直接连接符 402456"/>
                <p:cNvSpPr/>
                <p:nvPr/>
              </p:nvSpPr>
              <p:spPr>
                <a:xfrm flipH="1">
                  <a:off x="128" y="208"/>
                  <a:ext cx="136" cy="227"/>
                </a:xfrm>
                <a:prstGeom prst="line">
                  <a:avLst/>
                </a:prstGeom>
                <a:ln w="9525" cap="flat" cmpd="sng">
                  <a:solidFill>
                    <a:schemeClr val="tx1"/>
                  </a:solidFill>
                  <a:prstDash val="solid"/>
                  <a:round/>
                  <a:headEnd type="none" w="med" len="med"/>
                  <a:tailEnd type="none" w="med" len="med"/>
                </a:ln>
              </p:spPr>
            </p:sp>
            <p:sp>
              <p:nvSpPr>
                <p:cNvPr id="356377" name="直接连接符 402457"/>
                <p:cNvSpPr/>
                <p:nvPr/>
              </p:nvSpPr>
              <p:spPr>
                <a:xfrm>
                  <a:off x="392" y="208"/>
                  <a:ext cx="136" cy="227"/>
                </a:xfrm>
                <a:prstGeom prst="line">
                  <a:avLst/>
                </a:prstGeom>
                <a:ln w="9525" cap="flat" cmpd="sng">
                  <a:solidFill>
                    <a:schemeClr val="tx1"/>
                  </a:solidFill>
                  <a:prstDash val="solid"/>
                  <a:round/>
                  <a:headEnd type="none" w="med" len="med"/>
                  <a:tailEnd type="none" w="med" len="med"/>
                </a:ln>
              </p:spPr>
            </p:sp>
          </p:grpSp>
          <p:sp>
            <p:nvSpPr>
              <p:cNvPr id="356378" name="椭圆 402458"/>
              <p:cNvSpPr/>
              <p:nvPr/>
            </p:nvSpPr>
            <p:spPr>
              <a:xfrm>
                <a:off x="208" y="1301"/>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356379" name="椭圆 402459"/>
              <p:cNvSpPr/>
              <p:nvPr/>
            </p:nvSpPr>
            <p:spPr>
              <a:xfrm>
                <a:off x="616" y="130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sp>
            <p:nvSpPr>
              <p:cNvPr id="356380" name="椭圆 402460"/>
              <p:cNvSpPr/>
              <p:nvPr/>
            </p:nvSpPr>
            <p:spPr>
              <a:xfrm>
                <a:off x="839" y="432"/>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356381" name="直接连接符 402461"/>
              <p:cNvSpPr/>
              <p:nvPr/>
            </p:nvSpPr>
            <p:spPr>
              <a:xfrm flipH="1">
                <a:off x="336" y="1072"/>
                <a:ext cx="136" cy="227"/>
              </a:xfrm>
              <a:prstGeom prst="line">
                <a:avLst/>
              </a:prstGeom>
              <a:ln w="9525" cap="flat" cmpd="sng">
                <a:solidFill>
                  <a:schemeClr val="tx1"/>
                </a:solidFill>
                <a:prstDash val="solid"/>
                <a:round/>
                <a:headEnd type="none" w="med" len="med"/>
                <a:tailEnd type="none" w="med" len="med"/>
              </a:ln>
            </p:spPr>
          </p:sp>
          <p:sp>
            <p:nvSpPr>
              <p:cNvPr id="356382" name="直接连接符 402462"/>
              <p:cNvSpPr/>
              <p:nvPr/>
            </p:nvSpPr>
            <p:spPr>
              <a:xfrm>
                <a:off x="600" y="1072"/>
                <a:ext cx="136" cy="227"/>
              </a:xfrm>
              <a:prstGeom prst="line">
                <a:avLst/>
              </a:prstGeom>
              <a:ln w="9525" cap="flat" cmpd="sng">
                <a:solidFill>
                  <a:schemeClr val="tx1"/>
                </a:solidFill>
                <a:prstDash val="solid"/>
                <a:round/>
                <a:headEnd type="none" w="med" len="med"/>
                <a:tailEnd type="none" w="med" len="med"/>
              </a:ln>
            </p:spPr>
          </p:sp>
          <p:sp>
            <p:nvSpPr>
              <p:cNvPr id="356383" name="直接连接符 402463"/>
              <p:cNvSpPr/>
              <p:nvPr/>
            </p:nvSpPr>
            <p:spPr>
              <a:xfrm flipH="1">
                <a:off x="360" y="192"/>
                <a:ext cx="227" cy="227"/>
              </a:xfrm>
              <a:prstGeom prst="line">
                <a:avLst/>
              </a:prstGeom>
              <a:ln w="9525" cap="flat" cmpd="sng">
                <a:solidFill>
                  <a:schemeClr val="tx1"/>
                </a:solidFill>
                <a:prstDash val="solid"/>
                <a:round/>
                <a:headEnd type="none" w="med" len="med"/>
                <a:tailEnd type="none" w="med" len="med"/>
              </a:ln>
            </p:spPr>
          </p:sp>
          <p:sp>
            <p:nvSpPr>
              <p:cNvPr id="356384" name="直接连接符 402464"/>
              <p:cNvSpPr/>
              <p:nvPr/>
            </p:nvSpPr>
            <p:spPr>
              <a:xfrm>
                <a:off x="744" y="200"/>
                <a:ext cx="227" cy="227"/>
              </a:xfrm>
              <a:prstGeom prst="line">
                <a:avLst/>
              </a:prstGeom>
              <a:ln w="9525" cap="flat" cmpd="sng">
                <a:solidFill>
                  <a:schemeClr val="tx1"/>
                </a:solidFill>
                <a:prstDash val="solid"/>
                <a:round/>
                <a:headEnd type="none" w="med" len="med"/>
                <a:tailEnd type="none" w="med" len="med"/>
              </a:ln>
            </p:spPr>
          </p:sp>
        </p:grpSp>
        <p:grpSp>
          <p:nvGrpSpPr>
            <p:cNvPr id="356385" name="组合 402465"/>
            <p:cNvGrpSpPr/>
            <p:nvPr/>
          </p:nvGrpSpPr>
          <p:grpSpPr>
            <a:xfrm>
              <a:off x="3307" y="0"/>
              <a:ext cx="1349" cy="1528"/>
              <a:chOff x="0" y="0"/>
              <a:chExt cx="1349" cy="1528"/>
            </a:xfrm>
          </p:grpSpPr>
          <p:sp>
            <p:nvSpPr>
              <p:cNvPr id="356386" name="椭圆 402466"/>
              <p:cNvSpPr/>
              <p:nvPr/>
            </p:nvSpPr>
            <p:spPr>
              <a:xfrm>
                <a:off x="285" y="0"/>
                <a:ext cx="249" cy="227"/>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56387" name="椭圆 402467"/>
              <p:cNvSpPr/>
              <p:nvPr/>
            </p:nvSpPr>
            <p:spPr>
              <a:xfrm>
                <a:off x="333" y="861"/>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356388" name="椭圆 402468"/>
              <p:cNvSpPr/>
              <p:nvPr/>
            </p:nvSpPr>
            <p:spPr>
              <a:xfrm>
                <a:off x="813" y="856"/>
                <a:ext cx="249" cy="227"/>
              </a:xfrm>
              <a:prstGeom prst="ellipse">
                <a:avLst/>
              </a:prstGeom>
              <a:noFill/>
              <a:ln w="9525" cap="flat" cmpd="sng">
                <a:solidFill>
                  <a:schemeClr val="tx1"/>
                </a:solidFill>
                <a:prstDash val="solid"/>
                <a:round/>
                <a:headEnd type="none" w="med" len="med"/>
                <a:tailEnd type="none" w="med" len="med"/>
              </a:ln>
            </p:spPr>
            <p:txBody>
              <a:bodyPr wrap="none" anchor="ctr"/>
              <a:p>
                <a:endParaRPr lang="zh-CN" altLang="en-US" sz="2400" dirty="0">
                  <a:latin typeface="Times New Roman" panose="02020603050405020304" pitchFamily="2" charset="0"/>
                  <a:ea typeface="宋体" panose="02010600030101010101" pitchFamily="2" charset="-122"/>
                </a:endParaRPr>
              </a:p>
            </p:txBody>
          </p:sp>
          <p:sp>
            <p:nvSpPr>
              <p:cNvPr id="356389" name="椭圆 402469"/>
              <p:cNvSpPr/>
              <p:nvPr/>
            </p:nvSpPr>
            <p:spPr>
              <a:xfrm>
                <a:off x="0" y="44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sp>
            <p:nvSpPr>
              <p:cNvPr id="356390" name="直接连接符 402470"/>
              <p:cNvSpPr/>
              <p:nvPr/>
            </p:nvSpPr>
            <p:spPr>
              <a:xfrm flipH="1">
                <a:off x="453" y="640"/>
                <a:ext cx="181" cy="227"/>
              </a:xfrm>
              <a:prstGeom prst="line">
                <a:avLst/>
              </a:prstGeom>
              <a:ln w="9525" cap="flat" cmpd="sng">
                <a:solidFill>
                  <a:schemeClr val="tx1"/>
                </a:solidFill>
                <a:prstDash val="solid"/>
                <a:round/>
                <a:headEnd type="none" w="med" len="med"/>
                <a:tailEnd type="none" w="med" len="med"/>
              </a:ln>
            </p:spPr>
          </p:sp>
          <p:sp>
            <p:nvSpPr>
              <p:cNvPr id="356391" name="直接连接符 402471"/>
              <p:cNvSpPr/>
              <p:nvPr/>
            </p:nvSpPr>
            <p:spPr>
              <a:xfrm>
                <a:off x="749" y="624"/>
                <a:ext cx="181" cy="227"/>
              </a:xfrm>
              <a:prstGeom prst="line">
                <a:avLst/>
              </a:prstGeom>
              <a:ln w="9525" cap="flat" cmpd="sng">
                <a:solidFill>
                  <a:schemeClr val="tx1"/>
                </a:solidFill>
                <a:prstDash val="solid"/>
                <a:round/>
                <a:headEnd type="none" w="med" len="med"/>
                <a:tailEnd type="none" w="med" len="med"/>
              </a:ln>
            </p:spPr>
          </p:sp>
          <p:sp>
            <p:nvSpPr>
              <p:cNvPr id="356392" name="椭圆 402472"/>
              <p:cNvSpPr/>
              <p:nvPr/>
            </p:nvSpPr>
            <p:spPr>
              <a:xfrm>
                <a:off x="597" y="1301"/>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356393" name="椭圆 402473"/>
              <p:cNvSpPr/>
              <p:nvPr/>
            </p:nvSpPr>
            <p:spPr>
              <a:xfrm>
                <a:off x="1100" y="128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56394" name="椭圆 402474"/>
              <p:cNvSpPr/>
              <p:nvPr/>
            </p:nvSpPr>
            <p:spPr>
              <a:xfrm>
                <a:off x="548" y="424"/>
                <a:ext cx="249" cy="227"/>
              </a:xfrm>
              <a:prstGeom prst="ellipse">
                <a:avLst/>
              </a:prstGeom>
              <a:noFill/>
              <a:ln w="9525" cap="flat" cmpd="sng">
                <a:solidFill>
                  <a:schemeClr val="tx1"/>
                </a:solidFill>
                <a:prstDash val="solid"/>
                <a:round/>
                <a:headEnd type="none" w="med" len="med"/>
                <a:tailEnd type="none" w="med" len="med"/>
              </a:ln>
            </p:spPr>
            <p:txBody>
              <a:bodyPr wrap="none" anchor="ctr"/>
              <a:p>
                <a:endParaRPr lang="zh-CN" altLang="en-US" sz="2400" dirty="0">
                  <a:latin typeface="Times New Roman" panose="02020603050405020304" pitchFamily="2" charset="0"/>
                  <a:ea typeface="宋体" panose="02010600030101010101" pitchFamily="2" charset="-122"/>
                </a:endParaRPr>
              </a:p>
            </p:txBody>
          </p:sp>
          <p:sp>
            <p:nvSpPr>
              <p:cNvPr id="356395" name="直接连接符 402475"/>
              <p:cNvSpPr/>
              <p:nvPr/>
            </p:nvSpPr>
            <p:spPr>
              <a:xfrm flipH="1">
                <a:off x="709" y="1072"/>
                <a:ext cx="181" cy="227"/>
              </a:xfrm>
              <a:prstGeom prst="line">
                <a:avLst/>
              </a:prstGeom>
              <a:ln w="9525" cap="flat" cmpd="sng">
                <a:solidFill>
                  <a:schemeClr val="tx1"/>
                </a:solidFill>
                <a:prstDash val="solid"/>
                <a:round/>
                <a:headEnd type="none" w="med" len="med"/>
                <a:tailEnd type="none" w="med" len="med"/>
              </a:ln>
            </p:spPr>
          </p:sp>
          <p:sp>
            <p:nvSpPr>
              <p:cNvPr id="356396" name="直接连接符 402476"/>
              <p:cNvSpPr/>
              <p:nvPr/>
            </p:nvSpPr>
            <p:spPr>
              <a:xfrm>
                <a:off x="1029" y="1048"/>
                <a:ext cx="181" cy="227"/>
              </a:xfrm>
              <a:prstGeom prst="line">
                <a:avLst/>
              </a:prstGeom>
              <a:ln w="9525" cap="flat" cmpd="sng">
                <a:solidFill>
                  <a:schemeClr val="tx1"/>
                </a:solidFill>
                <a:prstDash val="solid"/>
                <a:round/>
                <a:headEnd type="none" w="med" len="med"/>
                <a:tailEnd type="none" w="med" len="med"/>
              </a:ln>
            </p:spPr>
          </p:sp>
          <p:sp>
            <p:nvSpPr>
              <p:cNvPr id="356397" name="直接连接符 402477"/>
              <p:cNvSpPr/>
              <p:nvPr/>
            </p:nvSpPr>
            <p:spPr>
              <a:xfrm flipH="1">
                <a:off x="152" y="216"/>
                <a:ext cx="181" cy="227"/>
              </a:xfrm>
              <a:prstGeom prst="line">
                <a:avLst/>
              </a:prstGeom>
              <a:ln w="9525" cap="flat" cmpd="sng">
                <a:solidFill>
                  <a:schemeClr val="tx1"/>
                </a:solidFill>
                <a:prstDash val="solid"/>
                <a:round/>
                <a:headEnd type="none" w="med" len="med"/>
                <a:tailEnd type="none" w="med" len="med"/>
              </a:ln>
            </p:spPr>
          </p:sp>
          <p:sp>
            <p:nvSpPr>
              <p:cNvPr id="356398" name="直接连接符 402478"/>
              <p:cNvSpPr/>
              <p:nvPr/>
            </p:nvSpPr>
            <p:spPr>
              <a:xfrm>
                <a:off x="477" y="200"/>
                <a:ext cx="181" cy="227"/>
              </a:xfrm>
              <a:prstGeom prst="line">
                <a:avLst/>
              </a:prstGeom>
              <a:ln w="9525" cap="flat" cmpd="sng">
                <a:solidFill>
                  <a:schemeClr val="tx1"/>
                </a:solidFill>
                <a:prstDash val="solid"/>
                <a:round/>
                <a:headEnd type="none" w="med" len="med"/>
                <a:tailEnd type="none" w="med" len="med"/>
              </a:ln>
            </p:spPr>
          </p:sp>
        </p:grpSp>
        <p:sp>
          <p:nvSpPr>
            <p:cNvPr id="356399" name="矩形 402479"/>
            <p:cNvSpPr/>
            <p:nvPr/>
          </p:nvSpPr>
          <p:spPr>
            <a:xfrm>
              <a:off x="624" y="1513"/>
              <a:ext cx="272"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a:t>
              </a:r>
              <a:endParaRPr lang="en-US" altLang="x-none" sz="2000" dirty="0">
                <a:latin typeface="Times New Roman" panose="02020603050405020304" pitchFamily="2" charset="0"/>
                <a:ea typeface="宋体" panose="02010600030101010101" pitchFamily="2" charset="-122"/>
              </a:endParaRPr>
            </a:p>
          </p:txBody>
        </p:sp>
        <p:sp>
          <p:nvSpPr>
            <p:cNvPr id="356400" name="矩形 402480"/>
            <p:cNvSpPr/>
            <p:nvPr/>
          </p:nvSpPr>
          <p:spPr>
            <a:xfrm>
              <a:off x="2208" y="1593"/>
              <a:ext cx="272"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(b)</a:t>
              </a:r>
              <a:endParaRPr lang="en-US" altLang="x-none" sz="2000" dirty="0">
                <a:latin typeface="Times New Roman" panose="02020603050405020304" pitchFamily="2" charset="0"/>
                <a:ea typeface="宋体" panose="02010600030101010101" pitchFamily="2" charset="-122"/>
              </a:endParaRPr>
            </a:p>
          </p:txBody>
        </p:sp>
        <p:sp>
          <p:nvSpPr>
            <p:cNvPr id="356401" name="矩形 402481"/>
            <p:cNvSpPr/>
            <p:nvPr/>
          </p:nvSpPr>
          <p:spPr>
            <a:xfrm>
              <a:off x="4192" y="1561"/>
              <a:ext cx="272"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(c)</a:t>
              </a:r>
              <a:endParaRPr lang="en-US" altLang="x-none" sz="2000" dirty="0">
                <a:latin typeface="Times New Roman" panose="02020603050405020304" pitchFamily="2" charset="0"/>
                <a:ea typeface="宋体" panose="02010600030101010101" pitchFamily="2" charset="-122"/>
              </a:endParaRPr>
            </a:p>
          </p:txBody>
        </p:sp>
        <p:sp>
          <p:nvSpPr>
            <p:cNvPr id="356402" name="矩形 402482"/>
            <p:cNvSpPr/>
            <p:nvPr/>
          </p:nvSpPr>
          <p:spPr>
            <a:xfrm>
              <a:off x="288" y="1970"/>
              <a:ext cx="4081" cy="227"/>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6-24   </a:t>
              </a:r>
              <a:r>
                <a:rPr lang="zh-CN" altLang="en-US" sz="2000" b="1" dirty="0">
                  <a:latin typeface="Times New Roman" panose="02020603050405020304" pitchFamily="2" charset="0"/>
                  <a:ea typeface="宋体" panose="02010600030101010101" pitchFamily="2" charset="-122"/>
                </a:rPr>
                <a:t>具有相同叶子结点，不同带权路径长度的二叉树</a:t>
              </a:r>
              <a:endParaRPr lang="zh-CN" altLang="en-US" sz="2000" b="1" dirty="0">
                <a:latin typeface="Times New Roman" panose="02020603050405020304" pitchFamily="2" charset="0"/>
                <a:ea typeface="宋体" panose="02010600030101010101" pitchFamily="2" charset="-122"/>
              </a:endParaRPr>
            </a:p>
          </p:txBody>
        </p:sp>
      </p:grpSp>
      <p:sp>
        <p:nvSpPr>
          <p:cNvPr id="356403" name="文本占位符 402483"/>
          <p:cNvSpPr>
            <a:spLocks noGrp="1"/>
          </p:cNvSpPr>
          <p:nvPr>
            <p:ph idx="1"/>
          </p:nvPr>
        </p:nvSpPr>
        <p:spPr>
          <a:xfrm>
            <a:off x="1676400" y="4040188"/>
            <a:ext cx="8839200" cy="2268537"/>
          </a:xfrm>
        </p:spPr>
        <p:txBody>
          <a:bodyPr anchor="t"/>
          <a:p>
            <a:pPr marL="0" indent="0">
              <a:lnSpc>
                <a:spcPct val="110000"/>
              </a:lnSpc>
              <a:buNone/>
            </a:pPr>
            <a:r>
              <a:rPr lang="en-US" altLang="x-none" sz="4000" b="1" dirty="0">
                <a:solidFill>
                  <a:schemeClr val="tx2"/>
                </a:solidFill>
              </a:rPr>
              <a:t>2  Huffman</a:t>
            </a:r>
            <a:r>
              <a:rPr lang="zh-CN" altLang="en-US" sz="4000" b="1" dirty="0">
                <a:solidFill>
                  <a:schemeClr val="tx2"/>
                </a:solidFill>
                <a:ea typeface="楷体_GB2312" pitchFamily="1" charset="-122"/>
              </a:rPr>
              <a:t>树的构造</a:t>
            </a:r>
            <a:endParaRPr lang="zh-CN" altLang="en-US" sz="4000" b="1" dirty="0">
              <a:solidFill>
                <a:schemeClr val="tx2"/>
              </a:solidFill>
              <a:ea typeface="楷体_GB2312" pitchFamily="1" charset="-122"/>
            </a:endParaRPr>
          </a:p>
          <a:p>
            <a:pPr marL="533400" lvl="1" indent="0">
              <a:lnSpc>
                <a:spcPct val="110000"/>
              </a:lnSpc>
              <a:buNone/>
            </a:pPr>
            <a:r>
              <a:rPr lang="zh-CN" altLang="en-US" b="1" dirty="0"/>
              <a:t>①  根据</a:t>
            </a:r>
            <a:r>
              <a:rPr lang="en-US" altLang="x-none" b="1" dirty="0"/>
              <a:t>n</a:t>
            </a:r>
            <a:r>
              <a:rPr lang="zh-CN" altLang="en-US" b="1" dirty="0"/>
              <a:t>个权值</a:t>
            </a:r>
            <a:r>
              <a:rPr lang="en-US" altLang="x-none" b="1" dirty="0"/>
              <a:t>{w</a:t>
            </a:r>
            <a:r>
              <a:rPr lang="en-US" altLang="x-none" b="1" baseline="-20000" dirty="0"/>
              <a:t>1</a:t>
            </a:r>
            <a:r>
              <a:rPr lang="en-US" altLang="x-none" b="1" dirty="0">
                <a:sym typeface="Symbol" panose="05050102010706020507" pitchFamily="2" charset="2"/>
              </a:rPr>
              <a:t>, </a:t>
            </a:r>
            <a:r>
              <a:rPr lang="en-US" altLang="x-none" b="1" dirty="0"/>
              <a:t>w</a:t>
            </a:r>
            <a:r>
              <a:rPr lang="en-US" altLang="x-none" b="1" baseline="-20000" dirty="0"/>
              <a:t>2</a:t>
            </a:r>
            <a:r>
              <a:rPr lang="en-US" altLang="x-none" b="1" dirty="0">
                <a:sym typeface="Symbol" panose="05050102010706020507" pitchFamily="2" charset="2"/>
              </a:rPr>
              <a:t>, </a:t>
            </a:r>
            <a:r>
              <a:rPr lang="en-US" altLang="x-none" b="1" dirty="0"/>
              <a:t>⋯,w</a:t>
            </a:r>
            <a:r>
              <a:rPr lang="en-US" altLang="x-none" b="1" baseline="-20000" dirty="0"/>
              <a:t>n</a:t>
            </a:r>
            <a:r>
              <a:rPr lang="en-US" altLang="x-none" b="1" dirty="0"/>
              <a:t>}</a:t>
            </a:r>
            <a:r>
              <a:rPr lang="zh-CN" altLang="en-US" b="1" dirty="0"/>
              <a:t>，构造成</a:t>
            </a:r>
            <a:r>
              <a:rPr lang="en-US" altLang="x-none" b="1" dirty="0"/>
              <a:t>n</a:t>
            </a:r>
            <a:r>
              <a:rPr lang="zh-CN" altLang="en-US" b="1" dirty="0"/>
              <a:t>棵二叉树的集合</a:t>
            </a:r>
            <a:r>
              <a:rPr lang="en-US" altLang="x-none" b="1" dirty="0"/>
              <a:t>F={T</a:t>
            </a:r>
            <a:r>
              <a:rPr lang="en-US" altLang="x-none" b="1" baseline="-20000" dirty="0"/>
              <a:t>1</a:t>
            </a:r>
            <a:r>
              <a:rPr lang="en-US" altLang="x-none" b="1" dirty="0"/>
              <a:t>, T</a:t>
            </a:r>
            <a:r>
              <a:rPr lang="en-US" altLang="x-none" b="1" baseline="-20000" dirty="0"/>
              <a:t>2</a:t>
            </a:r>
            <a:r>
              <a:rPr lang="en-US" altLang="x-none" b="1" dirty="0"/>
              <a:t>, ⋯,T</a:t>
            </a:r>
            <a:r>
              <a:rPr lang="en-US" altLang="x-none" b="1" baseline="-20000" dirty="0"/>
              <a:t>n</a:t>
            </a:r>
            <a:r>
              <a:rPr lang="en-US" altLang="x-none" b="1" dirty="0"/>
              <a:t>}</a:t>
            </a:r>
            <a:r>
              <a:rPr lang="zh-CN" altLang="en-US" b="1" dirty="0"/>
              <a:t>，其中每棵二叉树只有一个权值为</a:t>
            </a:r>
            <a:r>
              <a:rPr lang="en-US" altLang="x-none" b="1" dirty="0"/>
              <a:t>w</a:t>
            </a:r>
            <a:r>
              <a:rPr lang="en-US" altLang="x-none" b="1" baseline="-20000" dirty="0"/>
              <a:t>i</a:t>
            </a:r>
            <a:r>
              <a:rPr lang="zh-CN" altLang="en-US" b="1" dirty="0"/>
              <a:t>的根结点，没有左、右子树；</a:t>
            </a:r>
            <a:endParaRPr lang="zh-CN" altLang="en-US" b="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7377" name="文本占位符 403457"/>
          <p:cNvSpPr>
            <a:spLocks noGrp="1"/>
          </p:cNvSpPr>
          <p:nvPr>
            <p:ph idx="1"/>
          </p:nvPr>
        </p:nvSpPr>
        <p:spPr>
          <a:xfrm>
            <a:off x="1676400" y="439738"/>
            <a:ext cx="8839200" cy="5581650"/>
          </a:xfrm>
        </p:spPr>
        <p:txBody>
          <a:bodyPr anchor="t"/>
          <a:p>
            <a:pPr marL="533400" lvl="1" indent="0">
              <a:lnSpc>
                <a:spcPct val="110000"/>
              </a:lnSpc>
              <a:buNone/>
            </a:pPr>
            <a:r>
              <a:rPr lang="zh-CN" altLang="en-US" b="1" dirty="0">
                <a:latin typeface="宋体" panose="02010600030101010101" pitchFamily="2" charset="-122"/>
              </a:rPr>
              <a:t>②  在</a:t>
            </a:r>
            <a:r>
              <a:rPr lang="en-US" altLang="x-none" b="1" dirty="0"/>
              <a:t>F</a:t>
            </a:r>
            <a:r>
              <a:rPr lang="zh-CN" altLang="en-US" b="1" dirty="0"/>
              <a:t>中</a:t>
            </a:r>
            <a:r>
              <a:rPr lang="zh-CN" altLang="en-US" b="1" dirty="0">
                <a:solidFill>
                  <a:schemeClr val="folHlink"/>
                </a:solidFill>
                <a:latin typeface="宋体" panose="02010600030101010101" pitchFamily="2" charset="-122"/>
              </a:rPr>
              <a:t>选取两棵根结点权值最小</a:t>
            </a:r>
            <a:r>
              <a:rPr lang="zh-CN" altLang="en-US" b="1" dirty="0">
                <a:latin typeface="宋体" panose="02010600030101010101" pitchFamily="2" charset="-122"/>
              </a:rPr>
              <a:t>的树作为左</a:t>
            </a:r>
            <a:r>
              <a:rPr lang="zh-CN" altLang="en-US" b="1" dirty="0"/>
              <a:t>、</a:t>
            </a:r>
            <a:r>
              <a:rPr lang="zh-CN" altLang="en-US" b="1" dirty="0">
                <a:latin typeface="宋体" panose="02010600030101010101" pitchFamily="2" charset="-122"/>
              </a:rPr>
              <a:t>右子树构造一棵新的二叉树，且新的二叉树根结点权值为其左</a:t>
            </a:r>
            <a:r>
              <a:rPr lang="zh-CN" altLang="en-US" b="1" dirty="0"/>
              <a:t>、</a:t>
            </a:r>
            <a:r>
              <a:rPr lang="zh-CN" altLang="en-US" b="1" dirty="0">
                <a:latin typeface="宋体" panose="02010600030101010101" pitchFamily="2" charset="-122"/>
              </a:rPr>
              <a:t>右子树根结点的权值之和；</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③  在</a:t>
            </a:r>
            <a:r>
              <a:rPr lang="en-US" altLang="x-none" b="1" dirty="0"/>
              <a:t>F</a:t>
            </a:r>
            <a:r>
              <a:rPr lang="zh-CN" altLang="en-US" b="1" dirty="0">
                <a:latin typeface="宋体" panose="02010600030101010101" pitchFamily="2" charset="-122"/>
              </a:rPr>
              <a:t>中删除这两棵树，同时将新得到的树加入</a:t>
            </a:r>
            <a:r>
              <a:rPr lang="en-US" altLang="x-none" b="1" dirty="0"/>
              <a:t>F</a:t>
            </a:r>
            <a:r>
              <a:rPr lang="zh-CN" altLang="en-US" b="1" dirty="0">
                <a:latin typeface="宋体" panose="02010600030101010101" pitchFamily="2" charset="-122"/>
              </a:rPr>
              <a:t>中；</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④</a:t>
            </a:r>
            <a:r>
              <a:rPr lang="zh-CN" altLang="en-US" b="1" dirty="0">
                <a:latin typeface="宋体" panose="02010600030101010101" pitchFamily="2" charset="-122"/>
                <a:ea typeface="Arial Unicode MS" panose="020B0604020202020204" charset="-122"/>
              </a:rPr>
              <a:t>  </a:t>
            </a:r>
            <a:r>
              <a:rPr lang="zh-CN" altLang="en-US" b="1" dirty="0">
                <a:latin typeface="宋体" panose="02010600030101010101" pitchFamily="2" charset="-122"/>
              </a:rPr>
              <a:t>重复②、③，直到</a:t>
            </a:r>
            <a:r>
              <a:rPr lang="en-US" altLang="x-none" b="1" dirty="0"/>
              <a:t>F</a:t>
            </a:r>
            <a:r>
              <a:rPr lang="zh-CN" altLang="en-US" b="1" dirty="0">
                <a:latin typeface="宋体" panose="02010600030101010101" pitchFamily="2" charset="-122"/>
              </a:rPr>
              <a:t>只含一颗树为止。</a:t>
            </a:r>
            <a:endParaRPr lang="zh-CN" altLang="en-US"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构造</a:t>
            </a:r>
            <a:r>
              <a:rPr lang="en-US" altLang="x-none" sz="2800" b="1" dirty="0"/>
              <a:t>Huffman</a:t>
            </a:r>
            <a:r>
              <a:rPr lang="zh-CN" altLang="en-US" sz="2800" b="1" dirty="0"/>
              <a:t>树时</a:t>
            </a:r>
            <a:r>
              <a:rPr lang="zh-CN" altLang="en-US" sz="2800" b="1" dirty="0">
                <a:latin typeface="宋体" panose="02010600030101010101" pitchFamily="2" charset="-122"/>
              </a:rPr>
              <a:t>，</a:t>
            </a:r>
            <a:r>
              <a:rPr lang="zh-CN" altLang="en-US" sz="2800" b="1" dirty="0"/>
              <a:t>为了规范</a:t>
            </a:r>
            <a:r>
              <a:rPr lang="zh-CN" altLang="en-US" sz="2800" b="1" dirty="0">
                <a:latin typeface="宋体" panose="02010600030101010101" pitchFamily="2" charset="-122"/>
              </a:rPr>
              <a:t>，</a:t>
            </a:r>
            <a:r>
              <a:rPr lang="zh-CN" altLang="en-US" sz="2800" b="1" dirty="0"/>
              <a:t>规定</a:t>
            </a:r>
            <a:r>
              <a:rPr lang="en-US" altLang="x-none" sz="2800" b="1" dirty="0"/>
              <a:t>F={T</a:t>
            </a:r>
            <a:r>
              <a:rPr lang="en-US" altLang="x-none" sz="2800" b="1" baseline="-18000" dirty="0"/>
              <a:t>1</a:t>
            </a:r>
            <a:r>
              <a:rPr lang="en-US" altLang="x-none" sz="2800" b="1" dirty="0"/>
              <a:t>,T</a:t>
            </a:r>
            <a:r>
              <a:rPr lang="en-US" altLang="x-none" sz="2800" b="1" baseline="-18000" dirty="0"/>
              <a:t>2</a:t>
            </a:r>
            <a:r>
              <a:rPr lang="en-US" altLang="x-none" sz="2800" b="1" dirty="0"/>
              <a:t>, </a:t>
            </a:r>
            <a:r>
              <a:rPr lang="en-US" altLang="x-none" sz="2800" b="1" dirty="0">
                <a:ea typeface="Arial Unicode MS" panose="020B0604020202020204" charset="-122"/>
              </a:rPr>
              <a:t>⋯</a:t>
            </a:r>
            <a:r>
              <a:rPr lang="en-US" altLang="x-none" sz="2800" b="1" dirty="0"/>
              <a:t>,T</a:t>
            </a:r>
            <a:r>
              <a:rPr lang="en-US" altLang="x-none" sz="2800" b="1" baseline="-18000" dirty="0"/>
              <a:t>n</a:t>
            </a:r>
            <a:r>
              <a:rPr lang="en-US" altLang="x-none" sz="2800" b="1" dirty="0"/>
              <a:t>}</a:t>
            </a:r>
            <a:r>
              <a:rPr lang="zh-CN" altLang="en-US" sz="2800" b="1" dirty="0"/>
              <a:t>中权值小的二叉树作为新构造的二叉树的左子树</a:t>
            </a:r>
            <a:r>
              <a:rPr lang="zh-CN" altLang="en-US" sz="2800" b="1" dirty="0">
                <a:latin typeface="宋体" panose="02010600030101010101" pitchFamily="2" charset="-122"/>
              </a:rPr>
              <a:t>，</a:t>
            </a:r>
            <a:r>
              <a:rPr lang="zh-CN" altLang="en-US" sz="2800" b="1" dirty="0"/>
              <a:t>权值大的二叉树作为新构造的二叉树的右子树</a:t>
            </a:r>
            <a:r>
              <a:rPr lang="zh-CN" altLang="en-US" sz="2800" b="1" dirty="0">
                <a:latin typeface="宋体" panose="02010600030101010101" pitchFamily="2" charset="-122"/>
              </a:rPr>
              <a:t>；在取值相等时，</a:t>
            </a:r>
            <a:r>
              <a:rPr lang="zh-CN" altLang="en-US" sz="2800" b="1" dirty="0"/>
              <a:t>深度小的二叉树作为新构造的二叉树的左子树</a:t>
            </a:r>
            <a:r>
              <a:rPr lang="zh-CN" altLang="en-US" sz="2800" b="1" dirty="0">
                <a:latin typeface="宋体" panose="02010600030101010101" pitchFamily="2" charset="-122"/>
              </a:rPr>
              <a:t>，</a:t>
            </a:r>
            <a:r>
              <a:rPr lang="zh-CN" altLang="en-US" sz="2800" b="1" dirty="0"/>
              <a:t>深度大的二叉树作为新构造的二叉树的右子树</a:t>
            </a:r>
            <a:r>
              <a:rPr lang="zh-CN" altLang="en-US" sz="2800" b="1" dirty="0">
                <a:latin typeface="宋体" panose="02010600030101010101" pitchFamily="2" charset="-122"/>
              </a:rPr>
              <a:t>。    </a:t>
            </a:r>
            <a:endParaRPr lang="zh-CN" altLang="en-US" sz="2800" b="1" dirty="0">
              <a:latin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01" name="文本占位符 404481"/>
          <p:cNvSpPr>
            <a:spLocks noGrp="1"/>
          </p:cNvSpPr>
          <p:nvPr>
            <p:ph idx="1"/>
          </p:nvPr>
        </p:nvSpPr>
        <p:spPr>
          <a:xfrm>
            <a:off x="1676400" y="260350"/>
            <a:ext cx="8763000" cy="1655763"/>
          </a:xfrm>
        </p:spPr>
        <p:txBody>
          <a:bodyPr anchor="t"/>
          <a:p>
            <a:pPr marL="0" indent="0">
              <a:lnSpc>
                <a:spcPct val="110000"/>
              </a:lnSpc>
              <a:buNone/>
            </a:pPr>
            <a:r>
              <a:rPr lang="zh-CN" altLang="en-US" sz="2000" b="1" dirty="0">
                <a:latin typeface="宋体" panose="02010600030101010101" pitchFamily="2" charset="-122"/>
              </a:rPr>
              <a:t>      </a:t>
            </a:r>
            <a:r>
              <a:rPr lang="zh-CN" altLang="en-US" sz="2800" b="1" dirty="0">
                <a:latin typeface="宋体" panose="02010600030101010101" pitchFamily="2" charset="-122"/>
              </a:rPr>
              <a:t>图</a:t>
            </a:r>
            <a:r>
              <a:rPr lang="en-US" altLang="x-none" sz="2800" b="1" dirty="0"/>
              <a:t>6-25</a:t>
            </a:r>
            <a:r>
              <a:rPr lang="zh-CN" altLang="en-US" sz="2800" b="1" dirty="0"/>
              <a:t>是权值集合</a:t>
            </a:r>
            <a:r>
              <a:rPr lang="en-US" altLang="x-none" sz="2800" b="1" dirty="0"/>
              <a:t>W={8, 3, 4, 6, 5, 5}</a:t>
            </a:r>
            <a:r>
              <a:rPr lang="zh-CN" altLang="en-US" sz="2800" b="1" dirty="0">
                <a:latin typeface="宋体" panose="02010600030101010101" pitchFamily="2" charset="-122"/>
              </a:rPr>
              <a:t>构造</a:t>
            </a:r>
            <a:r>
              <a:rPr lang="en-US" altLang="x-none" sz="2800" b="1" dirty="0"/>
              <a:t>Huffman</a:t>
            </a:r>
            <a:r>
              <a:rPr lang="zh-CN" altLang="en-US" sz="2800" b="1" dirty="0"/>
              <a:t>树的过程</a:t>
            </a:r>
            <a:r>
              <a:rPr lang="zh-CN" altLang="en-US" sz="2800" b="1" dirty="0">
                <a:latin typeface="宋体" panose="02010600030101010101" pitchFamily="2" charset="-122"/>
              </a:rPr>
              <a:t>。</a:t>
            </a:r>
            <a:r>
              <a:rPr lang="zh-CN" altLang="en-US" sz="2800" b="1" dirty="0"/>
              <a:t>所构造的</a:t>
            </a:r>
            <a:r>
              <a:rPr lang="en-US" altLang="x-none" sz="2800" b="1" dirty="0"/>
              <a:t>Huffman</a:t>
            </a:r>
            <a:r>
              <a:rPr lang="zh-CN" altLang="en-US" sz="2800" b="1" dirty="0"/>
              <a:t>树的</a:t>
            </a:r>
            <a:r>
              <a:rPr lang="en-US" altLang="x-none" sz="2800" b="1" dirty="0"/>
              <a:t>WPL</a:t>
            </a:r>
            <a:r>
              <a:rPr lang="zh-CN" altLang="en-US" sz="2800" b="1" dirty="0"/>
              <a:t>是</a:t>
            </a:r>
            <a:r>
              <a:rPr lang="zh-CN" altLang="en-US" sz="2800" b="1" dirty="0">
                <a:latin typeface="宋体" panose="02010600030101010101" pitchFamily="2" charset="-122"/>
              </a:rPr>
              <a:t>：</a:t>
            </a:r>
            <a:r>
              <a:rPr lang="zh-CN" altLang="en-US" sz="2800" b="1" dirty="0"/>
              <a:t> </a:t>
            </a:r>
            <a:endParaRPr lang="zh-CN" altLang="en-US" sz="2800" b="1" dirty="0"/>
          </a:p>
          <a:p>
            <a:pPr marL="533400" lvl="1" indent="0">
              <a:lnSpc>
                <a:spcPct val="110000"/>
              </a:lnSpc>
              <a:buNone/>
            </a:pPr>
            <a:r>
              <a:rPr lang="en-US" altLang="x-none" b="1" dirty="0"/>
              <a:t>WPL=6</a:t>
            </a:r>
            <a:r>
              <a:rPr lang="en-US" altLang="x-none" b="1" dirty="0">
                <a:sym typeface="Symbol" panose="05050102010706020507" pitchFamily="2" charset="2"/>
              </a:rPr>
              <a:t></a:t>
            </a:r>
            <a:r>
              <a:rPr lang="en-US" altLang="x-none" b="1" dirty="0"/>
              <a:t>2+3</a:t>
            </a:r>
            <a:r>
              <a:rPr lang="en-US" altLang="x-none" b="1" dirty="0">
                <a:sym typeface="Symbol" panose="05050102010706020507" pitchFamily="2" charset="2"/>
              </a:rPr>
              <a:t></a:t>
            </a:r>
            <a:r>
              <a:rPr lang="en-US" altLang="x-none" b="1" dirty="0"/>
              <a:t>3+4</a:t>
            </a:r>
            <a:r>
              <a:rPr lang="en-US" altLang="x-none" b="1" dirty="0">
                <a:sym typeface="Symbol" panose="05050102010706020507" pitchFamily="2" charset="2"/>
              </a:rPr>
              <a:t></a:t>
            </a:r>
            <a:r>
              <a:rPr lang="en-US" altLang="x-none" b="1" dirty="0"/>
              <a:t>3+8</a:t>
            </a:r>
            <a:r>
              <a:rPr lang="en-US" altLang="x-none" b="1" dirty="0">
                <a:sym typeface="Symbol" panose="05050102010706020507" pitchFamily="2" charset="2"/>
              </a:rPr>
              <a:t></a:t>
            </a:r>
            <a:r>
              <a:rPr lang="en-US" altLang="x-none" b="1" dirty="0"/>
              <a:t>2+5</a:t>
            </a:r>
            <a:r>
              <a:rPr lang="en-US" altLang="x-none" b="1" dirty="0">
                <a:sym typeface="Symbol" panose="05050102010706020507" pitchFamily="2" charset="2"/>
              </a:rPr>
              <a:t></a:t>
            </a:r>
            <a:r>
              <a:rPr lang="en-US" altLang="x-none" b="1" dirty="0"/>
              <a:t>3+5</a:t>
            </a:r>
            <a:r>
              <a:rPr lang="en-US" altLang="x-none" b="1" dirty="0">
                <a:sym typeface="Symbol" panose="05050102010706020507" pitchFamily="2" charset="2"/>
              </a:rPr>
              <a:t></a:t>
            </a:r>
            <a:r>
              <a:rPr lang="en-US" altLang="x-none" b="1" dirty="0"/>
              <a:t>3 =79</a:t>
            </a:r>
            <a:endParaRPr lang="en-US" altLang="x-none" b="1" dirty="0"/>
          </a:p>
        </p:txBody>
      </p:sp>
      <p:grpSp>
        <p:nvGrpSpPr>
          <p:cNvPr id="358402" name="组合 404482"/>
          <p:cNvGrpSpPr/>
          <p:nvPr/>
        </p:nvGrpSpPr>
        <p:grpSpPr>
          <a:xfrm>
            <a:off x="1600200" y="2133600"/>
            <a:ext cx="8991600" cy="4267200"/>
            <a:chOff x="0" y="0"/>
            <a:chExt cx="5664" cy="2688"/>
          </a:xfrm>
        </p:grpSpPr>
        <p:grpSp>
          <p:nvGrpSpPr>
            <p:cNvPr id="358403" name="组合 404483"/>
            <p:cNvGrpSpPr/>
            <p:nvPr/>
          </p:nvGrpSpPr>
          <p:grpSpPr>
            <a:xfrm>
              <a:off x="0" y="0"/>
              <a:ext cx="1859" cy="515"/>
              <a:chOff x="0" y="0"/>
              <a:chExt cx="1920" cy="515"/>
            </a:xfrm>
          </p:grpSpPr>
          <p:grpSp>
            <p:nvGrpSpPr>
              <p:cNvPr id="358404" name="组合 404484"/>
              <p:cNvGrpSpPr/>
              <p:nvPr/>
            </p:nvGrpSpPr>
            <p:grpSpPr>
              <a:xfrm>
                <a:off x="0" y="0"/>
                <a:ext cx="1920" cy="232"/>
                <a:chOff x="0" y="0"/>
                <a:chExt cx="1920" cy="232"/>
              </a:xfrm>
            </p:grpSpPr>
            <p:sp>
              <p:nvSpPr>
                <p:cNvPr id="358405" name="椭圆 404485"/>
                <p:cNvSpPr/>
                <p:nvPr/>
              </p:nvSpPr>
              <p:spPr>
                <a:xfrm>
                  <a:off x="0"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58406" name="椭圆 404486"/>
                <p:cNvSpPr/>
                <p:nvPr/>
              </p:nvSpPr>
              <p:spPr>
                <a:xfrm>
                  <a:off x="327"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358407" name="椭圆 404487"/>
                <p:cNvSpPr/>
                <p:nvPr/>
              </p:nvSpPr>
              <p:spPr>
                <a:xfrm>
                  <a:off x="1008"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08" name="椭圆 404488"/>
                <p:cNvSpPr/>
                <p:nvPr/>
              </p:nvSpPr>
              <p:spPr>
                <a:xfrm>
                  <a:off x="663"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09" name="椭圆 404489"/>
                <p:cNvSpPr/>
                <p:nvPr/>
              </p:nvSpPr>
              <p:spPr>
                <a:xfrm>
                  <a:off x="1344" y="5"/>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358410" name="椭圆 404490"/>
                <p:cNvSpPr/>
                <p:nvPr/>
              </p:nvSpPr>
              <p:spPr>
                <a:xfrm>
                  <a:off x="1671"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grpSp>
          <p:sp>
            <p:nvSpPr>
              <p:cNvPr id="358411" name="矩形 404491"/>
              <p:cNvSpPr/>
              <p:nvPr/>
            </p:nvSpPr>
            <p:spPr>
              <a:xfrm>
                <a:off x="624" y="288"/>
                <a:ext cx="567" cy="227"/>
              </a:xfrm>
              <a:prstGeom prst="rect">
                <a:avLst/>
              </a:prstGeom>
              <a:noFill/>
              <a:ln w="9525">
                <a:noFill/>
              </a:ln>
            </p:spPr>
            <p:txBody>
              <a:bodyPr wrap="none" anchor="ctr"/>
              <a:p>
                <a:r>
                  <a:rPr lang="zh-CN" altLang="en-US" sz="2000" dirty="0">
                    <a:latin typeface="Times New Roman" panose="02020603050405020304" pitchFamily="2" charset="0"/>
                    <a:ea typeface="宋体" panose="02010600030101010101" pitchFamily="2" charset="-122"/>
                  </a:rPr>
                  <a:t>第一步</a:t>
                </a:r>
                <a:endParaRPr lang="zh-CN" altLang="en-US" sz="2000" dirty="0">
                  <a:latin typeface="Times New Roman" panose="02020603050405020304" pitchFamily="2" charset="0"/>
                  <a:ea typeface="宋体" panose="02010600030101010101" pitchFamily="2" charset="-122"/>
                </a:endParaRPr>
              </a:p>
            </p:txBody>
          </p:sp>
        </p:grpSp>
        <p:grpSp>
          <p:nvGrpSpPr>
            <p:cNvPr id="358412" name="组合 404492"/>
            <p:cNvGrpSpPr/>
            <p:nvPr/>
          </p:nvGrpSpPr>
          <p:grpSpPr>
            <a:xfrm>
              <a:off x="2016" y="0"/>
              <a:ext cx="1700" cy="912"/>
              <a:chOff x="0" y="0"/>
              <a:chExt cx="1700" cy="912"/>
            </a:xfrm>
          </p:grpSpPr>
          <p:sp>
            <p:nvSpPr>
              <p:cNvPr id="358413" name="椭圆 404493"/>
              <p:cNvSpPr/>
              <p:nvPr/>
            </p:nvSpPr>
            <p:spPr>
              <a:xfrm>
                <a:off x="339" y="13"/>
                <a:ext cx="24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14" name="椭圆 404494"/>
              <p:cNvSpPr/>
              <p:nvPr/>
            </p:nvSpPr>
            <p:spPr>
              <a:xfrm>
                <a:off x="0" y="13"/>
                <a:ext cx="24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15" name="椭圆 404495"/>
              <p:cNvSpPr/>
              <p:nvPr/>
            </p:nvSpPr>
            <p:spPr>
              <a:xfrm>
                <a:off x="670" y="18"/>
                <a:ext cx="24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358416" name="椭圆 404496"/>
              <p:cNvSpPr/>
              <p:nvPr/>
            </p:nvSpPr>
            <p:spPr>
              <a:xfrm>
                <a:off x="1455" y="13"/>
                <a:ext cx="24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358417" name="矩形 404497"/>
              <p:cNvSpPr/>
              <p:nvPr/>
            </p:nvSpPr>
            <p:spPr>
              <a:xfrm>
                <a:off x="567" y="685"/>
                <a:ext cx="557" cy="227"/>
              </a:xfrm>
              <a:prstGeom prst="rect">
                <a:avLst/>
              </a:prstGeom>
              <a:noFill/>
              <a:ln w="9525">
                <a:noFill/>
              </a:ln>
            </p:spPr>
            <p:txBody>
              <a:bodyPr wrap="none" anchor="ctr"/>
              <a:p>
                <a:r>
                  <a:rPr lang="zh-CN" altLang="en-US" sz="2000" dirty="0">
                    <a:latin typeface="Times New Roman" panose="02020603050405020304" pitchFamily="2" charset="0"/>
                    <a:ea typeface="宋体" panose="02010600030101010101" pitchFamily="2" charset="-122"/>
                  </a:rPr>
                  <a:t>第二步</a:t>
                </a:r>
                <a:endParaRPr lang="zh-CN" altLang="en-US" sz="2000" dirty="0">
                  <a:latin typeface="Times New Roman" panose="02020603050405020304" pitchFamily="2" charset="0"/>
                  <a:ea typeface="宋体" panose="02010600030101010101" pitchFamily="2" charset="-122"/>
                </a:endParaRPr>
              </a:p>
            </p:txBody>
          </p:sp>
          <p:grpSp>
            <p:nvGrpSpPr>
              <p:cNvPr id="358418" name="组合 404498"/>
              <p:cNvGrpSpPr/>
              <p:nvPr/>
            </p:nvGrpSpPr>
            <p:grpSpPr>
              <a:xfrm>
                <a:off x="850" y="0"/>
                <a:ext cx="631" cy="632"/>
                <a:chOff x="0" y="0"/>
                <a:chExt cx="631" cy="632"/>
              </a:xfrm>
            </p:grpSpPr>
            <p:sp>
              <p:nvSpPr>
                <p:cNvPr id="358419" name="椭圆 404499"/>
                <p:cNvSpPr/>
                <p:nvPr/>
              </p:nvSpPr>
              <p:spPr>
                <a:xfrm>
                  <a:off x="0" y="405"/>
                  <a:ext cx="24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58420" name="椭圆 404500"/>
                <p:cNvSpPr/>
                <p:nvPr/>
              </p:nvSpPr>
              <p:spPr>
                <a:xfrm>
                  <a:off x="386" y="405"/>
                  <a:ext cx="24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358421" name="椭圆 404501"/>
                <p:cNvSpPr/>
                <p:nvPr/>
              </p:nvSpPr>
              <p:spPr>
                <a:xfrm>
                  <a:off x="198" y="0"/>
                  <a:ext cx="24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7</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22" name="直接连接符 404502"/>
                <p:cNvSpPr/>
                <p:nvPr/>
              </p:nvSpPr>
              <p:spPr>
                <a:xfrm flipH="1">
                  <a:off x="135" y="216"/>
                  <a:ext cx="134" cy="181"/>
                </a:xfrm>
                <a:prstGeom prst="line">
                  <a:avLst/>
                </a:prstGeom>
                <a:ln w="9525" cap="flat" cmpd="sng">
                  <a:solidFill>
                    <a:schemeClr val="tx1"/>
                  </a:solidFill>
                  <a:prstDash val="solid"/>
                  <a:round/>
                  <a:headEnd type="none" w="med" len="med"/>
                  <a:tailEnd type="none" w="med" len="med"/>
                </a:ln>
              </p:spPr>
            </p:sp>
            <p:sp>
              <p:nvSpPr>
                <p:cNvPr id="358423" name="直接连接符 404503"/>
                <p:cNvSpPr/>
                <p:nvPr/>
              </p:nvSpPr>
              <p:spPr>
                <a:xfrm>
                  <a:off x="371" y="216"/>
                  <a:ext cx="134" cy="181"/>
                </a:xfrm>
                <a:prstGeom prst="line">
                  <a:avLst/>
                </a:prstGeom>
                <a:ln w="9525" cap="flat" cmpd="sng">
                  <a:solidFill>
                    <a:schemeClr val="tx1"/>
                  </a:solidFill>
                  <a:prstDash val="solid"/>
                  <a:round/>
                  <a:headEnd type="none" w="med" len="med"/>
                  <a:tailEnd type="none" w="med" len="med"/>
                </a:ln>
              </p:spPr>
            </p:sp>
          </p:grpSp>
        </p:grpSp>
        <p:grpSp>
          <p:nvGrpSpPr>
            <p:cNvPr id="358424" name="组合 404504"/>
            <p:cNvGrpSpPr/>
            <p:nvPr/>
          </p:nvGrpSpPr>
          <p:grpSpPr>
            <a:xfrm>
              <a:off x="3941" y="0"/>
              <a:ext cx="1723" cy="912"/>
              <a:chOff x="0" y="0"/>
              <a:chExt cx="1723" cy="912"/>
            </a:xfrm>
          </p:grpSpPr>
          <p:sp>
            <p:nvSpPr>
              <p:cNvPr id="358425" name="椭圆 404505"/>
              <p:cNvSpPr/>
              <p:nvPr/>
            </p:nvSpPr>
            <p:spPr>
              <a:xfrm>
                <a:off x="0" y="13"/>
                <a:ext cx="242"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358426" name="椭圆 404506"/>
              <p:cNvSpPr/>
              <p:nvPr/>
            </p:nvSpPr>
            <p:spPr>
              <a:xfrm>
                <a:off x="822" y="13"/>
                <a:ext cx="241"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358427" name="矩形 404507"/>
              <p:cNvSpPr/>
              <p:nvPr/>
            </p:nvSpPr>
            <p:spPr>
              <a:xfrm>
                <a:off x="559" y="685"/>
                <a:ext cx="550" cy="227"/>
              </a:xfrm>
              <a:prstGeom prst="rect">
                <a:avLst/>
              </a:prstGeom>
              <a:noFill/>
              <a:ln w="9525">
                <a:noFill/>
              </a:ln>
            </p:spPr>
            <p:txBody>
              <a:bodyPr wrap="none" anchor="ctr"/>
              <a:p>
                <a:r>
                  <a:rPr lang="zh-CN" altLang="en-US" sz="2000" dirty="0">
                    <a:latin typeface="Times New Roman" panose="02020603050405020304" pitchFamily="2" charset="0"/>
                    <a:ea typeface="宋体" panose="02010600030101010101" pitchFamily="2" charset="-122"/>
                  </a:rPr>
                  <a:t>第三步</a:t>
                </a:r>
                <a:endParaRPr lang="zh-CN" altLang="en-US" sz="2000" dirty="0">
                  <a:latin typeface="Times New Roman" panose="02020603050405020304" pitchFamily="2" charset="0"/>
                  <a:ea typeface="宋体" panose="02010600030101010101" pitchFamily="2" charset="-122"/>
                </a:endParaRPr>
              </a:p>
            </p:txBody>
          </p:sp>
          <p:grpSp>
            <p:nvGrpSpPr>
              <p:cNvPr id="358428" name="组合 404508"/>
              <p:cNvGrpSpPr/>
              <p:nvPr/>
            </p:nvGrpSpPr>
            <p:grpSpPr>
              <a:xfrm>
                <a:off x="216" y="0"/>
                <a:ext cx="622" cy="632"/>
                <a:chOff x="0" y="0"/>
                <a:chExt cx="622" cy="632"/>
              </a:xfrm>
            </p:grpSpPr>
            <p:sp>
              <p:nvSpPr>
                <p:cNvPr id="358429" name="椭圆 404509"/>
                <p:cNvSpPr/>
                <p:nvPr/>
              </p:nvSpPr>
              <p:spPr>
                <a:xfrm>
                  <a:off x="0" y="405"/>
                  <a:ext cx="242"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58430" name="椭圆 404510"/>
                <p:cNvSpPr/>
                <p:nvPr/>
              </p:nvSpPr>
              <p:spPr>
                <a:xfrm>
                  <a:off x="380" y="405"/>
                  <a:ext cx="242"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358431" name="椭圆 404511"/>
                <p:cNvSpPr/>
                <p:nvPr/>
              </p:nvSpPr>
              <p:spPr>
                <a:xfrm>
                  <a:off x="195" y="0"/>
                  <a:ext cx="242"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7</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32" name="直接连接符 404512"/>
                <p:cNvSpPr/>
                <p:nvPr/>
              </p:nvSpPr>
              <p:spPr>
                <a:xfrm flipH="1">
                  <a:off x="133" y="216"/>
                  <a:ext cx="132" cy="181"/>
                </a:xfrm>
                <a:prstGeom prst="line">
                  <a:avLst/>
                </a:prstGeom>
                <a:ln w="9525" cap="flat" cmpd="sng">
                  <a:solidFill>
                    <a:schemeClr val="tx1"/>
                  </a:solidFill>
                  <a:prstDash val="solid"/>
                  <a:round/>
                  <a:headEnd type="none" w="med" len="med"/>
                  <a:tailEnd type="none" w="med" len="med"/>
                </a:ln>
              </p:spPr>
            </p:sp>
            <p:sp>
              <p:nvSpPr>
                <p:cNvPr id="358433" name="直接连接符 404513"/>
                <p:cNvSpPr/>
                <p:nvPr/>
              </p:nvSpPr>
              <p:spPr>
                <a:xfrm>
                  <a:off x="366" y="216"/>
                  <a:ext cx="132" cy="181"/>
                </a:xfrm>
                <a:prstGeom prst="line">
                  <a:avLst/>
                </a:prstGeom>
                <a:ln w="9525" cap="flat" cmpd="sng">
                  <a:solidFill>
                    <a:schemeClr val="tx1"/>
                  </a:solidFill>
                  <a:prstDash val="solid"/>
                  <a:round/>
                  <a:headEnd type="none" w="med" len="med"/>
                  <a:tailEnd type="none" w="med" len="med"/>
                </a:ln>
              </p:spPr>
            </p:sp>
          </p:grpSp>
          <p:grpSp>
            <p:nvGrpSpPr>
              <p:cNvPr id="358434" name="组合 404514"/>
              <p:cNvGrpSpPr/>
              <p:nvPr/>
            </p:nvGrpSpPr>
            <p:grpSpPr>
              <a:xfrm>
                <a:off x="1101" y="0"/>
                <a:ext cx="622" cy="632"/>
                <a:chOff x="0" y="0"/>
                <a:chExt cx="622" cy="632"/>
              </a:xfrm>
            </p:grpSpPr>
            <p:sp>
              <p:nvSpPr>
                <p:cNvPr id="358435" name="椭圆 404515"/>
                <p:cNvSpPr/>
                <p:nvPr/>
              </p:nvSpPr>
              <p:spPr>
                <a:xfrm>
                  <a:off x="0" y="405"/>
                  <a:ext cx="242"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36" name="椭圆 404516"/>
                <p:cNvSpPr/>
                <p:nvPr/>
              </p:nvSpPr>
              <p:spPr>
                <a:xfrm>
                  <a:off x="380" y="405"/>
                  <a:ext cx="242"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37" name="椭圆 404517"/>
                <p:cNvSpPr/>
                <p:nvPr/>
              </p:nvSpPr>
              <p:spPr>
                <a:xfrm>
                  <a:off x="195"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10</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38" name="直接连接符 404518"/>
                <p:cNvSpPr/>
                <p:nvPr/>
              </p:nvSpPr>
              <p:spPr>
                <a:xfrm flipH="1">
                  <a:off x="133" y="216"/>
                  <a:ext cx="132" cy="181"/>
                </a:xfrm>
                <a:prstGeom prst="line">
                  <a:avLst/>
                </a:prstGeom>
                <a:ln w="9525" cap="flat" cmpd="sng">
                  <a:solidFill>
                    <a:schemeClr val="tx1"/>
                  </a:solidFill>
                  <a:prstDash val="solid"/>
                  <a:round/>
                  <a:headEnd type="none" w="med" len="med"/>
                  <a:tailEnd type="none" w="med" len="med"/>
                </a:ln>
              </p:spPr>
            </p:sp>
            <p:sp>
              <p:nvSpPr>
                <p:cNvPr id="358439" name="直接连接符 404519"/>
                <p:cNvSpPr/>
                <p:nvPr/>
              </p:nvSpPr>
              <p:spPr>
                <a:xfrm>
                  <a:off x="366" y="216"/>
                  <a:ext cx="132" cy="181"/>
                </a:xfrm>
                <a:prstGeom prst="line">
                  <a:avLst/>
                </a:prstGeom>
                <a:ln w="9525" cap="flat" cmpd="sng">
                  <a:solidFill>
                    <a:schemeClr val="tx1"/>
                  </a:solidFill>
                  <a:prstDash val="solid"/>
                  <a:round/>
                  <a:headEnd type="none" w="med" len="med"/>
                  <a:tailEnd type="none" w="med" len="med"/>
                </a:ln>
              </p:spPr>
            </p:sp>
          </p:grpSp>
        </p:grpSp>
        <p:grpSp>
          <p:nvGrpSpPr>
            <p:cNvPr id="358440" name="组合 404520"/>
            <p:cNvGrpSpPr/>
            <p:nvPr/>
          </p:nvGrpSpPr>
          <p:grpSpPr>
            <a:xfrm>
              <a:off x="79" y="1040"/>
              <a:ext cx="1817" cy="1168"/>
              <a:chOff x="0" y="0"/>
              <a:chExt cx="1817" cy="1168"/>
            </a:xfrm>
          </p:grpSpPr>
          <p:sp>
            <p:nvSpPr>
              <p:cNvPr id="358441" name="椭圆 404521"/>
              <p:cNvSpPr/>
              <p:nvPr/>
            </p:nvSpPr>
            <p:spPr>
              <a:xfrm>
                <a:off x="0" y="13"/>
                <a:ext cx="242" cy="22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358442" name="矩形 404522"/>
              <p:cNvSpPr/>
              <p:nvPr/>
            </p:nvSpPr>
            <p:spPr>
              <a:xfrm>
                <a:off x="530" y="947"/>
                <a:ext cx="551" cy="221"/>
              </a:xfrm>
              <a:prstGeom prst="rect">
                <a:avLst/>
              </a:prstGeom>
              <a:noFill/>
              <a:ln w="9525">
                <a:noFill/>
              </a:ln>
            </p:spPr>
            <p:txBody>
              <a:bodyPr wrap="none" anchor="ctr"/>
              <a:p>
                <a:r>
                  <a:rPr lang="zh-CN" altLang="en-US" sz="2000" dirty="0">
                    <a:latin typeface="Times New Roman" panose="02020603050405020304" pitchFamily="2" charset="0"/>
                    <a:ea typeface="宋体" panose="02010600030101010101" pitchFamily="2" charset="-122"/>
                  </a:rPr>
                  <a:t>第四步</a:t>
                </a:r>
                <a:endParaRPr lang="zh-CN" altLang="en-US" sz="2000" dirty="0">
                  <a:latin typeface="Times New Roman" panose="02020603050405020304" pitchFamily="2" charset="0"/>
                  <a:ea typeface="宋体" panose="02010600030101010101" pitchFamily="2" charset="-122"/>
                </a:endParaRPr>
              </a:p>
            </p:txBody>
          </p:sp>
          <p:grpSp>
            <p:nvGrpSpPr>
              <p:cNvPr id="358443" name="组合 404523"/>
              <p:cNvGrpSpPr/>
              <p:nvPr/>
            </p:nvGrpSpPr>
            <p:grpSpPr>
              <a:xfrm>
                <a:off x="280" y="0"/>
                <a:ext cx="623" cy="614"/>
                <a:chOff x="0" y="0"/>
                <a:chExt cx="623" cy="614"/>
              </a:xfrm>
            </p:grpSpPr>
            <p:sp>
              <p:nvSpPr>
                <p:cNvPr id="358444" name="椭圆 404524"/>
                <p:cNvSpPr/>
                <p:nvPr/>
              </p:nvSpPr>
              <p:spPr>
                <a:xfrm>
                  <a:off x="0" y="393"/>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45" name="椭圆 404525"/>
                <p:cNvSpPr/>
                <p:nvPr/>
              </p:nvSpPr>
              <p:spPr>
                <a:xfrm>
                  <a:off x="381" y="393"/>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46" name="椭圆 404526"/>
                <p:cNvSpPr/>
                <p:nvPr/>
              </p:nvSpPr>
              <p:spPr>
                <a:xfrm>
                  <a:off x="195" y="0"/>
                  <a:ext cx="295"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10</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47" name="直接连接符 404527"/>
                <p:cNvSpPr/>
                <p:nvPr/>
              </p:nvSpPr>
              <p:spPr>
                <a:xfrm flipH="1">
                  <a:off x="133" y="210"/>
                  <a:ext cx="132" cy="176"/>
                </a:xfrm>
                <a:prstGeom prst="line">
                  <a:avLst/>
                </a:prstGeom>
                <a:ln w="9525" cap="flat" cmpd="sng">
                  <a:solidFill>
                    <a:schemeClr val="tx1"/>
                  </a:solidFill>
                  <a:prstDash val="solid"/>
                  <a:round/>
                  <a:headEnd type="none" w="med" len="med"/>
                  <a:tailEnd type="none" w="med" len="med"/>
                </a:ln>
              </p:spPr>
            </p:sp>
            <p:sp>
              <p:nvSpPr>
                <p:cNvPr id="358448" name="直接连接符 404528"/>
                <p:cNvSpPr/>
                <p:nvPr/>
              </p:nvSpPr>
              <p:spPr>
                <a:xfrm>
                  <a:off x="366" y="210"/>
                  <a:ext cx="133" cy="176"/>
                </a:xfrm>
                <a:prstGeom prst="line">
                  <a:avLst/>
                </a:prstGeom>
                <a:ln w="9525" cap="flat" cmpd="sng">
                  <a:solidFill>
                    <a:schemeClr val="tx1"/>
                  </a:solidFill>
                  <a:prstDash val="solid"/>
                  <a:round/>
                  <a:headEnd type="none" w="med" len="med"/>
                  <a:tailEnd type="none" w="med" len="med"/>
                </a:ln>
              </p:spPr>
            </p:sp>
          </p:grpSp>
          <p:grpSp>
            <p:nvGrpSpPr>
              <p:cNvPr id="358449" name="组合 404529"/>
              <p:cNvGrpSpPr/>
              <p:nvPr/>
            </p:nvGrpSpPr>
            <p:grpSpPr>
              <a:xfrm>
                <a:off x="977" y="7"/>
                <a:ext cx="840" cy="1019"/>
                <a:chOff x="0" y="0"/>
                <a:chExt cx="840" cy="1019"/>
              </a:xfrm>
            </p:grpSpPr>
            <p:sp>
              <p:nvSpPr>
                <p:cNvPr id="358450" name="椭圆 404530"/>
                <p:cNvSpPr/>
                <p:nvPr/>
              </p:nvSpPr>
              <p:spPr>
                <a:xfrm>
                  <a:off x="0" y="402"/>
                  <a:ext cx="242" cy="22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358451" name="椭圆 404531"/>
                <p:cNvSpPr/>
                <p:nvPr/>
              </p:nvSpPr>
              <p:spPr>
                <a:xfrm>
                  <a:off x="217"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58452" name="椭圆 404532"/>
                <p:cNvSpPr/>
                <p:nvPr/>
              </p:nvSpPr>
              <p:spPr>
                <a:xfrm>
                  <a:off x="598"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358453" name="椭圆 404533"/>
                <p:cNvSpPr/>
                <p:nvPr/>
              </p:nvSpPr>
              <p:spPr>
                <a:xfrm>
                  <a:off x="412" y="405"/>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7</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54" name="直接连接符 404534"/>
                <p:cNvSpPr/>
                <p:nvPr/>
              </p:nvSpPr>
              <p:spPr>
                <a:xfrm flipH="1">
                  <a:off x="350" y="615"/>
                  <a:ext cx="132" cy="176"/>
                </a:xfrm>
                <a:prstGeom prst="line">
                  <a:avLst/>
                </a:prstGeom>
                <a:ln w="9525" cap="flat" cmpd="sng">
                  <a:solidFill>
                    <a:schemeClr val="tx1"/>
                  </a:solidFill>
                  <a:prstDash val="solid"/>
                  <a:round/>
                  <a:headEnd type="none" w="med" len="med"/>
                  <a:tailEnd type="none" w="med" len="med"/>
                </a:ln>
              </p:spPr>
            </p:sp>
            <p:sp>
              <p:nvSpPr>
                <p:cNvPr id="358455" name="直接连接符 404535"/>
                <p:cNvSpPr/>
                <p:nvPr/>
              </p:nvSpPr>
              <p:spPr>
                <a:xfrm>
                  <a:off x="583" y="615"/>
                  <a:ext cx="133" cy="176"/>
                </a:xfrm>
                <a:prstGeom prst="line">
                  <a:avLst/>
                </a:prstGeom>
                <a:ln w="9525" cap="flat" cmpd="sng">
                  <a:solidFill>
                    <a:schemeClr val="tx1"/>
                  </a:solidFill>
                  <a:prstDash val="solid"/>
                  <a:round/>
                  <a:headEnd type="none" w="med" len="med"/>
                  <a:tailEnd type="none" w="med" len="med"/>
                </a:ln>
              </p:spPr>
            </p:sp>
            <p:sp>
              <p:nvSpPr>
                <p:cNvPr id="358456" name="椭圆 404536"/>
                <p:cNvSpPr/>
                <p:nvPr/>
              </p:nvSpPr>
              <p:spPr>
                <a:xfrm>
                  <a:off x="202"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13</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57" name="直接连接符 404537"/>
                <p:cNvSpPr/>
                <p:nvPr/>
              </p:nvSpPr>
              <p:spPr>
                <a:xfrm flipH="1">
                  <a:off x="148" y="218"/>
                  <a:ext cx="132" cy="176"/>
                </a:xfrm>
                <a:prstGeom prst="line">
                  <a:avLst/>
                </a:prstGeom>
                <a:ln w="9525" cap="flat" cmpd="sng">
                  <a:solidFill>
                    <a:schemeClr val="tx1"/>
                  </a:solidFill>
                  <a:prstDash val="solid"/>
                  <a:round/>
                  <a:headEnd type="none" w="med" len="med"/>
                  <a:tailEnd type="none" w="med" len="med"/>
                </a:ln>
              </p:spPr>
            </p:sp>
            <p:sp>
              <p:nvSpPr>
                <p:cNvPr id="358458" name="直接连接符 404538"/>
                <p:cNvSpPr/>
                <p:nvPr/>
              </p:nvSpPr>
              <p:spPr>
                <a:xfrm>
                  <a:off x="404" y="218"/>
                  <a:ext cx="133" cy="176"/>
                </a:xfrm>
                <a:prstGeom prst="line">
                  <a:avLst/>
                </a:prstGeom>
                <a:ln w="9525" cap="flat" cmpd="sng">
                  <a:solidFill>
                    <a:schemeClr val="tx1"/>
                  </a:solidFill>
                  <a:prstDash val="solid"/>
                  <a:round/>
                  <a:headEnd type="none" w="med" len="med"/>
                  <a:tailEnd type="none" w="med" len="med"/>
                </a:ln>
              </p:spPr>
            </p:sp>
          </p:grpSp>
        </p:grpSp>
        <p:sp>
          <p:nvSpPr>
            <p:cNvPr id="358459" name="矩形 404539"/>
            <p:cNvSpPr/>
            <p:nvPr/>
          </p:nvSpPr>
          <p:spPr>
            <a:xfrm>
              <a:off x="4633" y="2467"/>
              <a:ext cx="551" cy="221"/>
            </a:xfrm>
            <a:prstGeom prst="rect">
              <a:avLst/>
            </a:prstGeom>
            <a:noFill/>
            <a:ln w="9525">
              <a:noFill/>
            </a:ln>
          </p:spPr>
          <p:txBody>
            <a:bodyPr wrap="none" anchor="ctr"/>
            <a:p>
              <a:r>
                <a:rPr lang="zh-CN" altLang="en-US" sz="2000" dirty="0">
                  <a:latin typeface="Times New Roman" panose="02020603050405020304" pitchFamily="2" charset="0"/>
                  <a:ea typeface="宋体" panose="02010600030101010101" pitchFamily="2" charset="-122"/>
                </a:rPr>
                <a:t>第六步</a:t>
              </a:r>
              <a:endParaRPr lang="zh-CN" altLang="en-US" sz="2000" dirty="0">
                <a:latin typeface="Times New Roman" panose="02020603050405020304" pitchFamily="2" charset="0"/>
                <a:ea typeface="宋体" panose="02010600030101010101" pitchFamily="2" charset="-122"/>
              </a:endParaRPr>
            </a:p>
          </p:txBody>
        </p:sp>
        <p:grpSp>
          <p:nvGrpSpPr>
            <p:cNvPr id="358460" name="组合 404540"/>
            <p:cNvGrpSpPr/>
            <p:nvPr/>
          </p:nvGrpSpPr>
          <p:grpSpPr>
            <a:xfrm>
              <a:off x="4008" y="1008"/>
              <a:ext cx="1584" cy="1432"/>
              <a:chOff x="0" y="0"/>
              <a:chExt cx="1584" cy="1432"/>
            </a:xfrm>
          </p:grpSpPr>
          <p:sp>
            <p:nvSpPr>
              <p:cNvPr id="358461" name="矩形 404541"/>
              <p:cNvSpPr/>
              <p:nvPr/>
            </p:nvSpPr>
            <p:spPr>
              <a:xfrm>
                <a:off x="1376" y="992"/>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1</a:t>
                </a:r>
                <a:endParaRPr lang="en-US" altLang="x-none" sz="2000" dirty="0">
                  <a:latin typeface="Times New Roman" panose="02020603050405020304" pitchFamily="2" charset="0"/>
                  <a:ea typeface="宋体" panose="02010600030101010101" pitchFamily="2" charset="-122"/>
                </a:endParaRPr>
              </a:p>
            </p:txBody>
          </p:sp>
          <p:sp>
            <p:nvSpPr>
              <p:cNvPr id="358462" name="矩形 404542"/>
              <p:cNvSpPr/>
              <p:nvPr/>
            </p:nvSpPr>
            <p:spPr>
              <a:xfrm>
                <a:off x="1208" y="592"/>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1</a:t>
                </a:r>
                <a:endParaRPr lang="en-US" altLang="x-none" sz="2000" dirty="0">
                  <a:latin typeface="Times New Roman" panose="02020603050405020304" pitchFamily="2" charset="0"/>
                  <a:ea typeface="宋体" panose="02010600030101010101" pitchFamily="2" charset="-122"/>
                </a:endParaRPr>
              </a:p>
            </p:txBody>
          </p:sp>
          <p:sp>
            <p:nvSpPr>
              <p:cNvPr id="358463" name="矩形 404543"/>
              <p:cNvSpPr/>
              <p:nvPr/>
            </p:nvSpPr>
            <p:spPr>
              <a:xfrm>
                <a:off x="920" y="144"/>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1</a:t>
                </a:r>
                <a:endParaRPr lang="en-US" altLang="x-none" sz="2000" dirty="0">
                  <a:latin typeface="Times New Roman" panose="02020603050405020304" pitchFamily="2" charset="0"/>
                  <a:ea typeface="宋体" panose="02010600030101010101" pitchFamily="2" charset="-122"/>
                </a:endParaRPr>
              </a:p>
            </p:txBody>
          </p:sp>
          <p:sp>
            <p:nvSpPr>
              <p:cNvPr id="358464" name="矩形 404544"/>
              <p:cNvSpPr/>
              <p:nvPr/>
            </p:nvSpPr>
            <p:spPr>
              <a:xfrm>
                <a:off x="640" y="100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1</a:t>
                </a:r>
                <a:endParaRPr lang="en-US" altLang="x-none" sz="2000" dirty="0">
                  <a:latin typeface="Times New Roman" panose="02020603050405020304" pitchFamily="2" charset="0"/>
                  <a:ea typeface="宋体" panose="02010600030101010101" pitchFamily="2" charset="-122"/>
                </a:endParaRPr>
              </a:p>
            </p:txBody>
          </p:sp>
          <p:sp>
            <p:nvSpPr>
              <p:cNvPr id="358465" name="矩形 404545"/>
              <p:cNvSpPr/>
              <p:nvPr/>
            </p:nvSpPr>
            <p:spPr>
              <a:xfrm>
                <a:off x="464" y="60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1</a:t>
                </a:r>
                <a:endParaRPr lang="en-US" altLang="x-none" sz="2000" dirty="0">
                  <a:latin typeface="Times New Roman" panose="02020603050405020304" pitchFamily="2" charset="0"/>
                  <a:ea typeface="宋体" panose="02010600030101010101" pitchFamily="2" charset="-122"/>
                </a:endParaRPr>
              </a:p>
            </p:txBody>
          </p:sp>
          <p:sp>
            <p:nvSpPr>
              <p:cNvPr id="358466" name="矩形 404546"/>
              <p:cNvSpPr/>
              <p:nvPr/>
            </p:nvSpPr>
            <p:spPr>
              <a:xfrm>
                <a:off x="1003" y="984"/>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0</a:t>
                </a:r>
                <a:endParaRPr lang="en-US" altLang="x-none" sz="2000" dirty="0">
                  <a:latin typeface="Times New Roman" panose="02020603050405020304" pitchFamily="2" charset="0"/>
                  <a:ea typeface="宋体" panose="02010600030101010101" pitchFamily="2" charset="-122"/>
                </a:endParaRPr>
              </a:p>
            </p:txBody>
          </p:sp>
          <p:sp>
            <p:nvSpPr>
              <p:cNvPr id="358467" name="矩形 404547"/>
              <p:cNvSpPr/>
              <p:nvPr/>
            </p:nvSpPr>
            <p:spPr>
              <a:xfrm>
                <a:off x="795" y="576"/>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0</a:t>
                </a:r>
                <a:endParaRPr lang="en-US" altLang="x-none" sz="2000" dirty="0">
                  <a:latin typeface="Times New Roman" panose="02020603050405020304" pitchFamily="2" charset="0"/>
                  <a:ea typeface="宋体" panose="02010600030101010101" pitchFamily="2" charset="-122"/>
                </a:endParaRPr>
              </a:p>
            </p:txBody>
          </p:sp>
          <p:sp>
            <p:nvSpPr>
              <p:cNvPr id="358468" name="矩形 404548"/>
              <p:cNvSpPr/>
              <p:nvPr/>
            </p:nvSpPr>
            <p:spPr>
              <a:xfrm>
                <a:off x="264" y="96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0</a:t>
                </a:r>
                <a:endParaRPr lang="en-US" altLang="x-none" sz="2000" dirty="0">
                  <a:latin typeface="Times New Roman" panose="02020603050405020304" pitchFamily="2" charset="0"/>
                  <a:ea typeface="宋体" panose="02010600030101010101" pitchFamily="2" charset="-122"/>
                </a:endParaRPr>
              </a:p>
            </p:txBody>
          </p:sp>
          <p:sp>
            <p:nvSpPr>
              <p:cNvPr id="358469" name="矩形 404549"/>
              <p:cNvSpPr/>
              <p:nvPr/>
            </p:nvSpPr>
            <p:spPr>
              <a:xfrm>
                <a:off x="48" y="600"/>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0</a:t>
                </a:r>
                <a:endParaRPr lang="en-US" altLang="x-none" sz="2000" dirty="0">
                  <a:latin typeface="Times New Roman" panose="02020603050405020304" pitchFamily="2" charset="0"/>
                  <a:ea typeface="宋体" panose="02010600030101010101" pitchFamily="2" charset="-122"/>
                </a:endParaRPr>
              </a:p>
            </p:txBody>
          </p:sp>
          <p:sp>
            <p:nvSpPr>
              <p:cNvPr id="358470" name="矩形 404550"/>
              <p:cNvSpPr/>
              <p:nvPr/>
            </p:nvSpPr>
            <p:spPr>
              <a:xfrm>
                <a:off x="344" y="152"/>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0</a:t>
                </a:r>
                <a:endParaRPr lang="en-US" altLang="x-none" sz="2000" dirty="0">
                  <a:latin typeface="Times New Roman" panose="02020603050405020304" pitchFamily="2" charset="0"/>
                  <a:ea typeface="宋体" panose="02010600030101010101" pitchFamily="2" charset="-122"/>
                </a:endParaRPr>
              </a:p>
            </p:txBody>
          </p:sp>
          <p:grpSp>
            <p:nvGrpSpPr>
              <p:cNvPr id="358471" name="组合 404551"/>
              <p:cNvGrpSpPr/>
              <p:nvPr/>
            </p:nvGrpSpPr>
            <p:grpSpPr>
              <a:xfrm>
                <a:off x="744" y="405"/>
                <a:ext cx="840" cy="1019"/>
                <a:chOff x="0" y="0"/>
                <a:chExt cx="840" cy="1019"/>
              </a:xfrm>
            </p:grpSpPr>
            <p:sp>
              <p:nvSpPr>
                <p:cNvPr id="358472" name="椭圆 404552"/>
                <p:cNvSpPr/>
                <p:nvPr/>
              </p:nvSpPr>
              <p:spPr>
                <a:xfrm>
                  <a:off x="0" y="402"/>
                  <a:ext cx="242" cy="22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358473" name="椭圆 404553"/>
                <p:cNvSpPr/>
                <p:nvPr/>
              </p:nvSpPr>
              <p:spPr>
                <a:xfrm>
                  <a:off x="217"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74" name="椭圆 404554"/>
                <p:cNvSpPr/>
                <p:nvPr/>
              </p:nvSpPr>
              <p:spPr>
                <a:xfrm>
                  <a:off x="598"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475" name="椭圆 404555"/>
                <p:cNvSpPr/>
                <p:nvPr/>
              </p:nvSpPr>
              <p:spPr>
                <a:xfrm>
                  <a:off x="396" y="397"/>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10</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76" name="直接连接符 404556"/>
                <p:cNvSpPr/>
                <p:nvPr/>
              </p:nvSpPr>
              <p:spPr>
                <a:xfrm flipH="1">
                  <a:off x="350" y="615"/>
                  <a:ext cx="132" cy="176"/>
                </a:xfrm>
                <a:prstGeom prst="line">
                  <a:avLst/>
                </a:prstGeom>
                <a:ln w="9525" cap="flat" cmpd="sng">
                  <a:solidFill>
                    <a:schemeClr val="tx1"/>
                  </a:solidFill>
                  <a:prstDash val="solid"/>
                  <a:round/>
                  <a:headEnd type="none" w="med" len="med"/>
                  <a:tailEnd type="none" w="med" len="med"/>
                </a:ln>
              </p:spPr>
            </p:sp>
            <p:sp>
              <p:nvSpPr>
                <p:cNvPr id="358477" name="直接连接符 404557"/>
                <p:cNvSpPr/>
                <p:nvPr/>
              </p:nvSpPr>
              <p:spPr>
                <a:xfrm>
                  <a:off x="583" y="615"/>
                  <a:ext cx="133" cy="176"/>
                </a:xfrm>
                <a:prstGeom prst="line">
                  <a:avLst/>
                </a:prstGeom>
                <a:ln w="9525" cap="flat" cmpd="sng">
                  <a:solidFill>
                    <a:schemeClr val="tx1"/>
                  </a:solidFill>
                  <a:prstDash val="solid"/>
                  <a:round/>
                  <a:headEnd type="none" w="med" len="med"/>
                  <a:tailEnd type="none" w="med" len="med"/>
                </a:ln>
              </p:spPr>
            </p:sp>
            <p:sp>
              <p:nvSpPr>
                <p:cNvPr id="358478" name="椭圆 404558"/>
                <p:cNvSpPr/>
                <p:nvPr/>
              </p:nvSpPr>
              <p:spPr>
                <a:xfrm>
                  <a:off x="202"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18</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79" name="直接连接符 404559"/>
                <p:cNvSpPr/>
                <p:nvPr/>
              </p:nvSpPr>
              <p:spPr>
                <a:xfrm flipH="1">
                  <a:off x="148" y="218"/>
                  <a:ext cx="132" cy="176"/>
                </a:xfrm>
                <a:prstGeom prst="line">
                  <a:avLst/>
                </a:prstGeom>
                <a:ln w="9525" cap="flat" cmpd="sng">
                  <a:solidFill>
                    <a:schemeClr val="tx1"/>
                  </a:solidFill>
                  <a:prstDash val="solid"/>
                  <a:round/>
                  <a:headEnd type="none" w="med" len="med"/>
                  <a:tailEnd type="none" w="med" len="med"/>
                </a:ln>
              </p:spPr>
            </p:sp>
            <p:sp>
              <p:nvSpPr>
                <p:cNvPr id="358480" name="直接连接符 404560"/>
                <p:cNvSpPr/>
                <p:nvPr/>
              </p:nvSpPr>
              <p:spPr>
                <a:xfrm>
                  <a:off x="404" y="218"/>
                  <a:ext cx="133" cy="176"/>
                </a:xfrm>
                <a:prstGeom prst="line">
                  <a:avLst/>
                </a:prstGeom>
                <a:ln w="9525" cap="flat" cmpd="sng">
                  <a:solidFill>
                    <a:schemeClr val="tx1"/>
                  </a:solidFill>
                  <a:prstDash val="solid"/>
                  <a:round/>
                  <a:headEnd type="none" w="med" len="med"/>
                  <a:tailEnd type="none" w="med" len="med"/>
                </a:ln>
              </p:spPr>
            </p:sp>
          </p:grpSp>
          <p:grpSp>
            <p:nvGrpSpPr>
              <p:cNvPr id="358481" name="组合 404561"/>
              <p:cNvGrpSpPr/>
              <p:nvPr/>
            </p:nvGrpSpPr>
            <p:grpSpPr>
              <a:xfrm>
                <a:off x="0" y="413"/>
                <a:ext cx="840" cy="1019"/>
                <a:chOff x="0" y="0"/>
                <a:chExt cx="840" cy="1019"/>
              </a:xfrm>
            </p:grpSpPr>
            <p:sp>
              <p:nvSpPr>
                <p:cNvPr id="358482" name="椭圆 404562"/>
                <p:cNvSpPr/>
                <p:nvPr/>
              </p:nvSpPr>
              <p:spPr>
                <a:xfrm>
                  <a:off x="0" y="402"/>
                  <a:ext cx="242" cy="22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358483" name="椭圆 404563"/>
                <p:cNvSpPr/>
                <p:nvPr/>
              </p:nvSpPr>
              <p:spPr>
                <a:xfrm>
                  <a:off x="217"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58484" name="椭圆 404564"/>
                <p:cNvSpPr/>
                <p:nvPr/>
              </p:nvSpPr>
              <p:spPr>
                <a:xfrm>
                  <a:off x="598"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358485" name="椭圆 404565"/>
                <p:cNvSpPr/>
                <p:nvPr/>
              </p:nvSpPr>
              <p:spPr>
                <a:xfrm>
                  <a:off x="412" y="405"/>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7</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86" name="直接连接符 404566"/>
                <p:cNvSpPr/>
                <p:nvPr/>
              </p:nvSpPr>
              <p:spPr>
                <a:xfrm flipH="1">
                  <a:off x="350" y="615"/>
                  <a:ext cx="132" cy="176"/>
                </a:xfrm>
                <a:prstGeom prst="line">
                  <a:avLst/>
                </a:prstGeom>
                <a:ln w="9525" cap="flat" cmpd="sng">
                  <a:solidFill>
                    <a:schemeClr val="tx1"/>
                  </a:solidFill>
                  <a:prstDash val="solid"/>
                  <a:round/>
                  <a:headEnd type="none" w="med" len="med"/>
                  <a:tailEnd type="none" w="med" len="med"/>
                </a:ln>
              </p:spPr>
            </p:sp>
            <p:sp>
              <p:nvSpPr>
                <p:cNvPr id="358487" name="直接连接符 404567"/>
                <p:cNvSpPr/>
                <p:nvPr/>
              </p:nvSpPr>
              <p:spPr>
                <a:xfrm>
                  <a:off x="583" y="615"/>
                  <a:ext cx="133" cy="176"/>
                </a:xfrm>
                <a:prstGeom prst="line">
                  <a:avLst/>
                </a:prstGeom>
                <a:ln w="9525" cap="flat" cmpd="sng">
                  <a:solidFill>
                    <a:schemeClr val="tx1"/>
                  </a:solidFill>
                  <a:prstDash val="solid"/>
                  <a:round/>
                  <a:headEnd type="none" w="med" len="med"/>
                  <a:tailEnd type="none" w="med" len="med"/>
                </a:ln>
              </p:spPr>
            </p:sp>
            <p:sp>
              <p:nvSpPr>
                <p:cNvPr id="358488" name="椭圆 404568"/>
                <p:cNvSpPr/>
                <p:nvPr/>
              </p:nvSpPr>
              <p:spPr>
                <a:xfrm>
                  <a:off x="202"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13</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89" name="直接连接符 404569"/>
                <p:cNvSpPr/>
                <p:nvPr/>
              </p:nvSpPr>
              <p:spPr>
                <a:xfrm flipH="1">
                  <a:off x="148" y="218"/>
                  <a:ext cx="132" cy="176"/>
                </a:xfrm>
                <a:prstGeom prst="line">
                  <a:avLst/>
                </a:prstGeom>
                <a:ln w="9525" cap="flat" cmpd="sng">
                  <a:solidFill>
                    <a:schemeClr val="tx1"/>
                  </a:solidFill>
                  <a:prstDash val="solid"/>
                  <a:round/>
                  <a:headEnd type="none" w="med" len="med"/>
                  <a:tailEnd type="none" w="med" len="med"/>
                </a:ln>
              </p:spPr>
            </p:sp>
            <p:sp>
              <p:nvSpPr>
                <p:cNvPr id="358490" name="直接连接符 404570"/>
                <p:cNvSpPr/>
                <p:nvPr/>
              </p:nvSpPr>
              <p:spPr>
                <a:xfrm>
                  <a:off x="404" y="218"/>
                  <a:ext cx="133" cy="176"/>
                </a:xfrm>
                <a:prstGeom prst="line">
                  <a:avLst/>
                </a:prstGeom>
                <a:ln w="9525" cap="flat" cmpd="sng">
                  <a:solidFill>
                    <a:schemeClr val="tx1"/>
                  </a:solidFill>
                  <a:prstDash val="solid"/>
                  <a:round/>
                  <a:headEnd type="none" w="med" len="med"/>
                  <a:tailEnd type="none" w="med" len="med"/>
                </a:ln>
              </p:spPr>
            </p:sp>
          </p:grpSp>
          <p:sp>
            <p:nvSpPr>
              <p:cNvPr id="358491" name="椭圆 404571"/>
              <p:cNvSpPr/>
              <p:nvPr/>
            </p:nvSpPr>
            <p:spPr>
              <a:xfrm>
                <a:off x="571" y="0"/>
                <a:ext cx="31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31</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492" name="直接连接符 404572"/>
              <p:cNvSpPr/>
              <p:nvPr/>
            </p:nvSpPr>
            <p:spPr>
              <a:xfrm flipH="1">
                <a:off x="360" y="208"/>
                <a:ext cx="272" cy="204"/>
              </a:xfrm>
              <a:prstGeom prst="line">
                <a:avLst/>
              </a:prstGeom>
              <a:ln w="9525" cap="flat" cmpd="sng">
                <a:solidFill>
                  <a:schemeClr val="tx1"/>
                </a:solidFill>
                <a:prstDash val="solid"/>
                <a:round/>
                <a:headEnd type="none" w="med" len="med"/>
                <a:tailEnd type="none" w="med" len="med"/>
              </a:ln>
            </p:spPr>
          </p:sp>
          <p:sp>
            <p:nvSpPr>
              <p:cNvPr id="358493" name="直接连接符 404573"/>
              <p:cNvSpPr/>
              <p:nvPr/>
            </p:nvSpPr>
            <p:spPr>
              <a:xfrm>
                <a:off x="800" y="208"/>
                <a:ext cx="272" cy="204"/>
              </a:xfrm>
              <a:prstGeom prst="line">
                <a:avLst/>
              </a:prstGeom>
              <a:ln w="9525" cap="flat" cmpd="sng">
                <a:solidFill>
                  <a:schemeClr val="tx1"/>
                </a:solidFill>
                <a:prstDash val="solid"/>
                <a:round/>
                <a:headEnd type="none" w="med" len="med"/>
                <a:tailEnd type="none" w="med" len="med"/>
              </a:ln>
            </p:spPr>
          </p:sp>
        </p:grpSp>
        <p:sp>
          <p:nvSpPr>
            <p:cNvPr id="358494" name="矩形 404574"/>
            <p:cNvSpPr/>
            <p:nvPr/>
          </p:nvSpPr>
          <p:spPr>
            <a:xfrm>
              <a:off x="1248" y="2400"/>
              <a:ext cx="2176" cy="221"/>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6-25   Huffman</a:t>
              </a:r>
              <a:r>
                <a:rPr lang="zh-CN" altLang="en-US" sz="2000" b="1" dirty="0">
                  <a:latin typeface="Times New Roman" panose="02020603050405020304" pitchFamily="2" charset="0"/>
                  <a:ea typeface="宋体" panose="02010600030101010101" pitchFamily="2" charset="-122"/>
                </a:rPr>
                <a:t>树的构造过程</a:t>
              </a:r>
              <a:endParaRPr lang="zh-CN" altLang="en-US" sz="2000" b="1" dirty="0">
                <a:latin typeface="Times New Roman" panose="02020603050405020304" pitchFamily="2" charset="0"/>
                <a:ea typeface="宋体" panose="02010600030101010101" pitchFamily="2" charset="-122"/>
              </a:endParaRPr>
            </a:p>
          </p:txBody>
        </p:sp>
        <p:grpSp>
          <p:nvGrpSpPr>
            <p:cNvPr id="358495" name="组合 404575"/>
            <p:cNvGrpSpPr/>
            <p:nvPr/>
          </p:nvGrpSpPr>
          <p:grpSpPr>
            <a:xfrm>
              <a:off x="2112" y="1029"/>
              <a:ext cx="1584" cy="1275"/>
              <a:chOff x="0" y="0"/>
              <a:chExt cx="1584" cy="1275"/>
            </a:xfrm>
          </p:grpSpPr>
          <p:sp>
            <p:nvSpPr>
              <p:cNvPr id="358496" name="矩形 404576"/>
              <p:cNvSpPr/>
              <p:nvPr/>
            </p:nvSpPr>
            <p:spPr>
              <a:xfrm>
                <a:off x="625" y="1054"/>
                <a:ext cx="551" cy="221"/>
              </a:xfrm>
              <a:prstGeom prst="rect">
                <a:avLst/>
              </a:prstGeom>
              <a:noFill/>
              <a:ln w="9525">
                <a:noFill/>
              </a:ln>
            </p:spPr>
            <p:txBody>
              <a:bodyPr wrap="none" anchor="ctr"/>
              <a:p>
                <a:r>
                  <a:rPr lang="zh-CN" altLang="en-US" sz="2000" dirty="0">
                    <a:latin typeface="Times New Roman" panose="02020603050405020304" pitchFamily="2" charset="0"/>
                    <a:ea typeface="宋体" panose="02010600030101010101" pitchFamily="2" charset="-122"/>
                  </a:rPr>
                  <a:t>第五步</a:t>
                </a:r>
                <a:endParaRPr lang="zh-CN" altLang="en-US" sz="2000" dirty="0">
                  <a:latin typeface="Times New Roman" panose="02020603050405020304" pitchFamily="2" charset="0"/>
                  <a:ea typeface="宋体" panose="02010600030101010101" pitchFamily="2" charset="-122"/>
                </a:endParaRPr>
              </a:p>
            </p:txBody>
          </p:sp>
          <p:grpSp>
            <p:nvGrpSpPr>
              <p:cNvPr id="358497" name="组合 404577"/>
              <p:cNvGrpSpPr/>
              <p:nvPr/>
            </p:nvGrpSpPr>
            <p:grpSpPr>
              <a:xfrm>
                <a:off x="744" y="0"/>
                <a:ext cx="840" cy="1019"/>
                <a:chOff x="0" y="0"/>
                <a:chExt cx="840" cy="1019"/>
              </a:xfrm>
            </p:grpSpPr>
            <p:sp>
              <p:nvSpPr>
                <p:cNvPr id="358498" name="椭圆 404578"/>
                <p:cNvSpPr/>
                <p:nvPr/>
              </p:nvSpPr>
              <p:spPr>
                <a:xfrm>
                  <a:off x="0" y="402"/>
                  <a:ext cx="242" cy="22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358499" name="椭圆 404579"/>
                <p:cNvSpPr/>
                <p:nvPr/>
              </p:nvSpPr>
              <p:spPr>
                <a:xfrm>
                  <a:off x="217"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500" name="椭圆 404580"/>
                <p:cNvSpPr/>
                <p:nvPr/>
              </p:nvSpPr>
              <p:spPr>
                <a:xfrm>
                  <a:off x="598"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358501" name="椭圆 404581"/>
                <p:cNvSpPr/>
                <p:nvPr/>
              </p:nvSpPr>
              <p:spPr>
                <a:xfrm>
                  <a:off x="396" y="397"/>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10</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502" name="直接连接符 404582"/>
                <p:cNvSpPr/>
                <p:nvPr/>
              </p:nvSpPr>
              <p:spPr>
                <a:xfrm flipH="1">
                  <a:off x="350" y="615"/>
                  <a:ext cx="132" cy="176"/>
                </a:xfrm>
                <a:prstGeom prst="line">
                  <a:avLst/>
                </a:prstGeom>
                <a:ln w="9525" cap="flat" cmpd="sng">
                  <a:solidFill>
                    <a:schemeClr val="tx1"/>
                  </a:solidFill>
                  <a:prstDash val="solid"/>
                  <a:round/>
                  <a:headEnd type="none" w="med" len="med"/>
                  <a:tailEnd type="none" w="med" len="med"/>
                </a:ln>
              </p:spPr>
            </p:sp>
            <p:sp>
              <p:nvSpPr>
                <p:cNvPr id="358503" name="直接连接符 404583"/>
                <p:cNvSpPr/>
                <p:nvPr/>
              </p:nvSpPr>
              <p:spPr>
                <a:xfrm>
                  <a:off x="583" y="615"/>
                  <a:ext cx="133" cy="176"/>
                </a:xfrm>
                <a:prstGeom prst="line">
                  <a:avLst/>
                </a:prstGeom>
                <a:ln w="9525" cap="flat" cmpd="sng">
                  <a:solidFill>
                    <a:schemeClr val="tx1"/>
                  </a:solidFill>
                  <a:prstDash val="solid"/>
                  <a:round/>
                  <a:headEnd type="none" w="med" len="med"/>
                  <a:tailEnd type="none" w="med" len="med"/>
                </a:ln>
              </p:spPr>
            </p:sp>
            <p:sp>
              <p:nvSpPr>
                <p:cNvPr id="358504" name="椭圆 404584"/>
                <p:cNvSpPr/>
                <p:nvPr/>
              </p:nvSpPr>
              <p:spPr>
                <a:xfrm>
                  <a:off x="202"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18</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505" name="直接连接符 404585"/>
                <p:cNvSpPr/>
                <p:nvPr/>
              </p:nvSpPr>
              <p:spPr>
                <a:xfrm flipH="1">
                  <a:off x="148" y="218"/>
                  <a:ext cx="132" cy="176"/>
                </a:xfrm>
                <a:prstGeom prst="line">
                  <a:avLst/>
                </a:prstGeom>
                <a:ln w="9525" cap="flat" cmpd="sng">
                  <a:solidFill>
                    <a:schemeClr val="tx1"/>
                  </a:solidFill>
                  <a:prstDash val="solid"/>
                  <a:round/>
                  <a:headEnd type="none" w="med" len="med"/>
                  <a:tailEnd type="none" w="med" len="med"/>
                </a:ln>
              </p:spPr>
            </p:sp>
            <p:sp>
              <p:nvSpPr>
                <p:cNvPr id="358506" name="直接连接符 404586"/>
                <p:cNvSpPr/>
                <p:nvPr/>
              </p:nvSpPr>
              <p:spPr>
                <a:xfrm>
                  <a:off x="404" y="218"/>
                  <a:ext cx="133" cy="176"/>
                </a:xfrm>
                <a:prstGeom prst="line">
                  <a:avLst/>
                </a:prstGeom>
                <a:ln w="9525" cap="flat" cmpd="sng">
                  <a:solidFill>
                    <a:schemeClr val="tx1"/>
                  </a:solidFill>
                  <a:prstDash val="solid"/>
                  <a:round/>
                  <a:headEnd type="none" w="med" len="med"/>
                  <a:tailEnd type="none" w="med" len="med"/>
                </a:ln>
              </p:spPr>
            </p:sp>
          </p:grpSp>
          <p:grpSp>
            <p:nvGrpSpPr>
              <p:cNvPr id="358507" name="组合 404587"/>
              <p:cNvGrpSpPr/>
              <p:nvPr/>
            </p:nvGrpSpPr>
            <p:grpSpPr>
              <a:xfrm>
                <a:off x="0" y="8"/>
                <a:ext cx="840" cy="1019"/>
                <a:chOff x="0" y="0"/>
                <a:chExt cx="840" cy="1019"/>
              </a:xfrm>
            </p:grpSpPr>
            <p:sp>
              <p:nvSpPr>
                <p:cNvPr id="358508" name="椭圆 404588"/>
                <p:cNvSpPr/>
                <p:nvPr/>
              </p:nvSpPr>
              <p:spPr>
                <a:xfrm>
                  <a:off x="0" y="402"/>
                  <a:ext cx="242" cy="22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358509" name="椭圆 404589"/>
                <p:cNvSpPr/>
                <p:nvPr/>
              </p:nvSpPr>
              <p:spPr>
                <a:xfrm>
                  <a:off x="217"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58510" name="椭圆 404590"/>
                <p:cNvSpPr/>
                <p:nvPr/>
              </p:nvSpPr>
              <p:spPr>
                <a:xfrm>
                  <a:off x="598" y="798"/>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358511" name="椭圆 404591"/>
                <p:cNvSpPr/>
                <p:nvPr/>
              </p:nvSpPr>
              <p:spPr>
                <a:xfrm>
                  <a:off x="412" y="405"/>
                  <a:ext cx="24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7</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512" name="直接连接符 404592"/>
                <p:cNvSpPr/>
                <p:nvPr/>
              </p:nvSpPr>
              <p:spPr>
                <a:xfrm flipH="1">
                  <a:off x="350" y="615"/>
                  <a:ext cx="132" cy="176"/>
                </a:xfrm>
                <a:prstGeom prst="line">
                  <a:avLst/>
                </a:prstGeom>
                <a:ln w="9525" cap="flat" cmpd="sng">
                  <a:solidFill>
                    <a:schemeClr val="tx1"/>
                  </a:solidFill>
                  <a:prstDash val="solid"/>
                  <a:round/>
                  <a:headEnd type="none" w="med" len="med"/>
                  <a:tailEnd type="none" w="med" len="med"/>
                </a:ln>
              </p:spPr>
            </p:sp>
            <p:sp>
              <p:nvSpPr>
                <p:cNvPr id="358513" name="直接连接符 404593"/>
                <p:cNvSpPr/>
                <p:nvPr/>
              </p:nvSpPr>
              <p:spPr>
                <a:xfrm>
                  <a:off x="583" y="615"/>
                  <a:ext cx="133" cy="176"/>
                </a:xfrm>
                <a:prstGeom prst="line">
                  <a:avLst/>
                </a:prstGeom>
                <a:ln w="9525" cap="flat" cmpd="sng">
                  <a:solidFill>
                    <a:schemeClr val="tx1"/>
                  </a:solidFill>
                  <a:prstDash val="solid"/>
                  <a:round/>
                  <a:headEnd type="none" w="med" len="med"/>
                  <a:tailEnd type="none" w="med" len="med"/>
                </a:ln>
              </p:spPr>
            </p:sp>
            <p:sp>
              <p:nvSpPr>
                <p:cNvPr id="358514" name="椭圆 404594"/>
                <p:cNvSpPr/>
                <p:nvPr/>
              </p:nvSpPr>
              <p:spPr>
                <a:xfrm>
                  <a:off x="202"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solidFill>
                        <a:schemeClr val="folHlink"/>
                      </a:solidFill>
                      <a:latin typeface="Times New Roman" panose="02020603050405020304" pitchFamily="2" charset="0"/>
                      <a:ea typeface="宋体" panose="02010600030101010101" pitchFamily="2" charset="-122"/>
                    </a:rPr>
                    <a:t>13</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358515" name="直接连接符 404595"/>
                <p:cNvSpPr/>
                <p:nvPr/>
              </p:nvSpPr>
              <p:spPr>
                <a:xfrm flipH="1">
                  <a:off x="148" y="218"/>
                  <a:ext cx="132" cy="176"/>
                </a:xfrm>
                <a:prstGeom prst="line">
                  <a:avLst/>
                </a:prstGeom>
                <a:ln w="9525" cap="flat" cmpd="sng">
                  <a:solidFill>
                    <a:schemeClr val="tx1"/>
                  </a:solidFill>
                  <a:prstDash val="solid"/>
                  <a:round/>
                  <a:headEnd type="none" w="med" len="med"/>
                  <a:tailEnd type="none" w="med" len="med"/>
                </a:ln>
              </p:spPr>
            </p:sp>
            <p:sp>
              <p:nvSpPr>
                <p:cNvPr id="358516" name="直接连接符 404596"/>
                <p:cNvSpPr/>
                <p:nvPr/>
              </p:nvSpPr>
              <p:spPr>
                <a:xfrm>
                  <a:off x="404" y="218"/>
                  <a:ext cx="133" cy="176"/>
                </a:xfrm>
                <a:prstGeom prst="line">
                  <a:avLst/>
                </a:prstGeom>
                <a:ln w="9525" cap="flat" cmpd="sng">
                  <a:solidFill>
                    <a:schemeClr val="tx1"/>
                  </a:solidFill>
                  <a:prstDash val="solid"/>
                  <a:round/>
                  <a:headEnd type="none" w="med" len="med"/>
                  <a:tailEnd type="none" w="med" len="med"/>
                </a:ln>
              </p:spPr>
            </p:sp>
          </p:grpSp>
        </p:gr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6" name="标题 405505"/>
          <p:cNvSpPr>
            <a:spLocks noGrp="1"/>
          </p:cNvSpPr>
          <p:nvPr>
            <p:ph type="title"/>
          </p:nvPr>
        </p:nvSpPr>
        <p:spPr>
          <a:xfrm>
            <a:off x="2133600" y="152400"/>
            <a:ext cx="7239000" cy="685800"/>
          </a:xfrm>
        </p:spPr>
        <p:txBody>
          <a:bodyPr lIns="92075" tIns="46038" rIns="92075" bIns="46038" anchor="ctr"/>
          <a:p>
            <a:pPr fontAlgn="base"/>
            <a:r>
              <a:rPr lang="en-US" altLang="x-none" b="1" strike="noStrike" noProof="1" dirty="0">
                <a:latin typeface="Times New Roman" panose="02020603050405020304" pitchFamily="2" charset="0"/>
              </a:rPr>
              <a:t>6.6.2</a:t>
            </a:r>
            <a:r>
              <a:rPr lang="en-US" altLang="x-none" b="1" strike="noStrike" noProof="1" dirty="0"/>
              <a:t>  </a:t>
            </a:r>
            <a:r>
              <a:rPr lang="zh-CN" altLang="en-US" b="1" strike="noStrike" noProof="1" dirty="0">
                <a:ea typeface="楷体_GB2312" pitchFamily="1" charset="-122"/>
              </a:rPr>
              <a:t>赫夫曼编码及其算法</a:t>
            </a:r>
            <a:endParaRPr lang="zh-CN" altLang="en-US" b="1" strike="noStrike" noProof="1" dirty="0">
              <a:ea typeface="楷体_GB2312" pitchFamily="1" charset="-122"/>
            </a:endParaRPr>
          </a:p>
        </p:txBody>
      </p:sp>
      <p:sp>
        <p:nvSpPr>
          <p:cNvPr id="359426" name="文本占位符 405506"/>
          <p:cNvSpPr>
            <a:spLocks noGrp="1"/>
          </p:cNvSpPr>
          <p:nvPr>
            <p:ph idx="1"/>
          </p:nvPr>
        </p:nvSpPr>
        <p:spPr>
          <a:xfrm>
            <a:off x="1676400" y="990600"/>
            <a:ext cx="8839200" cy="5246688"/>
          </a:xfrm>
        </p:spPr>
        <p:txBody>
          <a:bodyPr anchor="t"/>
          <a:p>
            <a:pPr marL="0" indent="0">
              <a:lnSpc>
                <a:spcPct val="110000"/>
              </a:lnSpc>
              <a:buNone/>
            </a:pPr>
            <a:r>
              <a:rPr lang="en-US" altLang="x-none" sz="4000" b="1" dirty="0">
                <a:solidFill>
                  <a:schemeClr val="tx2"/>
                </a:solidFill>
              </a:rPr>
              <a:t>1  Huffman</a:t>
            </a:r>
            <a:r>
              <a:rPr lang="zh-CN" altLang="en-US" sz="4000" b="1" dirty="0">
                <a:solidFill>
                  <a:schemeClr val="tx2"/>
                </a:solidFill>
                <a:ea typeface="楷体_GB2312" pitchFamily="1" charset="-122"/>
              </a:rPr>
              <a:t>编码</a:t>
            </a:r>
            <a:endParaRPr lang="zh-CN" altLang="en-US" sz="4000" b="1" dirty="0">
              <a:solidFill>
                <a:schemeClr val="tx2"/>
              </a:solidFill>
              <a:ea typeface="楷体_GB2312" pitchFamily="1" charset="-122"/>
            </a:endParaRPr>
          </a:p>
          <a:p>
            <a:pPr marL="0" indent="0">
              <a:lnSpc>
                <a:spcPct val="110000"/>
              </a:lnSpc>
              <a:buNone/>
            </a:pPr>
            <a:r>
              <a:rPr lang="zh-CN" altLang="en-US" sz="2800" dirty="0"/>
              <a:t>        </a:t>
            </a:r>
            <a:r>
              <a:rPr lang="zh-CN" altLang="en-US" sz="2800" b="1" dirty="0"/>
              <a:t>在电报收发等数据通讯中</a:t>
            </a:r>
            <a:r>
              <a:rPr lang="zh-CN" altLang="en-US" sz="2800" b="1" dirty="0">
                <a:latin typeface="宋体" panose="02010600030101010101" pitchFamily="2" charset="-122"/>
              </a:rPr>
              <a:t>，</a:t>
            </a:r>
            <a:r>
              <a:rPr lang="zh-CN" altLang="en-US" sz="2800" b="1" dirty="0"/>
              <a:t>常需要将传送的文字转换成由二进制字符</a:t>
            </a:r>
            <a:r>
              <a:rPr lang="en-US" altLang="x-none" sz="2800" b="1" dirty="0"/>
              <a:t>0</a:t>
            </a:r>
            <a:r>
              <a:rPr lang="zh-CN" altLang="en-US" sz="2800" b="1" dirty="0"/>
              <a:t>、</a:t>
            </a:r>
            <a:r>
              <a:rPr lang="en-US" altLang="x-none" sz="2800" b="1" dirty="0"/>
              <a:t>1</a:t>
            </a:r>
            <a:r>
              <a:rPr lang="zh-CN" altLang="en-US" sz="2800" b="1" dirty="0"/>
              <a:t>组成的字符串来传输</a:t>
            </a:r>
            <a:r>
              <a:rPr lang="zh-CN" altLang="en-US" sz="2800" b="1" dirty="0">
                <a:latin typeface="宋体" panose="02010600030101010101" pitchFamily="2" charset="-122"/>
              </a:rPr>
              <a:t>。</a:t>
            </a:r>
            <a:r>
              <a:rPr lang="zh-CN" altLang="en-US" sz="2800" b="1" dirty="0"/>
              <a:t>为了使收发的速度提高</a:t>
            </a:r>
            <a:r>
              <a:rPr lang="zh-CN" altLang="en-US" sz="2800" b="1" dirty="0">
                <a:latin typeface="宋体" panose="02010600030101010101" pitchFamily="2" charset="-122"/>
              </a:rPr>
              <a:t>，</a:t>
            </a:r>
            <a:r>
              <a:rPr lang="zh-CN" altLang="en-US" sz="2800" b="1" dirty="0"/>
              <a:t>就要求电文</a:t>
            </a:r>
            <a:r>
              <a:rPr lang="zh-CN" altLang="en-US" sz="2800" b="1" dirty="0">
                <a:solidFill>
                  <a:schemeClr val="folHlink"/>
                </a:solidFill>
              </a:rPr>
              <a:t>编码要尽可能地短</a:t>
            </a:r>
            <a:r>
              <a:rPr lang="zh-CN" altLang="en-US" sz="2800" b="1" dirty="0">
                <a:latin typeface="宋体" panose="02010600030101010101" pitchFamily="2" charset="-122"/>
              </a:rPr>
              <a:t>。此外，要设计</a:t>
            </a:r>
            <a:r>
              <a:rPr lang="zh-CN" altLang="en-US" sz="2800" b="1" dirty="0">
                <a:solidFill>
                  <a:schemeClr val="folHlink"/>
                </a:solidFill>
                <a:latin typeface="宋体" panose="02010600030101010101" pitchFamily="2" charset="-122"/>
              </a:rPr>
              <a:t>长短不等</a:t>
            </a:r>
            <a:r>
              <a:rPr lang="zh-CN" altLang="en-US" sz="2800" b="1" dirty="0">
                <a:latin typeface="宋体" panose="02010600030101010101" pitchFamily="2" charset="-122"/>
              </a:rPr>
              <a:t>的编码，还必须保证</a:t>
            </a:r>
            <a:r>
              <a:rPr lang="zh-CN" altLang="en-US" sz="2800" b="1" dirty="0">
                <a:solidFill>
                  <a:schemeClr val="folHlink"/>
                </a:solidFill>
                <a:latin typeface="宋体" panose="02010600030101010101" pitchFamily="2" charset="-122"/>
              </a:rPr>
              <a:t>任意字符的编码都不是另一个字符编码的前缀</a:t>
            </a:r>
            <a:r>
              <a:rPr lang="zh-CN" altLang="en-US" sz="2800" b="1" dirty="0">
                <a:latin typeface="宋体" panose="02010600030101010101" pitchFamily="2" charset="-122"/>
              </a:rPr>
              <a:t>，这种编码称为</a:t>
            </a:r>
            <a:r>
              <a:rPr lang="zh-CN" altLang="en-US" sz="2800" b="1" dirty="0">
                <a:solidFill>
                  <a:schemeClr val="accent1"/>
                </a:solidFill>
                <a:latin typeface="宋体" panose="02010600030101010101" pitchFamily="2" charset="-122"/>
              </a:rPr>
              <a:t>前缀编码</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a:t>
            </a:r>
            <a:r>
              <a:rPr lang="en-US" altLang="x-none" sz="2800" b="1" dirty="0"/>
              <a:t>Huffman</a:t>
            </a:r>
            <a:r>
              <a:rPr lang="zh-CN" altLang="en-US" sz="2800" b="1" dirty="0"/>
              <a:t>树可以用来构造编码长度不等且译码不产生二义性的编码</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设电文中的字符集</a:t>
            </a:r>
            <a:r>
              <a:rPr lang="en-US" altLang="x-none" sz="2800" b="1" dirty="0"/>
              <a:t>C={c</a:t>
            </a:r>
            <a:r>
              <a:rPr lang="en-US" altLang="x-none" sz="2800" b="1" baseline="-18000" dirty="0"/>
              <a:t>1</a:t>
            </a:r>
            <a:r>
              <a:rPr lang="en-US" altLang="x-none" sz="2800" b="1" dirty="0"/>
              <a:t>,c</a:t>
            </a:r>
            <a:r>
              <a:rPr lang="en-US" altLang="x-none" sz="2800" b="1" baseline="-18000" dirty="0"/>
              <a:t>2</a:t>
            </a:r>
            <a:r>
              <a:rPr lang="en-US" altLang="x-none" sz="2800" b="1" dirty="0"/>
              <a:t>, </a:t>
            </a:r>
            <a:r>
              <a:rPr lang="en-US" altLang="x-none" sz="2800" b="1" dirty="0">
                <a:ea typeface="Arial Unicode MS" panose="020B0604020202020204" charset="-122"/>
              </a:rPr>
              <a:t>⋯</a:t>
            </a:r>
            <a:r>
              <a:rPr lang="en-US" altLang="x-none" sz="2800" b="1" dirty="0"/>
              <a:t>,c</a:t>
            </a:r>
            <a:r>
              <a:rPr lang="en-US" altLang="x-none" sz="2800" b="1" baseline="-18000" dirty="0"/>
              <a:t>i</a:t>
            </a:r>
            <a:r>
              <a:rPr lang="en-US" altLang="x-none" sz="2800" b="1" dirty="0"/>
              <a:t>, </a:t>
            </a:r>
            <a:r>
              <a:rPr lang="en-US" altLang="x-none" sz="2800" b="1" dirty="0">
                <a:ea typeface="Arial Unicode MS" panose="020B0604020202020204" charset="-122"/>
              </a:rPr>
              <a:t>⋯</a:t>
            </a:r>
            <a:r>
              <a:rPr lang="en-US" altLang="x-none" sz="2800" b="1" dirty="0"/>
              <a:t>,c</a:t>
            </a:r>
            <a:r>
              <a:rPr lang="en-US" altLang="x-none" sz="2800" b="1" baseline="-18000" dirty="0"/>
              <a:t>n</a:t>
            </a:r>
            <a:r>
              <a:rPr lang="en-US" altLang="x-none" sz="2800" b="1" dirty="0"/>
              <a:t>}</a:t>
            </a:r>
            <a:r>
              <a:rPr lang="zh-CN" altLang="en-US" sz="2800" b="1" dirty="0">
                <a:latin typeface="宋体" panose="02010600030101010101" pitchFamily="2" charset="-122"/>
              </a:rPr>
              <a:t>，各个字符出现的次数或频度集</a:t>
            </a:r>
            <a:r>
              <a:rPr lang="en-US" altLang="x-none" sz="2800" b="1" dirty="0"/>
              <a:t>W={w</a:t>
            </a:r>
            <a:r>
              <a:rPr lang="en-US" altLang="x-none" sz="2800" b="1" baseline="-18000" dirty="0"/>
              <a:t>1</a:t>
            </a:r>
            <a:r>
              <a:rPr lang="en-US" altLang="x-none" sz="2800" b="1" dirty="0"/>
              <a:t>,w</a:t>
            </a:r>
            <a:r>
              <a:rPr lang="en-US" altLang="x-none" sz="2800" b="1" baseline="-18000" dirty="0"/>
              <a:t>2</a:t>
            </a:r>
            <a:r>
              <a:rPr lang="en-US" altLang="x-none" sz="2800" b="1" dirty="0"/>
              <a:t>, </a:t>
            </a:r>
            <a:r>
              <a:rPr lang="en-US" altLang="x-none" sz="2800" b="1" dirty="0">
                <a:ea typeface="Arial Unicode MS" panose="020B0604020202020204" charset="-122"/>
              </a:rPr>
              <a:t>⋯</a:t>
            </a:r>
            <a:r>
              <a:rPr lang="en-US" altLang="x-none" sz="2800" b="1" dirty="0"/>
              <a:t>,w</a:t>
            </a:r>
            <a:r>
              <a:rPr lang="en-US" altLang="x-none" sz="2800" b="1" baseline="-18000" dirty="0"/>
              <a:t>i</a:t>
            </a:r>
            <a:r>
              <a:rPr lang="en-US" altLang="x-none" sz="2800" b="1" dirty="0"/>
              <a:t>, </a:t>
            </a:r>
            <a:r>
              <a:rPr lang="en-US" altLang="x-none" sz="2800" b="1" dirty="0">
                <a:ea typeface="Arial Unicode MS" panose="020B0604020202020204" charset="-122"/>
              </a:rPr>
              <a:t>⋯</a:t>
            </a:r>
            <a:r>
              <a:rPr lang="en-US" altLang="x-none" sz="2800" b="1" dirty="0"/>
              <a:t>,w</a:t>
            </a:r>
            <a:r>
              <a:rPr lang="en-US" altLang="x-none" sz="2800" b="1" baseline="-18000" dirty="0"/>
              <a:t>n</a:t>
            </a:r>
            <a:r>
              <a:rPr lang="en-US" altLang="x-none" sz="2800" b="1" dirty="0"/>
              <a:t>}</a:t>
            </a:r>
            <a:r>
              <a:rPr lang="zh-CN" altLang="en-US" sz="2800" b="1" dirty="0">
                <a:latin typeface="宋体" panose="02010600030101010101" pitchFamily="2" charset="-122"/>
              </a:rPr>
              <a:t>。</a:t>
            </a:r>
            <a:endParaRPr lang="zh-CN" altLang="en-US" sz="28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0449" name="文本占位符 406529"/>
          <p:cNvSpPr>
            <a:spLocks noGrp="1"/>
          </p:cNvSpPr>
          <p:nvPr>
            <p:ph idx="1"/>
          </p:nvPr>
        </p:nvSpPr>
        <p:spPr>
          <a:xfrm>
            <a:off x="1676400" y="188913"/>
            <a:ext cx="8839200" cy="5184775"/>
          </a:xfrm>
        </p:spPr>
        <p:txBody>
          <a:bodyPr anchor="t"/>
          <a:p>
            <a:pPr marL="0" indent="0">
              <a:lnSpc>
                <a:spcPct val="110000"/>
              </a:lnSpc>
              <a:buNone/>
            </a:pPr>
            <a:r>
              <a:rPr lang="en-US" altLang="x-none" b="1" dirty="0">
                <a:solidFill>
                  <a:schemeClr val="folHlink"/>
                </a:solidFill>
              </a:rPr>
              <a:t>Huffman</a:t>
            </a:r>
            <a:r>
              <a:rPr lang="zh-CN" altLang="en-US" b="1" dirty="0">
                <a:solidFill>
                  <a:schemeClr val="folHlink"/>
                </a:solidFill>
              </a:rPr>
              <a:t>编码方法</a:t>
            </a:r>
            <a:endParaRPr lang="zh-CN" altLang="en-US" b="1" dirty="0">
              <a:solidFill>
                <a:schemeClr val="folHlink"/>
              </a:solidFill>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以</a:t>
            </a:r>
            <a:r>
              <a:rPr lang="zh-CN" altLang="en-US" sz="2800" b="1" dirty="0">
                <a:solidFill>
                  <a:schemeClr val="folHlink"/>
                </a:solidFill>
                <a:latin typeface="宋体" panose="02010600030101010101" pitchFamily="2" charset="-122"/>
              </a:rPr>
              <a:t>字符集</a:t>
            </a:r>
            <a:r>
              <a:rPr lang="en-US" altLang="x-none" sz="2800" b="1" dirty="0">
                <a:solidFill>
                  <a:schemeClr val="folHlink"/>
                </a:solidFill>
              </a:rPr>
              <a:t>C</a:t>
            </a:r>
            <a:r>
              <a:rPr lang="zh-CN" altLang="en-US" sz="2800" b="1" dirty="0">
                <a:solidFill>
                  <a:schemeClr val="folHlink"/>
                </a:solidFill>
              </a:rPr>
              <a:t>作为叶子结点</a:t>
            </a:r>
            <a:r>
              <a:rPr lang="zh-CN" altLang="en-US" sz="2800" b="1" dirty="0">
                <a:latin typeface="宋体" panose="02010600030101010101" pitchFamily="2" charset="-122"/>
              </a:rPr>
              <a:t>，</a:t>
            </a:r>
            <a:r>
              <a:rPr lang="zh-CN" altLang="en-US" sz="2800" b="1" dirty="0">
                <a:solidFill>
                  <a:schemeClr val="folHlink"/>
                </a:solidFill>
                <a:latin typeface="宋体" panose="02010600030101010101" pitchFamily="2" charset="-122"/>
              </a:rPr>
              <a:t>次数或频度集</a:t>
            </a:r>
            <a:r>
              <a:rPr lang="en-US" altLang="x-none" sz="2800" b="1" dirty="0">
                <a:solidFill>
                  <a:schemeClr val="folHlink"/>
                </a:solidFill>
              </a:rPr>
              <a:t>W</a:t>
            </a:r>
            <a:r>
              <a:rPr lang="zh-CN" altLang="en-US" sz="2800" b="1" dirty="0">
                <a:solidFill>
                  <a:schemeClr val="folHlink"/>
                </a:solidFill>
              </a:rPr>
              <a:t>作为结点的权值</a:t>
            </a:r>
            <a:r>
              <a:rPr lang="zh-CN" altLang="en-US" sz="2800" b="1" dirty="0"/>
              <a:t>来构造 </a:t>
            </a:r>
            <a:r>
              <a:rPr lang="en-US" altLang="x-none" sz="2800" b="1" dirty="0"/>
              <a:t>Huffman</a:t>
            </a:r>
            <a:r>
              <a:rPr lang="zh-CN" altLang="en-US" sz="2800" b="1" dirty="0"/>
              <a:t>树</a:t>
            </a:r>
            <a:r>
              <a:rPr lang="zh-CN" altLang="en-US" sz="2800" b="1" dirty="0">
                <a:latin typeface="宋体" panose="02010600030101010101" pitchFamily="2" charset="-122"/>
              </a:rPr>
              <a:t>。规定</a:t>
            </a:r>
            <a:r>
              <a:rPr lang="en-US" altLang="x-none" sz="2800" b="1" dirty="0"/>
              <a:t>Huffman</a:t>
            </a:r>
            <a:r>
              <a:rPr lang="zh-CN" altLang="en-US" sz="2800" b="1" dirty="0"/>
              <a:t>树中左分支代表“</a:t>
            </a:r>
            <a:r>
              <a:rPr lang="en-US" altLang="x-none" sz="2800" b="1" dirty="0"/>
              <a:t>0”</a:t>
            </a:r>
            <a:r>
              <a:rPr lang="zh-CN" altLang="en-US" sz="2800" b="1" dirty="0"/>
              <a:t>，右分支代表“</a:t>
            </a:r>
            <a:r>
              <a:rPr lang="en-US" altLang="x-none" sz="2800" b="1" dirty="0"/>
              <a:t>1”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solidFill>
                  <a:schemeClr val="folHlink"/>
                </a:solidFill>
                <a:latin typeface="宋体" panose="02010600030101010101" pitchFamily="2" charset="-122"/>
              </a:rPr>
              <a:t>    从根结点到每个叶子结点所经历的路径分支上的</a:t>
            </a:r>
            <a:r>
              <a:rPr lang="zh-CN" altLang="en-US" sz="2800" b="1" dirty="0">
                <a:solidFill>
                  <a:schemeClr val="folHlink"/>
                </a:solidFill>
              </a:rPr>
              <a:t>“</a:t>
            </a:r>
            <a:r>
              <a:rPr lang="en-US" altLang="x-none" sz="2800" b="1" dirty="0">
                <a:solidFill>
                  <a:schemeClr val="folHlink"/>
                </a:solidFill>
              </a:rPr>
              <a:t>0”</a:t>
            </a:r>
            <a:r>
              <a:rPr lang="zh-CN" altLang="en-US" sz="2800" b="1" dirty="0">
                <a:solidFill>
                  <a:schemeClr val="folHlink"/>
                </a:solidFill>
              </a:rPr>
              <a:t>或“</a:t>
            </a:r>
            <a:r>
              <a:rPr lang="en-US" altLang="x-none" sz="2800" b="1" dirty="0">
                <a:solidFill>
                  <a:schemeClr val="folHlink"/>
                </a:solidFill>
              </a:rPr>
              <a:t>1”</a:t>
            </a:r>
            <a:r>
              <a:rPr lang="zh-CN" altLang="en-US" sz="2800" b="1" dirty="0">
                <a:solidFill>
                  <a:schemeClr val="folHlink"/>
                </a:solidFill>
              </a:rPr>
              <a:t>所组成的字符串</a:t>
            </a:r>
            <a:r>
              <a:rPr lang="zh-CN" altLang="en-US" sz="2800" b="1" dirty="0">
                <a:latin typeface="宋体" panose="02010600030101010101" pitchFamily="2" charset="-122"/>
              </a:rPr>
              <a:t>，</a:t>
            </a:r>
            <a:r>
              <a:rPr lang="zh-CN" altLang="en-US" sz="2800" b="1" dirty="0"/>
              <a:t>为该结点所对应的编码</a:t>
            </a:r>
            <a:r>
              <a:rPr lang="zh-CN" altLang="en-US" sz="2800" b="1" dirty="0">
                <a:latin typeface="宋体" panose="02010600030101010101" pitchFamily="2" charset="-122"/>
              </a:rPr>
              <a:t>，</a:t>
            </a:r>
            <a:r>
              <a:rPr lang="zh-CN" altLang="en-US" sz="2800" b="1" dirty="0"/>
              <a:t>称之为</a:t>
            </a:r>
            <a:r>
              <a:rPr lang="en-US" altLang="x-none" sz="2800" b="1" dirty="0"/>
              <a:t>Huffman</a:t>
            </a:r>
            <a:r>
              <a:rPr lang="zh-CN" altLang="en-US" sz="2800" b="1" dirty="0"/>
              <a:t>编码</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由于每个字符都是叶子结点，不可能出现在根结点到其它字符结点的路径上，所以一个字符的</a:t>
            </a:r>
            <a:r>
              <a:rPr lang="en-US" altLang="x-none" sz="2800" b="1" dirty="0"/>
              <a:t>Huffman</a:t>
            </a:r>
            <a:r>
              <a:rPr lang="zh-CN" altLang="en-US" sz="2800" b="1" dirty="0"/>
              <a:t>编码不可能是另一个字符的</a:t>
            </a:r>
            <a:r>
              <a:rPr lang="en-US" altLang="x-none" sz="2800" b="1" dirty="0"/>
              <a:t>Huffman</a:t>
            </a:r>
            <a:r>
              <a:rPr lang="zh-CN" altLang="en-US" sz="2800" b="1" dirty="0"/>
              <a:t>编码的前缀</a:t>
            </a:r>
            <a:r>
              <a:rPr lang="zh-CN" altLang="en-US" sz="2800" b="1" dirty="0">
                <a:latin typeface="宋体" panose="02010600030101010101" pitchFamily="2" charset="-122"/>
              </a:rPr>
              <a:t>。</a:t>
            </a:r>
            <a:endParaRPr lang="zh-CN" altLang="en-US" sz="2800"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1473" name="文本占位符 407553"/>
          <p:cNvSpPr>
            <a:spLocks noGrp="1"/>
          </p:cNvSpPr>
          <p:nvPr>
            <p:ph idx="1"/>
          </p:nvPr>
        </p:nvSpPr>
        <p:spPr>
          <a:xfrm>
            <a:off x="1676400" y="152400"/>
            <a:ext cx="8839200" cy="6445250"/>
          </a:xfrm>
        </p:spPr>
        <p:txBody>
          <a:bodyPr anchor="t"/>
          <a:p>
            <a:pPr marL="0" indent="0">
              <a:lnSpc>
                <a:spcPct val="110000"/>
              </a:lnSpc>
              <a:buNone/>
            </a:pPr>
            <a:r>
              <a:rPr lang="zh-CN" altLang="en-US" sz="2800" b="1" dirty="0">
                <a:latin typeface="宋体" panose="02010600030101010101" pitchFamily="2" charset="-122"/>
              </a:rPr>
              <a:t>    若字符集</a:t>
            </a:r>
            <a:r>
              <a:rPr lang="en-US" altLang="x-none" sz="2800" b="1" dirty="0"/>
              <a:t>C={a, b, </a:t>
            </a:r>
            <a:r>
              <a:rPr lang="en-US" altLang="x-none" sz="2800" b="1" dirty="0">
                <a:ea typeface="Arial Unicode MS" panose="020B0604020202020204" charset="-122"/>
              </a:rPr>
              <a:t>c</a:t>
            </a:r>
            <a:r>
              <a:rPr lang="en-US" altLang="x-none" sz="2800" b="1" dirty="0"/>
              <a:t>, d, </a:t>
            </a:r>
            <a:r>
              <a:rPr lang="en-US" altLang="x-none" sz="2800" b="1" dirty="0">
                <a:ea typeface="Arial Unicode MS" panose="020B0604020202020204" charset="-122"/>
              </a:rPr>
              <a:t>e</a:t>
            </a:r>
            <a:r>
              <a:rPr lang="en-US" altLang="x-none" sz="2800" b="1" dirty="0"/>
              <a:t>, f}</a:t>
            </a:r>
            <a:r>
              <a:rPr lang="zh-CN" altLang="en-US" sz="2800" b="1" dirty="0"/>
              <a:t>所对应的权值集合为</a:t>
            </a:r>
            <a:r>
              <a:rPr lang="en-US" altLang="x-none" sz="2800" b="1" dirty="0"/>
              <a:t>W={8, 3, 4, 6, 5, 5}</a:t>
            </a:r>
            <a:r>
              <a:rPr lang="zh-CN" altLang="en-US" sz="2800" b="1" dirty="0">
                <a:latin typeface="宋体" panose="02010600030101010101" pitchFamily="2" charset="-122"/>
              </a:rPr>
              <a:t>，如图</a:t>
            </a:r>
            <a:r>
              <a:rPr lang="en-US" altLang="x-none" sz="2800" b="1" dirty="0"/>
              <a:t>6-25</a:t>
            </a:r>
            <a:r>
              <a:rPr lang="zh-CN" altLang="en-US" sz="2800" b="1" dirty="0"/>
              <a:t>所示</a:t>
            </a:r>
            <a:r>
              <a:rPr lang="zh-CN" altLang="en-US" sz="2800" b="1" dirty="0">
                <a:latin typeface="宋体" panose="02010600030101010101" pitchFamily="2" charset="-122"/>
              </a:rPr>
              <a:t>，则字符</a:t>
            </a:r>
            <a:r>
              <a:rPr lang="en-US" altLang="x-none" sz="2800" b="1" dirty="0"/>
              <a:t>a,b, </a:t>
            </a:r>
            <a:r>
              <a:rPr lang="en-US" altLang="x-none" sz="2800" b="1" dirty="0">
                <a:ea typeface="Arial Unicode MS" panose="020B0604020202020204" charset="-122"/>
              </a:rPr>
              <a:t>c</a:t>
            </a:r>
            <a:r>
              <a:rPr lang="en-US" altLang="x-none" sz="2800" b="1" dirty="0"/>
              <a:t>,d, </a:t>
            </a:r>
            <a:r>
              <a:rPr lang="en-US" altLang="x-none" sz="2800" b="1" dirty="0">
                <a:ea typeface="Arial Unicode MS" panose="020B0604020202020204" charset="-122"/>
              </a:rPr>
              <a:t>e</a:t>
            </a:r>
            <a:r>
              <a:rPr lang="en-US" altLang="x-none" sz="2800" b="1" dirty="0"/>
              <a:t>,f</a:t>
            </a:r>
            <a:r>
              <a:rPr lang="zh-CN" altLang="en-US" sz="2800" b="1" dirty="0"/>
              <a:t>所对应的</a:t>
            </a:r>
            <a:r>
              <a:rPr lang="en-US" altLang="x-none" sz="2800" b="1" dirty="0"/>
              <a:t>Huffman</a:t>
            </a:r>
            <a:r>
              <a:rPr lang="zh-CN" altLang="en-US" sz="2800" b="1" dirty="0"/>
              <a:t>编码分别是</a:t>
            </a:r>
            <a:r>
              <a:rPr lang="zh-CN" altLang="en-US" sz="2800" b="1" dirty="0">
                <a:latin typeface="宋体" panose="02010600030101010101" pitchFamily="2" charset="-122"/>
              </a:rPr>
              <a:t>：</a:t>
            </a:r>
            <a:r>
              <a:rPr lang="en-US" altLang="x-none" sz="2800" b="1" dirty="0"/>
              <a:t>10</a:t>
            </a:r>
            <a:r>
              <a:rPr lang="zh-CN" altLang="en-US" sz="2800" b="1" dirty="0"/>
              <a:t>，</a:t>
            </a:r>
            <a:r>
              <a:rPr lang="en-US" altLang="x-none" sz="2800" b="1" dirty="0"/>
              <a:t>010</a:t>
            </a:r>
            <a:r>
              <a:rPr lang="zh-CN" altLang="en-US" sz="2800" b="1" dirty="0"/>
              <a:t>，</a:t>
            </a:r>
            <a:r>
              <a:rPr lang="en-US" altLang="x-none" sz="2800" b="1" dirty="0"/>
              <a:t>011</a:t>
            </a:r>
            <a:r>
              <a:rPr lang="zh-CN" altLang="en-US" sz="2800" b="1" dirty="0"/>
              <a:t>，</a:t>
            </a:r>
            <a:r>
              <a:rPr lang="en-US" altLang="x-none" sz="2800" b="1" dirty="0"/>
              <a:t>00 </a:t>
            </a:r>
            <a:r>
              <a:rPr lang="zh-CN" altLang="en-US" sz="2800" b="1" dirty="0"/>
              <a:t>，</a:t>
            </a:r>
            <a:r>
              <a:rPr lang="en-US" altLang="x-none" sz="2800" b="1" dirty="0"/>
              <a:t>110</a:t>
            </a:r>
            <a:r>
              <a:rPr lang="zh-CN" altLang="en-US" sz="2800" b="1" dirty="0"/>
              <a:t>，</a:t>
            </a:r>
            <a:r>
              <a:rPr lang="en-US" altLang="x-none" sz="2800" b="1" dirty="0"/>
              <a:t>111</a:t>
            </a:r>
            <a:r>
              <a:rPr lang="zh-CN" altLang="en-US" sz="2800" b="1" dirty="0"/>
              <a:t>。</a:t>
            </a:r>
            <a:endParaRPr lang="zh-CN" altLang="en-US" sz="2800" b="1" dirty="0"/>
          </a:p>
          <a:p>
            <a:pPr marL="0" indent="0">
              <a:lnSpc>
                <a:spcPct val="110000"/>
              </a:lnSpc>
              <a:buNone/>
            </a:pPr>
            <a:r>
              <a:rPr lang="en-US" altLang="x-none" sz="4000" b="1" dirty="0">
                <a:solidFill>
                  <a:schemeClr val="tx2"/>
                </a:solidFill>
              </a:rPr>
              <a:t>2  Huffman</a:t>
            </a:r>
            <a:r>
              <a:rPr lang="zh-CN" altLang="en-US" sz="4000" b="1" dirty="0">
                <a:solidFill>
                  <a:schemeClr val="tx2"/>
                </a:solidFill>
                <a:ea typeface="楷体_GB2312" pitchFamily="1" charset="-122"/>
              </a:rPr>
              <a:t>编码算法实现</a:t>
            </a:r>
            <a:endParaRPr lang="zh-CN" altLang="en-US" sz="4000" b="1" dirty="0">
              <a:solidFill>
                <a:schemeClr val="tx2"/>
              </a:solidFill>
              <a:ea typeface="楷体_GB2312" pitchFamily="1" charset="-122"/>
            </a:endParaRPr>
          </a:p>
          <a:p>
            <a:pPr marL="0" indent="0">
              <a:lnSpc>
                <a:spcPct val="110000"/>
              </a:lnSpc>
              <a:buNone/>
            </a:pPr>
            <a:r>
              <a:rPr lang="en-US" altLang="x-none" b="1" dirty="0">
                <a:solidFill>
                  <a:schemeClr val="folHlink"/>
                </a:solidFill>
              </a:rPr>
              <a:t>(1)  </a:t>
            </a:r>
            <a:r>
              <a:rPr lang="zh-CN" altLang="en-US" b="1" dirty="0">
                <a:solidFill>
                  <a:schemeClr val="folHlink"/>
                </a:solidFill>
              </a:rPr>
              <a:t>数据结构设计</a:t>
            </a:r>
            <a:endParaRPr lang="zh-CN" altLang="en-US" b="1" dirty="0">
              <a:solidFill>
                <a:schemeClr val="folHlink"/>
              </a:solidFill>
            </a:endParaRPr>
          </a:p>
          <a:p>
            <a:pPr marL="0" indent="0">
              <a:lnSpc>
                <a:spcPct val="110000"/>
              </a:lnSpc>
              <a:buNone/>
            </a:pPr>
            <a:r>
              <a:rPr lang="zh-CN" altLang="en-US" sz="2800" b="1" dirty="0"/>
              <a:t>         </a:t>
            </a:r>
            <a:r>
              <a:rPr lang="en-US" altLang="x-none" sz="2800" b="1" dirty="0"/>
              <a:t>Huffman</a:t>
            </a:r>
            <a:r>
              <a:rPr lang="zh-CN" altLang="en-US" sz="2800" b="1" dirty="0"/>
              <a:t>树中没有度为</a:t>
            </a:r>
            <a:r>
              <a:rPr lang="en-US" altLang="x-none" sz="2800" b="1" dirty="0"/>
              <a:t>1</a:t>
            </a:r>
            <a:r>
              <a:rPr lang="zh-CN" altLang="en-US" sz="2800" b="1" dirty="0"/>
              <a:t>的结点棵有</a:t>
            </a:r>
            <a:r>
              <a:rPr lang="en-US" altLang="x-none" sz="2800" b="1" dirty="0"/>
              <a:t>n</a:t>
            </a:r>
            <a:r>
              <a:rPr lang="zh-CN" altLang="en-US" sz="2800" b="1" dirty="0"/>
              <a:t>个叶子结点的</a:t>
            </a:r>
            <a:r>
              <a:rPr lang="en-US" altLang="x-none" sz="2800" b="1" dirty="0"/>
              <a:t>Huffman</a:t>
            </a:r>
            <a:r>
              <a:rPr lang="zh-CN" altLang="en-US" sz="2800" b="1" dirty="0"/>
              <a:t>树共有</a:t>
            </a:r>
            <a:r>
              <a:rPr lang="en-US" altLang="x-none" sz="2800" b="1" dirty="0"/>
              <a:t>2n-1</a:t>
            </a:r>
            <a:r>
              <a:rPr lang="zh-CN" altLang="en-US" sz="2800" b="1" dirty="0"/>
              <a:t>个结点</a:t>
            </a:r>
            <a:r>
              <a:rPr lang="zh-CN" altLang="en-US" sz="2800" b="1" dirty="0">
                <a:latin typeface="宋体" panose="02010600030101010101" pitchFamily="2" charset="-122"/>
              </a:rPr>
              <a:t>，则可存储在大小为</a:t>
            </a:r>
            <a:r>
              <a:rPr lang="en-US" altLang="x-none" sz="2800" b="1" dirty="0"/>
              <a:t>2n-1</a:t>
            </a:r>
            <a:r>
              <a:rPr lang="zh-CN" altLang="en-US" sz="2800" b="1" dirty="0">
                <a:latin typeface="宋体" panose="02010600030101010101" pitchFamily="2" charset="-122"/>
              </a:rPr>
              <a:t>的一维数组中。实现编码的结点结构如图</a:t>
            </a:r>
            <a:r>
              <a:rPr lang="en-US" altLang="x-none" sz="2800" b="1" dirty="0"/>
              <a:t>6-26</a:t>
            </a:r>
            <a:r>
              <a:rPr lang="zh-CN" altLang="en-US" sz="2800" b="1" dirty="0"/>
              <a:t>所示</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buNone/>
            </a:pPr>
            <a:r>
              <a:rPr lang="zh-CN" altLang="en-US" b="1" dirty="0">
                <a:solidFill>
                  <a:schemeClr val="folHlink"/>
                </a:solidFill>
              </a:rPr>
              <a:t>原因</a:t>
            </a:r>
            <a:r>
              <a:rPr lang="zh-CN" altLang="en-US" b="1" dirty="0"/>
              <a:t>：</a:t>
            </a:r>
            <a:endParaRPr lang="zh-CN" altLang="en-US" b="1" dirty="0"/>
          </a:p>
          <a:p>
            <a:pPr marL="533400" lvl="1" indent="0">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a:t>
            </a:r>
            <a:r>
              <a:rPr lang="zh-CN" altLang="en-US" b="1" dirty="0"/>
              <a:t>求编码需从叶子结点出发走一条从叶子到根的路径；</a:t>
            </a:r>
            <a:endParaRPr lang="zh-CN" altLang="en-US" b="1" dirty="0">
              <a:latin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2497" name="矩形 408577"/>
          <p:cNvSpPr/>
          <p:nvPr/>
        </p:nvSpPr>
        <p:spPr>
          <a:xfrm>
            <a:off x="1676400" y="2492375"/>
            <a:ext cx="8839200" cy="3960813"/>
          </a:xfrm>
          <a:prstGeom prst="rect">
            <a:avLst/>
          </a:prstGeom>
          <a:noFill/>
          <a:ln w="9525">
            <a:noFill/>
          </a:ln>
        </p:spPr>
        <p:txBody>
          <a:bodyPr anchor="t"/>
          <a:p>
            <a:pPr marL="533400" lvl="1" indent="0" defTabSz="0" eaLnBrk="1" hangingPunct="1">
              <a:lnSpc>
                <a:spcPct val="110000"/>
              </a:lnSpc>
              <a:spcBef>
                <a:spcPct val="20000"/>
              </a:spcBef>
              <a:buClr>
                <a:schemeClr val="accent2"/>
              </a:buClr>
              <a:buSzPct val="80000"/>
              <a:buFont typeface="Wingdings" panose="05000000000000000000" pitchFamily="2" charset="2"/>
              <a:buNone/>
              <a:tabLst>
                <a:tab pos="355600" algn="l"/>
              </a:tabLst>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译码需从根结点出发走一条到叶子结点的路径。</a:t>
            </a:r>
            <a:r>
              <a:rPr lang="zh-CN" altLang="en-US" sz="2800" dirty="0">
                <a:latin typeface="Times New Roman" panose="02020603050405020304" pitchFamily="2" charset="0"/>
                <a:ea typeface="宋体" panose="02010600030101010101" pitchFamily="2" charset="-122"/>
              </a:rPr>
              <a:t> </a:t>
            </a:r>
            <a:endParaRPr lang="zh-CN" altLang="en-US" sz="2800" dirty="0">
              <a:latin typeface="Times New Roman" panose="02020603050405020304" pitchFamily="2" charset="0"/>
              <a:ea typeface="宋体" panose="02010600030101010101" pitchFamily="2" charset="-122"/>
            </a:endParaRPr>
          </a:p>
          <a:p>
            <a:pPr defTabSz="0">
              <a:lnSpc>
                <a:spcPct val="110000"/>
              </a:lnSpc>
              <a:spcBef>
                <a:spcPct val="20000"/>
              </a:spcBef>
              <a:buClr>
                <a:schemeClr val="accent2"/>
              </a:buClr>
              <a:buSzPct val="80000"/>
              <a:buFont typeface="Wingdings" panose="05000000000000000000" pitchFamily="2" charset="2"/>
              <a:buNone/>
              <a:tabLst>
                <a:tab pos="355600" algn="l"/>
              </a:tabLst>
            </a:pPr>
            <a:r>
              <a:rPr lang="zh-CN" altLang="en-US" sz="3200" b="1" dirty="0">
                <a:latin typeface="Times New Roman" panose="02020603050405020304" pitchFamily="2" charset="0"/>
                <a:ea typeface="宋体" panose="02010600030101010101" pitchFamily="2" charset="-122"/>
              </a:rPr>
              <a:t>结点类型定义</a:t>
            </a:r>
            <a:r>
              <a:rPr lang="zh-CN" altLang="en-US" sz="3200" b="1" dirty="0">
                <a:latin typeface="宋体" panose="02010600030101010101" pitchFamily="2" charset="-122"/>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a:p>
            <a:pPr defTabSz="0">
              <a:lnSpc>
                <a:spcPct val="110000"/>
              </a:lnSpc>
              <a:spcBef>
                <a:spcPct val="20000"/>
              </a:spcBef>
              <a:buClr>
                <a:schemeClr val="accent2"/>
              </a:buClr>
              <a:buSzPct val="80000"/>
              <a:buFont typeface="Wingdings" panose="05000000000000000000" pitchFamily="2" charset="2"/>
              <a:buNone/>
              <a:tabLst>
                <a:tab pos="355600" algn="l"/>
              </a:tabLst>
            </a:pPr>
            <a:r>
              <a:rPr lang="en-US" altLang="x-none" sz="2800" b="1" dirty="0">
                <a:latin typeface="Times New Roman" panose="02020603050405020304" pitchFamily="2" charset="0"/>
                <a:ea typeface="宋体" panose="02010600030101010101" pitchFamily="2" charset="-122"/>
              </a:rPr>
              <a:t>#define  MAX_NODE  200     </a:t>
            </a:r>
            <a:r>
              <a:rPr lang="en-US" altLang="x-none" sz="2400" b="1" dirty="0">
                <a:latin typeface="Times New Roman" panose="02020603050405020304" pitchFamily="2" charset="0"/>
                <a:ea typeface="宋体" panose="02010600030101010101" pitchFamily="2" charset="-122"/>
              </a:rPr>
              <a:t>/*   Max_Node&gt;2n-1</a:t>
            </a:r>
            <a:r>
              <a:rPr lang="en-US" altLang="x-none" sz="2400" b="1" dirty="0">
                <a:latin typeface="宋体" panose="02010600030101010101" pitchFamily="2" charset="-122"/>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defTabSz="0">
              <a:lnSpc>
                <a:spcPct val="110000"/>
              </a:lnSpc>
              <a:spcBef>
                <a:spcPct val="20000"/>
              </a:spcBef>
              <a:buClr>
                <a:schemeClr val="accent2"/>
              </a:buClr>
              <a:buSzPct val="80000"/>
              <a:buFont typeface="Wingdings" panose="05000000000000000000" pitchFamily="2" charset="2"/>
              <a:buNone/>
              <a:tabLst>
                <a:tab pos="355600" algn="l"/>
              </a:tabLst>
            </a:pPr>
            <a:r>
              <a:rPr lang="en-US" altLang="x-none" sz="2800" b="1" dirty="0">
                <a:latin typeface="Times New Roman" panose="02020603050405020304" pitchFamily="2" charset="0"/>
                <a:ea typeface="宋体" panose="02010600030101010101" pitchFamily="2" charset="-122"/>
              </a:rPr>
              <a:t>typedef struct</a:t>
            </a:r>
            <a:endParaRPr lang="en-US" altLang="x-none" sz="2800" b="1" dirty="0">
              <a:latin typeface="Times New Roman" panose="02020603050405020304" pitchFamily="2" charset="0"/>
              <a:ea typeface="宋体" panose="02010600030101010101" pitchFamily="2" charset="-122"/>
            </a:endParaRPr>
          </a:p>
          <a:p>
            <a:pPr marL="533400" lvl="1" indent="0" defTabSz="0" eaLnBrk="1" hangingPunct="1">
              <a:lnSpc>
                <a:spcPct val="110000"/>
              </a:lnSpc>
              <a:spcBef>
                <a:spcPct val="20000"/>
              </a:spcBef>
              <a:buClr>
                <a:schemeClr val="accent2"/>
              </a:buClr>
              <a:buSzPct val="80000"/>
              <a:buFont typeface="Wingdings" panose="05000000000000000000" pitchFamily="2" charset="2"/>
              <a:buNone/>
              <a:tabLst>
                <a:tab pos="355600" algn="l"/>
              </a:tabLst>
            </a:pPr>
            <a:r>
              <a:rPr lang="en-US" altLang="x-none" sz="2800" b="1" dirty="0">
                <a:latin typeface="Times New Roman" panose="02020603050405020304" pitchFamily="2" charset="0"/>
                <a:ea typeface="宋体" panose="02010600030101010101" pitchFamily="2" charset="-122"/>
              </a:rPr>
              <a:t>{     unsigned int Weight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权值域  </a:t>
            </a:r>
            <a:r>
              <a:rPr lang="zh-CN" altLang="en-US" sz="24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2" indent="0" defTabSz="0" eaLnBrk="1" hangingPunct="1">
              <a:lnSpc>
                <a:spcPct val="110000"/>
              </a:lnSpc>
              <a:spcBef>
                <a:spcPct val="20000"/>
              </a:spcBef>
              <a:buClr>
                <a:schemeClr val="accent2"/>
              </a:buClr>
              <a:buSzPct val="80000"/>
              <a:buFont typeface="Wingdings" panose="05000000000000000000" pitchFamily="2" charset="2"/>
              <a:buNone/>
              <a:tabLst>
                <a:tab pos="355600" algn="l"/>
              </a:tabLst>
            </a:pPr>
            <a:r>
              <a:rPr lang="en-US" altLang="x-none" sz="2800" b="1" dirty="0">
                <a:latin typeface="Times New Roman" panose="02020603050405020304" pitchFamily="2" charset="0"/>
                <a:ea typeface="宋体" panose="02010600030101010101" pitchFamily="2" charset="-122"/>
              </a:rPr>
              <a:t>unsinged int Parent , Lchild , Rchild ;</a:t>
            </a:r>
            <a:endParaRPr lang="en-US" altLang="x-none" sz="2800" b="1" dirty="0">
              <a:latin typeface="Times New Roman" panose="02020603050405020304" pitchFamily="2" charset="0"/>
              <a:ea typeface="宋体" panose="02010600030101010101" pitchFamily="2" charset="-122"/>
            </a:endParaRPr>
          </a:p>
          <a:p>
            <a:pPr marL="533400" lvl="1" indent="0" defTabSz="0" eaLnBrk="1" hangingPunct="1">
              <a:lnSpc>
                <a:spcPct val="110000"/>
              </a:lnSpc>
              <a:spcBef>
                <a:spcPct val="20000"/>
              </a:spcBef>
              <a:buClr>
                <a:schemeClr val="accent2"/>
              </a:buClr>
              <a:buSzPct val="80000"/>
              <a:buFont typeface="Wingdings" panose="05000000000000000000" pitchFamily="2" charset="2"/>
              <a:buNone/>
              <a:tabLst>
                <a:tab pos="355600" algn="l"/>
              </a:tabLst>
            </a:pPr>
            <a:r>
              <a:rPr lang="en-US" altLang="x-none" sz="2800" b="1" dirty="0">
                <a:latin typeface="Times New Roman" panose="02020603050405020304" pitchFamily="2" charset="0"/>
                <a:ea typeface="宋体" panose="02010600030101010101" pitchFamily="2" charset="-122"/>
              </a:rPr>
              <a:t>} HTNode ;</a:t>
            </a:r>
            <a:endParaRPr lang="en-US" altLang="x-none" sz="2800" b="1" dirty="0">
              <a:latin typeface="Times New Roman" panose="02020603050405020304" pitchFamily="2" charset="0"/>
              <a:ea typeface="宋体" panose="02010600030101010101" pitchFamily="2" charset="-122"/>
            </a:endParaRPr>
          </a:p>
        </p:txBody>
      </p:sp>
      <p:grpSp>
        <p:nvGrpSpPr>
          <p:cNvPr id="362498" name="组合 408578"/>
          <p:cNvGrpSpPr/>
          <p:nvPr/>
        </p:nvGrpSpPr>
        <p:grpSpPr>
          <a:xfrm>
            <a:off x="2927350" y="333375"/>
            <a:ext cx="5830888" cy="1822450"/>
            <a:chOff x="0" y="0"/>
            <a:chExt cx="3673" cy="1148"/>
          </a:xfrm>
        </p:grpSpPr>
        <p:grpSp>
          <p:nvGrpSpPr>
            <p:cNvPr id="362499" name="组合 408579"/>
            <p:cNvGrpSpPr/>
            <p:nvPr/>
          </p:nvGrpSpPr>
          <p:grpSpPr>
            <a:xfrm>
              <a:off x="606" y="0"/>
              <a:ext cx="2584" cy="249"/>
              <a:chOff x="0" y="0"/>
              <a:chExt cx="2584" cy="249"/>
            </a:xfrm>
          </p:grpSpPr>
          <p:sp>
            <p:nvSpPr>
              <p:cNvPr id="362500" name="矩形 408580"/>
              <p:cNvSpPr/>
              <p:nvPr/>
            </p:nvSpPr>
            <p:spPr>
              <a:xfrm>
                <a:off x="0" y="0"/>
                <a:ext cx="2584"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Weight   Parent   Lchild   Rchild</a:t>
                </a:r>
                <a:endParaRPr lang="en-US" altLang="x-none" sz="2400" dirty="0">
                  <a:latin typeface="Times New Roman" panose="02020603050405020304" pitchFamily="2" charset="0"/>
                  <a:ea typeface="宋体" panose="02010600030101010101" pitchFamily="2" charset="-122"/>
                </a:endParaRPr>
              </a:p>
            </p:txBody>
          </p:sp>
          <p:sp>
            <p:nvSpPr>
              <p:cNvPr id="362501" name="直接连接符 408581"/>
              <p:cNvSpPr/>
              <p:nvPr/>
            </p:nvSpPr>
            <p:spPr>
              <a:xfrm>
                <a:off x="688" y="0"/>
                <a:ext cx="0" cy="249"/>
              </a:xfrm>
              <a:prstGeom prst="line">
                <a:avLst/>
              </a:prstGeom>
              <a:ln w="9525" cap="flat" cmpd="sng">
                <a:solidFill>
                  <a:schemeClr val="tx1"/>
                </a:solidFill>
                <a:prstDash val="solid"/>
                <a:round/>
                <a:headEnd type="none" w="med" len="med"/>
                <a:tailEnd type="none" w="med" len="med"/>
              </a:ln>
            </p:spPr>
          </p:sp>
          <p:sp>
            <p:nvSpPr>
              <p:cNvPr id="362502" name="直接连接符 408582"/>
              <p:cNvSpPr/>
              <p:nvPr/>
            </p:nvSpPr>
            <p:spPr>
              <a:xfrm>
                <a:off x="1336" y="0"/>
                <a:ext cx="0" cy="249"/>
              </a:xfrm>
              <a:prstGeom prst="line">
                <a:avLst/>
              </a:prstGeom>
              <a:ln w="9525" cap="flat" cmpd="sng">
                <a:solidFill>
                  <a:schemeClr val="tx1"/>
                </a:solidFill>
                <a:prstDash val="solid"/>
                <a:round/>
                <a:headEnd type="none" w="med" len="med"/>
                <a:tailEnd type="none" w="med" len="med"/>
              </a:ln>
            </p:spPr>
          </p:sp>
          <p:sp>
            <p:nvSpPr>
              <p:cNvPr id="362503" name="直接连接符 408583"/>
              <p:cNvSpPr/>
              <p:nvPr/>
            </p:nvSpPr>
            <p:spPr>
              <a:xfrm>
                <a:off x="1968" y="0"/>
                <a:ext cx="0" cy="249"/>
              </a:xfrm>
              <a:prstGeom prst="line">
                <a:avLst/>
              </a:prstGeom>
              <a:ln w="9525" cap="flat" cmpd="sng">
                <a:solidFill>
                  <a:schemeClr val="tx1"/>
                </a:solidFill>
                <a:prstDash val="solid"/>
                <a:round/>
                <a:headEnd type="none" w="med" len="med"/>
                <a:tailEnd type="none" w="med" len="med"/>
              </a:ln>
            </p:spPr>
          </p:sp>
        </p:grpSp>
        <p:sp>
          <p:nvSpPr>
            <p:cNvPr id="362504" name="矩形 408584"/>
            <p:cNvSpPr/>
            <p:nvPr/>
          </p:nvSpPr>
          <p:spPr>
            <a:xfrm>
              <a:off x="0" y="297"/>
              <a:ext cx="3582" cy="27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Weight</a:t>
              </a:r>
              <a:r>
                <a:rPr lang="zh-CN" altLang="en-US" sz="2400" dirty="0">
                  <a:latin typeface="宋体" panose="02010600030101010101" pitchFamily="2" charset="-122"/>
                  <a:ea typeface="宋体" panose="02010600030101010101" pitchFamily="2" charset="-122"/>
                </a:rPr>
                <a:t>：权值域； </a:t>
              </a:r>
              <a:r>
                <a:rPr lang="en-US" altLang="x-none" sz="2400" dirty="0">
                  <a:latin typeface="Times New Roman" panose="02020603050405020304" pitchFamily="2" charset="0"/>
                  <a:ea typeface="宋体" panose="02010600030101010101" pitchFamily="2" charset="-122"/>
                </a:rPr>
                <a:t>Parent</a:t>
              </a:r>
              <a:r>
                <a:rPr lang="zh-CN" altLang="en-US" sz="2400" dirty="0">
                  <a:latin typeface="宋体" panose="02010600030101010101" pitchFamily="2" charset="-122"/>
                  <a:ea typeface="宋体" panose="02010600030101010101" pitchFamily="2" charset="-122"/>
                </a:rPr>
                <a:t>：双亲结点下标</a:t>
              </a:r>
              <a:endParaRPr lang="zh-CN" altLang="en-US" sz="2400" dirty="0">
                <a:latin typeface="宋体" panose="02010600030101010101" pitchFamily="2" charset="-122"/>
                <a:ea typeface="宋体" panose="02010600030101010101" pitchFamily="2" charset="-122"/>
              </a:endParaRPr>
            </a:p>
          </p:txBody>
        </p:sp>
        <p:sp>
          <p:nvSpPr>
            <p:cNvPr id="362505" name="矩形 408585"/>
            <p:cNvSpPr/>
            <p:nvPr/>
          </p:nvSpPr>
          <p:spPr>
            <a:xfrm>
              <a:off x="0" y="585"/>
              <a:ext cx="3673" cy="27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Lchild, Rchild</a:t>
              </a:r>
              <a:r>
                <a:rPr lang="zh-CN" altLang="en-US" sz="2400" dirty="0">
                  <a:latin typeface="宋体" panose="02010600030101010101" pitchFamily="2" charset="-122"/>
                  <a:ea typeface="宋体" panose="02010600030101010101" pitchFamily="2" charset="-122"/>
                </a:rPr>
                <a:t>：分别标识左</a:t>
              </a:r>
              <a:r>
                <a:rPr lang="zh-CN" altLang="en-US" sz="2400" dirty="0">
                  <a:latin typeface="Times New Roman" panose="02020603050405020304" pitchFamily="2"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右子树的下标</a:t>
              </a:r>
              <a:endParaRPr lang="zh-CN" altLang="en-US" sz="2400" dirty="0">
                <a:latin typeface="宋体" panose="02010600030101010101" pitchFamily="2" charset="-122"/>
                <a:ea typeface="宋体" panose="02010600030101010101" pitchFamily="2" charset="-122"/>
              </a:endParaRPr>
            </a:p>
          </p:txBody>
        </p:sp>
        <p:sp>
          <p:nvSpPr>
            <p:cNvPr id="362506" name="矩形 408586"/>
            <p:cNvSpPr/>
            <p:nvPr/>
          </p:nvSpPr>
          <p:spPr>
            <a:xfrm>
              <a:off x="654" y="921"/>
              <a:ext cx="2448" cy="227"/>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6-26    Huffman</a:t>
              </a:r>
              <a:r>
                <a:rPr lang="zh-CN" altLang="en-US" sz="2000" b="1" dirty="0">
                  <a:latin typeface="Times New Roman" panose="02020603050405020304" pitchFamily="2" charset="0"/>
                  <a:ea typeface="宋体" panose="02010600030101010101" pitchFamily="2" charset="-122"/>
                </a:rPr>
                <a:t>编码的结点结构</a:t>
              </a:r>
              <a:endParaRPr lang="zh-CN" altLang="en-US" sz="24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5" name="副标题 308225"/>
          <p:cNvSpPr>
            <a:spLocks noGrp="1"/>
          </p:cNvSpPr>
          <p:nvPr>
            <p:ph type="subTitle" sz="quarter" idx="1"/>
          </p:nvPr>
        </p:nvSpPr>
        <p:spPr>
          <a:xfrm>
            <a:off x="1676400" y="152400"/>
            <a:ext cx="8839200" cy="3205163"/>
          </a:xfrm>
        </p:spPr>
        <p:txBody>
          <a:bodyPr lIns="92075" tIns="46038" rIns="92075" bIns="46038" anchor="ctr"/>
          <a:p>
            <a:pPr algn="l" defTabSz="914400">
              <a:lnSpc>
                <a:spcPct val="110000"/>
              </a:lnSpc>
              <a:buSzPct val="80000"/>
            </a:pPr>
            <a:r>
              <a:rPr lang="zh-CN" altLang="en-US" sz="2800" kern="1200" baseline="0" dirty="0">
                <a:latin typeface="宋体" panose="02010600030101010101" pitchFamily="2" charset="-122"/>
                <a:ea typeface="+mn-ea"/>
                <a:cs typeface="+mn-cs"/>
              </a:rPr>
              <a:t>    </a:t>
            </a:r>
            <a:r>
              <a:rPr lang="zh-CN" altLang="en-US" sz="2800" b="1" kern="1200" baseline="0" dirty="0">
                <a:latin typeface="宋体" panose="02010600030101010101" pitchFamily="2" charset="-122"/>
                <a:ea typeface="+mn-ea"/>
                <a:cs typeface="+mn-cs"/>
              </a:rPr>
              <a:t>二叉树在树结构中起着非常重要的作用。因为二叉树结构简单，存储效率高，树的操作算法相对简单，且任何树都很容易转化成二叉树结构。上节中引入的有关树的术语也都适用于二叉树。</a:t>
            </a:r>
            <a:endParaRPr lang="zh-CN" altLang="en-US" sz="2800" b="1" kern="1200" baseline="0" dirty="0">
              <a:solidFill>
                <a:schemeClr val="tx2"/>
              </a:solidFill>
              <a:latin typeface="宋体" panose="02010600030101010101" pitchFamily="2" charset="-122"/>
              <a:ea typeface="+mn-ea"/>
              <a:cs typeface="+mn-cs"/>
            </a:endParaRPr>
          </a:p>
          <a:p>
            <a:pPr algn="l" defTabSz="914400">
              <a:lnSpc>
                <a:spcPct val="110000"/>
              </a:lnSpc>
              <a:buSzPct val="80000"/>
            </a:pPr>
            <a:r>
              <a:rPr lang="en-US" altLang="x-none" sz="3600" b="1" kern="1200" baseline="0" dirty="0">
                <a:solidFill>
                  <a:schemeClr val="tx2"/>
                </a:solidFill>
                <a:latin typeface="+mn-lt"/>
                <a:ea typeface="+mn-ea"/>
                <a:cs typeface="+mn-cs"/>
              </a:rPr>
              <a:t>2</a:t>
            </a:r>
            <a:r>
              <a:rPr lang="en-US" altLang="x-none" sz="3600" b="1" kern="1200" baseline="0" dirty="0">
                <a:solidFill>
                  <a:schemeClr val="tx2"/>
                </a:solidFill>
                <a:latin typeface="宋体" panose="02010600030101010101" pitchFamily="2" charset="-122"/>
                <a:ea typeface="+mn-ea"/>
                <a:cs typeface="+mn-cs"/>
              </a:rPr>
              <a:t>  </a:t>
            </a:r>
            <a:r>
              <a:rPr lang="zh-CN" altLang="en-US" sz="3600" b="1" kern="1200" baseline="0" dirty="0">
                <a:solidFill>
                  <a:schemeClr val="tx2"/>
                </a:solidFill>
                <a:latin typeface="楷体_GB2312" pitchFamily="1" charset="-122"/>
                <a:ea typeface="楷体_GB2312" pitchFamily="1" charset="-122"/>
                <a:cs typeface="+mn-cs"/>
              </a:rPr>
              <a:t>二叉树的基本形态</a:t>
            </a:r>
            <a:endParaRPr lang="zh-CN" altLang="en-US" sz="3600" b="1" kern="1200" baseline="0" dirty="0">
              <a:solidFill>
                <a:schemeClr val="tx2"/>
              </a:solidFill>
              <a:latin typeface="楷体_GB2312" pitchFamily="1" charset="-122"/>
              <a:ea typeface="楷体_GB2312" pitchFamily="1" charset="-122"/>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二叉树有</a:t>
            </a:r>
            <a:r>
              <a:rPr lang="en-US" altLang="x-none" sz="2800" b="1" kern="1200" baseline="0" dirty="0">
                <a:latin typeface="+mn-lt"/>
                <a:ea typeface="+mn-ea"/>
                <a:cs typeface="+mn-cs"/>
              </a:rPr>
              <a:t>5</a:t>
            </a:r>
            <a:r>
              <a:rPr lang="zh-CN" altLang="en-US" sz="2800" b="1" kern="1200" baseline="0" dirty="0">
                <a:latin typeface="宋体" panose="02010600030101010101" pitchFamily="2" charset="-122"/>
                <a:ea typeface="+mn-ea"/>
                <a:cs typeface="+mn-cs"/>
              </a:rPr>
              <a:t>种基本形态，如图</a:t>
            </a:r>
            <a:r>
              <a:rPr lang="en-US" altLang="x-none" sz="2800" b="1" kern="1200" baseline="0" dirty="0">
                <a:latin typeface="+mn-lt"/>
                <a:ea typeface="+mn-ea"/>
                <a:cs typeface="+mn-cs"/>
              </a:rPr>
              <a:t>6-3</a:t>
            </a:r>
            <a:r>
              <a:rPr lang="zh-CN" altLang="en-US" sz="2800" b="1" kern="1200" baseline="0" dirty="0">
                <a:latin typeface="宋体" panose="02010600030101010101" pitchFamily="2" charset="-122"/>
                <a:ea typeface="+mn-ea"/>
                <a:cs typeface="+mn-cs"/>
              </a:rPr>
              <a:t>所示。</a:t>
            </a:r>
            <a:endParaRPr lang="zh-CN" altLang="en-US" sz="2800" b="1" kern="1200" baseline="0" dirty="0">
              <a:latin typeface="宋体" panose="02010600030101010101" pitchFamily="2" charset="-122"/>
              <a:ea typeface="+mn-ea"/>
              <a:cs typeface="+mn-cs"/>
            </a:endParaRPr>
          </a:p>
        </p:txBody>
      </p:sp>
      <p:grpSp>
        <p:nvGrpSpPr>
          <p:cNvPr id="262146" name="组合 308226"/>
          <p:cNvGrpSpPr/>
          <p:nvPr/>
        </p:nvGrpSpPr>
        <p:grpSpPr>
          <a:xfrm>
            <a:off x="2133600" y="3424238"/>
            <a:ext cx="7950200" cy="3100387"/>
            <a:chOff x="0" y="0"/>
            <a:chExt cx="5008" cy="1953"/>
          </a:xfrm>
        </p:grpSpPr>
        <p:grpSp>
          <p:nvGrpSpPr>
            <p:cNvPr id="262147" name="组合 308227"/>
            <p:cNvGrpSpPr/>
            <p:nvPr/>
          </p:nvGrpSpPr>
          <p:grpSpPr>
            <a:xfrm>
              <a:off x="0" y="0"/>
              <a:ext cx="5008" cy="1657"/>
              <a:chOff x="0" y="0"/>
              <a:chExt cx="5008" cy="1657"/>
            </a:xfrm>
          </p:grpSpPr>
          <p:grpSp>
            <p:nvGrpSpPr>
              <p:cNvPr id="262148" name="组合 308228"/>
              <p:cNvGrpSpPr/>
              <p:nvPr/>
            </p:nvGrpSpPr>
            <p:grpSpPr>
              <a:xfrm>
                <a:off x="144" y="0"/>
                <a:ext cx="4864" cy="1059"/>
                <a:chOff x="0" y="0"/>
                <a:chExt cx="4864" cy="1059"/>
              </a:xfrm>
            </p:grpSpPr>
            <p:sp>
              <p:nvSpPr>
                <p:cNvPr id="262149" name="椭圆 308229"/>
                <p:cNvSpPr/>
                <p:nvPr/>
              </p:nvSpPr>
              <p:spPr>
                <a:xfrm>
                  <a:off x="624" y="259"/>
                  <a:ext cx="317" cy="272"/>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grpSp>
              <p:nvGrpSpPr>
                <p:cNvPr id="262150" name="组合 308230"/>
                <p:cNvGrpSpPr/>
                <p:nvPr/>
              </p:nvGrpSpPr>
              <p:grpSpPr>
                <a:xfrm>
                  <a:off x="0" y="211"/>
                  <a:ext cx="317" cy="272"/>
                  <a:chOff x="0" y="0"/>
                  <a:chExt cx="317" cy="272"/>
                </a:xfrm>
              </p:grpSpPr>
              <p:sp>
                <p:nvSpPr>
                  <p:cNvPr id="262151" name="椭圆 308231"/>
                  <p:cNvSpPr/>
                  <p:nvPr/>
                </p:nvSpPr>
                <p:spPr>
                  <a:xfrm>
                    <a:off x="0" y="32"/>
                    <a:ext cx="317" cy="227"/>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sz="2400" dirty="0">
                      <a:solidFill>
                        <a:schemeClr val="hlink"/>
                      </a:solidFill>
                      <a:latin typeface="Times New Roman" panose="02020603050405020304" pitchFamily="2" charset="0"/>
                      <a:ea typeface="宋体" panose="02010600030101010101" pitchFamily="2" charset="-122"/>
                    </a:endParaRPr>
                  </a:p>
                </p:txBody>
              </p:sp>
              <p:sp>
                <p:nvSpPr>
                  <p:cNvPr id="262152" name="直接连接符 308232"/>
                  <p:cNvSpPr/>
                  <p:nvPr/>
                </p:nvSpPr>
                <p:spPr>
                  <a:xfrm flipH="1">
                    <a:off x="16" y="0"/>
                    <a:ext cx="272" cy="272"/>
                  </a:xfrm>
                  <a:prstGeom prst="line">
                    <a:avLst/>
                  </a:prstGeom>
                  <a:ln w="9525" cap="flat" cmpd="sng">
                    <a:solidFill>
                      <a:schemeClr val="tx1"/>
                    </a:solidFill>
                    <a:prstDash val="solid"/>
                    <a:round/>
                    <a:headEnd type="none" w="med" len="med"/>
                    <a:tailEnd type="none" w="med" len="med"/>
                  </a:ln>
                </p:spPr>
              </p:sp>
            </p:grpSp>
            <p:grpSp>
              <p:nvGrpSpPr>
                <p:cNvPr id="262153" name="组合 308233"/>
                <p:cNvGrpSpPr/>
                <p:nvPr/>
              </p:nvGrpSpPr>
              <p:grpSpPr>
                <a:xfrm>
                  <a:off x="1123" y="0"/>
                  <a:ext cx="893" cy="819"/>
                  <a:chOff x="0" y="0"/>
                  <a:chExt cx="893" cy="819"/>
                </a:xfrm>
              </p:grpSpPr>
              <p:sp>
                <p:nvSpPr>
                  <p:cNvPr id="262154" name="椭圆 308234"/>
                  <p:cNvSpPr/>
                  <p:nvPr/>
                </p:nvSpPr>
                <p:spPr>
                  <a:xfrm>
                    <a:off x="576" y="0"/>
                    <a:ext cx="317" cy="272"/>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262155" name="直接连接符 308235"/>
                  <p:cNvSpPr/>
                  <p:nvPr/>
                </p:nvSpPr>
                <p:spPr>
                  <a:xfrm flipH="1">
                    <a:off x="520" y="256"/>
                    <a:ext cx="144" cy="240"/>
                  </a:xfrm>
                  <a:prstGeom prst="line">
                    <a:avLst/>
                  </a:prstGeom>
                  <a:ln w="9525" cap="flat" cmpd="sng">
                    <a:solidFill>
                      <a:schemeClr val="tx1"/>
                    </a:solidFill>
                    <a:prstDash val="solid"/>
                    <a:round/>
                    <a:headEnd type="none" w="med" len="med"/>
                    <a:tailEnd type="none" w="med" len="med"/>
                  </a:ln>
                </p:spPr>
              </p:sp>
              <p:sp>
                <p:nvSpPr>
                  <p:cNvPr id="262156" name="未知"/>
                  <p:cNvSpPr/>
                  <p:nvPr/>
                </p:nvSpPr>
                <p:spPr>
                  <a:xfrm>
                    <a:off x="0" y="456"/>
                    <a:ext cx="567" cy="363"/>
                  </a:xfrm>
                  <a:custGeom>
                    <a:avLst/>
                    <a:gdLst/>
                    <a:ahLst/>
                    <a:cxnLst/>
                    <a:pathLst>
                      <a:path w="616" h="392">
                        <a:moveTo>
                          <a:pt x="40" y="216"/>
                        </a:moveTo>
                        <a:cubicBezTo>
                          <a:pt x="0" y="272"/>
                          <a:pt x="240" y="392"/>
                          <a:pt x="328" y="360"/>
                        </a:cubicBezTo>
                        <a:cubicBezTo>
                          <a:pt x="416" y="328"/>
                          <a:pt x="616" y="48"/>
                          <a:pt x="568" y="24"/>
                        </a:cubicBezTo>
                        <a:cubicBezTo>
                          <a:pt x="520" y="0"/>
                          <a:pt x="80" y="160"/>
                          <a:pt x="40" y="216"/>
                        </a:cubicBezTo>
                        <a:close/>
                      </a:path>
                    </a:pathLst>
                  </a:custGeom>
                  <a:noFill/>
                  <a:ln w="9525" cap="flat" cmpd="sng">
                    <a:solidFill>
                      <a:schemeClr val="tx1"/>
                    </a:solidFill>
                    <a:prstDash val="solid"/>
                    <a:round/>
                    <a:headEnd type="none" w="med" len="med"/>
                    <a:tailEnd type="none" w="med" len="med"/>
                  </a:ln>
                </p:spPr>
                <p:txBody>
                  <a:bodyPr/>
                  <a:p>
                    <a:endParaRPr lang="zh-CN" altLang="en-US" sz="2400"/>
                  </a:p>
                </p:txBody>
              </p:sp>
            </p:grpSp>
            <p:grpSp>
              <p:nvGrpSpPr>
                <p:cNvPr id="262157" name="组合 308237"/>
                <p:cNvGrpSpPr/>
                <p:nvPr/>
              </p:nvGrpSpPr>
              <p:grpSpPr>
                <a:xfrm>
                  <a:off x="3216" y="3"/>
                  <a:ext cx="1648" cy="864"/>
                  <a:chOff x="0" y="0"/>
                  <a:chExt cx="1648" cy="864"/>
                </a:xfrm>
              </p:grpSpPr>
              <p:sp>
                <p:nvSpPr>
                  <p:cNvPr id="262158" name="椭圆 308238"/>
                  <p:cNvSpPr/>
                  <p:nvPr/>
                </p:nvSpPr>
                <p:spPr>
                  <a:xfrm>
                    <a:off x="672" y="0"/>
                    <a:ext cx="317" cy="272"/>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262159" name="直接连接符 308239"/>
                  <p:cNvSpPr/>
                  <p:nvPr/>
                </p:nvSpPr>
                <p:spPr>
                  <a:xfrm flipH="1">
                    <a:off x="528" y="240"/>
                    <a:ext cx="192" cy="240"/>
                  </a:xfrm>
                  <a:prstGeom prst="line">
                    <a:avLst/>
                  </a:prstGeom>
                  <a:ln w="9525" cap="flat" cmpd="sng">
                    <a:solidFill>
                      <a:schemeClr val="tx1"/>
                    </a:solidFill>
                    <a:prstDash val="solid"/>
                    <a:round/>
                    <a:headEnd type="none" w="med" len="med"/>
                    <a:tailEnd type="none" w="med" len="med"/>
                  </a:ln>
                </p:spPr>
              </p:sp>
              <p:sp>
                <p:nvSpPr>
                  <p:cNvPr id="262160" name="直接连接符 308240"/>
                  <p:cNvSpPr/>
                  <p:nvPr/>
                </p:nvSpPr>
                <p:spPr>
                  <a:xfrm>
                    <a:off x="928" y="240"/>
                    <a:ext cx="192" cy="288"/>
                  </a:xfrm>
                  <a:prstGeom prst="line">
                    <a:avLst/>
                  </a:prstGeom>
                  <a:ln w="9525" cap="flat" cmpd="sng">
                    <a:solidFill>
                      <a:schemeClr val="tx1"/>
                    </a:solidFill>
                    <a:prstDash val="solid"/>
                    <a:round/>
                    <a:headEnd type="none" w="med" len="med"/>
                    <a:tailEnd type="none" w="med" len="med"/>
                  </a:ln>
                </p:spPr>
              </p:sp>
              <p:sp>
                <p:nvSpPr>
                  <p:cNvPr id="262161" name="未知"/>
                  <p:cNvSpPr/>
                  <p:nvPr/>
                </p:nvSpPr>
                <p:spPr>
                  <a:xfrm>
                    <a:off x="1081" y="501"/>
                    <a:ext cx="567" cy="363"/>
                  </a:xfrm>
                  <a:custGeom>
                    <a:avLst/>
                    <a:gdLst/>
                    <a:ahLst/>
                    <a:cxnLst/>
                    <a:pathLst>
                      <a:path w="560" h="336">
                        <a:moveTo>
                          <a:pt x="40" y="16"/>
                        </a:moveTo>
                        <a:cubicBezTo>
                          <a:pt x="0" y="32"/>
                          <a:pt x="200" y="272"/>
                          <a:pt x="280" y="304"/>
                        </a:cubicBezTo>
                        <a:cubicBezTo>
                          <a:pt x="360" y="336"/>
                          <a:pt x="560" y="256"/>
                          <a:pt x="520" y="208"/>
                        </a:cubicBezTo>
                        <a:cubicBezTo>
                          <a:pt x="480" y="160"/>
                          <a:pt x="80" y="0"/>
                          <a:pt x="40" y="16"/>
                        </a:cubicBezTo>
                        <a:close/>
                      </a:path>
                    </a:pathLst>
                  </a:custGeom>
                  <a:noFill/>
                  <a:ln w="9525" cap="flat" cmpd="sng">
                    <a:solidFill>
                      <a:schemeClr val="tx1"/>
                    </a:solidFill>
                    <a:prstDash val="solid"/>
                    <a:round/>
                    <a:headEnd type="none" w="med" len="med"/>
                    <a:tailEnd type="none" w="med" len="med"/>
                  </a:ln>
                </p:spPr>
                <p:txBody>
                  <a:bodyPr/>
                  <a:p>
                    <a:endParaRPr lang="zh-CN" altLang="en-US" sz="2400"/>
                  </a:p>
                </p:txBody>
              </p:sp>
              <p:sp>
                <p:nvSpPr>
                  <p:cNvPr id="262162" name="未知"/>
                  <p:cNvSpPr/>
                  <p:nvPr/>
                </p:nvSpPr>
                <p:spPr>
                  <a:xfrm>
                    <a:off x="0" y="453"/>
                    <a:ext cx="567" cy="363"/>
                  </a:xfrm>
                  <a:custGeom>
                    <a:avLst/>
                    <a:gdLst/>
                    <a:ahLst/>
                    <a:cxnLst/>
                    <a:pathLst>
                      <a:path w="616" h="392">
                        <a:moveTo>
                          <a:pt x="40" y="216"/>
                        </a:moveTo>
                        <a:cubicBezTo>
                          <a:pt x="0" y="272"/>
                          <a:pt x="240" y="392"/>
                          <a:pt x="328" y="360"/>
                        </a:cubicBezTo>
                        <a:cubicBezTo>
                          <a:pt x="416" y="328"/>
                          <a:pt x="616" y="48"/>
                          <a:pt x="568" y="24"/>
                        </a:cubicBezTo>
                        <a:cubicBezTo>
                          <a:pt x="520" y="0"/>
                          <a:pt x="80" y="160"/>
                          <a:pt x="40" y="216"/>
                        </a:cubicBezTo>
                        <a:close/>
                      </a:path>
                    </a:pathLst>
                  </a:custGeom>
                  <a:noFill/>
                  <a:ln w="9525" cap="flat" cmpd="sng">
                    <a:solidFill>
                      <a:schemeClr val="tx1"/>
                    </a:solidFill>
                    <a:prstDash val="solid"/>
                    <a:round/>
                    <a:headEnd type="none" w="med" len="med"/>
                    <a:tailEnd type="none" w="med" len="med"/>
                  </a:ln>
                </p:spPr>
                <p:txBody>
                  <a:bodyPr/>
                  <a:p>
                    <a:endParaRPr lang="zh-CN" altLang="en-US" sz="2400"/>
                  </a:p>
                </p:txBody>
              </p:sp>
            </p:grpSp>
            <p:grpSp>
              <p:nvGrpSpPr>
                <p:cNvPr id="262163" name="组合 308243"/>
                <p:cNvGrpSpPr/>
                <p:nvPr/>
              </p:nvGrpSpPr>
              <p:grpSpPr>
                <a:xfrm>
                  <a:off x="2160" y="3"/>
                  <a:ext cx="1016" cy="843"/>
                  <a:chOff x="0" y="0"/>
                  <a:chExt cx="1016" cy="843"/>
                </a:xfrm>
              </p:grpSpPr>
              <p:sp>
                <p:nvSpPr>
                  <p:cNvPr id="262164" name="椭圆 308244"/>
                  <p:cNvSpPr/>
                  <p:nvPr/>
                </p:nvSpPr>
                <p:spPr>
                  <a:xfrm>
                    <a:off x="0" y="0"/>
                    <a:ext cx="317" cy="272"/>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262165" name="直接连接符 308245"/>
                  <p:cNvSpPr/>
                  <p:nvPr/>
                </p:nvSpPr>
                <p:spPr>
                  <a:xfrm>
                    <a:off x="264" y="240"/>
                    <a:ext cx="227" cy="249"/>
                  </a:xfrm>
                  <a:prstGeom prst="line">
                    <a:avLst/>
                  </a:prstGeom>
                  <a:ln w="9525" cap="flat" cmpd="sng">
                    <a:solidFill>
                      <a:schemeClr val="tx1"/>
                    </a:solidFill>
                    <a:prstDash val="solid"/>
                    <a:round/>
                    <a:headEnd type="none" w="med" len="med"/>
                    <a:tailEnd type="none" w="med" len="med"/>
                  </a:ln>
                </p:spPr>
              </p:sp>
              <p:sp>
                <p:nvSpPr>
                  <p:cNvPr id="262166" name="未知"/>
                  <p:cNvSpPr/>
                  <p:nvPr/>
                </p:nvSpPr>
                <p:spPr>
                  <a:xfrm>
                    <a:off x="449" y="480"/>
                    <a:ext cx="567" cy="363"/>
                  </a:xfrm>
                  <a:custGeom>
                    <a:avLst/>
                    <a:gdLst/>
                    <a:ahLst/>
                    <a:cxnLst/>
                    <a:pathLst>
                      <a:path w="560" h="336">
                        <a:moveTo>
                          <a:pt x="40" y="16"/>
                        </a:moveTo>
                        <a:cubicBezTo>
                          <a:pt x="0" y="32"/>
                          <a:pt x="200" y="272"/>
                          <a:pt x="280" y="304"/>
                        </a:cubicBezTo>
                        <a:cubicBezTo>
                          <a:pt x="360" y="336"/>
                          <a:pt x="560" y="256"/>
                          <a:pt x="520" y="208"/>
                        </a:cubicBezTo>
                        <a:cubicBezTo>
                          <a:pt x="480" y="160"/>
                          <a:pt x="80" y="0"/>
                          <a:pt x="40" y="16"/>
                        </a:cubicBezTo>
                        <a:close/>
                      </a:path>
                    </a:pathLst>
                  </a:custGeom>
                  <a:noFill/>
                  <a:ln w="9525" cap="flat" cmpd="sng">
                    <a:solidFill>
                      <a:schemeClr val="tx1"/>
                    </a:solidFill>
                    <a:prstDash val="solid"/>
                    <a:round/>
                    <a:headEnd type="none" w="med" len="med"/>
                    <a:tailEnd type="none" w="med" len="med"/>
                  </a:ln>
                </p:spPr>
                <p:txBody>
                  <a:bodyPr/>
                  <a:p>
                    <a:endParaRPr lang="zh-CN" altLang="en-US" sz="2400"/>
                  </a:p>
                </p:txBody>
              </p:sp>
            </p:grpSp>
            <p:sp>
              <p:nvSpPr>
                <p:cNvPr id="262167" name="矩形 308247"/>
                <p:cNvSpPr/>
                <p:nvPr/>
              </p:nvSpPr>
              <p:spPr>
                <a:xfrm>
                  <a:off x="48" y="832"/>
                  <a:ext cx="31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262168" name="矩形 308248"/>
                <p:cNvSpPr/>
                <p:nvPr/>
              </p:nvSpPr>
              <p:spPr>
                <a:xfrm>
                  <a:off x="595" y="832"/>
                  <a:ext cx="31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262169" name="矩形 308249"/>
                <p:cNvSpPr/>
                <p:nvPr/>
              </p:nvSpPr>
              <p:spPr>
                <a:xfrm>
                  <a:off x="1603" y="819"/>
                  <a:ext cx="31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262170" name="矩形 308250"/>
                <p:cNvSpPr/>
                <p:nvPr/>
              </p:nvSpPr>
              <p:spPr>
                <a:xfrm>
                  <a:off x="2304" y="819"/>
                  <a:ext cx="31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262171" name="矩形 308251"/>
                <p:cNvSpPr/>
                <p:nvPr/>
              </p:nvSpPr>
              <p:spPr>
                <a:xfrm>
                  <a:off x="3984" y="832"/>
                  <a:ext cx="31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grpSp>
          <p:sp>
            <p:nvSpPr>
              <p:cNvPr id="262172" name="矩形 308252"/>
              <p:cNvSpPr/>
              <p:nvPr/>
            </p:nvSpPr>
            <p:spPr>
              <a:xfrm>
                <a:off x="0" y="1126"/>
                <a:ext cx="1043"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空</a:t>
                </a:r>
                <a:r>
                  <a:rPr lang="zh-CN" altLang="en-US" sz="2000" b="1" dirty="0">
                    <a:latin typeface="宋体" panose="02010600030101010101" pitchFamily="2" charset="-122"/>
                    <a:ea typeface="宋体" panose="02010600030101010101" pitchFamily="2" charset="-122"/>
                  </a:rPr>
                  <a:t>二叉树</a:t>
                </a:r>
                <a:endParaRPr lang="zh-CN" altLang="en-US" sz="2000" b="1" dirty="0">
                  <a:latin typeface="宋体" panose="02010600030101010101" pitchFamily="2" charset="-122"/>
                  <a:ea typeface="宋体" panose="02010600030101010101" pitchFamily="2" charset="-122"/>
                </a:endParaRPr>
              </a:p>
            </p:txBody>
          </p:sp>
          <p:sp>
            <p:nvSpPr>
              <p:cNvPr id="262173" name="矩形 308253"/>
              <p:cNvSpPr/>
              <p:nvPr/>
            </p:nvSpPr>
            <p:spPr>
              <a:xfrm>
                <a:off x="1209" y="1126"/>
                <a:ext cx="1383" cy="227"/>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t>
                </a:r>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单结点</a:t>
                </a:r>
                <a:r>
                  <a:rPr lang="zh-CN" altLang="en-US" sz="2000" b="1" dirty="0">
                    <a:latin typeface="宋体" panose="02010600030101010101" pitchFamily="2" charset="-122"/>
                    <a:ea typeface="宋体" panose="02010600030101010101" pitchFamily="2" charset="-122"/>
                  </a:rPr>
                  <a:t>二叉树</a:t>
                </a:r>
                <a:endParaRPr lang="zh-CN" altLang="en-US" sz="2000" b="1" dirty="0">
                  <a:latin typeface="宋体" panose="02010600030101010101" pitchFamily="2" charset="-122"/>
                  <a:ea typeface="宋体" panose="02010600030101010101" pitchFamily="2" charset="-122"/>
                </a:endParaRPr>
              </a:p>
            </p:txBody>
          </p:sp>
          <p:sp>
            <p:nvSpPr>
              <p:cNvPr id="262174" name="矩形 308254"/>
              <p:cNvSpPr/>
              <p:nvPr/>
            </p:nvSpPr>
            <p:spPr>
              <a:xfrm>
                <a:off x="2734" y="1115"/>
                <a:ext cx="1202"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宋体" panose="02010600030101010101" pitchFamily="2" charset="-122"/>
                    <a:ea typeface="宋体" panose="02010600030101010101" pitchFamily="2" charset="-122"/>
                  </a:rPr>
                  <a:t>右子树为空</a:t>
                </a:r>
                <a:endParaRPr lang="zh-CN" altLang="en-US" sz="2000" b="1" dirty="0">
                  <a:latin typeface="宋体" panose="02010600030101010101" pitchFamily="2" charset="-122"/>
                  <a:ea typeface="宋体" panose="02010600030101010101" pitchFamily="2" charset="-122"/>
                </a:endParaRPr>
              </a:p>
            </p:txBody>
          </p:sp>
          <p:sp>
            <p:nvSpPr>
              <p:cNvPr id="262175" name="矩形 308255"/>
              <p:cNvSpPr/>
              <p:nvPr/>
            </p:nvSpPr>
            <p:spPr>
              <a:xfrm>
                <a:off x="526" y="1430"/>
                <a:ext cx="1202"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(d)   </a:t>
                </a:r>
                <a:r>
                  <a:rPr lang="zh-CN" altLang="en-US" sz="2000" b="1" dirty="0">
                    <a:latin typeface="宋体" panose="02010600030101010101" pitchFamily="2" charset="-122"/>
                    <a:ea typeface="宋体" panose="02010600030101010101" pitchFamily="2" charset="-122"/>
                  </a:rPr>
                  <a:t>左子树为空</a:t>
                </a:r>
                <a:endParaRPr lang="zh-CN" altLang="en-US" sz="2000" b="1" dirty="0">
                  <a:latin typeface="宋体" panose="02010600030101010101" pitchFamily="2" charset="-122"/>
                  <a:ea typeface="宋体" panose="02010600030101010101" pitchFamily="2" charset="-122"/>
                </a:endParaRPr>
              </a:p>
            </p:txBody>
          </p:sp>
          <p:sp>
            <p:nvSpPr>
              <p:cNvPr id="262176" name="矩形 308256"/>
              <p:cNvSpPr/>
              <p:nvPr/>
            </p:nvSpPr>
            <p:spPr>
              <a:xfrm>
                <a:off x="1872" y="1427"/>
                <a:ext cx="1655"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(e)   </a:t>
                </a:r>
                <a:r>
                  <a:rPr lang="zh-CN" altLang="en-US" sz="2000" b="1" dirty="0">
                    <a:latin typeface="宋体" panose="02010600030101010101" pitchFamily="2" charset="-122"/>
                    <a:ea typeface="宋体" panose="02010600030101010101" pitchFamily="2" charset="-122"/>
                  </a:rPr>
                  <a:t>左</a:t>
                </a:r>
                <a:r>
                  <a:rPr lang="zh-CN" altLang="en-US" sz="2000" b="1" dirty="0">
                    <a:latin typeface="Times New Roman" panose="02020603050405020304" pitchFamily="2"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右子树都不空</a:t>
                </a:r>
                <a:endParaRPr lang="zh-CN" altLang="en-US" sz="2000" b="1" dirty="0">
                  <a:latin typeface="宋体" panose="02010600030101010101" pitchFamily="2" charset="-122"/>
                  <a:ea typeface="宋体" panose="02010600030101010101" pitchFamily="2" charset="-122"/>
                </a:endParaRPr>
              </a:p>
            </p:txBody>
          </p:sp>
        </p:grpSp>
        <p:sp>
          <p:nvSpPr>
            <p:cNvPr id="262177" name="矩形 308257"/>
            <p:cNvSpPr/>
            <p:nvPr/>
          </p:nvSpPr>
          <p:spPr>
            <a:xfrm>
              <a:off x="1271" y="1713"/>
              <a:ext cx="1968"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6-3</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二叉</a:t>
              </a:r>
              <a:r>
                <a:rPr lang="zh-CN" altLang="en-US" sz="2000" b="1" dirty="0">
                  <a:latin typeface="Arial" panose="020B0604020202020204" pitchFamily="34" charset="0"/>
                  <a:ea typeface="宋体" panose="02010600030101010101" pitchFamily="2" charset="-122"/>
                </a:rPr>
                <a:t>树的基本</a:t>
              </a:r>
              <a:r>
                <a:rPr lang="zh-CN" altLang="en-US" sz="2000" b="1" dirty="0">
                  <a:latin typeface="Times New Roman" panose="02020603050405020304" pitchFamily="2" charset="0"/>
                  <a:ea typeface="宋体" panose="02010600030101010101" pitchFamily="2" charset="-122"/>
                </a:rPr>
                <a:t>形态</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1" name="文本框 409601"/>
          <p:cNvSpPr txBox="1"/>
          <p:nvPr/>
        </p:nvSpPr>
        <p:spPr>
          <a:xfrm>
            <a:off x="1676400" y="230188"/>
            <a:ext cx="8812213" cy="6273165"/>
          </a:xfrm>
          <a:prstGeom prst="rect">
            <a:avLst/>
          </a:prstGeom>
          <a:noFill/>
          <a:ln w="9525">
            <a:noFill/>
          </a:ln>
        </p:spPr>
        <p:txBody>
          <a:bodyPr anchor="t">
            <a:spAutoFit/>
          </a:bodyPr>
          <a:p>
            <a:pPr>
              <a:lnSpc>
                <a:spcPct val="110000"/>
              </a:lnSpc>
              <a:spcBef>
                <a:spcPct val="10000"/>
              </a:spcBef>
            </a:pPr>
            <a:r>
              <a:rPr lang="en-US" altLang="x-none" sz="3200" b="1" dirty="0">
                <a:solidFill>
                  <a:schemeClr val="folHlink"/>
                </a:solidFill>
                <a:latin typeface="Times New Roman" panose="02020603050405020304" pitchFamily="2" charset="0"/>
                <a:ea typeface="宋体" panose="02010600030101010101" pitchFamily="2" charset="-122"/>
              </a:rPr>
              <a:t>(2) Huffman</a:t>
            </a:r>
            <a:r>
              <a:rPr lang="zh-CN" altLang="en-US" sz="3200" b="1" dirty="0">
                <a:solidFill>
                  <a:schemeClr val="folHlink"/>
                </a:solidFill>
                <a:latin typeface="宋体" panose="02010600030101010101" pitchFamily="2" charset="-122"/>
                <a:ea typeface="宋体" panose="02010600030101010101" pitchFamily="2" charset="-122"/>
              </a:rPr>
              <a:t>树的生成</a:t>
            </a:r>
            <a:endParaRPr lang="zh-CN" altLang="en-US" sz="3200" b="1" dirty="0">
              <a:solidFill>
                <a:schemeClr val="folHlink"/>
              </a:solidFill>
              <a:latin typeface="宋体" panose="02010600030101010101" pitchFamily="2" charset="-122"/>
              <a:ea typeface="宋体" panose="02010600030101010101" pitchFamily="2" charset="-122"/>
            </a:endParaRPr>
          </a:p>
          <a:p>
            <a:pPr>
              <a:lnSpc>
                <a:spcPct val="110000"/>
              </a:lnSpc>
              <a:spcBef>
                <a:spcPct val="10000"/>
              </a:spcBef>
            </a:pPr>
            <a:r>
              <a:rPr lang="zh-CN" altLang="en-US" sz="3200" b="1" dirty="0">
                <a:solidFill>
                  <a:schemeClr val="folHlink"/>
                </a:solidFill>
                <a:latin typeface="Times New Roman" panose="02020603050405020304" pitchFamily="2" charset="0"/>
                <a:ea typeface="宋体" panose="02010600030101010101" pitchFamily="2" charset="-122"/>
              </a:rPr>
              <a:t>算法实现</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void Create_Huffman(unsigned n, HTNode HT[ ], unsigned m)</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2400"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创建一棵叶子结点数为</a:t>
            </a:r>
            <a:r>
              <a:rPr lang="en-US" altLang="x-none" sz="2400" b="1" dirty="0">
                <a:latin typeface="Times New Roman" panose="02020603050405020304" pitchFamily="2" charset="0"/>
                <a:ea typeface="宋体" panose="02010600030101010101" pitchFamily="2" charset="-122"/>
              </a:rPr>
              <a:t>n</a:t>
            </a:r>
            <a:r>
              <a:rPr lang="zh-CN" altLang="en-US" sz="2400" b="1" dirty="0">
                <a:latin typeface="Times New Roman" panose="02020603050405020304" pitchFamily="2" charset="0"/>
                <a:ea typeface="宋体" panose="02010600030101010101" pitchFamily="2" charset="-122"/>
              </a:rPr>
              <a:t>的</a:t>
            </a:r>
            <a:r>
              <a:rPr lang="en-US" altLang="x-none" sz="2400" b="1" dirty="0">
                <a:latin typeface="Times New Roman" panose="02020603050405020304" pitchFamily="2" charset="0"/>
                <a:ea typeface="宋体" panose="02010600030101010101" pitchFamily="2" charset="-122"/>
              </a:rPr>
              <a:t>Huffman</a:t>
            </a:r>
            <a:r>
              <a:rPr lang="zh-CN" altLang="en-US" sz="2400" b="1" dirty="0">
                <a:latin typeface="Times New Roman" panose="02020603050405020304" pitchFamily="2" charset="0"/>
                <a:ea typeface="宋体" panose="02010600030101010101" pitchFamily="2" charset="-122"/>
              </a:rPr>
              <a:t>树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unsigned  int  w ;   int  k , j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for (k=1 ; k&lt;m ; 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if  (k&lt;=n)</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printf(“\n Please Input Weight : w=?”);</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scanf(“%d”, &amp;w) ;HT[k].weight=w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输入时</a:t>
            </a:r>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所有叶子结点都有权值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else  HT[k].weight=0; </a:t>
            </a:r>
            <a:r>
              <a:rPr lang="en-US" altLang="x-none" sz="2400" b="1" dirty="0">
                <a:latin typeface="Times New Roman" panose="02020603050405020304" pitchFamily="2" charset="0"/>
                <a:ea typeface="宋体" panose="02010600030101010101" pitchFamily="2" charset="-122"/>
              </a:rPr>
              <a:t> /*</a:t>
            </a:r>
            <a:r>
              <a:rPr lang="en-US" altLang="x-none" sz="2400" b="1"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非叶子结点没有权值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4545" name="文本框 410625"/>
          <p:cNvSpPr txBox="1"/>
          <p:nvPr/>
        </p:nvSpPr>
        <p:spPr>
          <a:xfrm>
            <a:off x="1676400" y="120650"/>
            <a:ext cx="8812213" cy="6767195"/>
          </a:xfrm>
          <a:prstGeom prst="rect">
            <a:avLst/>
          </a:prstGeom>
          <a:noFill/>
          <a:ln w="9525">
            <a:noFill/>
          </a:ln>
        </p:spPr>
        <p:txBody>
          <a:bodyPr anchor="t">
            <a:spAutoFit/>
          </a:bodyPr>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HT[k].Parent=HT[k].Lchild=HT[k].Rchild=0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初始化向量</a:t>
            </a:r>
            <a:r>
              <a:rPr lang="en-US" altLang="x-none" sz="2400" b="1" dirty="0">
                <a:latin typeface="Times New Roman" panose="02020603050405020304" pitchFamily="2" charset="0"/>
                <a:ea typeface="宋体" panose="02010600030101010101" pitchFamily="2" charset="-122"/>
              </a:rPr>
              <a:t>HT */</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for (k=n+1; k&lt;m ; 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unsigned w1=32767 , w2=w1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w1 , w2</a:t>
            </a:r>
            <a:r>
              <a:rPr lang="zh-CN" altLang="en-US" sz="2400" b="1" dirty="0">
                <a:latin typeface="Times New Roman" panose="02020603050405020304" pitchFamily="2" charset="0"/>
                <a:ea typeface="宋体" panose="02010600030101010101" pitchFamily="2" charset="-122"/>
              </a:rPr>
              <a:t>分别保存权值最小的两个权值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int  p1=0 , p2=0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p1 , p2</a:t>
            </a:r>
            <a:r>
              <a:rPr lang="zh-CN" altLang="en-US" sz="2400" b="1" dirty="0">
                <a:latin typeface="Times New Roman" panose="02020603050405020304" pitchFamily="2" charset="0"/>
                <a:ea typeface="宋体" panose="02010600030101010101" pitchFamily="2" charset="-122"/>
              </a:rPr>
              <a:t>保存两个最小权值的下标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for (j=1 ; j&lt;=k-1 ; j++)</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if (HT[k].Parent==0)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尚未合并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if (HT[j].Weight&lt;w1)</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w2=w1 ; p2=p1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w1=HT[j].Weight ; p1=j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5569" name="文本框 411649"/>
          <p:cNvSpPr txBox="1"/>
          <p:nvPr/>
        </p:nvSpPr>
        <p:spPr>
          <a:xfrm>
            <a:off x="1676400" y="117475"/>
            <a:ext cx="8812213" cy="5763260"/>
          </a:xfrm>
          <a:prstGeom prst="rect">
            <a:avLst/>
          </a:prstGeom>
          <a:noFill/>
          <a:ln w="9525">
            <a:noFill/>
          </a:ln>
        </p:spPr>
        <p:txBody>
          <a:bodyPr anchor="t">
            <a:spAutoFit/>
          </a:bodyPr>
          <a:p>
            <a:pPr marL="1435100" lvl="4" indent="0" eaLnBrk="1" hangingPunct="1">
              <a:lnSpc>
                <a:spcPct val="110000"/>
              </a:lnSpc>
              <a:spcBef>
                <a:spcPct val="1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else if (HT[j].Weight&lt;w2)</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w2=HT[j].Weight ;  p2=j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a:t>
            </a:r>
            <a:r>
              <a:rPr lang="en-US" altLang="x-none" sz="2400" b="1"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找到权值最小的两个值及其下标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HT[k].Lchild=p1 ; HT[k].Rchild=p2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HT[k].weight=w1+w2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HT[p1].Parent=k ; HT[p2].Parent=k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pPr>
            <a:r>
              <a:rPr lang="zh-CN" altLang="en-US" sz="3200" b="1" dirty="0">
                <a:solidFill>
                  <a:schemeClr val="folHlink"/>
                </a:solidFill>
                <a:latin typeface="Times New Roman" panose="02020603050405020304" pitchFamily="2" charset="0"/>
                <a:ea typeface="宋体" panose="02010600030101010101" pitchFamily="2" charset="-122"/>
              </a:rPr>
              <a:t>说明</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生成</a:t>
            </a:r>
            <a:r>
              <a:rPr lang="en-US" altLang="x-none" sz="2800" b="1" dirty="0">
                <a:latin typeface="Times New Roman" panose="02020603050405020304" pitchFamily="2" charset="0"/>
                <a:ea typeface="宋体" panose="02010600030101010101" pitchFamily="2" charset="-122"/>
              </a:rPr>
              <a:t>Huffman</a:t>
            </a:r>
            <a:r>
              <a:rPr lang="zh-CN" altLang="en-US" sz="2800" b="1" dirty="0">
                <a:latin typeface="Times New Roman" panose="02020603050405020304" pitchFamily="2" charset="0"/>
                <a:ea typeface="宋体" panose="02010600030101010101" pitchFamily="2" charset="-122"/>
              </a:rPr>
              <a:t>树后，树的根结点的下标是</a:t>
            </a:r>
            <a:r>
              <a:rPr lang="en-US" altLang="x-none" sz="2800" b="1" dirty="0">
                <a:latin typeface="Times New Roman" panose="02020603050405020304" pitchFamily="2" charset="0"/>
                <a:ea typeface="宋体" panose="02010600030101010101" pitchFamily="2" charset="-122"/>
              </a:rPr>
              <a:t>2n-1 </a:t>
            </a:r>
            <a:r>
              <a:rPr lang="zh-CN" altLang="en-US" sz="2800" b="1" dirty="0">
                <a:latin typeface="Times New Roman" panose="02020603050405020304" pitchFamily="2" charset="0"/>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m-1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593" name="文本框 412673"/>
          <p:cNvSpPr txBox="1"/>
          <p:nvPr/>
        </p:nvSpPr>
        <p:spPr>
          <a:xfrm>
            <a:off x="1676400" y="260350"/>
            <a:ext cx="8812213" cy="6360160"/>
          </a:xfrm>
          <a:prstGeom prst="rect">
            <a:avLst/>
          </a:prstGeom>
          <a:noFill/>
          <a:ln w="9525">
            <a:noFill/>
          </a:ln>
        </p:spPr>
        <p:txBody>
          <a:bodyPr anchor="t">
            <a:spAutoFit/>
          </a:bodyPr>
          <a:p>
            <a:pPr>
              <a:lnSpc>
                <a:spcPct val="110000"/>
              </a:lnSpc>
              <a:spcBef>
                <a:spcPct val="20000"/>
              </a:spcBef>
            </a:pPr>
            <a:r>
              <a:rPr lang="en-US" altLang="x-none" sz="3200" b="1" dirty="0">
                <a:solidFill>
                  <a:schemeClr val="folHlink"/>
                </a:solidFill>
                <a:latin typeface="Times New Roman" panose="02020603050405020304" pitchFamily="2" charset="0"/>
                <a:ea typeface="宋体" panose="02010600030101010101" pitchFamily="2" charset="-122"/>
              </a:rPr>
              <a:t>(3) Huffman</a:t>
            </a:r>
            <a:r>
              <a:rPr lang="zh-CN" altLang="en-US" sz="3200" b="1" dirty="0">
                <a:solidFill>
                  <a:schemeClr val="folHlink"/>
                </a:solidFill>
                <a:latin typeface="宋体" panose="02010600030101010101" pitchFamily="2" charset="-122"/>
                <a:ea typeface="宋体" panose="02010600030101010101" pitchFamily="2" charset="-122"/>
              </a:rPr>
              <a:t>编码算法</a:t>
            </a:r>
            <a:endParaRPr lang="zh-CN" altLang="en-US" sz="3200" b="1" dirty="0">
              <a:solidFill>
                <a:schemeClr val="folHlink"/>
              </a:solidFill>
              <a:latin typeface="宋体" panose="02010600030101010101" pitchFamily="2" charset="-122"/>
              <a:ea typeface="宋体" panose="02010600030101010101" pitchFamily="2" charset="-122"/>
            </a:endParaRPr>
          </a:p>
          <a:p>
            <a:pPr>
              <a:lnSpc>
                <a:spcPct val="110000"/>
              </a:lnSpc>
              <a:spcBef>
                <a:spcPct val="20000"/>
              </a:spcBef>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根据出现频度</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权值</a:t>
            </a:r>
            <a:r>
              <a:rPr lang="en-US" altLang="x-none"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Weight</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对叶子结点的</a:t>
            </a:r>
            <a:r>
              <a:rPr lang="en-US" altLang="x-none" sz="2800" b="1" dirty="0">
                <a:latin typeface="Times New Roman" panose="02020603050405020304" pitchFamily="2" charset="0"/>
                <a:ea typeface="宋体" panose="02010600030101010101" pitchFamily="2" charset="-122"/>
              </a:rPr>
              <a:t>Huffman</a:t>
            </a:r>
            <a:r>
              <a:rPr lang="zh-CN" altLang="en-US" sz="2800" b="1" dirty="0">
                <a:latin typeface="Times New Roman" panose="02020603050405020304" pitchFamily="2" charset="0"/>
                <a:ea typeface="宋体" panose="02010600030101010101" pitchFamily="2" charset="-122"/>
              </a:rPr>
              <a:t>编码有两种方式</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pPr>
            <a:r>
              <a:rPr lang="zh-CN" altLang="en-US" sz="2800" b="1" dirty="0">
                <a:latin typeface="宋体" panose="02010600030101010101" pitchFamily="2" charset="-122"/>
                <a:ea typeface="宋体" panose="02010600030101010101" pitchFamily="2" charset="-122"/>
              </a:rPr>
              <a:t>① 从叶子结点到根逆向处理，求得每个叶子结点对应字符的</a:t>
            </a:r>
            <a:r>
              <a:rPr lang="en-US" altLang="x-none" sz="2800" b="1" dirty="0">
                <a:latin typeface="Times New Roman" panose="02020603050405020304" pitchFamily="2" charset="0"/>
                <a:ea typeface="宋体" panose="02010600030101010101" pitchFamily="2" charset="-122"/>
              </a:rPr>
              <a:t>Huffman</a:t>
            </a:r>
            <a:r>
              <a:rPr lang="zh-CN" altLang="en-US" sz="2800" b="1" dirty="0">
                <a:latin typeface="宋体" panose="02010600030101010101" pitchFamily="2" charset="-122"/>
                <a:ea typeface="宋体" panose="02010600030101010101" pitchFamily="2" charset="-122"/>
              </a:rPr>
              <a:t>编码。</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pPr>
            <a:r>
              <a:rPr lang="zh-CN" altLang="en-US" sz="2800" b="1" dirty="0">
                <a:latin typeface="宋体" panose="02010600030101010101" pitchFamily="2" charset="-122"/>
                <a:ea typeface="宋体" panose="02010600030101010101" pitchFamily="2" charset="-122"/>
              </a:rPr>
              <a:t>② 从根结点开始遍历整棵二叉树，求得每个叶子结点对应字符的</a:t>
            </a:r>
            <a:r>
              <a:rPr lang="en-US" altLang="x-none" sz="2800" b="1" dirty="0">
                <a:latin typeface="Times New Roman" panose="02020603050405020304" pitchFamily="2" charset="0"/>
                <a:ea typeface="宋体" panose="02010600030101010101" pitchFamily="2" charset="-122"/>
              </a:rPr>
              <a:t>Huffman</a:t>
            </a:r>
            <a:r>
              <a:rPr lang="zh-CN" altLang="en-US" sz="2800" b="1" dirty="0">
                <a:latin typeface="宋体" panose="02010600030101010101" pitchFamily="2" charset="-122"/>
                <a:ea typeface="宋体" panose="02010600030101010101" pitchFamily="2" charset="-122"/>
              </a:rPr>
              <a:t>编码。</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由</a:t>
            </a:r>
            <a:r>
              <a:rPr lang="en-US" altLang="x-none" sz="2800" b="1" dirty="0">
                <a:latin typeface="Times New Roman" panose="02020603050405020304" pitchFamily="2" charset="0"/>
                <a:ea typeface="宋体" panose="02010600030101010101" pitchFamily="2" charset="-122"/>
              </a:rPr>
              <a:t>Huffman</a:t>
            </a:r>
            <a:r>
              <a:rPr lang="zh-CN" altLang="en-US" sz="2800" b="1" dirty="0">
                <a:latin typeface="Times New Roman" panose="02020603050405020304" pitchFamily="2" charset="0"/>
                <a:ea typeface="宋体" panose="02010600030101010101" pitchFamily="2" charset="-122"/>
              </a:rPr>
              <a:t>树的生成知，</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个叶子结点的树共有</a:t>
            </a:r>
            <a:r>
              <a:rPr lang="en-US" altLang="x-none" sz="2800" b="1" dirty="0">
                <a:latin typeface="Times New Roman" panose="02020603050405020304" pitchFamily="2" charset="0"/>
                <a:ea typeface="宋体" panose="02010600030101010101" pitchFamily="2" charset="-122"/>
              </a:rPr>
              <a:t>2n-1</a:t>
            </a:r>
            <a:r>
              <a:rPr lang="zh-CN" altLang="en-US" sz="2800" b="1" dirty="0">
                <a:latin typeface="Times New Roman" panose="02020603050405020304" pitchFamily="2" charset="0"/>
                <a:ea typeface="宋体" panose="02010600030101010101" pitchFamily="2" charset="-122"/>
              </a:rPr>
              <a:t>个结点，叶子结点存储在数组</a:t>
            </a:r>
            <a:r>
              <a:rPr lang="en-US" altLang="x-none" sz="2800" b="1" dirty="0">
                <a:latin typeface="Times New Roman" panose="02020603050405020304" pitchFamily="2" charset="0"/>
                <a:ea typeface="宋体" panose="02010600030101010101" pitchFamily="2" charset="-122"/>
              </a:rPr>
              <a:t>HT</a:t>
            </a:r>
            <a:r>
              <a:rPr lang="zh-CN" altLang="en-US" sz="2800" b="1" dirty="0">
                <a:latin typeface="Times New Roman" panose="02020603050405020304" pitchFamily="2" charset="0"/>
                <a:ea typeface="宋体" panose="02010600030101010101" pitchFamily="2" charset="-122"/>
              </a:rPr>
              <a:t>中的下标值为</a:t>
            </a:r>
            <a:r>
              <a:rPr lang="en-US" altLang="x-none" sz="2800" b="1" dirty="0">
                <a:latin typeface="Times New Roman" panose="02020603050405020304" pitchFamily="2" charset="0"/>
                <a:ea typeface="宋体" panose="02010600030101010101" pitchFamily="2" charset="-122"/>
              </a:rPr>
              <a:t>1∽n</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①  编码是叶子结点的编码，只需对数组</a:t>
            </a:r>
            <a:r>
              <a:rPr lang="en-US" altLang="x-none" sz="2800" b="1" dirty="0">
                <a:latin typeface="Times New Roman" panose="02020603050405020304" pitchFamily="2" charset="0"/>
                <a:ea typeface="宋体" panose="02010600030101010101" pitchFamily="2" charset="-122"/>
              </a:rPr>
              <a:t>HT[1…n]</a:t>
            </a:r>
            <a:r>
              <a:rPr lang="zh-CN" altLang="en-US" sz="2800" b="1" dirty="0">
                <a:latin typeface="Times New Roman" panose="02020603050405020304" pitchFamily="2" charset="0"/>
                <a:ea typeface="宋体" panose="02010600030101010101" pitchFamily="2" charset="-122"/>
              </a:rPr>
              <a:t>的</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个权值进行编码；</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②  每个字符的编码不同，但编码的最大长度是</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7617" name="文本框 413697"/>
          <p:cNvSpPr txBox="1"/>
          <p:nvPr/>
        </p:nvSpPr>
        <p:spPr>
          <a:xfrm>
            <a:off x="1676400" y="150813"/>
            <a:ext cx="8812213" cy="6205855"/>
          </a:xfrm>
          <a:prstGeom prst="rect">
            <a:avLst/>
          </a:prstGeom>
          <a:noFill/>
          <a:ln w="9525">
            <a:noFill/>
          </a:ln>
        </p:spPr>
        <p:txBody>
          <a:bodyPr anchor="t">
            <a:spAutoFit/>
          </a:bodyPr>
          <a:p>
            <a:pPr>
              <a:lnSpc>
                <a:spcPct val="110000"/>
              </a:lnSpc>
              <a:spcBef>
                <a:spcPct val="10000"/>
              </a:spcBef>
            </a:pPr>
            <a:r>
              <a:rPr lang="zh-CN" altLang="en-US" sz="2800" b="1" dirty="0">
                <a:latin typeface="宋体" panose="02010600030101010101" pitchFamily="2" charset="-122"/>
                <a:ea typeface="宋体" panose="02010600030101010101" pitchFamily="2" charset="-122"/>
              </a:rPr>
              <a:t>    求编码时先设一个通用的指向字符的指针变量，求得编码后再复制。</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pPr>
            <a:r>
              <a:rPr lang="zh-CN" altLang="en-US" sz="3200" b="1" dirty="0">
                <a:solidFill>
                  <a:schemeClr val="folHlink"/>
                </a:solidFill>
                <a:latin typeface="Times New Roman" panose="02020603050405020304" pitchFamily="2" charset="0"/>
                <a:ea typeface="宋体" panose="02010600030101010101" pitchFamily="2" charset="-122"/>
              </a:rPr>
              <a:t>算法实现</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void Huff_coding(unsigned n , Hnode HT[] , unsigned m)</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2400" b="1" dirty="0">
                <a:latin typeface="Times New Roman" panose="02020603050405020304" pitchFamily="2" charset="0"/>
                <a:ea typeface="宋体" panose="02010600030101010101" pitchFamily="2" charset="-122"/>
              </a:rPr>
              <a:t>          /*  m</a:t>
            </a:r>
            <a:r>
              <a:rPr lang="zh-CN" altLang="en-US" sz="2400" b="1" dirty="0">
                <a:latin typeface="Times New Roman" panose="02020603050405020304" pitchFamily="2" charset="0"/>
                <a:ea typeface="宋体" panose="02010600030101010101" pitchFamily="2" charset="-122"/>
              </a:rPr>
              <a:t>应为</a:t>
            </a:r>
            <a:r>
              <a:rPr lang="en-US" altLang="x-none" sz="2400" b="1" dirty="0">
                <a:latin typeface="Times New Roman" panose="02020603050405020304" pitchFamily="2" charset="0"/>
                <a:ea typeface="宋体" panose="02010600030101010101" pitchFamily="2" charset="-122"/>
              </a:rPr>
              <a:t>n+1,</a:t>
            </a:r>
            <a:r>
              <a:rPr lang="zh-CN" altLang="en-US" sz="2400" b="1" dirty="0">
                <a:latin typeface="宋体" panose="02010600030101010101" pitchFamily="2" charset="-122"/>
                <a:ea typeface="宋体" panose="02010600030101010101" pitchFamily="2" charset="-122"/>
              </a:rPr>
              <a:t>编码的最大长度</a:t>
            </a:r>
            <a:r>
              <a:rPr lang="en-US" altLang="x-none" sz="2400" b="1" dirty="0">
                <a:latin typeface="Times New Roman" panose="02020603050405020304" pitchFamily="2" charset="0"/>
                <a:ea typeface="宋体" panose="02010600030101010101" pitchFamily="2" charset="-122"/>
              </a:rPr>
              <a:t>n</a:t>
            </a:r>
            <a:r>
              <a:rPr lang="zh-CN" altLang="en-US" sz="2400" b="1" dirty="0">
                <a:latin typeface="Times New Roman" panose="02020603050405020304" pitchFamily="2" charset="0"/>
                <a:ea typeface="宋体" panose="02010600030101010101" pitchFamily="2" charset="-122"/>
              </a:rPr>
              <a:t>加</a:t>
            </a:r>
            <a:r>
              <a:rPr lang="en-US" altLang="x-none" sz="2400" b="1" dirty="0">
                <a:latin typeface="Times New Roman" panose="02020603050405020304" pitchFamily="2" charset="0"/>
                <a:ea typeface="宋体" panose="02010600030101010101" pitchFamily="2" charset="-122"/>
              </a:rPr>
              <a:t>1</a:t>
            </a:r>
            <a:r>
              <a:rPr lang="en-US" altLang="x-none" sz="2800" b="1" dirty="0">
                <a:latin typeface="宋体" panose="02010600030101010101" pitchFamily="2" charset="-122"/>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int  k , sp ,fp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char *cd , *HC[m]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cd=(char *)malloc(m*sizeof(char))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动态分配求编码的工作空间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cd[n]=‘\0’</a:t>
            </a:r>
            <a:r>
              <a:rPr lang="en-US" altLang="x-none" sz="2800" b="1" dirty="0">
                <a:latin typeface="宋体" panose="02010600030101010101" pitchFamily="2" charset="-122"/>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编码的结束标志</a:t>
            </a:r>
            <a:r>
              <a:rPr lang="zh-CN" altLang="en-US" sz="2800" b="1"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for (k=1 ; k&lt;n+1 ; k++)</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逐个求字符的编码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sp=n ; p=k ; fp=HT[k].parent ;</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1" name="文本框 414721"/>
          <p:cNvSpPr txBox="1"/>
          <p:nvPr/>
        </p:nvSpPr>
        <p:spPr>
          <a:xfrm>
            <a:off x="1676400" y="260350"/>
            <a:ext cx="8812213" cy="5142230"/>
          </a:xfrm>
          <a:prstGeom prst="rect">
            <a:avLst/>
          </a:prstGeom>
          <a:noFill/>
          <a:ln w="9525">
            <a:noFill/>
          </a:ln>
        </p:spPr>
        <p:txBody>
          <a:bodyPr anchor="t">
            <a:spAutoFit/>
          </a:bodyPr>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for (  ; fp!=0 ;p=fp , fp=HT[p].parent)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从叶子结点到根逆向求编码  </a:t>
            </a:r>
            <a:r>
              <a:rPr lang="zh-CN" altLang="en-US" sz="24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if  (HT[fp].parent==p)  cd[--sp]=‘0’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else  cd[--sp]=‘1’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HC[k]=(char *)malloc((n-sp)*sizeof(char))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400" b="1" dirty="0">
                <a:latin typeface="Times New Roman" panose="02020603050405020304" pitchFamily="2" charset="0"/>
                <a:ea typeface="宋体" panose="02010600030101010101" pitchFamily="2" charset="-122"/>
              </a:rPr>
              <a:t>          /*</a:t>
            </a:r>
            <a:r>
              <a:rPr lang="en-US" altLang="x-none"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为第</a:t>
            </a:r>
            <a:r>
              <a:rPr lang="en-US" altLang="x-none" sz="2400" b="1" dirty="0">
                <a:latin typeface="Times New Roman" panose="02020603050405020304" pitchFamily="2" charset="0"/>
                <a:ea typeface="宋体" panose="02010600030101010101" pitchFamily="2" charset="-122"/>
              </a:rPr>
              <a:t>k</a:t>
            </a:r>
            <a:r>
              <a:rPr lang="zh-CN" altLang="en-US" sz="2400" b="1" dirty="0">
                <a:latin typeface="Times New Roman" panose="02020603050405020304" pitchFamily="2" charset="0"/>
                <a:ea typeface="宋体" panose="02010600030101010101" pitchFamily="2" charset="-122"/>
              </a:rPr>
              <a:t>个字符分配保存编码的空间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trcpy(HC[k] , &amp;cd[sp])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free(cd)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6" name="标题 415745"/>
          <p:cNvSpPr>
            <a:spLocks noGrp="1"/>
          </p:cNvSpPr>
          <p:nvPr>
            <p:ph type="title"/>
          </p:nvPr>
        </p:nvSpPr>
        <p:spPr>
          <a:xfrm>
            <a:off x="3657600" y="188913"/>
            <a:ext cx="4343400" cy="838200"/>
          </a:xfrm>
        </p:spPr>
        <p:txBody>
          <a:bodyPr vert="horz" wrap="square" lIns="92075" tIns="46038" rIns="92075" bIns="46038" anchor="ctr"/>
          <a:p>
            <a:pPr fontAlgn="base"/>
            <a:r>
              <a:rPr lang="zh-CN" altLang="en-US" sz="5400" b="1" strike="noStrike" noProof="1">
                <a:ea typeface="楷体_GB2312" pitchFamily="1" charset="-122"/>
              </a:rPr>
              <a:t>习 题 六</a:t>
            </a:r>
            <a:endParaRPr lang="zh-CN" altLang="en-US" sz="5400" b="1" strike="noStrike" noProof="1">
              <a:ea typeface="楷体_GB2312" pitchFamily="1" charset="-122"/>
            </a:endParaRPr>
          </a:p>
        </p:txBody>
      </p:sp>
      <p:sp>
        <p:nvSpPr>
          <p:cNvPr id="369666" name="文本占位符 415746"/>
          <p:cNvSpPr>
            <a:spLocks noGrp="1"/>
          </p:cNvSpPr>
          <p:nvPr>
            <p:ph idx="1"/>
          </p:nvPr>
        </p:nvSpPr>
        <p:spPr>
          <a:xfrm>
            <a:off x="1676400" y="1208088"/>
            <a:ext cx="8812213" cy="4525962"/>
          </a:xfrm>
        </p:spPr>
        <p:txBody>
          <a:bodyPr wrap="square" lIns="92075" tIns="46038" rIns="92075" bIns="46038" anchor="t"/>
          <a:p>
            <a:pPr marL="0" indent="355600">
              <a:lnSpc>
                <a:spcPct val="110000"/>
              </a:lnSpc>
              <a:buNone/>
            </a:pPr>
            <a:r>
              <a:rPr lang="zh-CN" altLang="en-US" sz="2800" b="1" dirty="0"/>
              <a:t>⑴  假设在树中， 结点</a:t>
            </a:r>
            <a:r>
              <a:rPr lang="en-US" altLang="x-none" sz="2800" b="1" dirty="0"/>
              <a:t>x</a:t>
            </a:r>
            <a:r>
              <a:rPr lang="zh-CN" altLang="en-US" sz="2800" b="1" dirty="0"/>
              <a:t>是结点</a:t>
            </a:r>
            <a:r>
              <a:rPr lang="en-US" altLang="x-none" sz="2800" b="1" dirty="0"/>
              <a:t>y</a:t>
            </a:r>
            <a:r>
              <a:rPr lang="zh-CN" altLang="en-US" sz="2800" b="1" dirty="0"/>
              <a:t>的双亲时，用</a:t>
            </a:r>
            <a:r>
              <a:rPr lang="en-US" altLang="x-none" sz="2800" b="1" dirty="0"/>
              <a:t>(x,y)</a:t>
            </a:r>
            <a:r>
              <a:rPr lang="zh-CN" altLang="en-US" sz="2800" b="1" dirty="0"/>
              <a:t>来表示树边。已知一棵树的树边集合为 </a:t>
            </a:r>
            <a:r>
              <a:rPr lang="en-US" altLang="x-none" sz="2800" b="1" dirty="0"/>
              <a:t>{ (e,i), (b,e), (b,d), (a,b), (g,j), (c,g), (c,f), (h,l), (c,h), (a,c) } </a:t>
            </a:r>
            <a:r>
              <a:rPr lang="zh-CN" altLang="en-US" sz="2800" b="1" dirty="0"/>
              <a:t>，用树型表示法表示该树，并回答下列问题：</a:t>
            </a:r>
            <a:endParaRPr lang="zh-CN" altLang="en-US" sz="2800" b="1" dirty="0"/>
          </a:p>
          <a:p>
            <a:pPr marL="723900" lvl="1" indent="0">
              <a:lnSpc>
                <a:spcPct val="110000"/>
              </a:lnSpc>
              <a:buNone/>
            </a:pPr>
            <a:r>
              <a:rPr lang="zh-CN" altLang="en-US" b="1" dirty="0"/>
              <a:t>  ① 哪个是根结点</a:t>
            </a:r>
            <a:r>
              <a:rPr lang="en-US" altLang="x-none" b="1" dirty="0"/>
              <a:t>? </a:t>
            </a:r>
            <a:r>
              <a:rPr lang="zh-CN" altLang="en-US" b="1" dirty="0"/>
              <a:t>哪些是叶子结点</a:t>
            </a:r>
            <a:r>
              <a:rPr lang="en-US" altLang="x-none" b="1" dirty="0"/>
              <a:t>? </a:t>
            </a:r>
            <a:r>
              <a:rPr lang="zh-CN" altLang="en-US" b="1" dirty="0"/>
              <a:t>哪个是</a:t>
            </a:r>
            <a:r>
              <a:rPr lang="en-US" altLang="x-none" b="1" dirty="0"/>
              <a:t>g</a:t>
            </a:r>
            <a:r>
              <a:rPr lang="zh-CN" altLang="en-US" b="1" dirty="0"/>
              <a:t>的双亲</a:t>
            </a:r>
            <a:r>
              <a:rPr lang="en-US" altLang="x-none" b="1" dirty="0"/>
              <a:t>? </a:t>
            </a:r>
            <a:r>
              <a:rPr lang="zh-CN" altLang="en-US" b="1" dirty="0"/>
              <a:t>哪些是</a:t>
            </a:r>
            <a:r>
              <a:rPr lang="en-US" altLang="x-none" b="1" dirty="0"/>
              <a:t>g</a:t>
            </a:r>
            <a:r>
              <a:rPr lang="zh-CN" altLang="en-US" b="1" dirty="0"/>
              <a:t>的祖先</a:t>
            </a:r>
            <a:r>
              <a:rPr lang="en-US" altLang="x-none" b="1" dirty="0"/>
              <a:t>? </a:t>
            </a:r>
            <a:r>
              <a:rPr lang="zh-CN" altLang="en-US" b="1" dirty="0"/>
              <a:t>哪些是</a:t>
            </a:r>
            <a:r>
              <a:rPr lang="en-US" altLang="x-none" b="1" dirty="0"/>
              <a:t>g</a:t>
            </a:r>
            <a:r>
              <a:rPr lang="zh-CN" altLang="en-US" b="1" dirty="0"/>
              <a:t>的孩子</a:t>
            </a:r>
            <a:r>
              <a:rPr lang="en-US" altLang="x-none" b="1" dirty="0"/>
              <a:t>? </a:t>
            </a:r>
            <a:r>
              <a:rPr lang="zh-CN" altLang="en-US" b="1" dirty="0"/>
              <a:t>那些是</a:t>
            </a:r>
            <a:r>
              <a:rPr lang="en-US" altLang="x-none" b="1" dirty="0"/>
              <a:t>e</a:t>
            </a:r>
            <a:r>
              <a:rPr lang="zh-CN" altLang="en-US" b="1" dirty="0"/>
              <a:t>的子孙</a:t>
            </a:r>
            <a:r>
              <a:rPr lang="en-US" altLang="x-none" b="1" dirty="0"/>
              <a:t>? </a:t>
            </a:r>
            <a:r>
              <a:rPr lang="zh-CN" altLang="en-US" b="1" dirty="0"/>
              <a:t>哪些是</a:t>
            </a:r>
            <a:r>
              <a:rPr lang="en-US" altLang="x-none" b="1" dirty="0"/>
              <a:t>e</a:t>
            </a:r>
            <a:r>
              <a:rPr lang="zh-CN" altLang="en-US" b="1" dirty="0"/>
              <a:t>的兄弟</a:t>
            </a:r>
            <a:r>
              <a:rPr lang="en-US" altLang="x-none" b="1" dirty="0"/>
              <a:t>? </a:t>
            </a:r>
            <a:r>
              <a:rPr lang="zh-CN" altLang="en-US" b="1" dirty="0"/>
              <a:t>哪些是</a:t>
            </a:r>
            <a:r>
              <a:rPr lang="en-US" altLang="x-none" b="1" dirty="0"/>
              <a:t>f</a:t>
            </a:r>
            <a:r>
              <a:rPr lang="zh-CN" altLang="en-US" b="1" dirty="0"/>
              <a:t>的兄弟</a:t>
            </a:r>
            <a:r>
              <a:rPr lang="en-US" altLang="x-none" b="1" dirty="0"/>
              <a:t>? </a:t>
            </a:r>
            <a:endParaRPr lang="en-US" altLang="x-none" b="1" dirty="0"/>
          </a:p>
          <a:p>
            <a:pPr marL="723900" lvl="1" indent="0">
              <a:lnSpc>
                <a:spcPct val="110000"/>
              </a:lnSpc>
              <a:buNone/>
            </a:pPr>
            <a:r>
              <a:rPr lang="en-US" altLang="x-none" b="1" dirty="0"/>
              <a:t>  ② b</a:t>
            </a:r>
            <a:r>
              <a:rPr lang="zh-CN" altLang="en-US" b="1" dirty="0"/>
              <a:t>和</a:t>
            </a:r>
            <a:r>
              <a:rPr lang="en-US" altLang="x-none" b="1" dirty="0"/>
              <a:t>n</a:t>
            </a:r>
            <a:r>
              <a:rPr lang="zh-CN" altLang="en-US" b="1" dirty="0"/>
              <a:t>的层次各是多少</a:t>
            </a:r>
            <a:r>
              <a:rPr lang="en-US" altLang="x-none" b="1" dirty="0"/>
              <a:t>? </a:t>
            </a:r>
            <a:r>
              <a:rPr lang="zh-CN" altLang="en-US" b="1" dirty="0"/>
              <a:t>树的深度是多少</a:t>
            </a:r>
            <a:r>
              <a:rPr lang="en-US" altLang="x-none" b="1" dirty="0"/>
              <a:t>? </a:t>
            </a:r>
            <a:r>
              <a:rPr lang="zh-CN" altLang="en-US" b="1" dirty="0"/>
              <a:t>以结点</a:t>
            </a:r>
            <a:r>
              <a:rPr lang="en-US" altLang="x-none" b="1" dirty="0"/>
              <a:t>c</a:t>
            </a:r>
            <a:r>
              <a:rPr lang="zh-CN" altLang="en-US" b="1" dirty="0"/>
              <a:t>为根的子树的深度是多少</a:t>
            </a:r>
            <a:r>
              <a:rPr lang="en-US" altLang="x-none" b="1" dirty="0"/>
              <a:t>?</a:t>
            </a:r>
            <a:endParaRPr lang="en-US" altLang="x-none"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89" name="文本占位符 416769"/>
          <p:cNvSpPr>
            <a:spLocks noGrp="1"/>
          </p:cNvSpPr>
          <p:nvPr>
            <p:ph idx="1"/>
          </p:nvPr>
        </p:nvSpPr>
        <p:spPr>
          <a:xfrm>
            <a:off x="1676400" y="228600"/>
            <a:ext cx="8812213" cy="5648325"/>
          </a:xfrm>
        </p:spPr>
        <p:txBody>
          <a:bodyPr wrap="square" lIns="92075" tIns="46038" rIns="92075" bIns="46038" anchor="t"/>
          <a:p>
            <a:pPr marL="0" indent="355600">
              <a:lnSpc>
                <a:spcPct val="110000"/>
              </a:lnSpc>
              <a:buNone/>
            </a:pPr>
            <a:r>
              <a:rPr lang="zh-CN" altLang="en-US" sz="2800" b="1" dirty="0"/>
              <a:t>⑵   一棵深度为</a:t>
            </a:r>
            <a:r>
              <a:rPr lang="en-US" altLang="x-none" sz="2800" b="1" dirty="0"/>
              <a:t>h</a:t>
            </a:r>
            <a:r>
              <a:rPr lang="zh-CN" altLang="en-US" sz="2800" b="1" dirty="0"/>
              <a:t>的满</a:t>
            </a:r>
            <a:r>
              <a:rPr lang="en-US" altLang="x-none" sz="2800" b="1" dirty="0"/>
              <a:t>k</a:t>
            </a:r>
            <a:r>
              <a:rPr lang="zh-CN" altLang="en-US" sz="2800" b="1" dirty="0"/>
              <a:t>叉树有如下性质： 第</a:t>
            </a:r>
            <a:r>
              <a:rPr lang="en-US" altLang="x-none" sz="2800" b="1" dirty="0"/>
              <a:t>h</a:t>
            </a:r>
            <a:r>
              <a:rPr lang="zh-CN" altLang="en-US" sz="2800" b="1" dirty="0"/>
              <a:t>层上的结点都是叶子结点，其余各层上每个结点都有</a:t>
            </a:r>
            <a:r>
              <a:rPr lang="en-US" altLang="x-none" sz="2800" b="1" dirty="0"/>
              <a:t>k</a:t>
            </a:r>
            <a:r>
              <a:rPr lang="zh-CN" altLang="en-US" sz="2800" b="1" dirty="0"/>
              <a:t>棵非空子树。 如果按层次顺序</a:t>
            </a:r>
            <a:r>
              <a:rPr lang="en-US" altLang="x-none" sz="2800" b="1" dirty="0"/>
              <a:t>(</a:t>
            </a:r>
            <a:r>
              <a:rPr lang="zh-CN" altLang="en-US" sz="2800" b="1" dirty="0"/>
              <a:t>同层自左至右</a:t>
            </a:r>
            <a:r>
              <a:rPr lang="en-US" altLang="x-none" sz="2800" b="1" dirty="0"/>
              <a:t>)</a:t>
            </a:r>
            <a:r>
              <a:rPr lang="zh-CN" altLang="en-US" sz="2800" b="1" dirty="0"/>
              <a:t>从</a:t>
            </a:r>
            <a:r>
              <a:rPr lang="en-US" altLang="x-none" sz="2800" b="1" dirty="0"/>
              <a:t>1</a:t>
            </a:r>
            <a:r>
              <a:rPr lang="zh-CN" altLang="en-US" sz="2800" b="1" dirty="0"/>
              <a:t>开始对全部结点编号，问：</a:t>
            </a:r>
            <a:endParaRPr lang="zh-CN" altLang="en-US" sz="2800" b="1" dirty="0"/>
          </a:p>
          <a:p>
            <a:pPr marL="723900" lvl="1" indent="0">
              <a:lnSpc>
                <a:spcPct val="110000"/>
              </a:lnSpc>
              <a:buNone/>
            </a:pPr>
            <a:r>
              <a:rPr lang="zh-CN" altLang="en-US" b="1" dirty="0">
                <a:latin typeface="宋体" panose="02010600030101010101" pitchFamily="2" charset="-122"/>
              </a:rPr>
              <a:t>① 各层的结点数是多少</a:t>
            </a:r>
            <a:r>
              <a:rPr lang="en-US" altLang="x-none" b="1" dirty="0">
                <a:latin typeface="宋体" panose="02010600030101010101" pitchFamily="2" charset="-122"/>
              </a:rPr>
              <a:t>?</a:t>
            </a:r>
            <a:endParaRPr lang="en-US" altLang="x-none" b="1" dirty="0">
              <a:latin typeface="宋体" panose="02010600030101010101" pitchFamily="2" charset="-122"/>
            </a:endParaRPr>
          </a:p>
          <a:p>
            <a:pPr marL="723900" lvl="1" indent="0">
              <a:lnSpc>
                <a:spcPct val="110000"/>
              </a:lnSpc>
              <a:buNone/>
            </a:pPr>
            <a:r>
              <a:rPr lang="en-US" altLang="x-none" b="1" dirty="0">
                <a:latin typeface="宋体" panose="02010600030101010101" pitchFamily="2" charset="-122"/>
              </a:rPr>
              <a:t>② </a:t>
            </a:r>
            <a:r>
              <a:rPr lang="zh-CN" altLang="en-US" b="1" dirty="0">
                <a:latin typeface="宋体" panose="02010600030101010101" pitchFamily="2" charset="-122"/>
              </a:rPr>
              <a:t>编号为</a:t>
            </a:r>
            <a:r>
              <a:rPr lang="en-US" altLang="x-none" b="1" dirty="0"/>
              <a:t>i</a:t>
            </a:r>
            <a:r>
              <a:rPr lang="zh-CN" altLang="en-US" b="1" dirty="0"/>
              <a:t>的结点的双亲结点</a:t>
            </a:r>
            <a:r>
              <a:rPr lang="en-US" altLang="x-none" b="1" dirty="0"/>
              <a:t>(</a:t>
            </a:r>
            <a:r>
              <a:rPr lang="zh-CN" altLang="en-US" b="1" dirty="0"/>
              <a:t>若存在</a:t>
            </a:r>
            <a:r>
              <a:rPr lang="en-US" altLang="x-none" b="1" dirty="0"/>
              <a:t>)</a:t>
            </a:r>
            <a:r>
              <a:rPr lang="zh-CN" altLang="en-US" b="1" dirty="0"/>
              <a:t>的编号是多少</a:t>
            </a:r>
            <a:r>
              <a:rPr lang="en-US" altLang="x-none" b="1" dirty="0"/>
              <a:t>?</a:t>
            </a:r>
            <a:endParaRPr lang="en-US" altLang="x-none" b="1" dirty="0"/>
          </a:p>
          <a:p>
            <a:pPr marL="723900" lvl="1" indent="0">
              <a:lnSpc>
                <a:spcPct val="110000"/>
              </a:lnSpc>
              <a:buNone/>
            </a:pPr>
            <a:r>
              <a:rPr lang="en-US" altLang="x-none" b="1" dirty="0">
                <a:latin typeface="宋体" panose="02010600030101010101" pitchFamily="2" charset="-122"/>
              </a:rPr>
              <a:t>③ </a:t>
            </a:r>
            <a:r>
              <a:rPr lang="zh-CN" altLang="en-US" b="1" dirty="0">
                <a:latin typeface="宋体" panose="02010600030101010101" pitchFamily="2" charset="-122"/>
              </a:rPr>
              <a:t>编号为</a:t>
            </a:r>
            <a:r>
              <a:rPr lang="en-US" altLang="x-none" b="1" dirty="0"/>
              <a:t>i</a:t>
            </a:r>
            <a:r>
              <a:rPr lang="zh-CN" altLang="en-US" b="1" dirty="0"/>
              <a:t>的结点的第</a:t>
            </a:r>
            <a:r>
              <a:rPr lang="en-US" altLang="x-none" b="1" dirty="0"/>
              <a:t>j</a:t>
            </a:r>
            <a:r>
              <a:rPr lang="zh-CN" altLang="en-US" b="1" dirty="0"/>
              <a:t>个孩子结点</a:t>
            </a:r>
            <a:r>
              <a:rPr lang="en-US" altLang="x-none" b="1" dirty="0"/>
              <a:t>(</a:t>
            </a:r>
            <a:r>
              <a:rPr lang="zh-CN" altLang="en-US" b="1" dirty="0"/>
              <a:t>若存在</a:t>
            </a:r>
            <a:r>
              <a:rPr lang="en-US" altLang="x-none" b="1" dirty="0"/>
              <a:t>)</a:t>
            </a:r>
            <a:r>
              <a:rPr lang="zh-CN" altLang="en-US" b="1" dirty="0"/>
              <a:t>的编号是多少</a:t>
            </a:r>
            <a:r>
              <a:rPr lang="en-US" altLang="x-none" b="1" dirty="0"/>
              <a:t>?</a:t>
            </a:r>
            <a:endParaRPr lang="en-US" altLang="x-none" b="1" dirty="0"/>
          </a:p>
          <a:p>
            <a:pPr marL="723900" lvl="1" indent="0">
              <a:lnSpc>
                <a:spcPct val="110000"/>
              </a:lnSpc>
              <a:buNone/>
            </a:pPr>
            <a:r>
              <a:rPr lang="en-US" altLang="x-none" b="1" dirty="0">
                <a:latin typeface="宋体" panose="02010600030101010101" pitchFamily="2" charset="-122"/>
              </a:rPr>
              <a:t>④ </a:t>
            </a:r>
            <a:r>
              <a:rPr lang="zh-CN" altLang="en-US" b="1" dirty="0">
                <a:latin typeface="宋体" panose="02010600030101010101" pitchFamily="2" charset="-122"/>
              </a:rPr>
              <a:t>编号为</a:t>
            </a:r>
            <a:r>
              <a:rPr lang="en-US" altLang="x-none" b="1" dirty="0"/>
              <a:t>i</a:t>
            </a:r>
            <a:r>
              <a:rPr lang="zh-CN" altLang="en-US" b="1" dirty="0"/>
              <a:t>的结点的有右兄弟的条件是什么</a:t>
            </a:r>
            <a:r>
              <a:rPr lang="en-US" altLang="x-none" b="1" dirty="0"/>
              <a:t>? </a:t>
            </a:r>
            <a:r>
              <a:rPr lang="zh-CN" altLang="en-US" b="1" dirty="0"/>
              <a:t>其右兄弟的编号是多少</a:t>
            </a:r>
            <a:r>
              <a:rPr lang="en-US" altLang="x-none" b="1" dirty="0"/>
              <a:t>? </a:t>
            </a:r>
            <a:endParaRPr lang="en-US" altLang="x-none" sz="2400"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1713" name="文本占位符 417793"/>
          <p:cNvSpPr>
            <a:spLocks noGrp="1"/>
          </p:cNvSpPr>
          <p:nvPr>
            <p:ph idx="1"/>
          </p:nvPr>
        </p:nvSpPr>
        <p:spPr>
          <a:xfrm>
            <a:off x="1676400" y="296863"/>
            <a:ext cx="8812213" cy="3636962"/>
          </a:xfrm>
        </p:spPr>
        <p:txBody>
          <a:bodyPr wrap="square" lIns="92075" tIns="46038" rIns="92075" bIns="46038" anchor="t"/>
          <a:p>
            <a:pPr marL="0" indent="355600">
              <a:lnSpc>
                <a:spcPct val="110000"/>
              </a:lnSpc>
              <a:buNone/>
            </a:pPr>
            <a:r>
              <a:rPr lang="zh-CN" altLang="en-US" sz="2800" b="1" dirty="0">
                <a:latin typeface="宋体" panose="02010600030101010101" pitchFamily="2" charset="-122"/>
              </a:rPr>
              <a:t>⑶ 设有如图</a:t>
            </a:r>
            <a:r>
              <a:rPr lang="en-US" altLang="x-none" sz="2800" b="1" dirty="0"/>
              <a:t>6-27</a:t>
            </a:r>
            <a:r>
              <a:rPr lang="zh-CN" altLang="en-US" sz="2800" b="1" dirty="0">
                <a:latin typeface="宋体" panose="02010600030101010101" pitchFamily="2" charset="-122"/>
              </a:rPr>
              <a:t>所示的二叉树。</a:t>
            </a:r>
            <a:endParaRPr lang="zh-CN" altLang="en-US" sz="2800" b="1" dirty="0">
              <a:latin typeface="宋体" panose="02010600030101010101" pitchFamily="2" charset="-122"/>
            </a:endParaRPr>
          </a:p>
          <a:p>
            <a:pPr marL="723900" lvl="1" indent="0">
              <a:lnSpc>
                <a:spcPct val="110000"/>
              </a:lnSpc>
              <a:buNone/>
            </a:pPr>
            <a:r>
              <a:rPr lang="zh-CN" altLang="en-US" b="1" dirty="0"/>
              <a:t>① 分别用顺序存储方法和链接存储方法画出该二叉树的存储结构。</a:t>
            </a:r>
            <a:endParaRPr lang="zh-CN" altLang="en-US" b="1" dirty="0"/>
          </a:p>
          <a:p>
            <a:pPr marL="723900" lvl="1" indent="0">
              <a:lnSpc>
                <a:spcPct val="110000"/>
              </a:lnSpc>
              <a:buNone/>
            </a:pPr>
            <a:r>
              <a:rPr lang="zh-CN" altLang="en-US" b="1" dirty="0"/>
              <a:t>② 写出该二叉树的先序、中序、后序遍历序列。</a:t>
            </a:r>
            <a:endParaRPr lang="zh-CN" altLang="en-US" b="1" dirty="0"/>
          </a:p>
          <a:p>
            <a:pPr marL="0" indent="355600">
              <a:lnSpc>
                <a:spcPct val="110000"/>
              </a:lnSpc>
              <a:buNone/>
            </a:pPr>
            <a:r>
              <a:rPr lang="zh-CN" altLang="en-US" sz="2800" b="1" dirty="0">
                <a:latin typeface="宋体" panose="02010600030101010101" pitchFamily="2" charset="-122"/>
              </a:rPr>
              <a:t>⑷ 已知一棵二叉树的先序遍历序列和中序遍历序列分别为</a:t>
            </a:r>
            <a:r>
              <a:rPr lang="en-US" altLang="x-none" sz="2800" b="1" dirty="0"/>
              <a:t>ABDGHCEFI</a:t>
            </a:r>
            <a:r>
              <a:rPr lang="zh-CN" altLang="en-US" sz="2800" b="1" dirty="0"/>
              <a:t>和</a:t>
            </a:r>
            <a:r>
              <a:rPr lang="en-US" altLang="x-none" sz="2800" b="1" dirty="0"/>
              <a:t>GDHBAECIF</a:t>
            </a:r>
            <a:r>
              <a:rPr lang="zh-CN" altLang="en-US" sz="2800" b="1" dirty="0">
                <a:latin typeface="宋体" panose="02010600030101010101" pitchFamily="2" charset="-122"/>
              </a:rPr>
              <a:t>，请画出这棵二叉树，然后给出该树的后序遍历序列。</a:t>
            </a:r>
            <a:endParaRPr lang="zh-CN" altLang="en-US" sz="2800" b="1" dirty="0">
              <a:latin typeface="宋体" panose="02010600030101010101" pitchFamily="2" charset="-122"/>
            </a:endParaRPr>
          </a:p>
        </p:txBody>
      </p:sp>
      <p:sp>
        <p:nvSpPr>
          <p:cNvPr id="371714" name="矩形 417794"/>
          <p:cNvSpPr/>
          <p:nvPr/>
        </p:nvSpPr>
        <p:spPr>
          <a:xfrm>
            <a:off x="1676400" y="4032250"/>
            <a:ext cx="6003925" cy="1989138"/>
          </a:xfrm>
          <a:prstGeom prst="rect">
            <a:avLst/>
          </a:prstGeom>
          <a:noFill/>
          <a:ln w="9525">
            <a:noFill/>
          </a:ln>
        </p:spPr>
        <p:txBody>
          <a:bodyPr lIns="92075" tIns="46038" rIns="92075" bIns="46038" anchor="t"/>
          <a:p>
            <a:pPr indent="355600">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⑸ 设一棵二叉树的中序遍历序列和后序遍历序列分别为</a:t>
            </a:r>
            <a:r>
              <a:rPr lang="en-US" altLang="x-none" sz="2800" b="1" dirty="0">
                <a:latin typeface="Times New Roman" panose="02020603050405020304" pitchFamily="2" charset="0"/>
                <a:ea typeface="宋体" panose="02010600030101010101" pitchFamily="2" charset="-122"/>
              </a:rPr>
              <a:t>BDCEAFHG</a:t>
            </a:r>
            <a:r>
              <a:rPr lang="zh-CN" altLang="en-US" sz="2800" b="1" dirty="0">
                <a:latin typeface="Times New Roman" panose="02020603050405020304" pitchFamily="2" charset="0"/>
                <a:ea typeface="宋体" panose="02010600030101010101" pitchFamily="2" charset="-122"/>
              </a:rPr>
              <a:t>和</a:t>
            </a:r>
            <a:r>
              <a:rPr lang="en-US" altLang="x-none" sz="2800" b="1" dirty="0">
                <a:latin typeface="Times New Roman" panose="02020603050405020304" pitchFamily="2" charset="0"/>
                <a:ea typeface="宋体" panose="02010600030101010101" pitchFamily="2" charset="-122"/>
              </a:rPr>
              <a:t>DECBHGFA </a:t>
            </a:r>
            <a:r>
              <a:rPr lang="zh-CN" altLang="en-US" sz="2800" b="1" dirty="0">
                <a:latin typeface="宋体" panose="02010600030101010101" pitchFamily="2" charset="-122"/>
                <a:ea typeface="宋体" panose="02010600030101010101" pitchFamily="2" charset="-122"/>
              </a:rPr>
              <a:t>，请画出这棵二叉树，然后给出该树的先序序列。</a:t>
            </a:r>
            <a:endParaRPr lang="zh-CN" altLang="en-US" sz="2800" b="1" dirty="0">
              <a:latin typeface="宋体" panose="02010600030101010101" pitchFamily="2" charset="-122"/>
              <a:ea typeface="宋体" panose="02010600030101010101" pitchFamily="2" charset="-122"/>
            </a:endParaRPr>
          </a:p>
        </p:txBody>
      </p:sp>
      <p:grpSp>
        <p:nvGrpSpPr>
          <p:cNvPr id="371715" name="组合 417795"/>
          <p:cNvGrpSpPr/>
          <p:nvPr/>
        </p:nvGrpSpPr>
        <p:grpSpPr>
          <a:xfrm>
            <a:off x="7824788" y="3716338"/>
            <a:ext cx="2613025" cy="2916237"/>
            <a:chOff x="0" y="0"/>
            <a:chExt cx="1646" cy="1837"/>
          </a:xfrm>
        </p:grpSpPr>
        <p:sp>
          <p:nvSpPr>
            <p:cNvPr id="371716" name="矩形 417796"/>
            <p:cNvSpPr/>
            <p:nvPr/>
          </p:nvSpPr>
          <p:spPr>
            <a:xfrm>
              <a:off x="298" y="1611"/>
              <a:ext cx="1179" cy="226"/>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6-27  </a:t>
              </a:r>
              <a:r>
                <a:rPr lang="zh-CN" altLang="en-US" sz="2000" b="1" dirty="0">
                  <a:latin typeface="Times New Roman" panose="02020603050405020304" pitchFamily="2" charset="0"/>
                  <a:ea typeface="宋体" panose="02010600030101010101" pitchFamily="2" charset="-122"/>
                </a:rPr>
                <a:t>二叉树</a:t>
              </a:r>
              <a:endParaRPr lang="zh-CN" altLang="en-US" sz="2000" b="1" dirty="0">
                <a:latin typeface="Times New Roman" panose="02020603050405020304" pitchFamily="2" charset="0"/>
                <a:ea typeface="宋体" panose="02010600030101010101" pitchFamily="2" charset="-122"/>
              </a:endParaRPr>
            </a:p>
          </p:txBody>
        </p:sp>
        <p:grpSp>
          <p:nvGrpSpPr>
            <p:cNvPr id="371717" name="组合 417797"/>
            <p:cNvGrpSpPr/>
            <p:nvPr/>
          </p:nvGrpSpPr>
          <p:grpSpPr>
            <a:xfrm>
              <a:off x="0" y="0"/>
              <a:ext cx="1646" cy="1566"/>
              <a:chOff x="0" y="0"/>
              <a:chExt cx="1646" cy="1566"/>
            </a:xfrm>
          </p:grpSpPr>
          <p:sp>
            <p:nvSpPr>
              <p:cNvPr id="371718" name="椭圆 417798"/>
              <p:cNvSpPr/>
              <p:nvPr/>
            </p:nvSpPr>
            <p:spPr>
              <a:xfrm>
                <a:off x="624" y="0"/>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a</a:t>
                </a:r>
                <a:endParaRPr lang="en-US" altLang="x-none" sz="2800" b="1" dirty="0">
                  <a:latin typeface="Times New Roman" panose="02020603050405020304" pitchFamily="2" charset="0"/>
                  <a:ea typeface="宋体" panose="02010600030101010101" pitchFamily="2" charset="-122"/>
                </a:endParaRPr>
              </a:p>
            </p:txBody>
          </p:sp>
          <p:sp>
            <p:nvSpPr>
              <p:cNvPr id="371719" name="椭圆 417799"/>
              <p:cNvSpPr/>
              <p:nvPr/>
            </p:nvSpPr>
            <p:spPr>
              <a:xfrm>
                <a:off x="0" y="869"/>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d</a:t>
                </a:r>
                <a:endParaRPr lang="en-US" altLang="x-none" sz="2800" b="1" dirty="0">
                  <a:latin typeface="Times New Roman" panose="02020603050405020304" pitchFamily="2" charset="0"/>
                  <a:ea typeface="宋体" panose="02010600030101010101" pitchFamily="2" charset="-122"/>
                </a:endParaRPr>
              </a:p>
            </p:txBody>
          </p:sp>
          <p:sp>
            <p:nvSpPr>
              <p:cNvPr id="371720" name="椭圆 417800"/>
              <p:cNvSpPr/>
              <p:nvPr/>
            </p:nvSpPr>
            <p:spPr>
              <a:xfrm>
                <a:off x="408" y="872"/>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e</a:t>
                </a:r>
                <a:endParaRPr lang="en-US" altLang="x-none" sz="2800" b="1" dirty="0">
                  <a:latin typeface="Times New Roman" panose="02020603050405020304" pitchFamily="2" charset="0"/>
                  <a:ea typeface="宋体" panose="02010600030101010101" pitchFamily="2" charset="-122"/>
                </a:endParaRPr>
              </a:p>
            </p:txBody>
          </p:sp>
          <p:sp>
            <p:nvSpPr>
              <p:cNvPr id="371721" name="椭圆 417801"/>
              <p:cNvSpPr/>
              <p:nvPr/>
            </p:nvSpPr>
            <p:spPr>
              <a:xfrm>
                <a:off x="208" y="432"/>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b</a:t>
                </a:r>
                <a:endParaRPr lang="en-US" altLang="x-none" sz="2800" b="1" dirty="0">
                  <a:latin typeface="Times New Roman" panose="02020603050405020304" pitchFamily="2" charset="0"/>
                  <a:ea typeface="宋体" panose="02010600030101010101" pitchFamily="2" charset="-122"/>
                </a:endParaRPr>
              </a:p>
            </p:txBody>
          </p:sp>
          <p:sp>
            <p:nvSpPr>
              <p:cNvPr id="371722" name="直接连接符 417802"/>
              <p:cNvSpPr/>
              <p:nvPr/>
            </p:nvSpPr>
            <p:spPr>
              <a:xfrm flipH="1">
                <a:off x="128" y="640"/>
                <a:ext cx="136" cy="227"/>
              </a:xfrm>
              <a:prstGeom prst="line">
                <a:avLst/>
              </a:prstGeom>
              <a:ln w="28575" cap="flat" cmpd="sng">
                <a:solidFill>
                  <a:schemeClr val="tx1"/>
                </a:solidFill>
                <a:prstDash val="solid"/>
                <a:round/>
                <a:headEnd type="none" w="med" len="med"/>
                <a:tailEnd type="none" w="med" len="med"/>
              </a:ln>
            </p:spPr>
          </p:sp>
          <p:sp>
            <p:nvSpPr>
              <p:cNvPr id="371723" name="直接连接符 417803"/>
              <p:cNvSpPr/>
              <p:nvPr/>
            </p:nvSpPr>
            <p:spPr>
              <a:xfrm>
                <a:off x="392" y="640"/>
                <a:ext cx="136" cy="227"/>
              </a:xfrm>
              <a:prstGeom prst="line">
                <a:avLst/>
              </a:prstGeom>
              <a:ln w="28575" cap="flat" cmpd="sng">
                <a:solidFill>
                  <a:schemeClr val="tx1"/>
                </a:solidFill>
                <a:prstDash val="solid"/>
                <a:round/>
                <a:headEnd type="none" w="med" len="med"/>
                <a:tailEnd type="none" w="med" len="med"/>
              </a:ln>
            </p:spPr>
          </p:sp>
          <p:sp>
            <p:nvSpPr>
              <p:cNvPr id="371724" name="椭圆 417804"/>
              <p:cNvSpPr/>
              <p:nvPr/>
            </p:nvSpPr>
            <p:spPr>
              <a:xfrm>
                <a:off x="775" y="877"/>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371725" name="椭圆 417805"/>
              <p:cNvSpPr/>
              <p:nvPr/>
            </p:nvSpPr>
            <p:spPr>
              <a:xfrm>
                <a:off x="1183" y="880"/>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g</a:t>
                </a:r>
                <a:endParaRPr lang="en-US" altLang="x-none" sz="2800" b="1" dirty="0">
                  <a:latin typeface="Times New Roman" panose="02020603050405020304" pitchFamily="2" charset="0"/>
                  <a:ea typeface="宋体" panose="02010600030101010101" pitchFamily="2" charset="-122"/>
                </a:endParaRPr>
              </a:p>
            </p:txBody>
          </p:sp>
          <p:sp>
            <p:nvSpPr>
              <p:cNvPr id="371726" name="椭圆 417806"/>
              <p:cNvSpPr/>
              <p:nvPr/>
            </p:nvSpPr>
            <p:spPr>
              <a:xfrm>
                <a:off x="983" y="440"/>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c</a:t>
                </a:r>
                <a:endParaRPr lang="en-US" altLang="x-none" sz="2800" b="1" dirty="0">
                  <a:latin typeface="Times New Roman" panose="02020603050405020304" pitchFamily="2" charset="0"/>
                  <a:ea typeface="宋体" panose="02010600030101010101" pitchFamily="2" charset="-122"/>
                </a:endParaRPr>
              </a:p>
            </p:txBody>
          </p:sp>
          <p:sp>
            <p:nvSpPr>
              <p:cNvPr id="371727" name="直接连接符 417807"/>
              <p:cNvSpPr/>
              <p:nvPr/>
            </p:nvSpPr>
            <p:spPr>
              <a:xfrm flipH="1">
                <a:off x="903" y="648"/>
                <a:ext cx="136" cy="227"/>
              </a:xfrm>
              <a:prstGeom prst="line">
                <a:avLst/>
              </a:prstGeom>
              <a:ln w="28575" cap="flat" cmpd="sng">
                <a:solidFill>
                  <a:schemeClr val="tx1"/>
                </a:solidFill>
                <a:prstDash val="solid"/>
                <a:round/>
                <a:headEnd type="none" w="med" len="med"/>
                <a:tailEnd type="none" w="med" len="med"/>
              </a:ln>
            </p:spPr>
          </p:sp>
          <p:sp>
            <p:nvSpPr>
              <p:cNvPr id="371728" name="直接连接符 417808"/>
              <p:cNvSpPr/>
              <p:nvPr/>
            </p:nvSpPr>
            <p:spPr>
              <a:xfrm>
                <a:off x="1167" y="648"/>
                <a:ext cx="136" cy="227"/>
              </a:xfrm>
              <a:prstGeom prst="line">
                <a:avLst/>
              </a:prstGeom>
              <a:ln w="28575" cap="flat" cmpd="sng">
                <a:solidFill>
                  <a:schemeClr val="tx1"/>
                </a:solidFill>
                <a:prstDash val="solid"/>
                <a:round/>
                <a:headEnd type="none" w="med" len="med"/>
                <a:tailEnd type="none" w="med" len="med"/>
              </a:ln>
            </p:spPr>
          </p:sp>
          <p:sp>
            <p:nvSpPr>
              <p:cNvPr id="371729" name="直接连接符 417809"/>
              <p:cNvSpPr/>
              <p:nvPr/>
            </p:nvSpPr>
            <p:spPr>
              <a:xfrm flipH="1">
                <a:off x="368" y="208"/>
                <a:ext cx="295" cy="227"/>
              </a:xfrm>
              <a:prstGeom prst="line">
                <a:avLst/>
              </a:prstGeom>
              <a:ln w="28575" cap="flat" cmpd="sng">
                <a:solidFill>
                  <a:schemeClr val="tx1"/>
                </a:solidFill>
                <a:prstDash val="solid"/>
                <a:round/>
                <a:headEnd type="none" w="med" len="med"/>
                <a:tailEnd type="none" w="med" len="med"/>
              </a:ln>
            </p:spPr>
          </p:sp>
          <p:sp>
            <p:nvSpPr>
              <p:cNvPr id="371730" name="直接连接符 417810"/>
              <p:cNvSpPr/>
              <p:nvPr/>
            </p:nvSpPr>
            <p:spPr>
              <a:xfrm>
                <a:off x="832" y="195"/>
                <a:ext cx="287" cy="248"/>
              </a:xfrm>
              <a:prstGeom prst="line">
                <a:avLst/>
              </a:prstGeom>
              <a:ln w="28575" cap="flat" cmpd="sng">
                <a:solidFill>
                  <a:schemeClr val="tx1"/>
                </a:solidFill>
                <a:prstDash val="solid"/>
                <a:round/>
                <a:headEnd type="none" w="med" len="med"/>
                <a:tailEnd type="none" w="med" len="med"/>
              </a:ln>
            </p:spPr>
          </p:sp>
          <p:sp>
            <p:nvSpPr>
              <p:cNvPr id="371731" name="椭圆 417811"/>
              <p:cNvSpPr/>
              <p:nvPr/>
            </p:nvSpPr>
            <p:spPr>
              <a:xfrm>
                <a:off x="215" y="1317"/>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h</a:t>
                </a:r>
                <a:endParaRPr lang="en-US" altLang="x-none" sz="2800" b="1" dirty="0">
                  <a:latin typeface="Times New Roman" panose="02020603050405020304" pitchFamily="2" charset="0"/>
                  <a:ea typeface="宋体" panose="02010600030101010101" pitchFamily="2" charset="-122"/>
                </a:endParaRPr>
              </a:p>
            </p:txBody>
          </p:sp>
          <p:sp>
            <p:nvSpPr>
              <p:cNvPr id="371732" name="椭圆 417812"/>
              <p:cNvSpPr/>
              <p:nvPr/>
            </p:nvSpPr>
            <p:spPr>
              <a:xfrm>
                <a:off x="623" y="1312"/>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k</a:t>
                </a:r>
                <a:endParaRPr lang="en-US" altLang="x-none" sz="2800" b="1" dirty="0">
                  <a:latin typeface="Times New Roman" panose="02020603050405020304" pitchFamily="2" charset="0"/>
                  <a:ea typeface="宋体" panose="02010600030101010101" pitchFamily="2" charset="-122"/>
                </a:endParaRPr>
              </a:p>
            </p:txBody>
          </p:sp>
          <p:sp>
            <p:nvSpPr>
              <p:cNvPr id="371733" name="直接连接符 417813"/>
              <p:cNvSpPr/>
              <p:nvPr/>
            </p:nvSpPr>
            <p:spPr>
              <a:xfrm flipH="1">
                <a:off x="343" y="1088"/>
                <a:ext cx="136" cy="227"/>
              </a:xfrm>
              <a:prstGeom prst="line">
                <a:avLst/>
              </a:prstGeom>
              <a:ln w="28575" cap="flat" cmpd="sng">
                <a:solidFill>
                  <a:schemeClr val="tx1"/>
                </a:solidFill>
                <a:prstDash val="solid"/>
                <a:round/>
                <a:headEnd type="none" w="med" len="med"/>
                <a:tailEnd type="none" w="med" len="med"/>
              </a:ln>
            </p:spPr>
          </p:sp>
          <p:sp>
            <p:nvSpPr>
              <p:cNvPr id="371734" name="直接连接符 417814"/>
              <p:cNvSpPr/>
              <p:nvPr/>
            </p:nvSpPr>
            <p:spPr>
              <a:xfrm>
                <a:off x="607" y="1080"/>
                <a:ext cx="136" cy="227"/>
              </a:xfrm>
              <a:prstGeom prst="line">
                <a:avLst/>
              </a:prstGeom>
              <a:ln w="28575" cap="flat" cmpd="sng">
                <a:solidFill>
                  <a:schemeClr val="tx1"/>
                </a:solidFill>
                <a:prstDash val="solid"/>
                <a:round/>
                <a:headEnd type="none" w="med" len="med"/>
                <a:tailEnd type="none" w="med" len="med"/>
              </a:ln>
            </p:spPr>
          </p:sp>
          <p:sp>
            <p:nvSpPr>
              <p:cNvPr id="371735" name="椭圆 417815"/>
              <p:cNvSpPr/>
              <p:nvPr/>
            </p:nvSpPr>
            <p:spPr>
              <a:xfrm>
                <a:off x="989" y="1339"/>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m</a:t>
                </a:r>
                <a:endParaRPr lang="en-US" altLang="x-none" sz="2800" b="1" dirty="0">
                  <a:latin typeface="Times New Roman" panose="02020603050405020304" pitchFamily="2" charset="0"/>
                  <a:ea typeface="宋体" panose="02010600030101010101" pitchFamily="2" charset="-122"/>
                </a:endParaRPr>
              </a:p>
            </p:txBody>
          </p:sp>
          <p:sp>
            <p:nvSpPr>
              <p:cNvPr id="371736" name="椭圆 417816"/>
              <p:cNvSpPr/>
              <p:nvPr/>
            </p:nvSpPr>
            <p:spPr>
              <a:xfrm>
                <a:off x="1397" y="1334"/>
                <a:ext cx="249" cy="227"/>
              </a:xfrm>
              <a:prstGeom prst="ellipse">
                <a:avLst/>
              </a:prstGeom>
              <a:noFill/>
              <a:ln w="2857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n</a:t>
                </a:r>
                <a:endParaRPr lang="en-US" altLang="x-none" sz="2800" b="1" dirty="0">
                  <a:latin typeface="Times New Roman" panose="02020603050405020304" pitchFamily="2" charset="0"/>
                  <a:ea typeface="宋体" panose="02010600030101010101" pitchFamily="2" charset="-122"/>
                </a:endParaRPr>
              </a:p>
            </p:txBody>
          </p:sp>
          <p:sp>
            <p:nvSpPr>
              <p:cNvPr id="371737" name="直接连接符 417817"/>
              <p:cNvSpPr/>
              <p:nvPr/>
            </p:nvSpPr>
            <p:spPr>
              <a:xfrm flipH="1">
                <a:off x="1117" y="1110"/>
                <a:ext cx="136" cy="227"/>
              </a:xfrm>
              <a:prstGeom prst="line">
                <a:avLst/>
              </a:prstGeom>
              <a:ln w="28575" cap="flat" cmpd="sng">
                <a:solidFill>
                  <a:schemeClr val="tx1"/>
                </a:solidFill>
                <a:prstDash val="solid"/>
                <a:round/>
                <a:headEnd type="none" w="med" len="med"/>
                <a:tailEnd type="none" w="med" len="med"/>
              </a:ln>
            </p:spPr>
          </p:sp>
          <p:sp>
            <p:nvSpPr>
              <p:cNvPr id="371738" name="直接连接符 417818"/>
              <p:cNvSpPr/>
              <p:nvPr/>
            </p:nvSpPr>
            <p:spPr>
              <a:xfrm>
                <a:off x="1381" y="1102"/>
                <a:ext cx="136" cy="227"/>
              </a:xfrm>
              <a:prstGeom prst="line">
                <a:avLst/>
              </a:prstGeom>
              <a:ln w="28575" cap="flat" cmpd="sng">
                <a:solidFill>
                  <a:schemeClr val="tx1"/>
                </a:solidFill>
                <a:prstDash val="solid"/>
                <a:round/>
                <a:headEnd type="none" w="med" len="med"/>
                <a:tailEnd type="none" w="med" len="med"/>
              </a:ln>
            </p:spPr>
          </p:sp>
        </p:grpSp>
      </p:gr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2737" name="文本占位符 418817"/>
          <p:cNvSpPr>
            <a:spLocks noGrp="1"/>
          </p:cNvSpPr>
          <p:nvPr>
            <p:ph idx="1"/>
          </p:nvPr>
        </p:nvSpPr>
        <p:spPr>
          <a:xfrm>
            <a:off x="1676400" y="215900"/>
            <a:ext cx="8812213" cy="6308725"/>
          </a:xfrm>
        </p:spPr>
        <p:txBody>
          <a:bodyPr wrap="square" lIns="92075" tIns="46038" rIns="92075" bIns="46038" anchor="t"/>
          <a:p>
            <a:pPr marL="0" indent="355600">
              <a:lnSpc>
                <a:spcPct val="110000"/>
              </a:lnSpc>
              <a:buNone/>
            </a:pPr>
            <a:r>
              <a:rPr lang="zh-CN" altLang="en-US" sz="2800" b="1" dirty="0">
                <a:latin typeface="宋体" panose="02010600030101010101" pitchFamily="2" charset="-122"/>
              </a:rPr>
              <a:t>⑹ 已知一棵二叉树的中序遍历序列和后序遍历序列分别为</a:t>
            </a:r>
            <a:r>
              <a:rPr lang="en-US" altLang="x-none" sz="2800" b="1" dirty="0"/>
              <a:t>dgbaekchif</a:t>
            </a:r>
            <a:r>
              <a:rPr lang="zh-CN" altLang="en-US" sz="2800" b="1" dirty="0"/>
              <a:t>和</a:t>
            </a:r>
            <a:r>
              <a:rPr lang="en-US" altLang="x-none" sz="2800" b="1" dirty="0"/>
              <a:t>gdbkeihfca</a:t>
            </a:r>
            <a:r>
              <a:rPr lang="zh-CN" altLang="en-US" sz="2800" b="1" dirty="0">
                <a:latin typeface="宋体" panose="02010600030101010101" pitchFamily="2" charset="-122"/>
              </a:rPr>
              <a:t>，请画出这棵二叉树对应的中序线索树和后序线索树。 </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⑺ 以二叉链表为存储结构，请分别写出求二叉树的结点总数及叶子结点总数的算法。</a:t>
            </a:r>
            <a:endParaRPr lang="zh-CN" altLang="en-US" sz="2800" b="1" dirty="0">
              <a:latin typeface="宋体" panose="02010600030101010101" pitchFamily="2" charset="-122"/>
            </a:endParaRPr>
          </a:p>
          <a:p>
            <a:pPr marL="0" indent="355600">
              <a:lnSpc>
                <a:spcPct val="110000"/>
              </a:lnSpc>
              <a:buNone/>
            </a:pPr>
            <a:r>
              <a:rPr lang="zh-CN" altLang="en-US" sz="2800" b="1" dirty="0">
                <a:latin typeface="宋体" panose="02010600030101010101" pitchFamily="2" charset="-122"/>
              </a:rPr>
              <a:t>⑻ </a:t>
            </a:r>
            <a:r>
              <a:rPr lang="zh-CN" altLang="en-US" sz="2800" b="1" dirty="0"/>
              <a:t>设</a:t>
            </a:r>
            <a:r>
              <a:rPr lang="zh-CN" altLang="en-US" sz="2800" b="1" dirty="0">
                <a:latin typeface="宋体" panose="02010600030101010101" pitchFamily="2" charset="-122"/>
              </a:rPr>
              <a:t>图</a:t>
            </a:r>
            <a:r>
              <a:rPr lang="en-US" altLang="x-none" sz="2800" b="1" dirty="0"/>
              <a:t>6-27</a:t>
            </a:r>
            <a:r>
              <a:rPr lang="zh-CN" altLang="en-US" sz="2800" b="1" dirty="0">
                <a:latin typeface="宋体" panose="02010600030101010101" pitchFamily="2" charset="-122"/>
              </a:rPr>
              <a:t>所示的二叉树是森林</a:t>
            </a:r>
            <a:r>
              <a:rPr lang="en-US" altLang="x-none" sz="2800" b="1" dirty="0"/>
              <a:t>F</a:t>
            </a:r>
            <a:r>
              <a:rPr lang="zh-CN" altLang="en-US" sz="2800" b="1" dirty="0">
                <a:latin typeface="宋体" panose="02010600030101010101" pitchFamily="2" charset="-122"/>
              </a:rPr>
              <a:t>所对应的二叉树，请画出森林</a:t>
            </a:r>
            <a:r>
              <a:rPr lang="en-US" altLang="x-none" sz="2800" b="1" dirty="0"/>
              <a:t>F</a:t>
            </a:r>
            <a:r>
              <a:rPr lang="zh-CN" altLang="en-US" sz="2800" b="1" dirty="0"/>
              <a:t>。</a:t>
            </a:r>
            <a:endParaRPr lang="zh-CN" altLang="en-US" b="1" dirty="0">
              <a:latin typeface="宋体" panose="02010600030101010101" pitchFamily="2" charset="-122"/>
            </a:endParaRPr>
          </a:p>
          <a:p>
            <a:pPr marL="0" indent="355600">
              <a:lnSpc>
                <a:spcPct val="110000"/>
              </a:lnSpc>
              <a:buNone/>
            </a:pPr>
            <a:r>
              <a:rPr lang="zh-CN" altLang="en-US" sz="2800" b="1" dirty="0"/>
              <a:t>⑼  </a:t>
            </a:r>
            <a:r>
              <a:rPr lang="zh-CN" altLang="en-US" sz="2800" b="1" dirty="0">
                <a:latin typeface="宋体" panose="02010600030101010101" pitchFamily="2" charset="-122"/>
              </a:rPr>
              <a:t>设有一棵树，如图</a:t>
            </a:r>
            <a:r>
              <a:rPr lang="en-US" altLang="x-none" sz="2800" b="1" dirty="0"/>
              <a:t>6-28</a:t>
            </a:r>
            <a:r>
              <a:rPr lang="zh-CN" altLang="en-US" sz="2800" b="1" dirty="0"/>
              <a:t>所示。</a:t>
            </a:r>
            <a:endParaRPr lang="zh-CN" altLang="en-US" sz="2800" b="1" dirty="0"/>
          </a:p>
          <a:p>
            <a:pPr marL="723900" lvl="1" indent="0">
              <a:lnSpc>
                <a:spcPct val="110000"/>
              </a:lnSpc>
              <a:buNone/>
            </a:pPr>
            <a:r>
              <a:rPr lang="zh-CN" altLang="en-US" b="1" dirty="0">
                <a:latin typeface="宋体" panose="02010600030101010101" pitchFamily="2" charset="-122"/>
              </a:rPr>
              <a:t>① 请分别用双亲表示法</a:t>
            </a:r>
            <a:r>
              <a:rPr lang="zh-CN" altLang="en-US" b="1" dirty="0"/>
              <a:t>、</a:t>
            </a:r>
            <a:r>
              <a:rPr lang="zh-CN" altLang="en-US" b="1" dirty="0">
                <a:latin typeface="宋体" panose="02010600030101010101" pitchFamily="2" charset="-122"/>
              </a:rPr>
              <a:t>孩子表示法</a:t>
            </a:r>
            <a:r>
              <a:rPr lang="zh-CN" altLang="en-US" b="1" dirty="0"/>
              <a:t>、</a:t>
            </a:r>
            <a:r>
              <a:rPr lang="zh-CN" altLang="en-US" b="1" dirty="0">
                <a:latin typeface="宋体" panose="02010600030101010101" pitchFamily="2" charset="-122"/>
              </a:rPr>
              <a:t>孩子兄弟表示法给出该树的存储结构。</a:t>
            </a:r>
            <a:endParaRPr lang="zh-CN" altLang="en-US" b="1" dirty="0">
              <a:latin typeface="宋体" panose="02010600030101010101" pitchFamily="2" charset="-122"/>
            </a:endParaRPr>
          </a:p>
          <a:p>
            <a:pPr marL="723900" lvl="1" indent="0">
              <a:lnSpc>
                <a:spcPct val="110000"/>
              </a:lnSpc>
              <a:buNone/>
            </a:pPr>
            <a:r>
              <a:rPr lang="zh-CN" altLang="en-US" b="1" dirty="0">
                <a:latin typeface="宋体" panose="02010600030101010101" pitchFamily="2" charset="-122"/>
              </a:rPr>
              <a:t>② 请给出该树的先序遍历序列和后序遍历序列。</a:t>
            </a:r>
            <a:endParaRPr lang="zh-CN" altLang="en-US" b="1" dirty="0">
              <a:latin typeface="宋体" panose="02010600030101010101" pitchFamily="2" charset="-122"/>
            </a:endParaRPr>
          </a:p>
          <a:p>
            <a:pPr marL="723900" lvl="1" indent="0">
              <a:lnSpc>
                <a:spcPct val="110000"/>
              </a:lnSpc>
              <a:buNone/>
            </a:pPr>
            <a:r>
              <a:rPr lang="zh-CN" altLang="en-US" b="1" dirty="0">
                <a:latin typeface="宋体" panose="02010600030101010101" pitchFamily="2" charset="-122"/>
              </a:rPr>
              <a:t>③ 请将这棵树转换成二叉树。</a:t>
            </a:r>
            <a:endParaRPr lang="zh-CN" altLang="en-US" b="1"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50" name="标题 309249"/>
          <p:cNvSpPr>
            <a:spLocks noGrp="1"/>
          </p:cNvSpPr>
          <p:nvPr>
            <p:ph type="ctrTitle" sz="quarter"/>
          </p:nvPr>
        </p:nvSpPr>
        <p:spPr>
          <a:xfrm>
            <a:off x="2133600" y="152400"/>
            <a:ext cx="6324600" cy="762000"/>
          </a:xfrm>
        </p:spPr>
        <p:txBody>
          <a:bodyPr lIns="92075" tIns="46038" rIns="92075" bIns="46038" anchor="b"/>
          <a:p>
            <a:pPr defTabSz="914400" fontAlgn="base"/>
            <a:r>
              <a:rPr lang="en-US" altLang="x-none" b="1" strike="noStrike" kern="1200" baseline="0" noProof="1" dirty="0">
                <a:latin typeface="Times New Roman" panose="02020603050405020304" pitchFamily="2" charset="0"/>
                <a:ea typeface="宋体" panose="02010600030101010101" pitchFamily="2" charset="-122"/>
              </a:rPr>
              <a:t>6.2.2</a:t>
            </a:r>
            <a:r>
              <a:rPr lang="en-US" altLang="x-none" b="1" strike="noStrike" kern="1200" baseline="0" noProof="1" dirty="0">
                <a:latin typeface="宋体" panose="02010600030101010101" pitchFamily="2" charset="-122"/>
                <a:ea typeface="宋体" panose="02010600030101010101" pitchFamily="2" charset="-122"/>
              </a:rPr>
              <a:t>  </a:t>
            </a:r>
            <a:r>
              <a:rPr lang="zh-CN" altLang="en-US" b="1" strike="noStrike" kern="1200" baseline="0" noProof="1" dirty="0">
                <a:latin typeface="楷体_GB2312" pitchFamily="1" charset="-122"/>
                <a:ea typeface="楷体_GB2312" pitchFamily="1" charset="-122"/>
              </a:rPr>
              <a:t>二叉树的性质</a:t>
            </a:r>
            <a:endParaRPr lang="zh-CN" altLang="en-US" b="1" strike="noStrike" kern="1200" baseline="0" noProof="1" dirty="0">
              <a:latin typeface="楷体_GB2312" pitchFamily="1" charset="-122"/>
              <a:ea typeface="楷体_GB2312" pitchFamily="1" charset="-122"/>
            </a:endParaRPr>
          </a:p>
        </p:txBody>
      </p:sp>
      <p:sp>
        <p:nvSpPr>
          <p:cNvPr id="263170" name="副标题 309250"/>
          <p:cNvSpPr>
            <a:spLocks noGrp="1"/>
          </p:cNvSpPr>
          <p:nvPr>
            <p:ph type="subTitle" sz="quarter" idx="1"/>
          </p:nvPr>
        </p:nvSpPr>
        <p:spPr>
          <a:xfrm>
            <a:off x="1676400" y="981075"/>
            <a:ext cx="8812213" cy="5876925"/>
          </a:xfrm>
        </p:spPr>
        <p:txBody>
          <a:bodyPr lIns="92075" tIns="46038" rIns="92075" bIns="46038" anchor="ctr"/>
          <a:p>
            <a:pPr algn="l" defTabSz="914400">
              <a:lnSpc>
                <a:spcPct val="110000"/>
              </a:lnSpc>
              <a:buSzPct val="80000"/>
            </a:pPr>
            <a:r>
              <a:rPr lang="zh-CN" altLang="en-US" b="1" kern="1200" baseline="0" dirty="0">
                <a:solidFill>
                  <a:schemeClr val="folHlink"/>
                </a:solidFill>
                <a:latin typeface="宋体" panose="02010600030101010101" pitchFamily="2" charset="-122"/>
                <a:ea typeface="+mn-ea"/>
                <a:cs typeface="+mn-cs"/>
              </a:rPr>
              <a:t>性质</a:t>
            </a:r>
            <a:r>
              <a:rPr lang="en-US" altLang="x-none" b="1" kern="1200" baseline="0" dirty="0">
                <a:solidFill>
                  <a:schemeClr val="folHlink"/>
                </a:solidFill>
                <a:latin typeface="+mn-lt"/>
                <a:ea typeface="+mn-ea"/>
                <a:cs typeface="+mn-cs"/>
              </a:rPr>
              <a:t>1</a:t>
            </a:r>
            <a:r>
              <a:rPr lang="zh-CN" altLang="en-US"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在非空二叉树中，第</a:t>
            </a:r>
            <a:r>
              <a:rPr lang="en-US" altLang="x-none" sz="2800" b="1" kern="1200" baseline="0" dirty="0">
                <a:latin typeface="宋体" panose="02010600030101010101" pitchFamily="2" charset="-122"/>
                <a:ea typeface="+mn-ea"/>
                <a:cs typeface="+mn-cs"/>
              </a:rPr>
              <a:t>i</a:t>
            </a:r>
            <a:r>
              <a:rPr lang="zh-CN" altLang="en-US" sz="2800" b="1" kern="1200" baseline="0" dirty="0">
                <a:latin typeface="宋体" panose="02010600030101010101" pitchFamily="2" charset="-122"/>
                <a:ea typeface="+mn-ea"/>
                <a:cs typeface="+mn-cs"/>
              </a:rPr>
              <a:t>层上至多有</a:t>
            </a:r>
            <a:r>
              <a:rPr lang="en-US" altLang="x-none" sz="2800" b="1" kern="1200" baseline="0" dirty="0">
                <a:latin typeface="+mn-lt"/>
                <a:ea typeface="+mn-ea"/>
                <a:cs typeface="+mn-cs"/>
              </a:rPr>
              <a:t>2</a:t>
            </a:r>
            <a:r>
              <a:rPr lang="en-US" altLang="x-none" sz="2800" b="1" kern="1200" baseline="40000" dirty="0">
                <a:latin typeface="+mn-lt"/>
                <a:ea typeface="+mn-ea"/>
                <a:cs typeface="+mn-cs"/>
              </a:rPr>
              <a:t>i-1</a:t>
            </a:r>
            <a:r>
              <a:rPr lang="zh-CN" altLang="en-US" sz="2800" b="1" kern="1200" baseline="0" dirty="0">
                <a:latin typeface="宋体" panose="02010600030101010101" pitchFamily="2" charset="-122"/>
                <a:ea typeface="+mn-ea"/>
                <a:cs typeface="+mn-cs"/>
              </a:rPr>
              <a:t>个结点</a:t>
            </a:r>
            <a:r>
              <a:rPr lang="en-US" altLang="x-none" sz="2800" b="1" kern="1200" baseline="0" dirty="0">
                <a:latin typeface="+mn-lt"/>
                <a:ea typeface="+mn-ea"/>
                <a:cs typeface="+mn-cs"/>
              </a:rPr>
              <a:t>(i</a:t>
            </a:r>
            <a:r>
              <a:rPr lang="en-US" altLang="x-none" sz="2800" b="1" kern="1200" baseline="0" dirty="0">
                <a:latin typeface="+mn-lt"/>
                <a:ea typeface="Arial Unicode MS" panose="020B0604020202020204" charset="-122"/>
                <a:cs typeface="+mn-cs"/>
              </a:rPr>
              <a:t>≧1</a:t>
            </a:r>
            <a:r>
              <a:rPr lang="en-US" altLang="x-none" sz="2800" b="1" kern="1200" baseline="0" dirty="0">
                <a:latin typeface="+mn-lt"/>
                <a:ea typeface="+mn-ea"/>
                <a:cs typeface="+mn-cs"/>
              </a:rPr>
              <a:t>)</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b="1" kern="1200" baseline="0" dirty="0">
                <a:solidFill>
                  <a:schemeClr val="accent1"/>
                </a:solidFill>
                <a:latin typeface="宋体" panose="02010600030101010101" pitchFamily="2" charset="-122"/>
                <a:ea typeface="+mn-ea"/>
                <a:cs typeface="+mn-cs"/>
              </a:rPr>
              <a:t>证明</a:t>
            </a:r>
            <a:r>
              <a:rPr lang="zh-CN" altLang="en-US"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用数学归纳法证明。</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当</a:t>
            </a:r>
            <a:r>
              <a:rPr lang="en-US" altLang="x-none" sz="2800" b="1" kern="1200" baseline="0" dirty="0">
                <a:latin typeface="+mn-lt"/>
                <a:ea typeface="+mn-ea"/>
                <a:cs typeface="+mn-cs"/>
              </a:rPr>
              <a:t>i=1</a:t>
            </a:r>
            <a:r>
              <a:rPr lang="zh-CN" altLang="en-US" sz="2800" b="1" kern="1200" baseline="0" dirty="0">
                <a:latin typeface="宋体" panose="02010600030101010101" pitchFamily="2" charset="-122"/>
                <a:ea typeface="+mn-ea"/>
                <a:cs typeface="+mn-cs"/>
              </a:rPr>
              <a:t>时：只有一个根结点，</a:t>
            </a:r>
            <a:r>
              <a:rPr lang="en-US" altLang="x-none" sz="2800" b="1" kern="1200" baseline="0" dirty="0">
                <a:latin typeface="+mn-lt"/>
                <a:ea typeface="+mn-ea"/>
                <a:cs typeface="+mn-cs"/>
              </a:rPr>
              <a:t>2</a:t>
            </a:r>
            <a:r>
              <a:rPr lang="en-US" altLang="x-none" sz="2800" b="1" kern="1200" baseline="40000" dirty="0">
                <a:latin typeface="+mn-lt"/>
                <a:ea typeface="+mn-ea"/>
                <a:cs typeface="+mn-cs"/>
              </a:rPr>
              <a:t>1-1</a:t>
            </a:r>
            <a:r>
              <a:rPr lang="en-US" altLang="x-none" sz="2800" b="1" kern="1200" baseline="0" dirty="0">
                <a:latin typeface="+mn-lt"/>
                <a:ea typeface="+mn-ea"/>
                <a:cs typeface="+mn-cs"/>
              </a:rPr>
              <a:t>=2</a:t>
            </a:r>
            <a:r>
              <a:rPr lang="en-US" altLang="x-none" sz="2800" b="1" kern="1200" baseline="40000" dirty="0">
                <a:latin typeface="+mn-lt"/>
                <a:ea typeface="+mn-ea"/>
                <a:cs typeface="+mn-cs"/>
              </a:rPr>
              <a:t>0</a:t>
            </a:r>
            <a:r>
              <a:rPr lang="en-US" altLang="x-none" sz="2800" b="1" kern="1200" baseline="0" dirty="0">
                <a:latin typeface="+mn-lt"/>
                <a:ea typeface="+mn-ea"/>
                <a:cs typeface="+mn-cs"/>
              </a:rPr>
              <a:t> =1</a:t>
            </a:r>
            <a:r>
              <a:rPr lang="zh-CN" altLang="en-US" sz="2800" b="1" kern="1200" baseline="0" dirty="0">
                <a:latin typeface="宋体" panose="02010600030101010101" pitchFamily="2" charset="-122"/>
                <a:ea typeface="+mn-ea"/>
                <a:cs typeface="+mn-cs"/>
              </a:rPr>
              <a:t>，命题成立。</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现假设对</a:t>
            </a:r>
            <a:r>
              <a:rPr lang="en-US" altLang="x-none" sz="2800" b="1" kern="1200" baseline="0" dirty="0">
                <a:latin typeface="+mn-lt"/>
                <a:ea typeface="+mn-ea"/>
                <a:cs typeface="+mn-cs"/>
              </a:rPr>
              <a:t>i&gt;1</a:t>
            </a:r>
            <a:r>
              <a:rPr lang="zh-CN" altLang="en-US" sz="2800" b="1" kern="1200" baseline="0" dirty="0">
                <a:latin typeface="宋体" panose="02010600030101010101" pitchFamily="2" charset="-122"/>
                <a:ea typeface="+mn-ea"/>
                <a:cs typeface="+mn-cs"/>
              </a:rPr>
              <a:t>时，处在第</a:t>
            </a:r>
            <a:r>
              <a:rPr lang="en-US" altLang="x-none" sz="2800" b="1" kern="1200" baseline="0" dirty="0">
                <a:latin typeface="+mn-lt"/>
                <a:ea typeface="+mn-ea"/>
                <a:cs typeface="+mn-cs"/>
              </a:rPr>
              <a:t>i-1</a:t>
            </a:r>
            <a:r>
              <a:rPr lang="zh-CN" altLang="en-US" sz="2800" b="1" kern="1200" baseline="0" dirty="0">
                <a:latin typeface="宋体" panose="02010600030101010101" pitchFamily="2" charset="-122"/>
                <a:ea typeface="+mn-ea"/>
                <a:cs typeface="+mn-cs"/>
              </a:rPr>
              <a:t>层上至多有</a:t>
            </a:r>
            <a:r>
              <a:rPr lang="en-US" altLang="x-none" sz="2800" b="1" kern="1200" baseline="0" dirty="0">
                <a:latin typeface="+mn-lt"/>
                <a:ea typeface="+mn-ea"/>
                <a:cs typeface="+mn-cs"/>
              </a:rPr>
              <a:t>2</a:t>
            </a:r>
            <a:r>
              <a:rPr lang="en-US" altLang="x-none" sz="2800" b="1" kern="1200" baseline="40000" dirty="0">
                <a:latin typeface="+mn-lt"/>
                <a:ea typeface="+mn-ea"/>
                <a:cs typeface="+mn-cs"/>
              </a:rPr>
              <a:t>(i-1)-1</a:t>
            </a:r>
            <a:r>
              <a:rPr lang="zh-CN" altLang="en-US" sz="2800" b="1" kern="1200" baseline="0" dirty="0">
                <a:latin typeface="宋体" panose="02010600030101010101" pitchFamily="2" charset="-122"/>
                <a:ea typeface="+mn-ea"/>
                <a:cs typeface="+mn-cs"/>
              </a:rPr>
              <a:t>个结点。</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由归纳假设知，第</a:t>
            </a:r>
            <a:r>
              <a:rPr lang="en-US" altLang="x-none" sz="2800" b="1" kern="1200" baseline="0" dirty="0">
                <a:latin typeface="+mn-lt"/>
                <a:ea typeface="+mn-ea"/>
                <a:cs typeface="+mn-cs"/>
              </a:rPr>
              <a:t>i-1</a:t>
            </a:r>
            <a:r>
              <a:rPr lang="zh-CN" altLang="en-US" sz="2800" b="1" kern="1200" baseline="0" dirty="0">
                <a:latin typeface="宋体" panose="02010600030101010101" pitchFamily="2" charset="-122"/>
                <a:ea typeface="+mn-ea"/>
                <a:cs typeface="+mn-cs"/>
              </a:rPr>
              <a:t>层上至多有</a:t>
            </a:r>
            <a:r>
              <a:rPr lang="en-US" altLang="x-none" sz="2800" b="1" kern="1200" baseline="0" dirty="0">
                <a:latin typeface="+mn-lt"/>
                <a:ea typeface="+mn-ea"/>
                <a:cs typeface="+mn-cs"/>
              </a:rPr>
              <a:t>2</a:t>
            </a:r>
            <a:r>
              <a:rPr lang="en-US" altLang="x-none" sz="2800" b="1" kern="1200" baseline="40000" dirty="0">
                <a:latin typeface="+mn-lt"/>
                <a:ea typeface="+mn-ea"/>
                <a:cs typeface="+mn-cs"/>
              </a:rPr>
              <a:t>i-2</a:t>
            </a:r>
            <a:r>
              <a:rPr lang="zh-CN" altLang="en-US" sz="2800" b="1" kern="1200" baseline="0" dirty="0">
                <a:latin typeface="宋体" panose="02010600030101010101" pitchFamily="2" charset="-122"/>
                <a:ea typeface="+mn-ea"/>
                <a:cs typeface="+mn-cs"/>
              </a:rPr>
              <a:t>个结点。由于二叉树每个结点的度最大为</a:t>
            </a:r>
            <a:r>
              <a:rPr lang="en-US" altLang="x-none" sz="2800" b="1" kern="1200" baseline="0" dirty="0">
                <a:latin typeface="+mn-lt"/>
                <a:ea typeface="+mn-ea"/>
                <a:cs typeface="+mn-cs"/>
              </a:rPr>
              <a:t>2</a:t>
            </a:r>
            <a:r>
              <a:rPr lang="zh-CN" altLang="en-US" sz="2800" b="1" kern="1200" baseline="0" dirty="0">
                <a:latin typeface="宋体" panose="02010600030101010101" pitchFamily="2" charset="-122"/>
                <a:ea typeface="+mn-ea"/>
                <a:cs typeface="+mn-cs"/>
              </a:rPr>
              <a:t>，故在第</a:t>
            </a:r>
            <a:r>
              <a:rPr lang="en-US" altLang="x-none" sz="2800" b="1" kern="1200" baseline="0" dirty="0">
                <a:latin typeface="宋体" panose="02010600030101010101" pitchFamily="2" charset="-122"/>
                <a:ea typeface="+mn-ea"/>
                <a:cs typeface="+mn-cs"/>
              </a:rPr>
              <a:t>i</a:t>
            </a:r>
            <a:r>
              <a:rPr lang="zh-CN" altLang="en-US" sz="2800" b="1" kern="1200" baseline="0" dirty="0">
                <a:latin typeface="宋体" panose="02010600030101010101" pitchFamily="2" charset="-122"/>
                <a:ea typeface="+mn-ea"/>
                <a:cs typeface="+mn-cs"/>
              </a:rPr>
              <a:t>层上最大结点数为第</a:t>
            </a:r>
            <a:r>
              <a:rPr lang="en-US" altLang="x-none" sz="2800" b="1" kern="1200" baseline="0" dirty="0">
                <a:latin typeface="+mn-lt"/>
                <a:ea typeface="+mn-ea"/>
                <a:cs typeface="+mn-cs"/>
              </a:rPr>
              <a:t>i-1</a:t>
            </a:r>
            <a:r>
              <a:rPr lang="zh-CN" altLang="en-US" sz="2800" b="1" kern="1200" baseline="0" dirty="0">
                <a:latin typeface="宋体" panose="02010600030101010101" pitchFamily="2" charset="-122"/>
                <a:ea typeface="+mn-ea"/>
                <a:cs typeface="+mn-cs"/>
              </a:rPr>
              <a:t>层上最大结点数的</a:t>
            </a:r>
            <a:r>
              <a:rPr lang="en-US" altLang="x-none" sz="2800" b="1" kern="1200" baseline="0" dirty="0">
                <a:latin typeface="+mn-lt"/>
                <a:ea typeface="+mn-ea"/>
                <a:cs typeface="+mn-cs"/>
              </a:rPr>
              <a:t>2</a:t>
            </a:r>
            <a:r>
              <a:rPr lang="zh-CN" altLang="en-US" sz="2800" b="1" kern="1200" baseline="0" dirty="0">
                <a:latin typeface="宋体" panose="02010600030101010101" pitchFamily="2" charset="-122"/>
                <a:ea typeface="+mn-ea"/>
                <a:cs typeface="+mn-cs"/>
              </a:rPr>
              <a:t>倍。</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即   </a:t>
            </a:r>
            <a:r>
              <a:rPr lang="en-US" altLang="x-none" sz="2800" b="1" kern="1200" baseline="0" dirty="0">
                <a:latin typeface="+mn-lt"/>
                <a:ea typeface="+mn-ea"/>
                <a:cs typeface="+mn-cs"/>
              </a:rPr>
              <a:t>2×2</a:t>
            </a:r>
            <a:r>
              <a:rPr lang="en-US" altLang="x-none" sz="2800" b="1" kern="1200" baseline="40000" dirty="0">
                <a:latin typeface="+mn-lt"/>
                <a:ea typeface="+mn-ea"/>
                <a:cs typeface="+mn-cs"/>
              </a:rPr>
              <a:t>i-2</a:t>
            </a:r>
            <a:r>
              <a:rPr lang="zh-CN" altLang="en-US" sz="2800" b="1" kern="1200" baseline="0" dirty="0">
                <a:latin typeface="+mn-lt"/>
                <a:ea typeface="+mn-ea"/>
                <a:cs typeface="+mn-cs"/>
              </a:rPr>
              <a:t>＝</a:t>
            </a:r>
            <a:r>
              <a:rPr lang="en-US" altLang="x-none" sz="2800" b="1" kern="1200" baseline="0" dirty="0">
                <a:latin typeface="+mn-lt"/>
                <a:ea typeface="+mn-ea"/>
                <a:cs typeface="+mn-cs"/>
              </a:rPr>
              <a:t>2</a:t>
            </a:r>
            <a:r>
              <a:rPr lang="en-US" altLang="x-none" sz="2800" b="1" kern="1200" baseline="30000" dirty="0">
                <a:latin typeface="+mn-lt"/>
                <a:ea typeface="+mn-ea"/>
                <a:cs typeface="+mn-cs"/>
              </a:rPr>
              <a:t>i-1</a:t>
            </a:r>
            <a:r>
              <a:rPr lang="en-US" altLang="x-none" sz="2800" kern="1200" baseline="0" dirty="0">
                <a:latin typeface="宋体" panose="02010600030101010101" pitchFamily="2" charset="-122"/>
                <a:ea typeface="+mn-ea"/>
                <a:cs typeface="+mn-cs"/>
              </a:rPr>
              <a:t>                 </a:t>
            </a:r>
            <a:r>
              <a:rPr lang="zh-CN" altLang="en-US" sz="2800" b="1" kern="1200" baseline="0" dirty="0">
                <a:solidFill>
                  <a:schemeClr val="accent1"/>
                </a:solidFill>
                <a:latin typeface="宋体" panose="02010600030101010101" pitchFamily="2" charset="-122"/>
                <a:ea typeface="+mn-ea"/>
                <a:cs typeface="+mn-cs"/>
              </a:rPr>
              <a:t>证毕</a:t>
            </a:r>
            <a:endParaRPr lang="zh-CN" altLang="en-US" sz="2800" b="1" kern="1200" baseline="0" dirty="0">
              <a:solidFill>
                <a:schemeClr val="accent1"/>
              </a:solidFill>
              <a:latin typeface="宋体" panose="02010600030101010101" pitchFamily="2" charset="-122"/>
              <a:ea typeface="+mn-ea"/>
              <a:cs typeface="+mn-cs"/>
            </a:endParaRPr>
          </a:p>
          <a:p>
            <a:pPr algn="l" defTabSz="914400">
              <a:lnSpc>
                <a:spcPct val="110000"/>
              </a:lnSpc>
              <a:buSzPct val="80000"/>
            </a:pPr>
            <a:r>
              <a:rPr lang="zh-CN" altLang="en-US" b="1" kern="1200" baseline="0" dirty="0">
                <a:solidFill>
                  <a:schemeClr val="folHlink"/>
                </a:solidFill>
                <a:latin typeface="宋体" panose="02010600030101010101" pitchFamily="2" charset="-122"/>
                <a:ea typeface="+mn-ea"/>
                <a:cs typeface="+mn-cs"/>
              </a:rPr>
              <a:t>性质</a:t>
            </a:r>
            <a:r>
              <a:rPr lang="en-US" altLang="x-none" b="1" kern="1200" baseline="0" dirty="0">
                <a:solidFill>
                  <a:schemeClr val="folHlink"/>
                </a:solidFill>
                <a:latin typeface="+mn-lt"/>
                <a:ea typeface="+mn-ea"/>
                <a:cs typeface="+mn-cs"/>
              </a:rPr>
              <a:t>2</a:t>
            </a:r>
            <a:r>
              <a:rPr lang="zh-CN" altLang="en-US" sz="2800"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深度为</a:t>
            </a:r>
            <a:r>
              <a:rPr lang="en-US" altLang="x-none" sz="2800" b="1" kern="1200" baseline="0" dirty="0">
                <a:latin typeface="+mn-lt"/>
                <a:ea typeface="+mn-ea"/>
                <a:cs typeface="+mn-cs"/>
              </a:rPr>
              <a:t>k</a:t>
            </a:r>
            <a:r>
              <a:rPr lang="zh-CN" altLang="en-US" sz="2800" b="1" kern="1200" baseline="0" dirty="0">
                <a:latin typeface="宋体" panose="02010600030101010101" pitchFamily="2" charset="-122"/>
                <a:ea typeface="+mn-ea"/>
                <a:cs typeface="+mn-cs"/>
              </a:rPr>
              <a:t>的二叉树至多有</a:t>
            </a:r>
            <a:r>
              <a:rPr lang="en-US" altLang="x-none" sz="2800" b="1" kern="1200" baseline="0" dirty="0">
                <a:latin typeface="+mn-lt"/>
                <a:ea typeface="+mn-ea"/>
                <a:cs typeface="+mn-cs"/>
              </a:rPr>
              <a:t>2</a:t>
            </a:r>
            <a:r>
              <a:rPr lang="en-US" altLang="x-none" sz="2800" b="1" kern="1200" baseline="40000" dirty="0">
                <a:latin typeface="+mn-lt"/>
                <a:ea typeface="+mn-ea"/>
                <a:cs typeface="+mn-cs"/>
              </a:rPr>
              <a:t>k</a:t>
            </a:r>
            <a:r>
              <a:rPr lang="en-US" altLang="x-none" sz="2800" b="1" kern="1200" baseline="0" dirty="0">
                <a:latin typeface="+mn-lt"/>
                <a:ea typeface="+mn-ea"/>
                <a:cs typeface="+mn-cs"/>
              </a:rPr>
              <a:t>-1</a:t>
            </a:r>
            <a:r>
              <a:rPr lang="zh-CN" altLang="en-US" sz="2800" b="1" kern="1200" baseline="0" dirty="0">
                <a:latin typeface="宋体" panose="02010600030101010101" pitchFamily="2" charset="-122"/>
                <a:ea typeface="+mn-ea"/>
                <a:cs typeface="+mn-cs"/>
              </a:rPr>
              <a:t>个结点</a:t>
            </a:r>
            <a:r>
              <a:rPr lang="zh-CN" altLang="en-US" sz="2800" b="1" kern="1200" baseline="0" dirty="0">
                <a:latin typeface="+mn-lt"/>
                <a:ea typeface="+mn-ea"/>
                <a:cs typeface="+mn-cs"/>
              </a:rPr>
              <a:t>（</a:t>
            </a:r>
            <a:r>
              <a:rPr lang="en-US" altLang="x-none" sz="2800" b="1" kern="1200" baseline="0" dirty="0">
                <a:latin typeface="+mn-lt"/>
                <a:ea typeface="+mn-ea"/>
                <a:cs typeface="+mn-cs"/>
              </a:rPr>
              <a:t>k</a:t>
            </a:r>
            <a:r>
              <a:rPr lang="en-US" altLang="x-none" sz="2800" b="1" kern="1200" baseline="0" dirty="0">
                <a:latin typeface="+mn-lt"/>
                <a:ea typeface="Arial Unicode MS" panose="020B0604020202020204" charset="-122"/>
                <a:cs typeface="+mn-cs"/>
              </a:rPr>
              <a:t>≧</a:t>
            </a:r>
            <a:r>
              <a:rPr lang="en-US" altLang="x-none" sz="2800" b="1" kern="1200" baseline="0" dirty="0">
                <a:latin typeface="+mn-lt"/>
                <a:ea typeface="+mn-ea"/>
                <a:cs typeface="+mn-cs"/>
              </a:rPr>
              <a:t>1) </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3761" name="矩形 419841"/>
          <p:cNvSpPr/>
          <p:nvPr/>
        </p:nvSpPr>
        <p:spPr>
          <a:xfrm>
            <a:off x="1676400" y="188913"/>
            <a:ext cx="8812213" cy="4103687"/>
          </a:xfrm>
          <a:prstGeom prst="rect">
            <a:avLst/>
          </a:prstGeom>
          <a:noFill/>
          <a:ln w="9525">
            <a:noFill/>
          </a:ln>
        </p:spPr>
        <p:txBody>
          <a:bodyPr lIns="92075" tIns="46038" rIns="92075" bIns="46038" anchor="t"/>
          <a:p>
            <a:pPr indent="355600">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⑽ </a:t>
            </a:r>
            <a:r>
              <a:rPr lang="zh-CN" altLang="en-US" sz="2800" b="1" dirty="0">
                <a:latin typeface="Times New Roman" panose="02020603050405020304" pitchFamily="2" charset="0"/>
                <a:ea typeface="宋体" panose="02010600030101010101" pitchFamily="2" charset="-122"/>
              </a:rPr>
              <a:t>设给定权值集合</a:t>
            </a:r>
            <a:r>
              <a:rPr lang="en-US" altLang="x-none" sz="2800" b="1" dirty="0">
                <a:latin typeface="Times New Roman" panose="02020603050405020304" pitchFamily="2" charset="0"/>
                <a:ea typeface="宋体" panose="02010600030101010101" pitchFamily="2" charset="-122"/>
              </a:rPr>
              <a:t>w={3,5,7,8,11,12} </a:t>
            </a:r>
            <a:r>
              <a:rPr lang="zh-CN" altLang="en-US" sz="2800" b="1" dirty="0">
                <a:latin typeface="Times New Roman" panose="02020603050405020304" pitchFamily="2" charset="0"/>
                <a:ea typeface="宋体" panose="02010600030101010101" pitchFamily="2" charset="-122"/>
              </a:rPr>
              <a:t>，请构造关于</a:t>
            </a:r>
            <a:r>
              <a:rPr lang="en-US" altLang="x-none" sz="2800" b="1" dirty="0">
                <a:latin typeface="Times New Roman" panose="02020603050405020304" pitchFamily="2" charset="0"/>
                <a:ea typeface="宋体" panose="02010600030101010101" pitchFamily="2" charset="-122"/>
              </a:rPr>
              <a:t>w</a:t>
            </a:r>
            <a:r>
              <a:rPr lang="zh-CN" altLang="en-US" sz="2800" b="1" dirty="0">
                <a:latin typeface="Times New Roman" panose="02020603050405020304" pitchFamily="2" charset="0"/>
                <a:ea typeface="宋体" panose="02010600030101010101" pitchFamily="2" charset="-122"/>
              </a:rPr>
              <a:t>的一棵</a:t>
            </a:r>
            <a:r>
              <a:rPr lang="en-US" altLang="x-none" sz="2800" b="1" dirty="0">
                <a:latin typeface="Times New Roman" panose="02020603050405020304" pitchFamily="2" charset="0"/>
                <a:ea typeface="宋体" panose="02010600030101010101" pitchFamily="2" charset="-122"/>
              </a:rPr>
              <a:t>huffman</a:t>
            </a:r>
            <a:r>
              <a:rPr lang="zh-CN" altLang="en-US" sz="2800" b="1" dirty="0">
                <a:latin typeface="Times New Roman" panose="02020603050405020304" pitchFamily="2" charset="0"/>
                <a:ea typeface="宋体" panose="02010600030101010101" pitchFamily="2" charset="-122"/>
              </a:rPr>
              <a:t>树，并求其加权路径长度</a:t>
            </a:r>
            <a:r>
              <a:rPr lang="en-US" altLang="x-none" sz="2800" b="1" dirty="0">
                <a:latin typeface="Times New Roman" panose="02020603050405020304" pitchFamily="2" charset="0"/>
                <a:ea typeface="宋体" panose="02010600030101010101" pitchFamily="2" charset="-122"/>
              </a:rPr>
              <a:t>WPL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indent="355600">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⑾ 假设用于通信的电文是由字符集</a:t>
            </a:r>
            <a:r>
              <a:rPr lang="en-US" altLang="x-none" sz="2800" b="1" dirty="0">
                <a:latin typeface="Times New Roman" panose="02020603050405020304" pitchFamily="2" charset="0"/>
                <a:ea typeface="宋体" panose="02010600030101010101" pitchFamily="2" charset="-122"/>
              </a:rPr>
              <a:t>{a, b, c, d, e, f, g, h}</a:t>
            </a:r>
            <a:r>
              <a:rPr lang="zh-CN" altLang="en-US" sz="2800" b="1" dirty="0">
                <a:latin typeface="Times New Roman" panose="02020603050405020304" pitchFamily="2" charset="0"/>
                <a:ea typeface="宋体" panose="02010600030101010101" pitchFamily="2" charset="-122"/>
              </a:rPr>
              <a:t>中的字符构成</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这</a:t>
            </a:r>
            <a:r>
              <a:rPr lang="en-US" altLang="x-none" sz="2800" b="1" dirty="0">
                <a:latin typeface="Times New Roman" panose="02020603050405020304" pitchFamily="2" charset="0"/>
                <a:ea typeface="宋体" panose="02010600030101010101" pitchFamily="2" charset="-122"/>
              </a:rPr>
              <a:t>8</a:t>
            </a:r>
            <a:r>
              <a:rPr lang="zh-CN" altLang="en-US" sz="2800" b="1" dirty="0">
                <a:latin typeface="Times New Roman" panose="02020603050405020304" pitchFamily="2" charset="0"/>
                <a:ea typeface="宋体" panose="02010600030101010101" pitchFamily="2" charset="-122"/>
              </a:rPr>
              <a:t>个字符在电文中出现的概率分别为</a:t>
            </a:r>
            <a:r>
              <a:rPr lang="en-US" altLang="x-none" sz="2800" b="1" dirty="0">
                <a:latin typeface="Times New Roman" panose="02020603050405020304" pitchFamily="2" charset="0"/>
                <a:ea typeface="宋体" panose="02010600030101010101" pitchFamily="2" charset="-122"/>
              </a:rPr>
              <a:t>{0.07, 0.19, 0.02, 0.06, 0.32, 0.03, 0.21, 0.10}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39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① 请画出对应的</a:t>
            </a:r>
            <a:r>
              <a:rPr lang="en-US" altLang="x-none" sz="2800" b="1" dirty="0">
                <a:latin typeface="Times New Roman" panose="02020603050405020304" pitchFamily="2" charset="0"/>
                <a:ea typeface="宋体" panose="02010600030101010101" pitchFamily="2" charset="-122"/>
              </a:rPr>
              <a:t>huffman</a:t>
            </a:r>
            <a:r>
              <a:rPr lang="zh-CN" altLang="en-US" sz="2800" b="1" dirty="0">
                <a:latin typeface="宋体" panose="02010600030101010101" pitchFamily="2" charset="-122"/>
                <a:ea typeface="宋体" panose="02010600030101010101" pitchFamily="2" charset="-122"/>
              </a:rPr>
              <a:t>树</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按左子树根结点的权小于等于右子树根结点的权的次序构造</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39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② 求出每个字符的</a:t>
            </a:r>
            <a:r>
              <a:rPr lang="en-US" altLang="x-none" sz="2800" b="1" dirty="0">
                <a:latin typeface="Times New Roman" panose="02020603050405020304" pitchFamily="2" charset="0"/>
                <a:ea typeface="宋体" panose="02010600030101010101" pitchFamily="2" charset="-122"/>
              </a:rPr>
              <a:t>huffman</a:t>
            </a:r>
            <a:r>
              <a:rPr lang="zh-CN" altLang="en-US" sz="2800" b="1" dirty="0">
                <a:latin typeface="宋体" panose="02010600030101010101" pitchFamily="2" charset="-122"/>
                <a:ea typeface="宋体" panose="02010600030101010101" pitchFamily="2" charset="-122"/>
              </a:rPr>
              <a:t>编码。</a:t>
            </a:r>
            <a:endParaRPr lang="zh-CN" altLang="en-US" sz="2800" b="1" dirty="0">
              <a:latin typeface="宋体" panose="02010600030101010101" pitchFamily="2" charset="-122"/>
              <a:ea typeface="宋体" panose="02010600030101010101" pitchFamily="2" charset="-122"/>
            </a:endParaRPr>
          </a:p>
        </p:txBody>
      </p:sp>
      <p:grpSp>
        <p:nvGrpSpPr>
          <p:cNvPr id="373762" name="组合 419842"/>
          <p:cNvGrpSpPr/>
          <p:nvPr/>
        </p:nvGrpSpPr>
        <p:grpSpPr>
          <a:xfrm>
            <a:off x="7277100" y="4076700"/>
            <a:ext cx="3238500" cy="2463800"/>
            <a:chOff x="0" y="0"/>
            <a:chExt cx="2040" cy="1552"/>
          </a:xfrm>
        </p:grpSpPr>
        <p:grpSp>
          <p:nvGrpSpPr>
            <p:cNvPr id="373763" name="组合 419843"/>
            <p:cNvGrpSpPr/>
            <p:nvPr/>
          </p:nvGrpSpPr>
          <p:grpSpPr>
            <a:xfrm>
              <a:off x="0" y="0"/>
              <a:ext cx="2040" cy="1152"/>
              <a:chOff x="0" y="0"/>
              <a:chExt cx="2040" cy="1152"/>
            </a:xfrm>
          </p:grpSpPr>
          <p:sp>
            <p:nvSpPr>
              <p:cNvPr id="373764" name="椭圆 419844"/>
              <p:cNvSpPr/>
              <p:nvPr/>
            </p:nvSpPr>
            <p:spPr>
              <a:xfrm>
                <a:off x="888"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a</a:t>
                </a:r>
                <a:endParaRPr lang="en-US" altLang="x-none" sz="2800" b="1" dirty="0">
                  <a:latin typeface="Times New Roman" panose="02020603050405020304" pitchFamily="2" charset="0"/>
                  <a:ea typeface="宋体" panose="02010600030101010101" pitchFamily="2" charset="-122"/>
                </a:endParaRPr>
              </a:p>
            </p:txBody>
          </p:sp>
          <p:sp>
            <p:nvSpPr>
              <p:cNvPr id="373765" name="椭圆 419845"/>
              <p:cNvSpPr/>
              <p:nvPr/>
            </p:nvSpPr>
            <p:spPr>
              <a:xfrm>
                <a:off x="0" y="885"/>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d</a:t>
                </a:r>
                <a:endParaRPr lang="en-US" altLang="x-none" sz="2800" b="1" dirty="0">
                  <a:latin typeface="Times New Roman" panose="02020603050405020304" pitchFamily="2" charset="0"/>
                  <a:ea typeface="宋体" panose="02010600030101010101" pitchFamily="2" charset="-122"/>
                </a:endParaRPr>
              </a:p>
            </p:txBody>
          </p:sp>
          <p:sp>
            <p:nvSpPr>
              <p:cNvPr id="373766" name="椭圆 419846"/>
              <p:cNvSpPr/>
              <p:nvPr/>
            </p:nvSpPr>
            <p:spPr>
              <a:xfrm>
                <a:off x="304" y="896"/>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e</a:t>
                </a:r>
                <a:endParaRPr lang="en-US" altLang="x-none" sz="2800" b="1" dirty="0">
                  <a:latin typeface="Times New Roman" panose="02020603050405020304" pitchFamily="2" charset="0"/>
                  <a:ea typeface="宋体" panose="02010600030101010101" pitchFamily="2" charset="-122"/>
                </a:endParaRPr>
              </a:p>
            </p:txBody>
          </p:sp>
          <p:sp>
            <p:nvSpPr>
              <p:cNvPr id="373767" name="椭圆 419847"/>
              <p:cNvSpPr/>
              <p:nvPr/>
            </p:nvSpPr>
            <p:spPr>
              <a:xfrm>
                <a:off x="304" y="44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b</a:t>
                </a:r>
                <a:endParaRPr lang="en-US" altLang="x-none" sz="2800" b="1" dirty="0">
                  <a:latin typeface="Times New Roman" panose="02020603050405020304" pitchFamily="2" charset="0"/>
                  <a:ea typeface="宋体" panose="02010600030101010101" pitchFamily="2" charset="-122"/>
                </a:endParaRPr>
              </a:p>
            </p:txBody>
          </p:sp>
          <p:sp>
            <p:nvSpPr>
              <p:cNvPr id="373768" name="直接连接符 419848"/>
              <p:cNvSpPr/>
              <p:nvPr/>
            </p:nvSpPr>
            <p:spPr>
              <a:xfrm flipH="1">
                <a:off x="160" y="640"/>
                <a:ext cx="181" cy="249"/>
              </a:xfrm>
              <a:prstGeom prst="line">
                <a:avLst/>
              </a:prstGeom>
              <a:ln w="28575" cap="flat" cmpd="sng">
                <a:solidFill>
                  <a:schemeClr val="tx1"/>
                </a:solidFill>
                <a:prstDash val="solid"/>
                <a:round/>
                <a:headEnd type="none" w="med" len="med"/>
                <a:tailEnd type="none" w="med" len="med"/>
              </a:ln>
            </p:spPr>
          </p:sp>
          <p:sp>
            <p:nvSpPr>
              <p:cNvPr id="373769" name="直接连接符 419849"/>
              <p:cNvSpPr/>
              <p:nvPr/>
            </p:nvSpPr>
            <p:spPr>
              <a:xfrm>
                <a:off x="432" y="672"/>
                <a:ext cx="0" cy="227"/>
              </a:xfrm>
              <a:prstGeom prst="line">
                <a:avLst/>
              </a:prstGeom>
              <a:ln w="28575" cap="flat" cmpd="sng">
                <a:solidFill>
                  <a:schemeClr val="tx1"/>
                </a:solidFill>
                <a:prstDash val="solid"/>
                <a:round/>
                <a:headEnd type="none" w="med" len="med"/>
                <a:tailEnd type="none" w="med" len="med"/>
              </a:ln>
            </p:spPr>
          </p:sp>
          <p:sp>
            <p:nvSpPr>
              <p:cNvPr id="373770" name="椭圆 419850"/>
              <p:cNvSpPr/>
              <p:nvPr/>
            </p:nvSpPr>
            <p:spPr>
              <a:xfrm>
                <a:off x="1503" y="909"/>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373771" name="椭圆 419851"/>
              <p:cNvSpPr/>
              <p:nvPr/>
            </p:nvSpPr>
            <p:spPr>
              <a:xfrm>
                <a:off x="1192" y="909"/>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g</a:t>
                </a:r>
                <a:endParaRPr lang="en-US" altLang="x-none" sz="2800" b="1" dirty="0">
                  <a:latin typeface="Times New Roman" panose="02020603050405020304" pitchFamily="2" charset="0"/>
                  <a:ea typeface="宋体" panose="02010600030101010101" pitchFamily="2" charset="-122"/>
                </a:endParaRPr>
              </a:p>
            </p:txBody>
          </p:sp>
          <p:sp>
            <p:nvSpPr>
              <p:cNvPr id="373772" name="椭圆 419852"/>
              <p:cNvSpPr/>
              <p:nvPr/>
            </p:nvSpPr>
            <p:spPr>
              <a:xfrm>
                <a:off x="1463" y="44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m</a:t>
                </a:r>
                <a:endParaRPr lang="en-US" altLang="x-none" sz="2800" b="1" dirty="0">
                  <a:latin typeface="Times New Roman" panose="02020603050405020304" pitchFamily="2" charset="0"/>
                  <a:ea typeface="宋体" panose="02010600030101010101" pitchFamily="2" charset="-122"/>
                </a:endParaRPr>
              </a:p>
            </p:txBody>
          </p:sp>
          <p:sp>
            <p:nvSpPr>
              <p:cNvPr id="373773" name="直接连接符 419853"/>
              <p:cNvSpPr/>
              <p:nvPr/>
            </p:nvSpPr>
            <p:spPr>
              <a:xfrm flipH="1">
                <a:off x="1608" y="672"/>
                <a:ext cx="0" cy="249"/>
              </a:xfrm>
              <a:prstGeom prst="line">
                <a:avLst/>
              </a:prstGeom>
              <a:ln w="28575" cap="flat" cmpd="sng">
                <a:solidFill>
                  <a:schemeClr val="tx1"/>
                </a:solidFill>
                <a:prstDash val="solid"/>
                <a:round/>
                <a:headEnd type="none" w="med" len="med"/>
                <a:tailEnd type="none" w="med" len="med"/>
              </a:ln>
            </p:spPr>
          </p:sp>
          <p:sp>
            <p:nvSpPr>
              <p:cNvPr id="373774" name="直接连接符 419854"/>
              <p:cNvSpPr/>
              <p:nvPr/>
            </p:nvSpPr>
            <p:spPr>
              <a:xfrm>
                <a:off x="1096" y="640"/>
                <a:ext cx="204" cy="272"/>
              </a:xfrm>
              <a:prstGeom prst="line">
                <a:avLst/>
              </a:prstGeom>
              <a:ln w="28575" cap="flat" cmpd="sng">
                <a:solidFill>
                  <a:schemeClr val="tx1"/>
                </a:solidFill>
                <a:prstDash val="solid"/>
                <a:round/>
                <a:headEnd type="none" w="med" len="med"/>
                <a:tailEnd type="none" w="med" len="med"/>
              </a:ln>
            </p:spPr>
          </p:sp>
          <p:sp>
            <p:nvSpPr>
              <p:cNvPr id="373775" name="直接连接符 419855"/>
              <p:cNvSpPr/>
              <p:nvPr/>
            </p:nvSpPr>
            <p:spPr>
              <a:xfrm flipH="1">
                <a:off x="480" y="184"/>
                <a:ext cx="453" cy="272"/>
              </a:xfrm>
              <a:prstGeom prst="line">
                <a:avLst/>
              </a:prstGeom>
              <a:ln w="28575" cap="flat" cmpd="sng">
                <a:solidFill>
                  <a:schemeClr val="tx1"/>
                </a:solidFill>
                <a:prstDash val="solid"/>
                <a:round/>
                <a:headEnd type="none" w="med" len="med"/>
                <a:tailEnd type="none" w="med" len="med"/>
              </a:ln>
            </p:spPr>
          </p:sp>
          <p:sp>
            <p:nvSpPr>
              <p:cNvPr id="373776" name="直接连接符 419856"/>
              <p:cNvSpPr/>
              <p:nvPr/>
            </p:nvSpPr>
            <p:spPr>
              <a:xfrm>
                <a:off x="1112" y="179"/>
                <a:ext cx="453" cy="272"/>
              </a:xfrm>
              <a:prstGeom prst="line">
                <a:avLst/>
              </a:prstGeom>
              <a:ln w="28575" cap="flat" cmpd="sng">
                <a:solidFill>
                  <a:schemeClr val="tx1"/>
                </a:solidFill>
                <a:prstDash val="solid"/>
                <a:round/>
                <a:headEnd type="none" w="med" len="med"/>
                <a:tailEnd type="none" w="med" len="med"/>
              </a:ln>
            </p:spPr>
          </p:sp>
          <p:sp>
            <p:nvSpPr>
              <p:cNvPr id="373777" name="椭圆 419857"/>
              <p:cNvSpPr/>
              <p:nvPr/>
            </p:nvSpPr>
            <p:spPr>
              <a:xfrm>
                <a:off x="615" y="925"/>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h</a:t>
                </a:r>
                <a:endParaRPr lang="en-US" altLang="x-none" sz="2800" b="1" dirty="0">
                  <a:latin typeface="Times New Roman" panose="02020603050405020304" pitchFamily="2" charset="0"/>
                  <a:ea typeface="宋体" panose="02010600030101010101" pitchFamily="2" charset="-122"/>
                </a:endParaRPr>
              </a:p>
            </p:txBody>
          </p:sp>
          <p:sp>
            <p:nvSpPr>
              <p:cNvPr id="373778" name="椭圆 419858"/>
              <p:cNvSpPr/>
              <p:nvPr/>
            </p:nvSpPr>
            <p:spPr>
              <a:xfrm>
                <a:off x="904" y="909"/>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k</a:t>
                </a:r>
                <a:endParaRPr lang="en-US" altLang="x-none" sz="2800" b="1" dirty="0">
                  <a:latin typeface="Times New Roman" panose="02020603050405020304" pitchFamily="2" charset="0"/>
                  <a:ea typeface="宋体" panose="02010600030101010101" pitchFamily="2" charset="-122"/>
                </a:endParaRPr>
              </a:p>
            </p:txBody>
          </p:sp>
          <p:sp>
            <p:nvSpPr>
              <p:cNvPr id="373779" name="直接连接符 419859"/>
              <p:cNvSpPr/>
              <p:nvPr/>
            </p:nvSpPr>
            <p:spPr>
              <a:xfrm flipH="1">
                <a:off x="752" y="672"/>
                <a:ext cx="181" cy="249"/>
              </a:xfrm>
              <a:prstGeom prst="line">
                <a:avLst/>
              </a:prstGeom>
              <a:ln w="28575" cap="flat" cmpd="sng">
                <a:solidFill>
                  <a:schemeClr val="tx1"/>
                </a:solidFill>
                <a:prstDash val="solid"/>
                <a:round/>
                <a:headEnd type="none" w="med" len="med"/>
                <a:tailEnd type="none" w="med" len="med"/>
              </a:ln>
            </p:spPr>
          </p:sp>
          <p:sp>
            <p:nvSpPr>
              <p:cNvPr id="373780" name="直接连接符 419860"/>
              <p:cNvSpPr/>
              <p:nvPr/>
            </p:nvSpPr>
            <p:spPr>
              <a:xfrm>
                <a:off x="1024" y="696"/>
                <a:ext cx="0" cy="227"/>
              </a:xfrm>
              <a:prstGeom prst="line">
                <a:avLst/>
              </a:prstGeom>
              <a:ln w="28575" cap="flat" cmpd="sng">
                <a:solidFill>
                  <a:schemeClr val="tx1"/>
                </a:solidFill>
                <a:prstDash val="solid"/>
                <a:round/>
                <a:headEnd type="none" w="med" len="med"/>
                <a:tailEnd type="none" w="med" len="med"/>
              </a:ln>
            </p:spPr>
          </p:sp>
          <p:sp>
            <p:nvSpPr>
              <p:cNvPr id="373781" name="椭圆 419861"/>
              <p:cNvSpPr/>
              <p:nvPr/>
            </p:nvSpPr>
            <p:spPr>
              <a:xfrm>
                <a:off x="872" y="46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c</a:t>
                </a:r>
                <a:endParaRPr lang="en-US" altLang="x-none" sz="2800" b="1" dirty="0">
                  <a:latin typeface="Times New Roman" panose="02020603050405020304" pitchFamily="2" charset="0"/>
                  <a:ea typeface="宋体" panose="02010600030101010101" pitchFamily="2" charset="-122"/>
                </a:endParaRPr>
              </a:p>
            </p:txBody>
          </p:sp>
          <p:sp>
            <p:nvSpPr>
              <p:cNvPr id="373782" name="直接连接符 419862"/>
              <p:cNvSpPr/>
              <p:nvPr/>
            </p:nvSpPr>
            <p:spPr>
              <a:xfrm>
                <a:off x="1016" y="224"/>
                <a:ext cx="0" cy="240"/>
              </a:xfrm>
              <a:prstGeom prst="line">
                <a:avLst/>
              </a:prstGeom>
              <a:ln w="28575" cap="flat" cmpd="sng">
                <a:solidFill>
                  <a:schemeClr val="tx1"/>
                </a:solidFill>
                <a:prstDash val="solid"/>
                <a:round/>
                <a:headEnd type="none" w="med" len="med"/>
                <a:tailEnd type="none" w="med" len="med"/>
              </a:ln>
            </p:spPr>
          </p:sp>
          <p:sp>
            <p:nvSpPr>
              <p:cNvPr id="373783" name="椭圆 419863"/>
              <p:cNvSpPr/>
              <p:nvPr/>
            </p:nvSpPr>
            <p:spPr>
              <a:xfrm>
                <a:off x="1791" y="901"/>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n</a:t>
                </a:r>
                <a:endParaRPr lang="en-US" altLang="x-none" sz="2800" b="1" dirty="0">
                  <a:latin typeface="Times New Roman" panose="02020603050405020304" pitchFamily="2" charset="0"/>
                  <a:ea typeface="宋体" panose="02010600030101010101" pitchFamily="2" charset="-122"/>
                </a:endParaRPr>
              </a:p>
            </p:txBody>
          </p:sp>
          <p:sp>
            <p:nvSpPr>
              <p:cNvPr id="373784" name="直接连接符 419864"/>
              <p:cNvSpPr/>
              <p:nvPr/>
            </p:nvSpPr>
            <p:spPr>
              <a:xfrm>
                <a:off x="1695" y="632"/>
                <a:ext cx="204" cy="272"/>
              </a:xfrm>
              <a:prstGeom prst="line">
                <a:avLst/>
              </a:prstGeom>
              <a:ln w="28575" cap="flat" cmpd="sng">
                <a:solidFill>
                  <a:schemeClr val="tx1"/>
                </a:solidFill>
                <a:prstDash val="solid"/>
                <a:round/>
                <a:headEnd type="none" w="med" len="med"/>
                <a:tailEnd type="none" w="med" len="med"/>
              </a:ln>
            </p:spPr>
          </p:sp>
        </p:grpSp>
        <p:sp>
          <p:nvSpPr>
            <p:cNvPr id="373785" name="矩形 419865"/>
            <p:cNvSpPr/>
            <p:nvPr/>
          </p:nvSpPr>
          <p:spPr>
            <a:xfrm>
              <a:off x="435" y="1325"/>
              <a:ext cx="1270"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6-28  </a:t>
              </a:r>
              <a:r>
                <a:rPr lang="zh-CN" altLang="en-US" sz="2000" b="1" dirty="0">
                  <a:latin typeface="Times New Roman" panose="02020603050405020304" pitchFamily="2" charset="0"/>
                  <a:ea typeface="宋体" panose="02010600030101010101" pitchFamily="2" charset="-122"/>
                </a:rPr>
                <a:t>一般的树</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3" name="副标题 310273"/>
          <p:cNvSpPr>
            <a:spLocks noGrp="1"/>
          </p:cNvSpPr>
          <p:nvPr>
            <p:ph type="subTitle" sz="quarter" idx="1"/>
          </p:nvPr>
        </p:nvSpPr>
        <p:spPr>
          <a:xfrm>
            <a:off x="1676400" y="228600"/>
            <a:ext cx="8812213" cy="6008688"/>
          </a:xfrm>
        </p:spPr>
        <p:txBody>
          <a:bodyPr lIns="92075" tIns="46038" rIns="92075" bIns="46038" anchor="ctr"/>
          <a:p>
            <a:pPr algn="l" defTabSz="914400">
              <a:lnSpc>
                <a:spcPct val="110000"/>
              </a:lnSpc>
              <a:buSzPct val="80000"/>
            </a:pPr>
            <a:r>
              <a:rPr lang="zh-CN" altLang="en-US" b="1" kern="1200" baseline="0" dirty="0">
                <a:solidFill>
                  <a:schemeClr val="accent1"/>
                </a:solidFill>
                <a:latin typeface="宋体" panose="02010600030101010101" pitchFamily="2" charset="-122"/>
                <a:ea typeface="+mn-ea"/>
                <a:cs typeface="+mn-cs"/>
              </a:rPr>
              <a:t>证明</a:t>
            </a:r>
            <a:r>
              <a:rPr lang="zh-CN" altLang="en-US"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深度为</a:t>
            </a:r>
            <a:r>
              <a:rPr lang="en-US" altLang="x-none" sz="2800" b="1" kern="1200" baseline="0" dirty="0">
                <a:latin typeface="+mn-lt"/>
                <a:ea typeface="+mn-ea"/>
                <a:cs typeface="+mn-cs"/>
              </a:rPr>
              <a:t>k</a:t>
            </a:r>
            <a:r>
              <a:rPr lang="zh-CN" altLang="en-US" sz="2800" b="1" kern="1200" baseline="0" dirty="0">
                <a:latin typeface="宋体" panose="02010600030101010101" pitchFamily="2" charset="-122"/>
                <a:ea typeface="+mn-ea"/>
                <a:cs typeface="+mn-cs"/>
              </a:rPr>
              <a:t>的二叉树的最大的结点数为二叉树中每层上的最大结点数之和。</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由性质</a:t>
            </a:r>
            <a:r>
              <a:rPr lang="en-US" altLang="x-none" sz="2800" b="1" kern="1200" baseline="0" dirty="0">
                <a:latin typeface="+mn-lt"/>
                <a:ea typeface="+mn-ea"/>
                <a:cs typeface="+mn-cs"/>
              </a:rPr>
              <a:t>1</a:t>
            </a:r>
            <a:r>
              <a:rPr lang="zh-CN" altLang="en-US" sz="2800" b="1" kern="1200" baseline="0" dirty="0">
                <a:latin typeface="+mn-lt"/>
                <a:ea typeface="+mn-ea"/>
                <a:cs typeface="+mn-cs"/>
              </a:rPr>
              <a:t>知</a:t>
            </a:r>
            <a:r>
              <a:rPr lang="zh-CN" altLang="en-US" sz="2800" b="1" kern="1200" baseline="0" dirty="0">
                <a:latin typeface="宋体" panose="02010600030101010101" pitchFamily="2" charset="-122"/>
                <a:ea typeface="+mn-ea"/>
                <a:cs typeface="+mn-cs"/>
              </a:rPr>
              <a:t>，二叉树的第</a:t>
            </a:r>
            <a:r>
              <a:rPr lang="en-US" altLang="x-none" sz="2800" b="1" kern="1200" baseline="0" dirty="0">
                <a:latin typeface="+mn-lt"/>
                <a:ea typeface="+mn-ea"/>
                <a:cs typeface="+mn-cs"/>
              </a:rPr>
              <a:t>1</a:t>
            </a:r>
            <a:r>
              <a:rPr lang="zh-CN" altLang="en-US" sz="2800" b="1" kern="1200" baseline="0" dirty="0">
                <a:latin typeface="宋体" panose="02010600030101010101" pitchFamily="2" charset="-122"/>
                <a:ea typeface="+mn-ea"/>
                <a:cs typeface="+mn-cs"/>
              </a:rPr>
              <a:t>层</a:t>
            </a:r>
            <a:r>
              <a:rPr lang="zh-CN" altLang="en-US" sz="2800" b="1" kern="1200" baseline="0" dirty="0">
                <a:latin typeface="+mn-lt"/>
                <a:ea typeface="+mn-ea"/>
                <a:cs typeface="+mn-cs"/>
              </a:rPr>
              <a:t>、</a:t>
            </a:r>
            <a:r>
              <a:rPr lang="zh-CN" altLang="en-US" sz="2800" b="1" kern="1200" baseline="0" dirty="0">
                <a:latin typeface="宋体" panose="02010600030101010101" pitchFamily="2" charset="-122"/>
                <a:ea typeface="+mn-ea"/>
                <a:cs typeface="+mn-cs"/>
              </a:rPr>
              <a:t>第</a:t>
            </a:r>
            <a:r>
              <a:rPr lang="en-US" altLang="x-none" sz="2800" b="1" kern="1200" baseline="0" dirty="0">
                <a:latin typeface="+mn-lt"/>
                <a:ea typeface="+mn-ea"/>
                <a:cs typeface="+mn-cs"/>
              </a:rPr>
              <a:t>2</a:t>
            </a:r>
            <a:r>
              <a:rPr lang="zh-CN" altLang="en-US" sz="2800" b="1" kern="1200" baseline="0" dirty="0">
                <a:latin typeface="宋体" panose="02010600030101010101" pitchFamily="2" charset="-122"/>
                <a:ea typeface="+mn-ea"/>
                <a:cs typeface="+mn-cs"/>
              </a:rPr>
              <a:t>层</a:t>
            </a:r>
            <a:r>
              <a:rPr lang="zh-CN" altLang="en-US" sz="2800" b="1" kern="1200" baseline="0" dirty="0">
                <a:latin typeface="宋体" panose="02010600030101010101" pitchFamily="2" charset="-122"/>
                <a:ea typeface="Arial Unicode MS" panose="020B0604020202020204" charset="-122"/>
                <a:cs typeface="+mn-cs"/>
              </a:rPr>
              <a:t>⋯</a:t>
            </a:r>
            <a:r>
              <a:rPr lang="zh-CN" altLang="en-US" sz="2800" b="1" kern="1200" baseline="0" dirty="0">
                <a:latin typeface="宋体" panose="02010600030101010101" pitchFamily="2" charset="-122"/>
                <a:ea typeface="+mn-ea"/>
                <a:cs typeface="+mn-cs"/>
              </a:rPr>
              <a:t>第</a:t>
            </a:r>
            <a:r>
              <a:rPr lang="en-US" altLang="x-none" sz="2800" b="1" kern="1200" baseline="0" dirty="0">
                <a:latin typeface="+mn-lt"/>
                <a:ea typeface="+mn-ea"/>
                <a:cs typeface="+mn-cs"/>
              </a:rPr>
              <a:t>k</a:t>
            </a:r>
            <a:r>
              <a:rPr lang="zh-CN" altLang="en-US" sz="2800" b="1" kern="1200" baseline="0" dirty="0">
                <a:latin typeface="宋体" panose="02010600030101010101" pitchFamily="2" charset="-122"/>
                <a:ea typeface="+mn-ea"/>
                <a:cs typeface="+mn-cs"/>
              </a:rPr>
              <a:t>层上的结点数至多有： </a:t>
            </a:r>
            <a:r>
              <a:rPr lang="en-US" altLang="x-none" sz="2800" b="1" kern="1200" baseline="0" dirty="0">
                <a:latin typeface="+mn-lt"/>
                <a:ea typeface="+mn-ea"/>
                <a:cs typeface="+mn-cs"/>
              </a:rPr>
              <a:t>2</a:t>
            </a:r>
            <a:r>
              <a:rPr lang="en-US" altLang="x-none" sz="2800" b="1" kern="1200" baseline="40000" dirty="0">
                <a:latin typeface="+mn-lt"/>
                <a:ea typeface="+mn-ea"/>
                <a:cs typeface="+mn-cs"/>
              </a:rPr>
              <a:t>0</a:t>
            </a:r>
            <a:r>
              <a:rPr lang="zh-CN" altLang="en-US" sz="2800" b="1" kern="1200" baseline="0" dirty="0">
                <a:latin typeface="+mn-lt"/>
                <a:ea typeface="+mn-ea"/>
                <a:cs typeface="+mn-cs"/>
              </a:rPr>
              <a:t>、</a:t>
            </a:r>
            <a:r>
              <a:rPr lang="en-US" altLang="x-none" sz="2800" b="1" kern="1200" baseline="0" dirty="0">
                <a:latin typeface="+mn-lt"/>
                <a:ea typeface="+mn-ea"/>
                <a:cs typeface="+mn-cs"/>
              </a:rPr>
              <a:t>2</a:t>
            </a:r>
            <a:r>
              <a:rPr lang="en-US" altLang="x-none" sz="2800" b="1" kern="1200" baseline="40000" dirty="0">
                <a:latin typeface="+mn-lt"/>
                <a:ea typeface="+mn-ea"/>
                <a:cs typeface="+mn-cs"/>
              </a:rPr>
              <a:t>1 </a:t>
            </a:r>
            <a:r>
              <a:rPr lang="en-US" altLang="x-none" sz="2800" b="1" kern="1200" baseline="0" dirty="0">
                <a:latin typeface="+mn-lt"/>
                <a:ea typeface="+mn-ea"/>
                <a:cs typeface="+mn-cs"/>
              </a:rPr>
              <a:t>…2</a:t>
            </a:r>
            <a:r>
              <a:rPr lang="en-US" altLang="x-none" sz="2800" b="1" kern="1200" baseline="40000" dirty="0">
                <a:latin typeface="+mn-lt"/>
                <a:ea typeface="+mn-ea"/>
                <a:cs typeface="+mn-cs"/>
              </a:rPr>
              <a:t>k-1 </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b="1" kern="1200" baseline="0" dirty="0">
                <a:latin typeface="+mn-lt"/>
                <a:ea typeface="Arial Unicode MS" panose="020B0604020202020204" charset="-122"/>
                <a:cs typeface="+mn-cs"/>
              </a:rPr>
              <a:t>    ∴  </a:t>
            </a:r>
            <a:r>
              <a:rPr lang="zh-CN" altLang="en-US" sz="2800" b="1" kern="1200" baseline="0" dirty="0">
                <a:latin typeface="+mn-lt"/>
                <a:ea typeface="+mn-ea"/>
                <a:cs typeface="+mn-cs"/>
              </a:rPr>
              <a:t>总的</a:t>
            </a:r>
            <a:r>
              <a:rPr lang="zh-CN" altLang="en-US" sz="2800" b="1" kern="1200" baseline="0" dirty="0">
                <a:latin typeface="宋体" panose="02010600030101010101" pitchFamily="2" charset="-122"/>
                <a:ea typeface="+mn-ea"/>
                <a:cs typeface="+mn-cs"/>
              </a:rPr>
              <a:t>结点数至多有： </a:t>
            </a:r>
            <a:r>
              <a:rPr lang="en-US" altLang="x-none" sz="2800" b="1" kern="1200" baseline="0" dirty="0">
                <a:latin typeface="+mn-lt"/>
                <a:ea typeface="+mn-ea"/>
                <a:cs typeface="+mn-cs"/>
              </a:rPr>
              <a:t>2</a:t>
            </a:r>
            <a:r>
              <a:rPr lang="en-US" altLang="x-none" sz="2800" b="1" kern="1200" baseline="40000" dirty="0">
                <a:latin typeface="+mn-lt"/>
                <a:ea typeface="+mn-ea"/>
                <a:cs typeface="+mn-cs"/>
              </a:rPr>
              <a:t>0</a:t>
            </a:r>
            <a:r>
              <a:rPr lang="en-US" altLang="x-none" sz="2800" b="1" kern="1200" baseline="0" dirty="0">
                <a:latin typeface="+mn-lt"/>
                <a:ea typeface="+mn-ea"/>
                <a:cs typeface="+mn-cs"/>
              </a:rPr>
              <a:t>+2</a:t>
            </a:r>
            <a:r>
              <a:rPr lang="en-US" altLang="x-none" sz="2800" b="1" kern="1200" baseline="40000" dirty="0">
                <a:latin typeface="+mn-lt"/>
                <a:ea typeface="+mn-ea"/>
                <a:cs typeface="+mn-cs"/>
              </a:rPr>
              <a:t>1</a:t>
            </a:r>
            <a:r>
              <a:rPr lang="en-US" altLang="x-none" sz="2800" b="1" kern="1200" baseline="0" dirty="0">
                <a:latin typeface="+mn-lt"/>
                <a:ea typeface="+mn-ea"/>
                <a:cs typeface="+mn-cs"/>
              </a:rPr>
              <a:t>+</a:t>
            </a:r>
            <a:r>
              <a:rPr lang="en-US" altLang="x-none" sz="2800" b="1" kern="1200" baseline="40000" dirty="0">
                <a:latin typeface="+mn-lt"/>
                <a:ea typeface="+mn-ea"/>
                <a:cs typeface="+mn-cs"/>
              </a:rPr>
              <a:t> </a:t>
            </a:r>
            <a:r>
              <a:rPr lang="en-US" altLang="x-none" sz="2800" b="1" kern="1200" baseline="0" dirty="0">
                <a:latin typeface="+mn-lt"/>
                <a:ea typeface="+mn-ea"/>
                <a:cs typeface="+mn-cs"/>
              </a:rPr>
              <a:t>…</a:t>
            </a:r>
            <a:r>
              <a:rPr lang="en-US" altLang="x-none" sz="2800" b="1" kern="1200" baseline="0" dirty="0">
                <a:latin typeface="宋体" panose="02010600030101010101" pitchFamily="2" charset="-122"/>
                <a:ea typeface="Arial Unicode MS" panose="020B0604020202020204" charset="-122"/>
                <a:cs typeface="+mn-cs"/>
              </a:rPr>
              <a:t>+</a:t>
            </a:r>
            <a:r>
              <a:rPr lang="en-US" altLang="x-none" sz="2800" b="1" kern="1200" baseline="0" dirty="0">
                <a:latin typeface="+mn-lt"/>
                <a:ea typeface="+mn-ea"/>
                <a:cs typeface="+mn-cs"/>
              </a:rPr>
              <a:t>2</a:t>
            </a:r>
            <a:r>
              <a:rPr lang="en-US" altLang="x-none" sz="2800" b="1" kern="1200" baseline="40000" dirty="0">
                <a:latin typeface="+mn-lt"/>
                <a:ea typeface="+mn-ea"/>
                <a:cs typeface="+mn-cs"/>
              </a:rPr>
              <a:t>k-1</a:t>
            </a:r>
            <a:r>
              <a:rPr lang="en-US" altLang="x-none" sz="2800" b="1" kern="1200" baseline="0" dirty="0">
                <a:latin typeface="+mn-lt"/>
                <a:ea typeface="+mn-ea"/>
                <a:cs typeface="+mn-cs"/>
              </a:rPr>
              <a:t>=2</a:t>
            </a:r>
            <a:r>
              <a:rPr lang="en-US" altLang="x-none" sz="2800" b="1" kern="1200" baseline="40000" dirty="0">
                <a:latin typeface="+mn-lt"/>
                <a:ea typeface="+mn-ea"/>
                <a:cs typeface="+mn-cs"/>
              </a:rPr>
              <a:t>k</a:t>
            </a:r>
            <a:r>
              <a:rPr lang="en-US" altLang="x-none" sz="2800" b="1" kern="1200" baseline="0" dirty="0">
                <a:latin typeface="+mn-lt"/>
                <a:ea typeface="+mn-ea"/>
                <a:cs typeface="+mn-cs"/>
              </a:rPr>
              <a:t>-1     </a:t>
            </a:r>
            <a:r>
              <a:rPr lang="zh-CN" altLang="en-US" sz="2800" b="1" kern="1200" baseline="0" dirty="0">
                <a:solidFill>
                  <a:schemeClr val="accent1"/>
                </a:solidFill>
                <a:latin typeface="宋体" panose="02010600030101010101" pitchFamily="2" charset="-122"/>
                <a:ea typeface="+mn-ea"/>
                <a:cs typeface="+mn-cs"/>
              </a:rPr>
              <a:t>证毕</a:t>
            </a:r>
            <a:endParaRPr lang="zh-CN" altLang="en-US" sz="2800" b="1" kern="1200" baseline="0" dirty="0">
              <a:solidFill>
                <a:schemeClr val="accent1"/>
              </a:solidFill>
              <a:latin typeface="+mn-lt"/>
              <a:ea typeface="+mn-ea"/>
              <a:cs typeface="+mn-cs"/>
            </a:endParaRPr>
          </a:p>
          <a:p>
            <a:pPr algn="l" defTabSz="914400">
              <a:lnSpc>
                <a:spcPct val="110000"/>
              </a:lnSpc>
              <a:buSzPct val="80000"/>
            </a:pPr>
            <a:r>
              <a:rPr lang="zh-CN" altLang="en-US" sz="2800" kern="1200" baseline="0" dirty="0">
                <a:latin typeface="宋体" panose="02010600030101010101" pitchFamily="2" charset="-122"/>
                <a:ea typeface="+mn-ea"/>
                <a:cs typeface="+mn-cs"/>
              </a:rPr>
              <a:t> </a:t>
            </a:r>
            <a:r>
              <a:rPr lang="zh-CN" altLang="en-US" b="1" kern="1200" baseline="0" dirty="0">
                <a:solidFill>
                  <a:schemeClr val="folHlink"/>
                </a:solidFill>
                <a:latin typeface="宋体" panose="02010600030101010101" pitchFamily="2" charset="-122"/>
                <a:ea typeface="+mn-ea"/>
                <a:cs typeface="+mn-cs"/>
              </a:rPr>
              <a:t>性质</a:t>
            </a:r>
            <a:r>
              <a:rPr lang="en-US" altLang="x-none" b="1" kern="1200" baseline="0" dirty="0">
                <a:solidFill>
                  <a:schemeClr val="folHlink"/>
                </a:solidFill>
                <a:latin typeface="+mn-lt"/>
                <a:ea typeface="+mn-ea"/>
                <a:cs typeface="+mn-cs"/>
              </a:rPr>
              <a:t>3</a:t>
            </a:r>
            <a:r>
              <a:rPr lang="zh-CN" altLang="en-US"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对任何一棵二叉树，若其叶子结点数为</a:t>
            </a:r>
            <a:r>
              <a:rPr lang="en-US" altLang="x-none" sz="2800" b="1" kern="1200" baseline="0" dirty="0">
                <a:latin typeface="+mn-lt"/>
                <a:ea typeface="+mn-ea"/>
                <a:cs typeface="+mn-cs"/>
              </a:rPr>
              <a:t>n</a:t>
            </a:r>
            <a:r>
              <a:rPr lang="en-US" altLang="x-none" sz="2800" b="1" kern="1200" baseline="-18000" dirty="0">
                <a:latin typeface="+mn-lt"/>
                <a:ea typeface="+mn-ea"/>
                <a:cs typeface="+mn-cs"/>
              </a:rPr>
              <a:t>0</a:t>
            </a:r>
            <a:r>
              <a:rPr lang="zh-CN" altLang="en-US" sz="2800" b="1" kern="1200" baseline="0" dirty="0">
                <a:latin typeface="宋体" panose="02010600030101010101" pitchFamily="2" charset="-122"/>
                <a:ea typeface="+mn-ea"/>
                <a:cs typeface="+mn-cs"/>
              </a:rPr>
              <a:t>，度为</a:t>
            </a:r>
            <a:r>
              <a:rPr lang="en-US" altLang="x-none" sz="2800" b="1" kern="1200" baseline="0" dirty="0">
                <a:latin typeface="+mn-lt"/>
                <a:ea typeface="+mn-ea"/>
                <a:cs typeface="+mn-cs"/>
              </a:rPr>
              <a:t>2</a:t>
            </a:r>
            <a:r>
              <a:rPr lang="zh-CN" altLang="en-US" sz="2800" b="1" kern="1200" baseline="0" dirty="0">
                <a:latin typeface="宋体" panose="02010600030101010101" pitchFamily="2" charset="-122"/>
                <a:ea typeface="+mn-ea"/>
                <a:cs typeface="+mn-cs"/>
              </a:rPr>
              <a:t>的结点数为</a:t>
            </a:r>
            <a:r>
              <a:rPr lang="en-US" altLang="x-none" sz="2800" b="1" kern="1200" baseline="0" dirty="0">
                <a:latin typeface="+mn-lt"/>
                <a:ea typeface="+mn-ea"/>
                <a:cs typeface="+mn-cs"/>
              </a:rPr>
              <a:t>n</a:t>
            </a:r>
            <a:r>
              <a:rPr lang="en-US" altLang="x-none" sz="2800" b="1" kern="1200" baseline="-18000" dirty="0">
                <a:latin typeface="+mn-lt"/>
                <a:ea typeface="+mn-ea"/>
                <a:cs typeface="+mn-cs"/>
              </a:rPr>
              <a:t>2</a:t>
            </a:r>
            <a:r>
              <a:rPr lang="zh-CN" altLang="en-US" sz="2800" b="1" kern="1200" baseline="0" dirty="0">
                <a:latin typeface="宋体" panose="02010600030101010101" pitchFamily="2" charset="-122"/>
                <a:ea typeface="+mn-ea"/>
                <a:cs typeface="+mn-cs"/>
              </a:rPr>
              <a:t>，则</a:t>
            </a:r>
            <a:r>
              <a:rPr lang="en-US" altLang="x-none" sz="2800" b="1" kern="1200" baseline="0" dirty="0">
                <a:latin typeface="+mn-lt"/>
                <a:ea typeface="+mn-ea"/>
                <a:cs typeface="+mn-cs"/>
              </a:rPr>
              <a:t>n</a:t>
            </a:r>
            <a:r>
              <a:rPr lang="en-US" altLang="x-none" sz="2800" b="1" kern="1200" baseline="-18000" dirty="0">
                <a:latin typeface="+mn-lt"/>
                <a:ea typeface="+mn-ea"/>
                <a:cs typeface="+mn-cs"/>
              </a:rPr>
              <a:t>0</a:t>
            </a:r>
            <a:r>
              <a:rPr lang="en-US" altLang="x-none" sz="2800" b="1" kern="1200" baseline="0" dirty="0">
                <a:latin typeface="+mn-lt"/>
                <a:ea typeface="+mn-ea"/>
                <a:cs typeface="+mn-cs"/>
              </a:rPr>
              <a:t>=n</a:t>
            </a:r>
            <a:r>
              <a:rPr lang="en-US" altLang="x-none" sz="2800" b="1" kern="1200" baseline="-18000" dirty="0">
                <a:latin typeface="+mn-lt"/>
                <a:ea typeface="+mn-ea"/>
                <a:cs typeface="+mn-cs"/>
              </a:rPr>
              <a:t>2</a:t>
            </a:r>
            <a:r>
              <a:rPr lang="en-US" altLang="x-none" sz="2800" b="1" kern="1200" baseline="0" dirty="0">
                <a:latin typeface="+mn-lt"/>
                <a:ea typeface="+mn-ea"/>
                <a:cs typeface="+mn-cs"/>
              </a:rPr>
              <a:t>+1</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b="1" kern="1200" baseline="0" dirty="0">
                <a:solidFill>
                  <a:schemeClr val="tx2"/>
                </a:solidFill>
                <a:latin typeface="宋体" panose="02010600030101010101" pitchFamily="2" charset="-122"/>
                <a:ea typeface="+mn-ea"/>
                <a:cs typeface="+mn-cs"/>
              </a:rPr>
              <a:t>证明：</a:t>
            </a:r>
            <a:r>
              <a:rPr lang="zh-CN" altLang="en-US" sz="2800" b="1" kern="1200" baseline="0" dirty="0">
                <a:latin typeface="宋体" panose="02010600030101010101" pitchFamily="2" charset="-122"/>
                <a:ea typeface="+mn-ea"/>
                <a:cs typeface="+mn-cs"/>
              </a:rPr>
              <a:t>设二叉树中度为</a:t>
            </a:r>
            <a:r>
              <a:rPr lang="en-US" altLang="x-none" sz="2800" b="1" kern="1200" baseline="0" dirty="0">
                <a:latin typeface="+mn-lt"/>
                <a:ea typeface="+mn-ea"/>
                <a:cs typeface="+mn-cs"/>
              </a:rPr>
              <a:t>1</a:t>
            </a:r>
            <a:r>
              <a:rPr lang="zh-CN" altLang="en-US" sz="2800" b="1" kern="1200" baseline="0" dirty="0">
                <a:latin typeface="宋体" panose="02010600030101010101" pitchFamily="2" charset="-122"/>
                <a:ea typeface="+mn-ea"/>
                <a:cs typeface="+mn-cs"/>
              </a:rPr>
              <a:t>的结点数为</a:t>
            </a:r>
            <a:r>
              <a:rPr lang="en-US" altLang="x-none" sz="2800" b="1" kern="1200" baseline="0" dirty="0">
                <a:latin typeface="+mn-lt"/>
                <a:ea typeface="+mn-ea"/>
                <a:cs typeface="+mn-cs"/>
              </a:rPr>
              <a:t>n</a:t>
            </a:r>
            <a:r>
              <a:rPr lang="en-US" altLang="x-none" sz="2800" b="1" kern="1200" baseline="-18000" dirty="0">
                <a:latin typeface="+mn-lt"/>
                <a:ea typeface="+mn-ea"/>
                <a:cs typeface="+mn-cs"/>
              </a:rPr>
              <a:t>1</a:t>
            </a:r>
            <a:r>
              <a:rPr lang="zh-CN" altLang="en-US" sz="2800" b="1" kern="1200" baseline="0" dirty="0">
                <a:latin typeface="宋体" panose="02010600030101010101" pitchFamily="2" charset="-122"/>
                <a:ea typeface="+mn-ea"/>
                <a:cs typeface="+mn-cs"/>
              </a:rPr>
              <a:t>，二叉树中总结点数为</a:t>
            </a:r>
            <a:r>
              <a:rPr lang="en-US" altLang="x-none" sz="2800" b="1" kern="1200" baseline="0" dirty="0">
                <a:latin typeface="+mn-lt"/>
                <a:ea typeface="+mn-ea"/>
                <a:cs typeface="+mn-cs"/>
              </a:rPr>
              <a:t>N</a:t>
            </a:r>
            <a:r>
              <a:rPr lang="zh-CN" altLang="en-US" sz="2800" b="1" kern="1200" baseline="0" dirty="0">
                <a:latin typeface="宋体" panose="02010600030101010101" pitchFamily="2" charset="-122"/>
                <a:ea typeface="+mn-ea"/>
                <a:cs typeface="+mn-cs"/>
              </a:rPr>
              <a:t>，因为二叉树中所有结点均小于或等于</a:t>
            </a:r>
            <a:r>
              <a:rPr lang="en-US" altLang="x-none" sz="2800" b="1" kern="1200" baseline="0" dirty="0">
                <a:latin typeface="+mn-lt"/>
                <a:ea typeface="+mn-ea"/>
                <a:cs typeface="+mn-cs"/>
              </a:rPr>
              <a:t>2</a:t>
            </a:r>
            <a:r>
              <a:rPr lang="zh-CN" altLang="en-US" sz="2800" b="1" kern="1200" baseline="0" dirty="0">
                <a:latin typeface="宋体" panose="02010600030101010101" pitchFamily="2" charset="-122"/>
                <a:ea typeface="+mn-ea"/>
                <a:cs typeface="+mn-cs"/>
              </a:rPr>
              <a:t>，则有：</a:t>
            </a:r>
            <a:r>
              <a:rPr lang="en-US" altLang="x-none" sz="2800" b="1" kern="1200" baseline="0" dirty="0">
                <a:latin typeface="+mn-lt"/>
                <a:ea typeface="+mn-ea"/>
                <a:cs typeface="+mn-cs"/>
              </a:rPr>
              <a:t>N=n</a:t>
            </a:r>
            <a:r>
              <a:rPr lang="en-US" altLang="x-none" sz="2800" b="1" kern="1200" baseline="-18000" dirty="0">
                <a:latin typeface="+mn-lt"/>
                <a:ea typeface="+mn-ea"/>
                <a:cs typeface="+mn-cs"/>
              </a:rPr>
              <a:t>0</a:t>
            </a:r>
            <a:r>
              <a:rPr lang="en-US" altLang="x-none" sz="2800" b="1" kern="1200" baseline="0" dirty="0">
                <a:latin typeface="+mn-lt"/>
                <a:ea typeface="+mn-ea"/>
                <a:cs typeface="+mn-cs"/>
              </a:rPr>
              <a:t>+n</a:t>
            </a:r>
            <a:r>
              <a:rPr lang="en-US" altLang="x-none" sz="2800" b="1" kern="1200" baseline="-18000" dirty="0">
                <a:latin typeface="+mn-lt"/>
                <a:ea typeface="+mn-ea"/>
                <a:cs typeface="+mn-cs"/>
              </a:rPr>
              <a:t>1</a:t>
            </a:r>
            <a:r>
              <a:rPr lang="en-US" altLang="x-none" sz="2800" b="1" kern="1200" baseline="0" dirty="0">
                <a:latin typeface="+mn-lt"/>
                <a:ea typeface="+mn-ea"/>
                <a:cs typeface="+mn-cs"/>
              </a:rPr>
              <a:t>+n</a:t>
            </a:r>
            <a:r>
              <a:rPr lang="en-US" altLang="x-none" sz="2800" b="1" kern="1200" baseline="-18000" dirty="0">
                <a:latin typeface="+mn-lt"/>
                <a:ea typeface="+mn-ea"/>
                <a:cs typeface="+mn-cs"/>
              </a:rPr>
              <a:t>2</a:t>
            </a:r>
            <a:endParaRPr lang="en-US" altLang="x-none" sz="2800" b="1" kern="1200" baseline="-18000" dirty="0">
              <a:latin typeface="+mn-lt"/>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再看二叉树中的分支数：</a:t>
            </a:r>
            <a:endParaRPr lang="zh-CN" altLang="en-US" sz="2800" b="1" kern="1200" baseline="0" dirty="0">
              <a:latin typeface="宋体" panose="02010600030101010101" pitchFamily="2" charset="-122"/>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副标题 311297"/>
          <p:cNvSpPr>
            <a:spLocks noGrp="1"/>
          </p:cNvSpPr>
          <p:nvPr>
            <p:ph type="subTitle" sz="quarter" idx="1"/>
          </p:nvPr>
        </p:nvSpPr>
        <p:spPr>
          <a:xfrm>
            <a:off x="1676400" y="228600"/>
            <a:ext cx="8812213" cy="6224588"/>
          </a:xfrm>
        </p:spPr>
        <p:txBody>
          <a:bodyPr lIns="92075" tIns="46038" rIns="92075" bIns="46038" anchor="ctr"/>
          <a:p>
            <a:pPr algn="l" defTabSz="914400">
              <a:lnSpc>
                <a:spcPct val="110000"/>
              </a:lnSpc>
              <a:buSzPct val="80000"/>
            </a:pPr>
            <a:r>
              <a:rPr lang="zh-CN" altLang="en-US" sz="2800" b="1" kern="1200" baseline="0" dirty="0">
                <a:latin typeface="宋体" panose="02010600030101010101" pitchFamily="2" charset="-122"/>
                <a:ea typeface="+mn-ea"/>
                <a:cs typeface="+mn-cs"/>
              </a:rPr>
              <a:t>    除根结点外，其余每个结点都有唯一的一个进入分支，而所有这些分支都是由度为</a:t>
            </a:r>
            <a:r>
              <a:rPr lang="en-US" altLang="x-none" sz="2800" b="1" kern="1200" baseline="0" dirty="0">
                <a:latin typeface="+mn-lt"/>
                <a:ea typeface="+mn-ea"/>
                <a:cs typeface="+mn-cs"/>
              </a:rPr>
              <a:t>1</a:t>
            </a:r>
            <a:r>
              <a:rPr lang="zh-CN" altLang="en-US" sz="2800" b="1" kern="1200" baseline="0" dirty="0">
                <a:latin typeface="宋体" panose="02010600030101010101" pitchFamily="2" charset="-122"/>
                <a:ea typeface="+mn-ea"/>
                <a:cs typeface="+mn-cs"/>
              </a:rPr>
              <a:t>和</a:t>
            </a:r>
            <a:r>
              <a:rPr lang="en-US" altLang="x-none" sz="2800" b="1" kern="1200" baseline="0" dirty="0">
                <a:latin typeface="+mn-lt"/>
                <a:ea typeface="+mn-ea"/>
                <a:cs typeface="+mn-cs"/>
              </a:rPr>
              <a:t>2</a:t>
            </a:r>
            <a:r>
              <a:rPr lang="zh-CN" altLang="en-US" sz="2800" b="1" kern="1200" baseline="0" dirty="0">
                <a:latin typeface="宋体" panose="02010600030101010101" pitchFamily="2" charset="-122"/>
                <a:ea typeface="+mn-ea"/>
                <a:cs typeface="+mn-cs"/>
              </a:rPr>
              <a:t>的结点射出的。设</a:t>
            </a:r>
            <a:r>
              <a:rPr lang="en-US" altLang="x-none" sz="2800" b="1" kern="1200" baseline="0" dirty="0">
                <a:latin typeface="+mn-lt"/>
                <a:ea typeface="+mn-ea"/>
                <a:cs typeface="+mn-cs"/>
              </a:rPr>
              <a:t>B</a:t>
            </a:r>
            <a:r>
              <a:rPr lang="zh-CN" altLang="en-US" sz="2800" b="1" kern="1200" baseline="0" dirty="0">
                <a:latin typeface="宋体" panose="02010600030101010101" pitchFamily="2" charset="-122"/>
                <a:ea typeface="+mn-ea"/>
                <a:cs typeface="+mn-cs"/>
              </a:rPr>
              <a:t>为二叉树中的分支总数，则有：      </a:t>
            </a:r>
            <a:r>
              <a:rPr lang="en-US" altLang="x-none" sz="2800" b="1" kern="1200" baseline="0" dirty="0">
                <a:latin typeface="+mn-lt"/>
                <a:ea typeface="+mn-ea"/>
                <a:cs typeface="+mn-cs"/>
              </a:rPr>
              <a:t>N=B+1</a:t>
            </a:r>
            <a:endParaRPr lang="en-US" altLang="x-none" sz="2800" b="1" kern="1200" baseline="0" dirty="0">
              <a:latin typeface="宋体" panose="02010600030101010101" pitchFamily="2" charset="-122"/>
              <a:ea typeface="+mn-ea"/>
              <a:cs typeface="+mn-cs"/>
            </a:endParaRPr>
          </a:p>
          <a:p>
            <a:pPr algn="l" defTabSz="914400">
              <a:lnSpc>
                <a:spcPct val="110000"/>
              </a:lnSpc>
              <a:buSzPct val="80000"/>
            </a:pPr>
            <a:r>
              <a:rPr lang="en-US" altLang="x-none" sz="2800" b="1" kern="1200" baseline="0" dirty="0">
                <a:latin typeface="宋体" panose="02010600030101010101" pitchFamily="2" charset="-122"/>
                <a:ea typeface="+mn-ea"/>
                <a:cs typeface="+mn-cs"/>
              </a:rPr>
              <a:t>   </a:t>
            </a:r>
            <a:r>
              <a:rPr lang="en-US" altLang="x-none" b="1" kern="1200" baseline="0" dirty="0">
                <a:latin typeface="+mn-lt"/>
                <a:ea typeface="Arial Unicode MS" panose="020B0604020202020204" charset="-122"/>
                <a:cs typeface="+mn-cs"/>
              </a:rPr>
              <a:t>∴</a:t>
            </a:r>
            <a:r>
              <a:rPr lang="en-US" altLang="x-none" sz="2800" b="1" kern="1200" baseline="0" dirty="0">
                <a:latin typeface="宋体" panose="02010600030101010101" pitchFamily="2" charset="-122"/>
                <a:ea typeface="+mn-ea"/>
                <a:cs typeface="+mn-cs"/>
              </a:rPr>
              <a:t>     </a:t>
            </a:r>
            <a:r>
              <a:rPr lang="en-US" altLang="x-none" sz="2800" b="1" kern="1200" baseline="0" dirty="0">
                <a:latin typeface="+mn-lt"/>
                <a:ea typeface="+mn-ea"/>
                <a:cs typeface="+mn-cs"/>
              </a:rPr>
              <a:t>B</a:t>
            </a:r>
            <a:r>
              <a:rPr lang="zh-CN" altLang="en-US" sz="2800" b="1" kern="1200" baseline="0" dirty="0">
                <a:latin typeface="+mn-lt"/>
                <a:ea typeface="+mn-ea"/>
                <a:cs typeface="+mn-cs"/>
              </a:rPr>
              <a:t>＝</a:t>
            </a:r>
            <a:r>
              <a:rPr lang="en-US" altLang="x-none" sz="2800" b="1" kern="1200" baseline="0" dirty="0">
                <a:latin typeface="+mn-lt"/>
                <a:ea typeface="+mn-ea"/>
                <a:cs typeface="+mn-cs"/>
              </a:rPr>
              <a:t>n</a:t>
            </a:r>
            <a:r>
              <a:rPr lang="en-US" altLang="x-none" sz="2800" b="1" kern="1200" baseline="-18000" dirty="0">
                <a:latin typeface="+mn-lt"/>
                <a:ea typeface="+mn-ea"/>
                <a:cs typeface="+mn-cs"/>
              </a:rPr>
              <a:t>1</a:t>
            </a:r>
            <a:r>
              <a:rPr lang="en-US" altLang="x-none" sz="2800" b="1" kern="1200" baseline="0" dirty="0">
                <a:latin typeface="+mn-lt"/>
                <a:ea typeface="+mn-ea"/>
                <a:cs typeface="+mn-cs"/>
              </a:rPr>
              <a:t>+2</a:t>
            </a:r>
            <a:r>
              <a:rPr lang="en-US" altLang="x-none" sz="2800" b="1" kern="1200" baseline="0" dirty="0">
                <a:latin typeface="+mn-lt"/>
                <a:ea typeface="+mn-ea"/>
                <a:cs typeface="+mn-cs"/>
                <a:sym typeface="Symbol" panose="05050102010706020507" pitchFamily="2" charset="2"/>
              </a:rPr>
              <a:t></a:t>
            </a:r>
            <a:r>
              <a:rPr lang="en-US" altLang="x-none" sz="2800" b="1" kern="1200" baseline="0" dirty="0">
                <a:latin typeface="+mn-lt"/>
                <a:ea typeface="+mn-ea"/>
                <a:cs typeface="+mn-cs"/>
              </a:rPr>
              <a:t>n</a:t>
            </a:r>
            <a:r>
              <a:rPr lang="en-US" altLang="x-none" sz="2800" b="1" kern="1200" baseline="-18000" dirty="0">
                <a:latin typeface="+mn-lt"/>
                <a:ea typeface="+mn-ea"/>
                <a:cs typeface="+mn-cs"/>
              </a:rPr>
              <a:t>2</a:t>
            </a:r>
            <a:r>
              <a:rPr lang="en-US" altLang="x-none" sz="2800" b="1" kern="1200" baseline="0" dirty="0">
                <a:latin typeface="+mn-lt"/>
                <a:ea typeface="+mn-ea"/>
                <a:cs typeface="+mn-cs"/>
              </a:rPr>
              <a:t>          </a:t>
            </a:r>
            <a:endParaRPr lang="en-US" altLang="x-none" sz="2800" b="1" kern="1200" baseline="0" dirty="0">
              <a:latin typeface="+mn-lt"/>
              <a:ea typeface="+mn-ea"/>
              <a:cs typeface="+mn-cs"/>
            </a:endParaRPr>
          </a:p>
          <a:p>
            <a:pPr algn="l" defTabSz="914400">
              <a:lnSpc>
                <a:spcPct val="110000"/>
              </a:lnSpc>
              <a:buSzPct val="80000"/>
            </a:pPr>
            <a:r>
              <a:rPr lang="en-US" altLang="x-none" sz="2800" b="1" kern="1200" baseline="0" dirty="0">
                <a:latin typeface="+mn-lt"/>
                <a:ea typeface="+mn-ea"/>
                <a:cs typeface="+mn-cs"/>
              </a:rPr>
              <a:t>      </a:t>
            </a:r>
            <a:r>
              <a:rPr lang="en-US" altLang="x-none" b="1" kern="1200" baseline="0" dirty="0">
                <a:latin typeface="+mn-lt"/>
                <a:ea typeface="Arial Unicode MS" panose="020B0604020202020204" charset="-122"/>
                <a:cs typeface="+mn-cs"/>
              </a:rPr>
              <a:t>∴        </a:t>
            </a:r>
            <a:r>
              <a:rPr lang="en-US" altLang="x-none" sz="2800" b="1" kern="1200" baseline="0" dirty="0">
                <a:latin typeface="+mn-lt"/>
                <a:ea typeface="+mn-ea"/>
                <a:cs typeface="+mn-cs"/>
              </a:rPr>
              <a:t> N=B+1=n</a:t>
            </a:r>
            <a:r>
              <a:rPr lang="en-US" altLang="x-none" sz="2800" b="1" kern="1200" baseline="-18000" dirty="0">
                <a:latin typeface="+mn-lt"/>
                <a:ea typeface="+mn-ea"/>
                <a:cs typeface="+mn-cs"/>
              </a:rPr>
              <a:t>1</a:t>
            </a:r>
            <a:r>
              <a:rPr lang="en-US" altLang="x-none" sz="2800" b="1" kern="1200" baseline="0" dirty="0">
                <a:latin typeface="+mn-lt"/>
                <a:ea typeface="+mn-ea"/>
                <a:cs typeface="+mn-cs"/>
              </a:rPr>
              <a:t>+2</a:t>
            </a:r>
            <a:r>
              <a:rPr lang="en-US" altLang="x-none" sz="2800" b="1" kern="1200" baseline="0" dirty="0">
                <a:latin typeface="+mn-lt"/>
                <a:ea typeface="+mn-ea"/>
                <a:cs typeface="+mn-cs"/>
                <a:sym typeface="Symbol" panose="05050102010706020507" pitchFamily="2" charset="2"/>
              </a:rPr>
              <a:t></a:t>
            </a:r>
            <a:r>
              <a:rPr lang="en-US" altLang="x-none" sz="2800" b="1" kern="1200" baseline="0" dirty="0">
                <a:latin typeface="+mn-lt"/>
                <a:ea typeface="+mn-ea"/>
                <a:cs typeface="+mn-cs"/>
              </a:rPr>
              <a:t>n</a:t>
            </a:r>
            <a:r>
              <a:rPr lang="en-US" altLang="x-none" sz="2800" b="1" kern="1200" baseline="-18000" dirty="0">
                <a:latin typeface="+mn-lt"/>
                <a:ea typeface="+mn-ea"/>
                <a:cs typeface="+mn-cs"/>
              </a:rPr>
              <a:t>2</a:t>
            </a:r>
            <a:r>
              <a:rPr lang="en-US" altLang="x-none" sz="2800" b="1" kern="1200" baseline="0" dirty="0">
                <a:latin typeface="+mn-lt"/>
                <a:ea typeface="+mn-ea"/>
                <a:cs typeface="+mn-cs"/>
              </a:rPr>
              <a:t>+1</a:t>
            </a:r>
            <a:r>
              <a:rPr lang="en-US" altLang="x-none" sz="2800" b="1" kern="1200" baseline="0" dirty="0">
                <a:latin typeface="宋体" panose="02010600030101010101" pitchFamily="2" charset="-122"/>
                <a:ea typeface="+mn-ea"/>
                <a:cs typeface="+mn-cs"/>
              </a:rPr>
              <a:t> </a:t>
            </a:r>
            <a:endParaRPr lang="en-US" altLang="x-none" sz="2800" b="1" kern="1200" baseline="0" dirty="0">
              <a:latin typeface="宋体" panose="02010600030101010101" pitchFamily="2" charset="-122"/>
              <a:ea typeface="+mn-ea"/>
              <a:cs typeface="+mn-cs"/>
            </a:endParaRPr>
          </a:p>
          <a:p>
            <a:pPr algn="l" defTabSz="914400">
              <a:lnSpc>
                <a:spcPct val="110000"/>
              </a:lnSpc>
              <a:buSzPct val="80000"/>
            </a:pPr>
            <a:r>
              <a:rPr lang="en-US" altLang="x-none" b="1" kern="1200" baseline="0" dirty="0">
                <a:latin typeface="+mn-lt"/>
                <a:ea typeface="Arial Unicode MS" panose="020B0604020202020204" charset="-122"/>
                <a:cs typeface="+mn-cs"/>
              </a:rPr>
              <a:t>     ∴</a:t>
            </a:r>
            <a:r>
              <a:rPr lang="en-US" altLang="x-none" sz="2800" b="1" kern="1200" baseline="0" dirty="0">
                <a:latin typeface="+mn-lt"/>
                <a:ea typeface="+mn-ea"/>
                <a:cs typeface="+mn-cs"/>
              </a:rPr>
              <a:t>           n</a:t>
            </a:r>
            <a:r>
              <a:rPr lang="en-US" altLang="x-none" sz="2800" b="1" kern="1200" baseline="-18000" dirty="0">
                <a:latin typeface="+mn-lt"/>
                <a:ea typeface="+mn-ea"/>
                <a:cs typeface="+mn-cs"/>
              </a:rPr>
              <a:t>0</a:t>
            </a:r>
            <a:r>
              <a:rPr lang="en-US" altLang="x-none" sz="2800" b="1" kern="1200" baseline="0" dirty="0">
                <a:latin typeface="+mn-lt"/>
                <a:ea typeface="+mn-ea"/>
                <a:cs typeface="+mn-cs"/>
              </a:rPr>
              <a:t>+n</a:t>
            </a:r>
            <a:r>
              <a:rPr lang="en-US" altLang="x-none" sz="2800" b="1" kern="1200" baseline="-18000" dirty="0">
                <a:latin typeface="+mn-lt"/>
                <a:ea typeface="+mn-ea"/>
                <a:cs typeface="+mn-cs"/>
              </a:rPr>
              <a:t>1</a:t>
            </a:r>
            <a:r>
              <a:rPr lang="en-US" altLang="x-none" sz="2800" b="1" kern="1200" baseline="0" dirty="0">
                <a:latin typeface="+mn-lt"/>
                <a:ea typeface="+mn-ea"/>
                <a:cs typeface="+mn-cs"/>
              </a:rPr>
              <a:t>+n</a:t>
            </a:r>
            <a:r>
              <a:rPr lang="en-US" altLang="x-none" sz="2800" b="1" kern="1200" baseline="-18000" dirty="0">
                <a:latin typeface="+mn-lt"/>
                <a:ea typeface="+mn-ea"/>
                <a:cs typeface="+mn-cs"/>
              </a:rPr>
              <a:t>2</a:t>
            </a:r>
            <a:r>
              <a:rPr lang="en-US" altLang="x-none" sz="2800" b="1" kern="1200" baseline="0" dirty="0">
                <a:latin typeface="+mn-lt"/>
                <a:ea typeface="+mn-ea"/>
                <a:cs typeface="+mn-cs"/>
              </a:rPr>
              <a:t>=n</a:t>
            </a:r>
            <a:r>
              <a:rPr lang="en-US" altLang="x-none" sz="2800" b="1" kern="1200" baseline="-18000" dirty="0">
                <a:latin typeface="+mn-lt"/>
                <a:ea typeface="+mn-ea"/>
                <a:cs typeface="+mn-cs"/>
              </a:rPr>
              <a:t>1</a:t>
            </a:r>
            <a:r>
              <a:rPr lang="en-US" altLang="x-none" sz="2800" b="1" kern="1200" baseline="0" dirty="0">
                <a:latin typeface="+mn-lt"/>
                <a:ea typeface="+mn-ea"/>
                <a:cs typeface="+mn-cs"/>
              </a:rPr>
              <a:t>+2</a:t>
            </a:r>
            <a:r>
              <a:rPr lang="en-US" altLang="x-none" sz="2800" b="1" kern="1200" baseline="0" dirty="0">
                <a:latin typeface="+mn-lt"/>
                <a:ea typeface="+mn-ea"/>
                <a:cs typeface="+mn-cs"/>
                <a:sym typeface="Symbol" panose="05050102010706020507" pitchFamily="2" charset="2"/>
              </a:rPr>
              <a:t></a:t>
            </a:r>
            <a:r>
              <a:rPr lang="en-US" altLang="x-none" sz="2800" b="1" kern="1200" baseline="0" dirty="0">
                <a:latin typeface="+mn-lt"/>
                <a:ea typeface="+mn-ea"/>
                <a:cs typeface="+mn-cs"/>
              </a:rPr>
              <a:t>n</a:t>
            </a:r>
            <a:r>
              <a:rPr lang="en-US" altLang="x-none" sz="2800" b="1" kern="1200" baseline="-18000" dirty="0">
                <a:latin typeface="+mn-lt"/>
                <a:ea typeface="+mn-ea"/>
                <a:cs typeface="+mn-cs"/>
              </a:rPr>
              <a:t>2</a:t>
            </a:r>
            <a:r>
              <a:rPr lang="en-US" altLang="x-none" sz="2800" b="1" kern="1200" baseline="0" dirty="0">
                <a:latin typeface="+mn-lt"/>
                <a:ea typeface="+mn-ea"/>
                <a:cs typeface="+mn-cs"/>
              </a:rPr>
              <a:t>+1</a:t>
            </a:r>
            <a:r>
              <a:rPr lang="en-US" altLang="x-none" sz="2800" b="1" kern="1200" baseline="0" dirty="0">
                <a:latin typeface="宋体" panose="02010600030101010101" pitchFamily="2" charset="-122"/>
                <a:ea typeface="+mn-ea"/>
                <a:cs typeface="+mn-cs"/>
              </a:rPr>
              <a:t> </a:t>
            </a:r>
            <a:endParaRPr lang="en-US" altLang="x-none" sz="2800" b="1" kern="1200" baseline="0" dirty="0">
              <a:latin typeface="+mn-lt"/>
              <a:ea typeface="+mn-ea"/>
              <a:cs typeface="+mn-cs"/>
            </a:endParaRPr>
          </a:p>
          <a:p>
            <a:pPr algn="l" defTabSz="914400">
              <a:lnSpc>
                <a:spcPct val="110000"/>
              </a:lnSpc>
              <a:buSzPct val="80000"/>
            </a:pPr>
            <a:r>
              <a:rPr lang="en-US" altLang="x-none" sz="2800" b="1" kern="1200" baseline="0" dirty="0">
                <a:latin typeface="+mn-lt"/>
                <a:ea typeface="+mn-ea"/>
                <a:cs typeface="+mn-cs"/>
              </a:rPr>
              <a:t>      </a:t>
            </a:r>
            <a:r>
              <a:rPr lang="zh-CN" altLang="en-US" sz="2800" b="1" kern="1200" baseline="0" dirty="0">
                <a:latin typeface="+mn-lt"/>
                <a:ea typeface="+mn-ea"/>
                <a:cs typeface="+mn-cs"/>
              </a:rPr>
              <a:t>即          </a:t>
            </a:r>
            <a:r>
              <a:rPr lang="en-US" altLang="x-none" sz="2800" b="1" kern="1200" baseline="0" dirty="0">
                <a:latin typeface="+mn-lt"/>
                <a:ea typeface="+mn-ea"/>
                <a:cs typeface="+mn-cs"/>
              </a:rPr>
              <a:t>n</a:t>
            </a:r>
            <a:r>
              <a:rPr lang="en-US" altLang="x-none" sz="2800" b="1" kern="1200" baseline="-18000" dirty="0">
                <a:latin typeface="+mn-lt"/>
                <a:ea typeface="+mn-ea"/>
                <a:cs typeface="+mn-cs"/>
              </a:rPr>
              <a:t>0</a:t>
            </a:r>
            <a:r>
              <a:rPr lang="en-US" altLang="x-none" sz="2800" b="1" kern="1200" baseline="0" dirty="0">
                <a:latin typeface="+mn-lt"/>
                <a:ea typeface="+mn-ea"/>
                <a:cs typeface="+mn-cs"/>
              </a:rPr>
              <a:t>=n</a:t>
            </a:r>
            <a:r>
              <a:rPr lang="en-US" altLang="x-none" sz="2800" b="1" kern="1200" baseline="-18000" dirty="0">
                <a:latin typeface="+mn-lt"/>
                <a:ea typeface="+mn-ea"/>
                <a:cs typeface="+mn-cs"/>
              </a:rPr>
              <a:t>2</a:t>
            </a:r>
            <a:r>
              <a:rPr lang="en-US" altLang="x-none" sz="2800" b="1" kern="1200" baseline="0" dirty="0">
                <a:latin typeface="+mn-lt"/>
                <a:ea typeface="+mn-ea"/>
                <a:cs typeface="+mn-cs"/>
              </a:rPr>
              <a:t>+1                                                 </a:t>
            </a:r>
            <a:r>
              <a:rPr lang="zh-CN" altLang="en-US" sz="2800" b="1" kern="1200" baseline="0" dirty="0">
                <a:solidFill>
                  <a:schemeClr val="accent1"/>
                </a:solidFill>
                <a:latin typeface="宋体" panose="02010600030101010101" pitchFamily="2" charset="-122"/>
                <a:ea typeface="+mn-ea"/>
                <a:cs typeface="+mn-cs"/>
              </a:rPr>
              <a:t>证毕</a:t>
            </a:r>
            <a:endParaRPr lang="zh-CN" altLang="en-US" sz="2800" b="1" kern="1200" baseline="0" dirty="0">
              <a:solidFill>
                <a:schemeClr val="accent1"/>
              </a:solidFill>
              <a:latin typeface="宋体" panose="02010600030101010101" pitchFamily="2" charset="-122"/>
              <a:ea typeface="+mn-ea"/>
              <a:cs typeface="+mn-cs"/>
            </a:endParaRPr>
          </a:p>
          <a:p>
            <a:pPr algn="l" defTabSz="914400">
              <a:lnSpc>
                <a:spcPct val="110000"/>
              </a:lnSpc>
              <a:buSzPct val="80000"/>
            </a:pPr>
            <a:r>
              <a:rPr lang="zh-CN" altLang="en-US" sz="3600" b="1" kern="1200" baseline="0" dirty="0">
                <a:solidFill>
                  <a:schemeClr val="tx2"/>
                </a:solidFill>
                <a:latin typeface="宋体" panose="02010600030101010101" pitchFamily="2" charset="-122"/>
                <a:ea typeface="+mn-ea"/>
                <a:cs typeface="+mn-cs"/>
              </a:rPr>
              <a:t>满二叉树和完全二叉树</a:t>
            </a:r>
            <a:endParaRPr lang="zh-CN" altLang="en-US" sz="3600" b="1" kern="1200" baseline="0" dirty="0">
              <a:solidFill>
                <a:schemeClr val="tx2"/>
              </a:solidFill>
              <a:latin typeface="宋体" panose="02010600030101010101" pitchFamily="2" charset="-122"/>
              <a:ea typeface="+mn-ea"/>
              <a:cs typeface="+mn-cs"/>
            </a:endParaRPr>
          </a:p>
          <a:p>
            <a:pPr algn="l" defTabSz="914400">
              <a:lnSpc>
                <a:spcPct val="110000"/>
              </a:lnSpc>
              <a:buSzPct val="80000"/>
            </a:pPr>
            <a:r>
              <a:rPr lang="zh-CN" altLang="en-US" sz="2800" kern="1200" baseline="0" dirty="0">
                <a:latin typeface="宋体" panose="02010600030101010101" pitchFamily="2" charset="-122"/>
                <a:ea typeface="+mn-ea"/>
                <a:cs typeface="+mn-cs"/>
              </a:rPr>
              <a:t>     </a:t>
            </a:r>
            <a:r>
              <a:rPr lang="zh-CN" altLang="en-US" sz="2800" b="1" kern="1200" baseline="0" dirty="0">
                <a:latin typeface="宋体" panose="02010600030101010101" pitchFamily="2" charset="-122"/>
                <a:ea typeface="+mn-ea"/>
                <a:cs typeface="+mn-cs"/>
              </a:rPr>
              <a:t>一棵深度为</a:t>
            </a:r>
            <a:r>
              <a:rPr lang="en-US" altLang="x-none" sz="2800" b="1" kern="1200" baseline="0" dirty="0">
                <a:latin typeface="+mn-lt"/>
                <a:ea typeface="+mn-ea"/>
                <a:cs typeface="+mn-cs"/>
              </a:rPr>
              <a:t>k</a:t>
            </a:r>
            <a:r>
              <a:rPr lang="zh-CN" altLang="en-US" sz="2800" b="1" kern="1200" baseline="0" dirty="0">
                <a:latin typeface="宋体" panose="02010600030101010101" pitchFamily="2" charset="-122"/>
                <a:ea typeface="+mn-ea"/>
                <a:cs typeface="+mn-cs"/>
              </a:rPr>
              <a:t>且有</a:t>
            </a:r>
            <a:r>
              <a:rPr lang="en-US" altLang="x-none" sz="2800" b="1" kern="1200" baseline="0" dirty="0">
                <a:latin typeface="+mn-lt"/>
                <a:ea typeface="+mn-ea"/>
                <a:cs typeface="+mn-cs"/>
              </a:rPr>
              <a:t>2</a:t>
            </a:r>
            <a:r>
              <a:rPr lang="en-US" altLang="x-none" sz="2800" b="1" kern="1200" baseline="40000" dirty="0">
                <a:latin typeface="+mn-lt"/>
                <a:ea typeface="+mn-ea"/>
                <a:cs typeface="+mn-cs"/>
              </a:rPr>
              <a:t>k</a:t>
            </a:r>
            <a:r>
              <a:rPr lang="en-US" altLang="x-none" sz="2800" b="1" kern="1200" baseline="0" dirty="0">
                <a:latin typeface="+mn-lt"/>
                <a:ea typeface="+mn-ea"/>
                <a:cs typeface="+mn-cs"/>
              </a:rPr>
              <a:t>-1</a:t>
            </a:r>
            <a:r>
              <a:rPr lang="zh-CN" altLang="en-US" sz="2800" b="1" kern="1200" baseline="0" dirty="0">
                <a:latin typeface="宋体" panose="02010600030101010101" pitchFamily="2" charset="-122"/>
                <a:ea typeface="+mn-ea"/>
                <a:cs typeface="+mn-cs"/>
              </a:rPr>
              <a:t>个结点的二叉树称为</a:t>
            </a:r>
            <a:r>
              <a:rPr lang="zh-CN" altLang="en-US" sz="2800" b="1" kern="1200" baseline="0" dirty="0">
                <a:solidFill>
                  <a:schemeClr val="folHlink"/>
                </a:solidFill>
                <a:latin typeface="宋体" panose="02010600030101010101" pitchFamily="2" charset="-122"/>
                <a:ea typeface="+mn-ea"/>
                <a:cs typeface="+mn-cs"/>
              </a:rPr>
              <a:t>满二叉树</a:t>
            </a:r>
            <a:r>
              <a:rPr lang="en-US" altLang="x-none" sz="2800" b="1" kern="1200" baseline="0" dirty="0">
                <a:latin typeface="+mn-lt"/>
                <a:ea typeface="+mn-ea"/>
                <a:cs typeface="+mn-cs"/>
              </a:rPr>
              <a:t>(Full Binary Tree)</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如图</a:t>
            </a:r>
            <a:r>
              <a:rPr lang="en-US" altLang="x-none" sz="2800" b="1" kern="1200" baseline="0" dirty="0">
                <a:latin typeface="+mn-lt"/>
                <a:ea typeface="+mn-ea"/>
                <a:cs typeface="+mn-cs"/>
              </a:rPr>
              <a:t>6-4(a)</a:t>
            </a:r>
            <a:r>
              <a:rPr lang="en-US" altLang="x-none" sz="2800" b="1" kern="1200" baseline="0" dirty="0">
                <a:latin typeface="宋体" panose="02010600030101010101" pitchFamily="2" charset="-122"/>
                <a:ea typeface="+mn-ea"/>
                <a:cs typeface="+mn-cs"/>
              </a:rPr>
              <a:t> </a:t>
            </a:r>
            <a:r>
              <a:rPr lang="zh-CN" altLang="en-US" sz="2800" b="1" kern="1200" baseline="0" dirty="0">
                <a:latin typeface="宋体" panose="02010600030101010101" pitchFamily="2" charset="-122"/>
                <a:ea typeface="+mn-ea"/>
                <a:cs typeface="+mn-cs"/>
              </a:rPr>
              <a:t>就是一棵深度为</a:t>
            </a:r>
            <a:r>
              <a:rPr lang="en-US" altLang="x-none" sz="2800" b="1" kern="1200" baseline="0" dirty="0">
                <a:latin typeface="+mn-lt"/>
                <a:ea typeface="+mn-ea"/>
                <a:cs typeface="+mn-cs"/>
              </a:rPr>
              <a:t>4</a:t>
            </a:r>
            <a:r>
              <a:rPr lang="zh-CN" altLang="en-US" sz="2800" b="1" kern="1200" baseline="0" dirty="0">
                <a:latin typeface="宋体" panose="02010600030101010101" pitchFamily="2" charset="-122"/>
                <a:ea typeface="+mn-ea"/>
                <a:cs typeface="+mn-cs"/>
              </a:rPr>
              <a:t>的满二叉树。</a:t>
            </a:r>
            <a:endParaRPr lang="zh-CN" altLang="en-US" sz="2800" b="1" kern="1200" baseline="0" dirty="0">
              <a:latin typeface="宋体" panose="02010600030101010101" pitchFamily="2" charset="-122"/>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41" name="组合 312321"/>
          <p:cNvGrpSpPr/>
          <p:nvPr/>
        </p:nvGrpSpPr>
        <p:grpSpPr>
          <a:xfrm>
            <a:off x="1676400" y="76200"/>
            <a:ext cx="8763000" cy="6324600"/>
            <a:chOff x="0" y="0"/>
            <a:chExt cx="5520" cy="3984"/>
          </a:xfrm>
        </p:grpSpPr>
        <p:grpSp>
          <p:nvGrpSpPr>
            <p:cNvPr id="266242" name="组合 312322"/>
            <p:cNvGrpSpPr/>
            <p:nvPr/>
          </p:nvGrpSpPr>
          <p:grpSpPr>
            <a:xfrm>
              <a:off x="0" y="0"/>
              <a:ext cx="5520" cy="1884"/>
              <a:chOff x="0" y="0"/>
              <a:chExt cx="5520" cy="1884"/>
            </a:xfrm>
          </p:grpSpPr>
          <p:grpSp>
            <p:nvGrpSpPr>
              <p:cNvPr id="266243" name="组合 312323"/>
              <p:cNvGrpSpPr/>
              <p:nvPr/>
            </p:nvGrpSpPr>
            <p:grpSpPr>
              <a:xfrm>
                <a:off x="0" y="0"/>
                <a:ext cx="3024" cy="1577"/>
                <a:chOff x="0" y="0"/>
                <a:chExt cx="3024" cy="1577"/>
              </a:xfrm>
            </p:grpSpPr>
            <p:grpSp>
              <p:nvGrpSpPr>
                <p:cNvPr id="266244" name="组合 312324"/>
                <p:cNvGrpSpPr/>
                <p:nvPr/>
              </p:nvGrpSpPr>
              <p:grpSpPr>
                <a:xfrm>
                  <a:off x="0" y="896"/>
                  <a:ext cx="585" cy="681"/>
                  <a:chOff x="0" y="0"/>
                  <a:chExt cx="585" cy="681"/>
                </a:xfrm>
              </p:grpSpPr>
              <p:sp>
                <p:nvSpPr>
                  <p:cNvPr id="266245" name="椭圆 312325"/>
                  <p:cNvSpPr/>
                  <p:nvPr/>
                </p:nvSpPr>
                <p:spPr>
                  <a:xfrm>
                    <a:off x="0" y="432"/>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266246" name="椭圆 312326"/>
                  <p:cNvSpPr/>
                  <p:nvPr/>
                </p:nvSpPr>
                <p:spPr>
                  <a:xfrm>
                    <a:off x="336" y="432"/>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9</a:t>
                    </a:r>
                    <a:endParaRPr lang="en-US" altLang="x-none" sz="2400" dirty="0">
                      <a:latin typeface="Times New Roman" panose="02020603050405020304" pitchFamily="2" charset="0"/>
                      <a:ea typeface="宋体" panose="02010600030101010101" pitchFamily="2" charset="-122"/>
                    </a:endParaRPr>
                  </a:p>
                </p:txBody>
              </p:sp>
              <p:sp>
                <p:nvSpPr>
                  <p:cNvPr id="266247" name="椭圆 312327"/>
                  <p:cNvSpPr/>
                  <p:nvPr/>
                </p:nvSpPr>
                <p:spPr>
                  <a:xfrm>
                    <a:off x="144"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266248" name="直接连接符 312328"/>
                  <p:cNvSpPr/>
                  <p:nvPr/>
                </p:nvSpPr>
                <p:spPr>
                  <a:xfrm flipH="1">
                    <a:off x="96" y="240"/>
                    <a:ext cx="96" cy="192"/>
                  </a:xfrm>
                  <a:prstGeom prst="line">
                    <a:avLst/>
                  </a:prstGeom>
                  <a:ln w="9525" cap="flat" cmpd="sng">
                    <a:solidFill>
                      <a:schemeClr val="tx1"/>
                    </a:solidFill>
                    <a:prstDash val="solid"/>
                    <a:round/>
                    <a:headEnd type="none" w="med" len="med"/>
                    <a:tailEnd type="none" w="med" len="med"/>
                  </a:ln>
                </p:spPr>
              </p:sp>
              <p:sp>
                <p:nvSpPr>
                  <p:cNvPr id="266249" name="直接连接符 312329"/>
                  <p:cNvSpPr/>
                  <p:nvPr/>
                </p:nvSpPr>
                <p:spPr>
                  <a:xfrm>
                    <a:off x="328" y="224"/>
                    <a:ext cx="96" cy="215"/>
                  </a:xfrm>
                  <a:prstGeom prst="line">
                    <a:avLst/>
                  </a:prstGeom>
                  <a:ln w="9525" cap="flat" cmpd="sng">
                    <a:solidFill>
                      <a:schemeClr val="tx1"/>
                    </a:solidFill>
                    <a:prstDash val="solid"/>
                    <a:round/>
                    <a:headEnd type="none" w="med" len="med"/>
                    <a:tailEnd type="none" w="med" len="med"/>
                  </a:ln>
                </p:spPr>
              </p:sp>
            </p:grpSp>
            <p:grpSp>
              <p:nvGrpSpPr>
                <p:cNvPr id="266250" name="组合 312330"/>
                <p:cNvGrpSpPr/>
                <p:nvPr/>
              </p:nvGrpSpPr>
              <p:grpSpPr>
                <a:xfrm>
                  <a:off x="624" y="896"/>
                  <a:ext cx="749" cy="681"/>
                  <a:chOff x="0" y="0"/>
                  <a:chExt cx="749" cy="681"/>
                </a:xfrm>
              </p:grpSpPr>
              <p:sp>
                <p:nvSpPr>
                  <p:cNvPr id="266251" name="椭圆 312331"/>
                  <p:cNvSpPr/>
                  <p:nvPr/>
                </p:nvSpPr>
                <p:spPr>
                  <a:xfrm>
                    <a:off x="0" y="432"/>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10</a:t>
                    </a:r>
                    <a:endParaRPr lang="en-US" altLang="x-none" sz="2400" dirty="0">
                      <a:latin typeface="Times New Roman" panose="02020603050405020304" pitchFamily="2" charset="0"/>
                      <a:ea typeface="宋体" panose="02010600030101010101" pitchFamily="2" charset="-122"/>
                    </a:endParaRPr>
                  </a:p>
                </p:txBody>
              </p:sp>
              <p:sp>
                <p:nvSpPr>
                  <p:cNvPr id="266252" name="椭圆 312332"/>
                  <p:cNvSpPr/>
                  <p:nvPr/>
                </p:nvSpPr>
                <p:spPr>
                  <a:xfrm>
                    <a:off x="432" y="432"/>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11</a:t>
                    </a:r>
                    <a:endParaRPr lang="en-US" altLang="x-none" sz="2400" dirty="0">
                      <a:latin typeface="Times New Roman" panose="02020603050405020304" pitchFamily="2" charset="0"/>
                      <a:ea typeface="宋体" panose="02010600030101010101" pitchFamily="2" charset="-122"/>
                    </a:endParaRPr>
                  </a:p>
                </p:txBody>
              </p:sp>
              <p:sp>
                <p:nvSpPr>
                  <p:cNvPr id="266253" name="椭圆 312333"/>
                  <p:cNvSpPr/>
                  <p:nvPr/>
                </p:nvSpPr>
                <p:spPr>
                  <a:xfrm>
                    <a:off x="231"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266254" name="直接连接符 312334"/>
                  <p:cNvSpPr/>
                  <p:nvPr/>
                </p:nvSpPr>
                <p:spPr>
                  <a:xfrm flipH="1">
                    <a:off x="192" y="240"/>
                    <a:ext cx="96" cy="204"/>
                  </a:xfrm>
                  <a:prstGeom prst="line">
                    <a:avLst/>
                  </a:prstGeom>
                  <a:ln w="9525" cap="flat" cmpd="sng">
                    <a:solidFill>
                      <a:schemeClr val="tx1"/>
                    </a:solidFill>
                    <a:prstDash val="solid"/>
                    <a:round/>
                    <a:headEnd type="none" w="med" len="med"/>
                    <a:tailEnd type="none" w="med" len="med"/>
                  </a:ln>
                </p:spPr>
              </p:sp>
              <p:sp>
                <p:nvSpPr>
                  <p:cNvPr id="266255" name="直接连接符 312335"/>
                  <p:cNvSpPr/>
                  <p:nvPr/>
                </p:nvSpPr>
                <p:spPr>
                  <a:xfrm>
                    <a:off x="432" y="232"/>
                    <a:ext cx="96" cy="204"/>
                  </a:xfrm>
                  <a:prstGeom prst="line">
                    <a:avLst/>
                  </a:prstGeom>
                  <a:ln w="9525" cap="flat" cmpd="sng">
                    <a:solidFill>
                      <a:schemeClr val="tx1"/>
                    </a:solidFill>
                    <a:prstDash val="solid"/>
                    <a:round/>
                    <a:headEnd type="none" w="med" len="med"/>
                    <a:tailEnd type="none" w="med" len="med"/>
                  </a:ln>
                </p:spPr>
              </p:sp>
            </p:grpSp>
            <p:grpSp>
              <p:nvGrpSpPr>
                <p:cNvPr id="266256" name="组合 312336"/>
                <p:cNvGrpSpPr/>
                <p:nvPr/>
              </p:nvGrpSpPr>
              <p:grpSpPr>
                <a:xfrm>
                  <a:off x="1459" y="895"/>
                  <a:ext cx="749" cy="681"/>
                  <a:chOff x="0" y="0"/>
                  <a:chExt cx="749" cy="681"/>
                </a:xfrm>
              </p:grpSpPr>
              <p:sp>
                <p:nvSpPr>
                  <p:cNvPr id="266257" name="椭圆 312337"/>
                  <p:cNvSpPr/>
                  <p:nvPr/>
                </p:nvSpPr>
                <p:spPr>
                  <a:xfrm>
                    <a:off x="0" y="432"/>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12</a:t>
                    </a:r>
                    <a:endParaRPr lang="en-US" altLang="x-none" sz="2400" dirty="0">
                      <a:latin typeface="Times New Roman" panose="02020603050405020304" pitchFamily="2" charset="0"/>
                      <a:ea typeface="宋体" panose="02010600030101010101" pitchFamily="2" charset="-122"/>
                    </a:endParaRPr>
                  </a:p>
                </p:txBody>
              </p:sp>
              <p:sp>
                <p:nvSpPr>
                  <p:cNvPr id="266258" name="椭圆 312338"/>
                  <p:cNvSpPr/>
                  <p:nvPr/>
                </p:nvSpPr>
                <p:spPr>
                  <a:xfrm>
                    <a:off x="432" y="432"/>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13</a:t>
                    </a:r>
                    <a:endParaRPr lang="en-US" altLang="x-none" sz="2400" dirty="0">
                      <a:latin typeface="Times New Roman" panose="02020603050405020304" pitchFamily="2" charset="0"/>
                      <a:ea typeface="宋体" panose="02010600030101010101" pitchFamily="2" charset="-122"/>
                    </a:endParaRPr>
                  </a:p>
                </p:txBody>
              </p:sp>
              <p:sp>
                <p:nvSpPr>
                  <p:cNvPr id="266259" name="椭圆 312339"/>
                  <p:cNvSpPr/>
                  <p:nvPr/>
                </p:nvSpPr>
                <p:spPr>
                  <a:xfrm>
                    <a:off x="231"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266260" name="直接连接符 312340"/>
                  <p:cNvSpPr/>
                  <p:nvPr/>
                </p:nvSpPr>
                <p:spPr>
                  <a:xfrm flipH="1">
                    <a:off x="192" y="240"/>
                    <a:ext cx="96" cy="204"/>
                  </a:xfrm>
                  <a:prstGeom prst="line">
                    <a:avLst/>
                  </a:prstGeom>
                  <a:ln w="9525" cap="flat" cmpd="sng">
                    <a:solidFill>
                      <a:schemeClr val="tx1"/>
                    </a:solidFill>
                    <a:prstDash val="solid"/>
                    <a:round/>
                    <a:headEnd type="none" w="med" len="med"/>
                    <a:tailEnd type="none" w="med" len="med"/>
                  </a:ln>
                </p:spPr>
              </p:sp>
              <p:sp>
                <p:nvSpPr>
                  <p:cNvPr id="266261" name="直接连接符 312341"/>
                  <p:cNvSpPr/>
                  <p:nvPr/>
                </p:nvSpPr>
                <p:spPr>
                  <a:xfrm>
                    <a:off x="432" y="232"/>
                    <a:ext cx="96" cy="204"/>
                  </a:xfrm>
                  <a:prstGeom prst="line">
                    <a:avLst/>
                  </a:prstGeom>
                  <a:ln w="9525" cap="flat" cmpd="sng">
                    <a:solidFill>
                      <a:schemeClr val="tx1"/>
                    </a:solidFill>
                    <a:prstDash val="solid"/>
                    <a:round/>
                    <a:headEnd type="none" w="med" len="med"/>
                    <a:tailEnd type="none" w="med" len="med"/>
                  </a:ln>
                </p:spPr>
              </p:sp>
            </p:grpSp>
            <p:grpSp>
              <p:nvGrpSpPr>
                <p:cNvPr id="266262" name="组合 312342"/>
                <p:cNvGrpSpPr/>
                <p:nvPr/>
              </p:nvGrpSpPr>
              <p:grpSpPr>
                <a:xfrm>
                  <a:off x="2275" y="896"/>
                  <a:ext cx="749" cy="681"/>
                  <a:chOff x="0" y="0"/>
                  <a:chExt cx="749" cy="681"/>
                </a:xfrm>
              </p:grpSpPr>
              <p:sp>
                <p:nvSpPr>
                  <p:cNvPr id="266263" name="椭圆 312343"/>
                  <p:cNvSpPr/>
                  <p:nvPr/>
                </p:nvSpPr>
                <p:spPr>
                  <a:xfrm>
                    <a:off x="0" y="432"/>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14</a:t>
                    </a:r>
                    <a:endParaRPr lang="en-US" altLang="x-none" sz="2400" dirty="0">
                      <a:latin typeface="Times New Roman" panose="02020603050405020304" pitchFamily="2" charset="0"/>
                      <a:ea typeface="宋体" panose="02010600030101010101" pitchFamily="2" charset="-122"/>
                    </a:endParaRPr>
                  </a:p>
                </p:txBody>
              </p:sp>
              <p:sp>
                <p:nvSpPr>
                  <p:cNvPr id="266264" name="椭圆 312344"/>
                  <p:cNvSpPr/>
                  <p:nvPr/>
                </p:nvSpPr>
                <p:spPr>
                  <a:xfrm>
                    <a:off x="432" y="432"/>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15</a:t>
                    </a:r>
                    <a:endParaRPr lang="en-US" altLang="x-none" sz="2400" dirty="0">
                      <a:latin typeface="Times New Roman" panose="02020603050405020304" pitchFamily="2" charset="0"/>
                      <a:ea typeface="宋体" panose="02010600030101010101" pitchFamily="2" charset="-122"/>
                    </a:endParaRPr>
                  </a:p>
                </p:txBody>
              </p:sp>
              <p:sp>
                <p:nvSpPr>
                  <p:cNvPr id="266265" name="椭圆 312345"/>
                  <p:cNvSpPr/>
                  <p:nvPr/>
                </p:nvSpPr>
                <p:spPr>
                  <a:xfrm>
                    <a:off x="231"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sp>
                <p:nvSpPr>
                  <p:cNvPr id="266266" name="直接连接符 312346"/>
                  <p:cNvSpPr/>
                  <p:nvPr/>
                </p:nvSpPr>
                <p:spPr>
                  <a:xfrm flipH="1">
                    <a:off x="192" y="240"/>
                    <a:ext cx="96" cy="204"/>
                  </a:xfrm>
                  <a:prstGeom prst="line">
                    <a:avLst/>
                  </a:prstGeom>
                  <a:ln w="9525" cap="flat" cmpd="sng">
                    <a:solidFill>
                      <a:schemeClr val="tx1"/>
                    </a:solidFill>
                    <a:prstDash val="solid"/>
                    <a:round/>
                    <a:headEnd type="none" w="med" len="med"/>
                    <a:tailEnd type="none" w="med" len="med"/>
                  </a:ln>
                </p:spPr>
              </p:sp>
              <p:sp>
                <p:nvSpPr>
                  <p:cNvPr id="266267" name="直接连接符 312347"/>
                  <p:cNvSpPr/>
                  <p:nvPr/>
                </p:nvSpPr>
                <p:spPr>
                  <a:xfrm>
                    <a:off x="432" y="232"/>
                    <a:ext cx="96" cy="204"/>
                  </a:xfrm>
                  <a:prstGeom prst="line">
                    <a:avLst/>
                  </a:prstGeom>
                  <a:ln w="9525" cap="flat" cmpd="sng">
                    <a:solidFill>
                      <a:schemeClr val="tx1"/>
                    </a:solidFill>
                    <a:prstDash val="solid"/>
                    <a:round/>
                    <a:headEnd type="none" w="med" len="med"/>
                    <a:tailEnd type="none" w="med" len="med"/>
                  </a:ln>
                </p:spPr>
              </p:sp>
            </p:grpSp>
            <p:sp>
              <p:nvSpPr>
                <p:cNvPr id="266268" name="椭圆 312348"/>
                <p:cNvSpPr/>
                <p:nvPr/>
              </p:nvSpPr>
              <p:spPr>
                <a:xfrm>
                  <a:off x="504" y="431"/>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266269" name="椭圆 312349"/>
                <p:cNvSpPr/>
                <p:nvPr/>
              </p:nvSpPr>
              <p:spPr>
                <a:xfrm>
                  <a:off x="1312"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266270" name="椭圆 312350"/>
                <p:cNvSpPr/>
                <p:nvPr/>
              </p:nvSpPr>
              <p:spPr>
                <a:xfrm>
                  <a:off x="2088" y="455"/>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266271" name="直接连接符 312351"/>
                <p:cNvSpPr/>
                <p:nvPr/>
              </p:nvSpPr>
              <p:spPr>
                <a:xfrm flipH="1">
                  <a:off x="288" y="656"/>
                  <a:ext cx="240" cy="240"/>
                </a:xfrm>
                <a:prstGeom prst="line">
                  <a:avLst/>
                </a:prstGeom>
                <a:ln w="9525" cap="flat" cmpd="sng">
                  <a:solidFill>
                    <a:schemeClr val="tx1"/>
                  </a:solidFill>
                  <a:prstDash val="solid"/>
                  <a:round/>
                  <a:headEnd type="none" w="med" len="med"/>
                  <a:tailEnd type="none" w="med" len="med"/>
                </a:ln>
              </p:spPr>
            </p:sp>
            <p:sp>
              <p:nvSpPr>
                <p:cNvPr id="266272" name="直接连接符 312352"/>
                <p:cNvSpPr/>
                <p:nvPr/>
              </p:nvSpPr>
              <p:spPr>
                <a:xfrm>
                  <a:off x="720" y="656"/>
                  <a:ext cx="240" cy="240"/>
                </a:xfrm>
                <a:prstGeom prst="line">
                  <a:avLst/>
                </a:prstGeom>
                <a:ln w="9525" cap="flat" cmpd="sng">
                  <a:solidFill>
                    <a:schemeClr val="tx1"/>
                  </a:solidFill>
                  <a:prstDash val="solid"/>
                  <a:round/>
                  <a:headEnd type="none" w="med" len="med"/>
                  <a:tailEnd type="none" w="med" len="med"/>
                </a:ln>
              </p:spPr>
            </p:sp>
            <p:sp>
              <p:nvSpPr>
                <p:cNvPr id="266273" name="直接连接符 312353"/>
                <p:cNvSpPr/>
                <p:nvPr/>
              </p:nvSpPr>
              <p:spPr>
                <a:xfrm flipH="1">
                  <a:off x="1872" y="656"/>
                  <a:ext cx="240" cy="240"/>
                </a:xfrm>
                <a:prstGeom prst="line">
                  <a:avLst/>
                </a:prstGeom>
                <a:ln w="9525" cap="flat" cmpd="sng">
                  <a:solidFill>
                    <a:schemeClr val="tx1"/>
                  </a:solidFill>
                  <a:prstDash val="solid"/>
                  <a:round/>
                  <a:headEnd type="none" w="med" len="med"/>
                  <a:tailEnd type="none" w="med" len="med"/>
                </a:ln>
              </p:spPr>
            </p:sp>
            <p:sp>
              <p:nvSpPr>
                <p:cNvPr id="266274" name="直接连接符 312354"/>
                <p:cNvSpPr/>
                <p:nvPr/>
              </p:nvSpPr>
              <p:spPr>
                <a:xfrm>
                  <a:off x="2304" y="656"/>
                  <a:ext cx="288" cy="240"/>
                </a:xfrm>
                <a:prstGeom prst="line">
                  <a:avLst/>
                </a:prstGeom>
                <a:ln w="9525" cap="flat" cmpd="sng">
                  <a:solidFill>
                    <a:schemeClr val="tx1"/>
                  </a:solidFill>
                  <a:prstDash val="solid"/>
                  <a:round/>
                  <a:headEnd type="none" w="med" len="med"/>
                  <a:tailEnd type="none" w="med" len="med"/>
                </a:ln>
              </p:spPr>
            </p:sp>
            <p:sp>
              <p:nvSpPr>
                <p:cNvPr id="266275" name="直接连接符 312355"/>
                <p:cNvSpPr/>
                <p:nvPr/>
              </p:nvSpPr>
              <p:spPr>
                <a:xfrm flipH="1">
                  <a:off x="728" y="176"/>
                  <a:ext cx="576" cy="288"/>
                </a:xfrm>
                <a:prstGeom prst="line">
                  <a:avLst/>
                </a:prstGeom>
                <a:ln w="9525" cap="flat" cmpd="sng">
                  <a:solidFill>
                    <a:schemeClr val="tx1"/>
                  </a:solidFill>
                  <a:prstDash val="solid"/>
                  <a:round/>
                  <a:headEnd type="none" w="med" len="med"/>
                  <a:tailEnd type="none" w="med" len="med"/>
                </a:ln>
              </p:spPr>
            </p:sp>
            <p:sp>
              <p:nvSpPr>
                <p:cNvPr id="266276" name="直接连接符 312356"/>
                <p:cNvSpPr/>
                <p:nvPr/>
              </p:nvSpPr>
              <p:spPr>
                <a:xfrm>
                  <a:off x="1560" y="184"/>
                  <a:ext cx="576" cy="288"/>
                </a:xfrm>
                <a:prstGeom prst="line">
                  <a:avLst/>
                </a:prstGeom>
                <a:ln w="9525" cap="flat" cmpd="sng">
                  <a:solidFill>
                    <a:schemeClr val="tx1"/>
                  </a:solidFill>
                  <a:prstDash val="solid"/>
                  <a:round/>
                  <a:headEnd type="none" w="med" len="med"/>
                  <a:tailEnd type="none" w="med" len="med"/>
                </a:ln>
              </p:spPr>
            </p:sp>
          </p:grpSp>
          <p:grpSp>
            <p:nvGrpSpPr>
              <p:cNvPr id="266277" name="组合 312357"/>
              <p:cNvGrpSpPr/>
              <p:nvPr/>
            </p:nvGrpSpPr>
            <p:grpSpPr>
              <a:xfrm>
                <a:off x="3159" y="32"/>
                <a:ext cx="2361" cy="1545"/>
                <a:chOff x="0" y="0"/>
                <a:chExt cx="2361" cy="1545"/>
              </a:xfrm>
            </p:grpSpPr>
            <p:grpSp>
              <p:nvGrpSpPr>
                <p:cNvPr id="266278" name="组合 312358"/>
                <p:cNvGrpSpPr/>
                <p:nvPr/>
              </p:nvGrpSpPr>
              <p:grpSpPr>
                <a:xfrm>
                  <a:off x="0" y="864"/>
                  <a:ext cx="585" cy="681"/>
                  <a:chOff x="0" y="0"/>
                  <a:chExt cx="585" cy="681"/>
                </a:xfrm>
              </p:grpSpPr>
              <p:sp>
                <p:nvSpPr>
                  <p:cNvPr id="266279" name="椭圆 312359"/>
                  <p:cNvSpPr/>
                  <p:nvPr/>
                </p:nvSpPr>
                <p:spPr>
                  <a:xfrm>
                    <a:off x="0" y="432"/>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266280" name="椭圆 312360"/>
                  <p:cNvSpPr/>
                  <p:nvPr/>
                </p:nvSpPr>
                <p:spPr>
                  <a:xfrm>
                    <a:off x="336" y="432"/>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9</a:t>
                    </a:r>
                    <a:endParaRPr lang="en-US" altLang="x-none" sz="2400" dirty="0">
                      <a:latin typeface="Times New Roman" panose="02020603050405020304" pitchFamily="2" charset="0"/>
                      <a:ea typeface="宋体" panose="02010600030101010101" pitchFamily="2" charset="-122"/>
                    </a:endParaRPr>
                  </a:p>
                </p:txBody>
              </p:sp>
              <p:sp>
                <p:nvSpPr>
                  <p:cNvPr id="266281" name="椭圆 312361"/>
                  <p:cNvSpPr/>
                  <p:nvPr/>
                </p:nvSpPr>
                <p:spPr>
                  <a:xfrm>
                    <a:off x="144"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266282" name="直接连接符 312362"/>
                  <p:cNvSpPr/>
                  <p:nvPr/>
                </p:nvSpPr>
                <p:spPr>
                  <a:xfrm flipH="1">
                    <a:off x="96" y="240"/>
                    <a:ext cx="96" cy="192"/>
                  </a:xfrm>
                  <a:prstGeom prst="line">
                    <a:avLst/>
                  </a:prstGeom>
                  <a:ln w="9525" cap="flat" cmpd="sng">
                    <a:solidFill>
                      <a:schemeClr val="tx1"/>
                    </a:solidFill>
                    <a:prstDash val="solid"/>
                    <a:round/>
                    <a:headEnd type="none" w="med" len="med"/>
                    <a:tailEnd type="none" w="med" len="med"/>
                  </a:ln>
                </p:spPr>
              </p:sp>
              <p:sp>
                <p:nvSpPr>
                  <p:cNvPr id="266283" name="直接连接符 312363"/>
                  <p:cNvSpPr/>
                  <p:nvPr/>
                </p:nvSpPr>
                <p:spPr>
                  <a:xfrm>
                    <a:off x="328" y="224"/>
                    <a:ext cx="96" cy="215"/>
                  </a:xfrm>
                  <a:prstGeom prst="line">
                    <a:avLst/>
                  </a:prstGeom>
                  <a:ln w="9525" cap="flat" cmpd="sng">
                    <a:solidFill>
                      <a:schemeClr val="tx1"/>
                    </a:solidFill>
                    <a:prstDash val="solid"/>
                    <a:round/>
                    <a:headEnd type="none" w="med" len="med"/>
                    <a:tailEnd type="none" w="med" len="med"/>
                  </a:ln>
                </p:spPr>
              </p:sp>
            </p:grpSp>
            <p:grpSp>
              <p:nvGrpSpPr>
                <p:cNvPr id="266284" name="组合 312364"/>
                <p:cNvGrpSpPr/>
                <p:nvPr/>
              </p:nvGrpSpPr>
              <p:grpSpPr>
                <a:xfrm>
                  <a:off x="624" y="864"/>
                  <a:ext cx="749" cy="681"/>
                  <a:chOff x="0" y="0"/>
                  <a:chExt cx="749" cy="681"/>
                </a:xfrm>
              </p:grpSpPr>
              <p:sp>
                <p:nvSpPr>
                  <p:cNvPr id="266285" name="椭圆 312365"/>
                  <p:cNvSpPr/>
                  <p:nvPr/>
                </p:nvSpPr>
                <p:spPr>
                  <a:xfrm>
                    <a:off x="0" y="432"/>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10</a:t>
                    </a:r>
                    <a:endParaRPr lang="en-US" altLang="x-none" sz="2400" dirty="0">
                      <a:latin typeface="Times New Roman" panose="02020603050405020304" pitchFamily="2" charset="0"/>
                      <a:ea typeface="宋体" panose="02010600030101010101" pitchFamily="2" charset="-122"/>
                    </a:endParaRPr>
                  </a:p>
                </p:txBody>
              </p:sp>
              <p:sp>
                <p:nvSpPr>
                  <p:cNvPr id="266286" name="椭圆 312366"/>
                  <p:cNvSpPr/>
                  <p:nvPr/>
                </p:nvSpPr>
                <p:spPr>
                  <a:xfrm>
                    <a:off x="432" y="432"/>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11</a:t>
                    </a:r>
                    <a:endParaRPr lang="en-US" altLang="x-none" sz="2400" dirty="0">
                      <a:latin typeface="Times New Roman" panose="02020603050405020304" pitchFamily="2" charset="0"/>
                      <a:ea typeface="宋体" panose="02010600030101010101" pitchFamily="2" charset="-122"/>
                    </a:endParaRPr>
                  </a:p>
                </p:txBody>
              </p:sp>
              <p:sp>
                <p:nvSpPr>
                  <p:cNvPr id="266287" name="椭圆 312367"/>
                  <p:cNvSpPr/>
                  <p:nvPr/>
                </p:nvSpPr>
                <p:spPr>
                  <a:xfrm>
                    <a:off x="231"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266288" name="直接连接符 312368"/>
                  <p:cNvSpPr/>
                  <p:nvPr/>
                </p:nvSpPr>
                <p:spPr>
                  <a:xfrm flipH="1">
                    <a:off x="192" y="240"/>
                    <a:ext cx="96" cy="204"/>
                  </a:xfrm>
                  <a:prstGeom prst="line">
                    <a:avLst/>
                  </a:prstGeom>
                  <a:ln w="9525" cap="flat" cmpd="sng">
                    <a:solidFill>
                      <a:schemeClr val="tx1"/>
                    </a:solidFill>
                    <a:prstDash val="solid"/>
                    <a:round/>
                    <a:headEnd type="none" w="med" len="med"/>
                    <a:tailEnd type="none" w="med" len="med"/>
                  </a:ln>
                </p:spPr>
              </p:sp>
              <p:sp>
                <p:nvSpPr>
                  <p:cNvPr id="266289" name="直接连接符 312369"/>
                  <p:cNvSpPr/>
                  <p:nvPr/>
                </p:nvSpPr>
                <p:spPr>
                  <a:xfrm>
                    <a:off x="432" y="232"/>
                    <a:ext cx="96" cy="204"/>
                  </a:xfrm>
                  <a:prstGeom prst="line">
                    <a:avLst/>
                  </a:prstGeom>
                  <a:ln w="9525" cap="flat" cmpd="sng">
                    <a:solidFill>
                      <a:schemeClr val="tx1"/>
                    </a:solidFill>
                    <a:prstDash val="solid"/>
                    <a:round/>
                    <a:headEnd type="none" w="med" len="med"/>
                    <a:tailEnd type="none" w="med" len="med"/>
                  </a:ln>
                </p:spPr>
              </p:sp>
            </p:grpSp>
            <p:sp>
              <p:nvSpPr>
                <p:cNvPr id="266290" name="椭圆 312370"/>
                <p:cNvSpPr/>
                <p:nvPr/>
              </p:nvSpPr>
              <p:spPr>
                <a:xfrm>
                  <a:off x="504" y="399"/>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266291" name="椭圆 312371"/>
                <p:cNvSpPr/>
                <p:nvPr/>
              </p:nvSpPr>
              <p:spPr>
                <a:xfrm>
                  <a:off x="1136"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266292" name="直接连接符 312372"/>
                <p:cNvSpPr/>
                <p:nvPr/>
              </p:nvSpPr>
              <p:spPr>
                <a:xfrm flipH="1">
                  <a:off x="288" y="624"/>
                  <a:ext cx="240" cy="240"/>
                </a:xfrm>
                <a:prstGeom prst="line">
                  <a:avLst/>
                </a:prstGeom>
                <a:ln w="9525" cap="flat" cmpd="sng">
                  <a:solidFill>
                    <a:schemeClr val="tx1"/>
                  </a:solidFill>
                  <a:prstDash val="solid"/>
                  <a:round/>
                  <a:headEnd type="none" w="med" len="med"/>
                  <a:tailEnd type="none" w="med" len="med"/>
                </a:ln>
              </p:spPr>
            </p:sp>
            <p:sp>
              <p:nvSpPr>
                <p:cNvPr id="266293" name="直接连接符 312373"/>
                <p:cNvSpPr/>
                <p:nvPr/>
              </p:nvSpPr>
              <p:spPr>
                <a:xfrm>
                  <a:off x="720" y="624"/>
                  <a:ext cx="240" cy="240"/>
                </a:xfrm>
                <a:prstGeom prst="line">
                  <a:avLst/>
                </a:prstGeom>
                <a:ln w="9525" cap="flat" cmpd="sng">
                  <a:solidFill>
                    <a:schemeClr val="tx1"/>
                  </a:solidFill>
                  <a:prstDash val="solid"/>
                  <a:round/>
                  <a:headEnd type="none" w="med" len="med"/>
                  <a:tailEnd type="none" w="med" len="med"/>
                </a:ln>
              </p:spPr>
            </p:sp>
            <p:sp>
              <p:nvSpPr>
                <p:cNvPr id="266294" name="直接连接符 312374"/>
                <p:cNvSpPr/>
                <p:nvPr/>
              </p:nvSpPr>
              <p:spPr>
                <a:xfrm flipH="1">
                  <a:off x="728" y="192"/>
                  <a:ext cx="424" cy="240"/>
                </a:xfrm>
                <a:prstGeom prst="line">
                  <a:avLst/>
                </a:prstGeom>
                <a:ln w="9525" cap="flat" cmpd="sng">
                  <a:solidFill>
                    <a:schemeClr val="tx1"/>
                  </a:solidFill>
                  <a:prstDash val="solid"/>
                  <a:round/>
                  <a:headEnd type="none" w="med" len="med"/>
                  <a:tailEnd type="none" w="med" len="med"/>
                </a:ln>
              </p:spPr>
            </p:sp>
            <p:sp>
              <p:nvSpPr>
                <p:cNvPr id="266295" name="直接连接符 312375"/>
                <p:cNvSpPr/>
                <p:nvPr/>
              </p:nvSpPr>
              <p:spPr>
                <a:xfrm>
                  <a:off x="1368" y="192"/>
                  <a:ext cx="456" cy="288"/>
                </a:xfrm>
                <a:prstGeom prst="line">
                  <a:avLst/>
                </a:prstGeom>
                <a:ln w="9525" cap="flat" cmpd="sng">
                  <a:solidFill>
                    <a:schemeClr val="tx1"/>
                  </a:solidFill>
                  <a:prstDash val="solid"/>
                  <a:round/>
                  <a:headEnd type="none" w="med" len="med"/>
                  <a:tailEnd type="none" w="med" len="med"/>
                </a:ln>
              </p:spPr>
            </p:sp>
            <p:grpSp>
              <p:nvGrpSpPr>
                <p:cNvPr id="266296" name="组合 312376"/>
                <p:cNvGrpSpPr/>
                <p:nvPr/>
              </p:nvGrpSpPr>
              <p:grpSpPr>
                <a:xfrm>
                  <a:off x="1459" y="423"/>
                  <a:ext cx="902" cy="1121"/>
                  <a:chOff x="0" y="0"/>
                  <a:chExt cx="902" cy="1121"/>
                </a:xfrm>
              </p:grpSpPr>
              <p:sp>
                <p:nvSpPr>
                  <p:cNvPr id="266297" name="椭圆 312377"/>
                  <p:cNvSpPr/>
                  <p:nvPr/>
                </p:nvSpPr>
                <p:spPr>
                  <a:xfrm>
                    <a:off x="0" y="872"/>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12</a:t>
                    </a:r>
                    <a:endParaRPr lang="en-US" altLang="x-none" sz="2400" dirty="0">
                      <a:latin typeface="Times New Roman" panose="02020603050405020304" pitchFamily="2" charset="0"/>
                      <a:ea typeface="宋体" panose="02010600030101010101" pitchFamily="2" charset="-122"/>
                    </a:endParaRPr>
                  </a:p>
                </p:txBody>
              </p:sp>
              <p:sp>
                <p:nvSpPr>
                  <p:cNvPr id="266298" name="椭圆 312378"/>
                  <p:cNvSpPr/>
                  <p:nvPr/>
                </p:nvSpPr>
                <p:spPr>
                  <a:xfrm>
                    <a:off x="231" y="44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266299" name="直接连接符 312379"/>
                  <p:cNvSpPr/>
                  <p:nvPr/>
                </p:nvSpPr>
                <p:spPr>
                  <a:xfrm flipH="1">
                    <a:off x="192" y="680"/>
                    <a:ext cx="96" cy="204"/>
                  </a:xfrm>
                  <a:prstGeom prst="line">
                    <a:avLst/>
                  </a:prstGeom>
                  <a:ln w="9525" cap="flat" cmpd="sng">
                    <a:solidFill>
                      <a:schemeClr val="tx1"/>
                    </a:solidFill>
                    <a:prstDash val="solid"/>
                    <a:round/>
                    <a:headEnd type="none" w="med" len="med"/>
                    <a:tailEnd type="none" w="med" len="med"/>
                  </a:ln>
                </p:spPr>
              </p:sp>
              <p:sp>
                <p:nvSpPr>
                  <p:cNvPr id="266300" name="椭圆 312380"/>
                  <p:cNvSpPr/>
                  <p:nvPr/>
                </p:nvSpPr>
                <p:spPr>
                  <a:xfrm>
                    <a:off x="653" y="441"/>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sp>
                <p:nvSpPr>
                  <p:cNvPr id="266301" name="椭圆 312381"/>
                  <p:cNvSpPr/>
                  <p:nvPr/>
                </p:nvSpPr>
                <p:spPr>
                  <a:xfrm>
                    <a:off x="356"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266302" name="直接连接符 312382"/>
                  <p:cNvSpPr/>
                  <p:nvPr/>
                </p:nvSpPr>
                <p:spPr>
                  <a:xfrm>
                    <a:off x="573" y="233"/>
                    <a:ext cx="176" cy="208"/>
                  </a:xfrm>
                  <a:prstGeom prst="line">
                    <a:avLst/>
                  </a:prstGeom>
                  <a:ln w="9525" cap="flat" cmpd="sng">
                    <a:solidFill>
                      <a:schemeClr val="tx1"/>
                    </a:solidFill>
                    <a:prstDash val="solid"/>
                    <a:round/>
                    <a:headEnd type="none" w="med" len="med"/>
                    <a:tailEnd type="none" w="med" len="med"/>
                  </a:ln>
                </p:spPr>
              </p:sp>
              <p:sp>
                <p:nvSpPr>
                  <p:cNvPr id="266303" name="直接连接符 312383"/>
                  <p:cNvSpPr/>
                  <p:nvPr/>
                </p:nvSpPr>
                <p:spPr>
                  <a:xfrm flipH="1">
                    <a:off x="365" y="249"/>
                    <a:ext cx="96" cy="192"/>
                  </a:xfrm>
                  <a:prstGeom prst="line">
                    <a:avLst/>
                  </a:prstGeom>
                  <a:ln w="9525" cap="flat" cmpd="sng">
                    <a:solidFill>
                      <a:schemeClr val="tx1"/>
                    </a:solidFill>
                    <a:prstDash val="solid"/>
                    <a:round/>
                    <a:headEnd type="none" w="med" len="med"/>
                    <a:tailEnd type="none" w="med" len="med"/>
                  </a:ln>
                </p:spPr>
              </p:sp>
            </p:grpSp>
          </p:grpSp>
          <p:sp>
            <p:nvSpPr>
              <p:cNvPr id="266304" name="矩形 312384"/>
              <p:cNvSpPr/>
              <p:nvPr/>
            </p:nvSpPr>
            <p:spPr>
              <a:xfrm>
                <a:off x="971" y="1680"/>
                <a:ext cx="997"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满二叉树</a:t>
                </a:r>
                <a:endParaRPr lang="zh-CN" altLang="en-US" sz="2000" b="1" dirty="0">
                  <a:latin typeface="Times New Roman" panose="02020603050405020304" pitchFamily="2" charset="0"/>
                  <a:ea typeface="宋体" panose="02010600030101010101" pitchFamily="2" charset="-122"/>
                </a:endParaRPr>
              </a:p>
            </p:txBody>
          </p:sp>
          <p:sp>
            <p:nvSpPr>
              <p:cNvPr id="266305" name="矩形 312385"/>
              <p:cNvSpPr/>
              <p:nvPr/>
            </p:nvSpPr>
            <p:spPr>
              <a:xfrm>
                <a:off x="3851" y="1680"/>
                <a:ext cx="1134"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完全二叉树</a:t>
                </a:r>
                <a:endParaRPr lang="zh-CN" altLang="en-US" sz="2000" b="1" dirty="0">
                  <a:latin typeface="Times New Roman" panose="02020603050405020304" pitchFamily="2" charset="0"/>
                  <a:ea typeface="宋体" panose="02010600030101010101" pitchFamily="2" charset="-122"/>
                </a:endParaRPr>
              </a:p>
            </p:txBody>
          </p:sp>
        </p:grpSp>
        <p:grpSp>
          <p:nvGrpSpPr>
            <p:cNvPr id="266306" name="组合 312386"/>
            <p:cNvGrpSpPr/>
            <p:nvPr/>
          </p:nvGrpSpPr>
          <p:grpSpPr>
            <a:xfrm>
              <a:off x="880" y="1968"/>
              <a:ext cx="2888" cy="1619"/>
              <a:chOff x="0" y="0"/>
              <a:chExt cx="2888" cy="1619"/>
            </a:xfrm>
          </p:grpSpPr>
          <p:grpSp>
            <p:nvGrpSpPr>
              <p:cNvPr id="266307" name="组合 312387"/>
              <p:cNvGrpSpPr/>
              <p:nvPr/>
            </p:nvGrpSpPr>
            <p:grpSpPr>
              <a:xfrm>
                <a:off x="0" y="37"/>
                <a:ext cx="1171" cy="1011"/>
                <a:chOff x="0" y="0"/>
                <a:chExt cx="1171" cy="1011"/>
              </a:xfrm>
            </p:grpSpPr>
            <p:sp>
              <p:nvSpPr>
                <p:cNvPr id="266308" name="椭圆 312388"/>
                <p:cNvSpPr/>
                <p:nvPr/>
              </p:nvSpPr>
              <p:spPr>
                <a:xfrm>
                  <a:off x="429" y="0"/>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266309" name="椭圆 312389"/>
                <p:cNvSpPr/>
                <p:nvPr/>
              </p:nvSpPr>
              <p:spPr>
                <a:xfrm>
                  <a:off x="669" y="392"/>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266310" name="椭圆 312390"/>
                <p:cNvSpPr/>
                <p:nvPr/>
              </p:nvSpPr>
              <p:spPr>
                <a:xfrm>
                  <a:off x="944" y="781"/>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grpSp>
              <p:nvGrpSpPr>
                <p:cNvPr id="266311" name="组合 312391"/>
                <p:cNvGrpSpPr/>
                <p:nvPr/>
              </p:nvGrpSpPr>
              <p:grpSpPr>
                <a:xfrm>
                  <a:off x="0" y="384"/>
                  <a:ext cx="603" cy="627"/>
                  <a:chOff x="0" y="0"/>
                  <a:chExt cx="603" cy="627"/>
                </a:xfrm>
              </p:grpSpPr>
              <p:sp>
                <p:nvSpPr>
                  <p:cNvPr id="266312" name="椭圆 312392"/>
                  <p:cNvSpPr/>
                  <p:nvPr/>
                </p:nvSpPr>
                <p:spPr>
                  <a:xfrm>
                    <a:off x="176" y="0"/>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266313" name="椭圆 312393"/>
                  <p:cNvSpPr/>
                  <p:nvPr/>
                </p:nvSpPr>
                <p:spPr>
                  <a:xfrm>
                    <a:off x="0" y="400"/>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266314" name="椭圆 312394"/>
                  <p:cNvSpPr/>
                  <p:nvPr/>
                </p:nvSpPr>
                <p:spPr>
                  <a:xfrm>
                    <a:off x="376" y="397"/>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266315" name="直接连接符 312395"/>
                  <p:cNvSpPr/>
                  <p:nvPr/>
                </p:nvSpPr>
                <p:spPr>
                  <a:xfrm flipH="1">
                    <a:off x="128" y="216"/>
                    <a:ext cx="96" cy="181"/>
                  </a:xfrm>
                  <a:prstGeom prst="line">
                    <a:avLst/>
                  </a:prstGeom>
                  <a:ln w="9525" cap="flat" cmpd="sng">
                    <a:solidFill>
                      <a:schemeClr val="tx1"/>
                    </a:solidFill>
                    <a:prstDash val="solid"/>
                    <a:round/>
                    <a:headEnd type="none" w="med" len="med"/>
                    <a:tailEnd type="none" w="med" len="med"/>
                  </a:ln>
                </p:spPr>
              </p:sp>
              <p:sp>
                <p:nvSpPr>
                  <p:cNvPr id="266316" name="直接连接符 312396"/>
                  <p:cNvSpPr/>
                  <p:nvPr/>
                </p:nvSpPr>
                <p:spPr>
                  <a:xfrm>
                    <a:off x="349" y="216"/>
                    <a:ext cx="95" cy="181"/>
                  </a:xfrm>
                  <a:prstGeom prst="line">
                    <a:avLst/>
                  </a:prstGeom>
                  <a:ln w="9525" cap="flat" cmpd="sng">
                    <a:solidFill>
                      <a:schemeClr val="tx1"/>
                    </a:solidFill>
                    <a:prstDash val="solid"/>
                    <a:round/>
                    <a:headEnd type="none" w="med" len="med"/>
                    <a:tailEnd type="none" w="med" len="med"/>
                  </a:ln>
                </p:spPr>
              </p:sp>
            </p:grpSp>
            <p:sp>
              <p:nvSpPr>
                <p:cNvPr id="266317" name="直接连接符 312397"/>
                <p:cNvSpPr/>
                <p:nvPr/>
              </p:nvSpPr>
              <p:spPr>
                <a:xfrm>
                  <a:off x="864" y="592"/>
                  <a:ext cx="144" cy="192"/>
                </a:xfrm>
                <a:prstGeom prst="line">
                  <a:avLst/>
                </a:prstGeom>
                <a:ln w="9525" cap="flat" cmpd="sng">
                  <a:solidFill>
                    <a:schemeClr val="tx1"/>
                  </a:solidFill>
                  <a:prstDash val="solid"/>
                  <a:round/>
                  <a:headEnd type="none" w="med" len="med"/>
                  <a:tailEnd type="none" w="med" len="med"/>
                </a:ln>
              </p:spPr>
            </p:sp>
            <p:sp>
              <p:nvSpPr>
                <p:cNvPr id="266318" name="直接连接符 312398"/>
                <p:cNvSpPr/>
                <p:nvPr/>
              </p:nvSpPr>
              <p:spPr>
                <a:xfrm>
                  <a:off x="616" y="200"/>
                  <a:ext cx="144" cy="192"/>
                </a:xfrm>
                <a:prstGeom prst="line">
                  <a:avLst/>
                </a:prstGeom>
                <a:ln w="9525" cap="flat" cmpd="sng">
                  <a:solidFill>
                    <a:schemeClr val="tx1"/>
                  </a:solidFill>
                  <a:prstDash val="solid"/>
                  <a:round/>
                  <a:headEnd type="none" w="med" len="med"/>
                  <a:tailEnd type="none" w="med" len="med"/>
                </a:ln>
              </p:spPr>
            </p:sp>
            <p:sp>
              <p:nvSpPr>
                <p:cNvPr id="266319" name="直接连接符 312399"/>
                <p:cNvSpPr/>
                <p:nvPr/>
              </p:nvSpPr>
              <p:spPr>
                <a:xfrm flipH="1">
                  <a:off x="352" y="208"/>
                  <a:ext cx="144" cy="192"/>
                </a:xfrm>
                <a:prstGeom prst="line">
                  <a:avLst/>
                </a:prstGeom>
                <a:ln w="9525" cap="flat" cmpd="sng">
                  <a:solidFill>
                    <a:schemeClr val="tx1"/>
                  </a:solidFill>
                  <a:prstDash val="solid"/>
                  <a:round/>
                  <a:headEnd type="none" w="med" len="med"/>
                  <a:tailEnd type="none" w="med" len="med"/>
                </a:ln>
              </p:spPr>
            </p:sp>
          </p:grpSp>
          <p:grpSp>
            <p:nvGrpSpPr>
              <p:cNvPr id="266320" name="组合 312400"/>
              <p:cNvGrpSpPr/>
              <p:nvPr/>
            </p:nvGrpSpPr>
            <p:grpSpPr>
              <a:xfrm>
                <a:off x="1904" y="0"/>
                <a:ext cx="984" cy="1480"/>
                <a:chOff x="0" y="0"/>
                <a:chExt cx="984" cy="1480"/>
              </a:xfrm>
            </p:grpSpPr>
            <p:grpSp>
              <p:nvGrpSpPr>
                <p:cNvPr id="266321" name="组合 312401"/>
                <p:cNvGrpSpPr/>
                <p:nvPr/>
              </p:nvGrpSpPr>
              <p:grpSpPr>
                <a:xfrm>
                  <a:off x="373" y="853"/>
                  <a:ext cx="603" cy="627"/>
                  <a:chOff x="0" y="0"/>
                  <a:chExt cx="603" cy="627"/>
                </a:xfrm>
              </p:grpSpPr>
              <p:sp>
                <p:nvSpPr>
                  <p:cNvPr id="266322" name="椭圆 312402"/>
                  <p:cNvSpPr/>
                  <p:nvPr/>
                </p:nvSpPr>
                <p:spPr>
                  <a:xfrm>
                    <a:off x="176" y="0"/>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266323" name="椭圆 312403"/>
                  <p:cNvSpPr/>
                  <p:nvPr/>
                </p:nvSpPr>
                <p:spPr>
                  <a:xfrm>
                    <a:off x="0" y="400"/>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266324" name="椭圆 312404"/>
                  <p:cNvSpPr/>
                  <p:nvPr/>
                </p:nvSpPr>
                <p:spPr>
                  <a:xfrm>
                    <a:off x="376" y="397"/>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sp>
                <p:nvSpPr>
                  <p:cNvPr id="266325" name="直接连接符 312405"/>
                  <p:cNvSpPr/>
                  <p:nvPr/>
                </p:nvSpPr>
                <p:spPr>
                  <a:xfrm flipH="1">
                    <a:off x="128" y="216"/>
                    <a:ext cx="96" cy="181"/>
                  </a:xfrm>
                  <a:prstGeom prst="line">
                    <a:avLst/>
                  </a:prstGeom>
                  <a:ln w="9525" cap="flat" cmpd="sng">
                    <a:solidFill>
                      <a:schemeClr val="tx1"/>
                    </a:solidFill>
                    <a:prstDash val="solid"/>
                    <a:round/>
                    <a:headEnd type="none" w="med" len="med"/>
                    <a:tailEnd type="none" w="med" len="med"/>
                  </a:ln>
                </p:spPr>
              </p:sp>
              <p:sp>
                <p:nvSpPr>
                  <p:cNvPr id="266326" name="直接连接符 312406"/>
                  <p:cNvSpPr/>
                  <p:nvPr/>
                </p:nvSpPr>
                <p:spPr>
                  <a:xfrm>
                    <a:off x="349" y="216"/>
                    <a:ext cx="95" cy="181"/>
                  </a:xfrm>
                  <a:prstGeom prst="line">
                    <a:avLst/>
                  </a:prstGeom>
                  <a:ln w="9525" cap="flat" cmpd="sng">
                    <a:solidFill>
                      <a:schemeClr val="tx1"/>
                    </a:solidFill>
                    <a:prstDash val="solid"/>
                    <a:round/>
                    <a:headEnd type="none" w="med" len="med"/>
                    <a:tailEnd type="none" w="med" len="med"/>
                  </a:ln>
                </p:spPr>
              </p:sp>
            </p:grpSp>
            <p:sp>
              <p:nvSpPr>
                <p:cNvPr id="266327" name="椭圆 312407"/>
                <p:cNvSpPr/>
                <p:nvPr/>
              </p:nvSpPr>
              <p:spPr>
                <a:xfrm>
                  <a:off x="0" y="864"/>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grpSp>
              <p:nvGrpSpPr>
                <p:cNvPr id="266328" name="组合 312408"/>
                <p:cNvGrpSpPr/>
                <p:nvPr/>
              </p:nvGrpSpPr>
              <p:grpSpPr>
                <a:xfrm>
                  <a:off x="264" y="0"/>
                  <a:ext cx="720" cy="704"/>
                  <a:chOff x="0" y="0"/>
                  <a:chExt cx="720" cy="704"/>
                </a:xfrm>
              </p:grpSpPr>
              <p:sp>
                <p:nvSpPr>
                  <p:cNvPr id="266329" name="椭圆 312409"/>
                  <p:cNvSpPr/>
                  <p:nvPr/>
                </p:nvSpPr>
                <p:spPr>
                  <a:xfrm>
                    <a:off x="0" y="464"/>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266330" name="椭圆 312410"/>
                  <p:cNvSpPr/>
                  <p:nvPr/>
                </p:nvSpPr>
                <p:spPr>
                  <a:xfrm>
                    <a:off x="216" y="0"/>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266331" name="椭圆 312411"/>
                  <p:cNvSpPr/>
                  <p:nvPr/>
                </p:nvSpPr>
                <p:spPr>
                  <a:xfrm>
                    <a:off x="493" y="477"/>
                    <a:ext cx="227"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266332" name="直接连接符 312412"/>
                  <p:cNvSpPr/>
                  <p:nvPr/>
                </p:nvSpPr>
                <p:spPr>
                  <a:xfrm flipH="1">
                    <a:off x="144" y="224"/>
                    <a:ext cx="144" cy="240"/>
                  </a:xfrm>
                  <a:prstGeom prst="line">
                    <a:avLst/>
                  </a:prstGeom>
                  <a:ln w="9525" cap="flat" cmpd="sng">
                    <a:solidFill>
                      <a:schemeClr val="tx1"/>
                    </a:solidFill>
                    <a:prstDash val="solid"/>
                    <a:round/>
                    <a:headEnd type="none" w="med" len="med"/>
                    <a:tailEnd type="none" w="med" len="med"/>
                  </a:ln>
                </p:spPr>
              </p:sp>
              <p:sp>
                <p:nvSpPr>
                  <p:cNvPr id="266333" name="直接连接符 312413"/>
                  <p:cNvSpPr/>
                  <p:nvPr/>
                </p:nvSpPr>
                <p:spPr>
                  <a:xfrm>
                    <a:off x="400" y="200"/>
                    <a:ext cx="192" cy="288"/>
                  </a:xfrm>
                  <a:prstGeom prst="line">
                    <a:avLst/>
                  </a:prstGeom>
                  <a:ln w="9525" cap="flat" cmpd="sng">
                    <a:solidFill>
                      <a:schemeClr val="tx1"/>
                    </a:solidFill>
                    <a:prstDash val="solid"/>
                    <a:round/>
                    <a:headEnd type="none" w="med" len="med"/>
                    <a:tailEnd type="none" w="med" len="med"/>
                  </a:ln>
                </p:spPr>
              </p:sp>
            </p:grpSp>
            <p:sp>
              <p:nvSpPr>
                <p:cNvPr id="266334" name="直接连接符 312414"/>
                <p:cNvSpPr/>
                <p:nvPr/>
              </p:nvSpPr>
              <p:spPr>
                <a:xfrm flipH="1">
                  <a:off x="168" y="672"/>
                  <a:ext cx="144" cy="192"/>
                </a:xfrm>
                <a:prstGeom prst="line">
                  <a:avLst/>
                </a:prstGeom>
                <a:ln w="9525" cap="flat" cmpd="sng">
                  <a:solidFill>
                    <a:schemeClr val="tx1"/>
                  </a:solidFill>
                  <a:prstDash val="solid"/>
                  <a:round/>
                  <a:headEnd type="none" w="med" len="med"/>
                  <a:tailEnd type="none" w="med" len="med"/>
                </a:ln>
              </p:spPr>
            </p:sp>
            <p:sp>
              <p:nvSpPr>
                <p:cNvPr id="266335" name="直接连接符 312415"/>
                <p:cNvSpPr/>
                <p:nvPr/>
              </p:nvSpPr>
              <p:spPr>
                <a:xfrm>
                  <a:off x="456" y="672"/>
                  <a:ext cx="144" cy="192"/>
                </a:xfrm>
                <a:prstGeom prst="line">
                  <a:avLst/>
                </a:prstGeom>
                <a:ln w="9525" cap="flat" cmpd="sng">
                  <a:solidFill>
                    <a:schemeClr val="tx1"/>
                  </a:solidFill>
                  <a:prstDash val="solid"/>
                  <a:round/>
                  <a:headEnd type="none" w="med" len="med"/>
                  <a:tailEnd type="none" w="med" len="med"/>
                </a:ln>
              </p:spPr>
            </p:sp>
          </p:grpSp>
          <p:sp>
            <p:nvSpPr>
              <p:cNvPr id="266336" name="矩形 312416"/>
              <p:cNvSpPr/>
              <p:nvPr/>
            </p:nvSpPr>
            <p:spPr>
              <a:xfrm>
                <a:off x="800" y="1392"/>
                <a:ext cx="1292"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非完全二叉树</a:t>
                </a:r>
                <a:endParaRPr lang="zh-CN" altLang="en-US" sz="2000" b="1" dirty="0">
                  <a:latin typeface="Times New Roman" panose="02020603050405020304" pitchFamily="2" charset="0"/>
                  <a:ea typeface="宋体" panose="02010600030101010101" pitchFamily="2" charset="-122"/>
                </a:endParaRPr>
              </a:p>
            </p:txBody>
          </p:sp>
        </p:grpSp>
        <p:sp>
          <p:nvSpPr>
            <p:cNvPr id="266337" name="矩形 312417"/>
            <p:cNvSpPr/>
            <p:nvPr/>
          </p:nvSpPr>
          <p:spPr>
            <a:xfrm>
              <a:off x="1632" y="3744"/>
              <a:ext cx="1968"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6-4   </a:t>
              </a:r>
              <a:r>
                <a:rPr lang="zh-CN" altLang="en-US" sz="2000" b="1" dirty="0">
                  <a:latin typeface="Times New Roman" panose="02020603050405020304" pitchFamily="2" charset="0"/>
                  <a:ea typeface="宋体" panose="02010600030101010101" pitchFamily="2" charset="-122"/>
                </a:rPr>
                <a:t>特殊形态的</a:t>
              </a:r>
              <a:r>
                <a:rPr lang="zh-CN" altLang="en-US" sz="2000" b="1" dirty="0">
                  <a:latin typeface="宋体" panose="02010600030101010101" pitchFamily="2" charset="-122"/>
                  <a:ea typeface="宋体" panose="02010600030101010101" pitchFamily="2" charset="-122"/>
                </a:rPr>
                <a:t>二叉</a:t>
              </a:r>
              <a:r>
                <a:rPr lang="zh-CN" altLang="en-US" sz="2000" b="1" dirty="0">
                  <a:latin typeface="Arial" panose="020B0604020202020204" pitchFamily="34" charset="0"/>
                  <a:ea typeface="宋体" panose="02010600030101010101" pitchFamily="2" charset="-122"/>
                </a:rPr>
                <a:t>树</a:t>
              </a:r>
              <a:endParaRPr lang="zh-CN" altLang="en-US" sz="2000" b="1" dirty="0">
                <a:latin typeface="Arial" panose="020B0604020202020204" pitchFamily="34" charset="0"/>
                <a:ea typeface="宋体" panose="02010600030101010101" pitchFamily="2"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5" name="副标题 313345"/>
          <p:cNvSpPr>
            <a:spLocks noGrp="1"/>
          </p:cNvSpPr>
          <p:nvPr>
            <p:ph type="subTitle" sz="quarter" idx="1"/>
          </p:nvPr>
        </p:nvSpPr>
        <p:spPr>
          <a:xfrm>
            <a:off x="1676400" y="115888"/>
            <a:ext cx="8839200" cy="6426200"/>
          </a:xfrm>
        </p:spPr>
        <p:txBody>
          <a:bodyPr lIns="92075" tIns="46038" rIns="92075" bIns="46038" anchor="ctr"/>
          <a:p>
            <a:pPr algn="l" defTabSz="914400">
              <a:lnSpc>
                <a:spcPct val="110000"/>
              </a:lnSpc>
              <a:buSzPct val="80000"/>
            </a:pPr>
            <a:r>
              <a:rPr lang="zh-CN" altLang="en-US" b="1" kern="1200" baseline="0" dirty="0">
                <a:solidFill>
                  <a:schemeClr val="folHlink"/>
                </a:solidFill>
                <a:latin typeface="宋体" panose="02010600030101010101" pitchFamily="2" charset="-122"/>
                <a:ea typeface="+mn-ea"/>
                <a:cs typeface="+mn-cs"/>
              </a:rPr>
              <a:t>满二叉树的特点</a:t>
            </a:r>
            <a:r>
              <a:rPr lang="zh-CN" altLang="en-US" kern="1200" baseline="0" dirty="0">
                <a:latin typeface="宋体" panose="02010600030101010101" pitchFamily="2" charset="-122"/>
                <a:ea typeface="+mn-ea"/>
                <a:cs typeface="+mn-cs"/>
              </a:rPr>
              <a:t>：</a:t>
            </a:r>
            <a:endParaRPr lang="zh-CN" altLang="en-US" kern="1200" baseline="0" dirty="0">
              <a:latin typeface="宋体" panose="02010600030101010101" pitchFamily="2" charset="-122"/>
              <a:ea typeface="+mn-ea"/>
              <a:cs typeface="+mn-cs"/>
            </a:endParaRPr>
          </a:p>
          <a:p>
            <a:pPr marL="533400" lvl="1" algn="l" defTabSz="914400">
              <a:lnSpc>
                <a:spcPct val="110000"/>
              </a:lnSpc>
              <a:buSzPct val="90000"/>
            </a:pPr>
            <a:r>
              <a:rPr lang="zh-CN" altLang="en-US" b="1" kern="1200" baseline="0" dirty="0">
                <a:solidFill>
                  <a:schemeClr val="folHlink"/>
                </a:solidFill>
                <a:latin typeface="宋体" panose="02010600030101010101" pitchFamily="2" charset="-122"/>
                <a:ea typeface="+mn-ea"/>
                <a:cs typeface="+mn-cs"/>
              </a:rPr>
              <a:t>◆ </a:t>
            </a:r>
            <a:r>
              <a:rPr lang="zh-CN" altLang="en-US" b="1" kern="1200" baseline="0" dirty="0">
                <a:latin typeface="宋体" panose="02010600030101010101" pitchFamily="2" charset="-122"/>
                <a:ea typeface="+mn-ea"/>
                <a:cs typeface="+mn-cs"/>
              </a:rPr>
              <a:t>基本特点是每一层上的结点数总是最大结点数。</a:t>
            </a:r>
            <a:endParaRPr lang="zh-CN" altLang="en-US" b="1" kern="1200" baseline="0" dirty="0">
              <a:latin typeface="宋体" panose="02010600030101010101" pitchFamily="2" charset="-122"/>
              <a:ea typeface="+mn-ea"/>
              <a:cs typeface="+mn-cs"/>
            </a:endParaRPr>
          </a:p>
          <a:p>
            <a:pPr marL="533400" lvl="1" algn="l" defTabSz="914400">
              <a:lnSpc>
                <a:spcPct val="110000"/>
              </a:lnSpc>
              <a:buSzPct val="90000"/>
            </a:pPr>
            <a:r>
              <a:rPr lang="zh-CN" altLang="en-US" b="1" kern="1200" baseline="0" dirty="0">
                <a:solidFill>
                  <a:schemeClr val="folHlink"/>
                </a:solidFill>
                <a:latin typeface="宋体" panose="02010600030101010101" pitchFamily="2" charset="-122"/>
                <a:ea typeface="+mn-ea"/>
                <a:cs typeface="+mn-cs"/>
              </a:rPr>
              <a:t>◆ </a:t>
            </a:r>
            <a:r>
              <a:rPr lang="zh-CN" altLang="en-US" b="1" kern="1200" baseline="0" dirty="0">
                <a:latin typeface="宋体" panose="02010600030101010101" pitchFamily="2" charset="-122"/>
                <a:ea typeface="+mn-ea"/>
                <a:cs typeface="+mn-cs"/>
              </a:rPr>
              <a:t>满二叉树的所有的支结点都有左</a:t>
            </a:r>
            <a:r>
              <a:rPr lang="zh-CN" altLang="en-US" b="1" kern="1200" baseline="0" dirty="0">
                <a:latin typeface="+mn-lt"/>
                <a:ea typeface="+mn-ea"/>
                <a:cs typeface="+mn-cs"/>
              </a:rPr>
              <a:t>、</a:t>
            </a:r>
            <a:r>
              <a:rPr lang="zh-CN" altLang="en-US" b="1" kern="1200" baseline="0" dirty="0">
                <a:latin typeface="宋体" panose="02010600030101010101" pitchFamily="2" charset="-122"/>
                <a:ea typeface="+mn-ea"/>
                <a:cs typeface="+mn-cs"/>
              </a:rPr>
              <a:t>右子树。</a:t>
            </a:r>
            <a:endParaRPr lang="zh-CN" altLang="en-US" b="1" kern="1200" baseline="0" dirty="0">
              <a:latin typeface="宋体" panose="02010600030101010101" pitchFamily="2" charset="-122"/>
              <a:ea typeface="+mn-ea"/>
              <a:cs typeface="+mn-cs"/>
            </a:endParaRPr>
          </a:p>
          <a:p>
            <a:pPr marL="533400" lvl="1" algn="l" defTabSz="914400">
              <a:lnSpc>
                <a:spcPct val="110000"/>
              </a:lnSpc>
              <a:buSzPct val="90000"/>
            </a:pPr>
            <a:r>
              <a:rPr lang="zh-CN" altLang="en-US" b="1" kern="1200" baseline="0" dirty="0">
                <a:solidFill>
                  <a:schemeClr val="folHlink"/>
                </a:solidFill>
                <a:latin typeface="宋体" panose="02010600030101010101" pitchFamily="2" charset="-122"/>
                <a:ea typeface="+mn-ea"/>
                <a:cs typeface="+mn-cs"/>
              </a:rPr>
              <a:t>◆ </a:t>
            </a:r>
            <a:r>
              <a:rPr lang="zh-CN" altLang="en-US" b="1" kern="1200" baseline="0" dirty="0">
                <a:latin typeface="宋体" panose="02010600030101010101" pitchFamily="2" charset="-122"/>
                <a:ea typeface="+mn-ea"/>
                <a:cs typeface="+mn-cs"/>
              </a:rPr>
              <a:t>可对满二叉树的结点进行连续编号，若规定从根结点开始，按“</a:t>
            </a:r>
            <a:r>
              <a:rPr lang="zh-CN" altLang="en-US" b="1" kern="1200" baseline="0" dirty="0">
                <a:solidFill>
                  <a:schemeClr val="folHlink"/>
                </a:solidFill>
                <a:latin typeface="宋体" panose="02010600030101010101" pitchFamily="2" charset="-122"/>
                <a:ea typeface="+mn-ea"/>
                <a:cs typeface="+mn-cs"/>
              </a:rPr>
              <a:t>自上而下</a:t>
            </a:r>
            <a:r>
              <a:rPr lang="zh-CN" altLang="en-US" b="1" kern="1200" baseline="0" dirty="0">
                <a:solidFill>
                  <a:schemeClr val="folHlink"/>
                </a:solidFill>
                <a:latin typeface="+mn-lt"/>
                <a:ea typeface="+mn-ea"/>
                <a:cs typeface="+mn-cs"/>
              </a:rPr>
              <a:t>、</a:t>
            </a:r>
            <a:r>
              <a:rPr lang="zh-CN" altLang="en-US" b="1" kern="1200" baseline="0" dirty="0">
                <a:solidFill>
                  <a:schemeClr val="folHlink"/>
                </a:solidFill>
                <a:latin typeface="宋体" panose="02010600030101010101" pitchFamily="2" charset="-122"/>
                <a:ea typeface="+mn-ea"/>
                <a:cs typeface="+mn-cs"/>
              </a:rPr>
              <a:t>自左至右</a:t>
            </a:r>
            <a:r>
              <a:rPr lang="zh-CN" altLang="en-US" b="1" kern="1200" baseline="0" dirty="0">
                <a:latin typeface="宋体" panose="02010600030101010101" pitchFamily="2" charset="-122"/>
                <a:ea typeface="+mn-ea"/>
                <a:cs typeface="+mn-cs"/>
              </a:rPr>
              <a:t>”的原则进行。</a:t>
            </a:r>
            <a:endParaRPr lang="zh-CN" altLang="en-US"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solidFill>
                  <a:schemeClr val="folHlink"/>
                </a:solidFill>
                <a:latin typeface="宋体" panose="02010600030101010101" pitchFamily="2" charset="-122"/>
                <a:ea typeface="+mn-ea"/>
                <a:cs typeface="+mn-cs"/>
              </a:rPr>
              <a:t>完全二叉树</a:t>
            </a:r>
            <a:r>
              <a:rPr lang="en-US" altLang="x-none" sz="2800" b="1" kern="1200" baseline="0" dirty="0">
                <a:latin typeface="宋体" panose="02010600030101010101" pitchFamily="2" charset="-122"/>
                <a:ea typeface="+mn-ea"/>
                <a:cs typeface="+mn-cs"/>
              </a:rPr>
              <a:t>(</a:t>
            </a:r>
            <a:r>
              <a:rPr lang="en-US" altLang="x-none" sz="2800" b="1" kern="1200" baseline="0" dirty="0">
                <a:latin typeface="+mn-lt"/>
                <a:ea typeface="+mn-ea"/>
                <a:cs typeface="+mn-cs"/>
              </a:rPr>
              <a:t>Complete Binary Tree</a:t>
            </a:r>
            <a:r>
              <a:rPr lang="en-US" altLang="x-none" sz="2800"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：如果深度为</a:t>
            </a:r>
            <a:r>
              <a:rPr lang="en-US" altLang="x-none" sz="2800" b="1" kern="1200" baseline="0" dirty="0">
                <a:latin typeface="+mn-lt"/>
                <a:ea typeface="+mn-ea"/>
                <a:cs typeface="+mn-cs"/>
              </a:rPr>
              <a:t>k</a:t>
            </a:r>
            <a:r>
              <a:rPr lang="zh-CN" altLang="en-US" sz="2800" b="1" kern="1200" baseline="0" dirty="0">
                <a:latin typeface="宋体" panose="02010600030101010101" pitchFamily="2" charset="-122"/>
                <a:ea typeface="+mn-ea"/>
                <a:cs typeface="+mn-cs"/>
              </a:rPr>
              <a:t>，由</a:t>
            </a:r>
            <a:r>
              <a:rPr lang="en-US" altLang="x-none" sz="2800" b="1" kern="1200" baseline="0" dirty="0">
                <a:latin typeface="+mn-lt"/>
                <a:ea typeface="+mn-ea"/>
                <a:cs typeface="+mn-cs"/>
              </a:rPr>
              <a:t>n</a:t>
            </a:r>
            <a:r>
              <a:rPr lang="zh-CN" altLang="en-US" sz="2800" b="1" kern="1200" baseline="0" dirty="0">
                <a:latin typeface="宋体" panose="02010600030101010101" pitchFamily="2" charset="-122"/>
                <a:ea typeface="+mn-ea"/>
                <a:cs typeface="+mn-cs"/>
              </a:rPr>
              <a:t>个结点的二叉树，当且仅当其每一个结点都与深度为</a:t>
            </a:r>
            <a:r>
              <a:rPr lang="en-US" altLang="x-none" sz="2800" b="1" kern="1200" baseline="0" dirty="0">
                <a:latin typeface="+mn-lt"/>
                <a:ea typeface="+mn-ea"/>
                <a:cs typeface="+mn-cs"/>
              </a:rPr>
              <a:t>k</a:t>
            </a:r>
            <a:r>
              <a:rPr lang="zh-CN" altLang="en-US" sz="2800" b="1" kern="1200" baseline="0" dirty="0">
                <a:latin typeface="宋体" panose="02010600030101010101" pitchFamily="2" charset="-122"/>
                <a:ea typeface="+mn-ea"/>
                <a:cs typeface="+mn-cs"/>
              </a:rPr>
              <a:t>的满二叉树中编号从</a:t>
            </a:r>
            <a:r>
              <a:rPr lang="en-US" altLang="x-none" sz="2800" b="1" kern="1200" baseline="0" dirty="0">
                <a:latin typeface="+mn-lt"/>
                <a:ea typeface="+mn-ea"/>
                <a:cs typeface="+mn-cs"/>
              </a:rPr>
              <a:t>1</a:t>
            </a:r>
            <a:r>
              <a:rPr lang="zh-CN" altLang="en-US" sz="2800" b="1" kern="1200" baseline="0" dirty="0">
                <a:latin typeface="宋体" panose="02010600030101010101" pitchFamily="2" charset="-122"/>
                <a:ea typeface="+mn-ea"/>
                <a:cs typeface="+mn-cs"/>
              </a:rPr>
              <a:t>到</a:t>
            </a:r>
            <a:r>
              <a:rPr lang="en-US" altLang="x-none" sz="2800" b="1" kern="1200" baseline="0" dirty="0">
                <a:latin typeface="+mn-lt"/>
                <a:ea typeface="+mn-ea"/>
                <a:cs typeface="+mn-cs"/>
              </a:rPr>
              <a:t>n</a:t>
            </a:r>
            <a:r>
              <a:rPr lang="zh-CN" altLang="en-US" sz="2800" b="1" kern="1200" baseline="0" dirty="0">
                <a:latin typeface="宋体" panose="02010600030101010101" pitchFamily="2" charset="-122"/>
                <a:ea typeface="+mn-ea"/>
                <a:cs typeface="+mn-cs"/>
              </a:rPr>
              <a:t>的结点一一对应，该二叉树称为完全二叉树。</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或深度为</a:t>
            </a:r>
            <a:r>
              <a:rPr lang="en-US" altLang="x-none" sz="2800" b="1" kern="1200" baseline="0" dirty="0">
                <a:latin typeface="+mn-lt"/>
                <a:ea typeface="+mn-ea"/>
                <a:cs typeface="+mn-cs"/>
              </a:rPr>
              <a:t>k</a:t>
            </a:r>
            <a:r>
              <a:rPr lang="zh-CN" altLang="en-US" sz="2800" b="1" kern="1200" baseline="0" dirty="0">
                <a:latin typeface="宋体" panose="02010600030101010101" pitchFamily="2" charset="-122"/>
                <a:ea typeface="+mn-ea"/>
                <a:cs typeface="+mn-cs"/>
              </a:rPr>
              <a:t>的满二叉树中编号从</a:t>
            </a:r>
            <a:r>
              <a:rPr lang="en-US" altLang="x-none" sz="2800" b="1" kern="1200" baseline="0" dirty="0">
                <a:latin typeface="+mn-lt"/>
                <a:ea typeface="+mn-ea"/>
                <a:cs typeface="+mn-cs"/>
              </a:rPr>
              <a:t>1</a:t>
            </a:r>
            <a:r>
              <a:rPr lang="zh-CN" altLang="en-US" sz="2800" b="1" kern="1200" baseline="0" dirty="0">
                <a:latin typeface="宋体" panose="02010600030101010101" pitchFamily="2" charset="-122"/>
                <a:ea typeface="+mn-ea"/>
                <a:cs typeface="+mn-cs"/>
              </a:rPr>
              <a:t>到</a:t>
            </a:r>
            <a:r>
              <a:rPr lang="en-US" altLang="x-none" sz="2800" b="1" kern="1200" baseline="0" dirty="0">
                <a:latin typeface="+mn-lt"/>
                <a:ea typeface="+mn-ea"/>
                <a:cs typeface="+mn-cs"/>
              </a:rPr>
              <a:t>n</a:t>
            </a:r>
            <a:r>
              <a:rPr lang="zh-CN" altLang="en-US" sz="2800" b="1" kern="1200" baseline="0" dirty="0">
                <a:latin typeface="宋体" panose="02010600030101010101" pitchFamily="2" charset="-122"/>
                <a:ea typeface="+mn-ea"/>
                <a:cs typeface="+mn-cs"/>
              </a:rPr>
              <a:t>的前</a:t>
            </a:r>
            <a:r>
              <a:rPr lang="en-US" altLang="x-none" sz="2800" b="1" kern="1200" baseline="0" dirty="0">
                <a:latin typeface="+mn-lt"/>
                <a:ea typeface="+mn-ea"/>
                <a:cs typeface="+mn-cs"/>
              </a:rPr>
              <a:t>n</a:t>
            </a:r>
            <a:r>
              <a:rPr lang="zh-CN" altLang="en-US" sz="2800" b="1" kern="1200" baseline="0" dirty="0">
                <a:latin typeface="宋体" panose="02010600030101010101" pitchFamily="2" charset="-122"/>
                <a:ea typeface="+mn-ea"/>
                <a:cs typeface="+mn-cs"/>
              </a:rPr>
              <a:t>个结点构成了一棵深度为</a:t>
            </a:r>
            <a:r>
              <a:rPr lang="en-US" altLang="x-none" sz="2800" b="1" kern="1200" baseline="0" dirty="0">
                <a:latin typeface="+mn-lt"/>
                <a:ea typeface="+mn-ea"/>
                <a:cs typeface="+mn-cs"/>
              </a:rPr>
              <a:t>k</a:t>
            </a:r>
            <a:r>
              <a:rPr lang="zh-CN" altLang="en-US" sz="2800" b="1" kern="1200" baseline="0" dirty="0">
                <a:latin typeface="宋体" panose="02010600030101010101" pitchFamily="2" charset="-122"/>
                <a:ea typeface="+mn-ea"/>
                <a:cs typeface="+mn-cs"/>
              </a:rPr>
              <a:t>的完全二叉树。</a:t>
            </a:r>
            <a:endParaRPr lang="zh-CN" altLang="en-US" sz="2800" b="1" kern="1200" baseline="0" dirty="0">
              <a:latin typeface="宋体" panose="02010600030101010101" pitchFamily="2" charset="-122"/>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其中  </a:t>
            </a:r>
            <a:r>
              <a:rPr lang="en-US" altLang="x-none" b="1" kern="1200" baseline="0" dirty="0">
                <a:latin typeface="+mn-lt"/>
                <a:ea typeface="+mn-ea"/>
                <a:cs typeface="+mn-cs"/>
              </a:rPr>
              <a:t>2</a:t>
            </a:r>
            <a:r>
              <a:rPr lang="en-US" altLang="x-none" b="1" kern="1200" baseline="34000" dirty="0">
                <a:latin typeface="+mn-lt"/>
                <a:ea typeface="+mn-ea"/>
                <a:cs typeface="+mn-cs"/>
              </a:rPr>
              <a:t>k-1 </a:t>
            </a:r>
            <a:r>
              <a:rPr lang="en-US" altLang="x-none" b="1" kern="1200" baseline="0" dirty="0">
                <a:latin typeface="+mn-lt"/>
                <a:ea typeface="Arial Unicode MS" panose="020B0604020202020204" charset="-122"/>
                <a:cs typeface="+mn-cs"/>
              </a:rPr>
              <a:t>≦</a:t>
            </a:r>
            <a:r>
              <a:rPr lang="en-US" altLang="x-none" b="1" kern="1200" baseline="34000" dirty="0">
                <a:latin typeface="+mn-lt"/>
                <a:ea typeface="+mn-ea"/>
                <a:cs typeface="+mn-cs"/>
              </a:rPr>
              <a:t> </a:t>
            </a:r>
            <a:r>
              <a:rPr lang="en-US" altLang="x-none" b="1" kern="1200" baseline="0" dirty="0">
                <a:latin typeface="+mn-lt"/>
                <a:ea typeface="+mn-ea"/>
                <a:cs typeface="+mn-cs"/>
              </a:rPr>
              <a:t>n</a:t>
            </a:r>
            <a:r>
              <a:rPr lang="en-US" altLang="x-none" b="1" kern="1200" baseline="0" dirty="0">
                <a:latin typeface="+mn-lt"/>
                <a:ea typeface="Arial Unicode MS" panose="020B0604020202020204" charset="-122"/>
                <a:cs typeface="+mn-cs"/>
              </a:rPr>
              <a:t>≦</a:t>
            </a:r>
            <a:r>
              <a:rPr lang="en-US" altLang="x-none" b="1" kern="1200" baseline="0" dirty="0">
                <a:latin typeface="+mn-lt"/>
                <a:ea typeface="+mn-ea"/>
                <a:cs typeface="+mn-cs"/>
              </a:rPr>
              <a:t>2</a:t>
            </a:r>
            <a:r>
              <a:rPr lang="en-US" altLang="x-none" b="1" kern="1200" baseline="34000" dirty="0">
                <a:latin typeface="+mn-lt"/>
                <a:ea typeface="+mn-ea"/>
                <a:cs typeface="+mn-cs"/>
              </a:rPr>
              <a:t>k</a:t>
            </a:r>
            <a:r>
              <a:rPr lang="en-US" altLang="x-none" b="1" kern="1200" baseline="0" dirty="0">
                <a:latin typeface="+mn-lt"/>
                <a:ea typeface="+mn-ea"/>
                <a:cs typeface="+mn-cs"/>
              </a:rPr>
              <a:t>-1 </a:t>
            </a:r>
            <a:r>
              <a:rPr lang="zh-CN" altLang="en-US" b="1" kern="1200" baseline="0" dirty="0">
                <a:latin typeface="宋体" panose="02010600030101010101" pitchFamily="2" charset="-122"/>
                <a:ea typeface="+mn-ea"/>
                <a:cs typeface="+mn-cs"/>
              </a:rPr>
              <a:t>。</a:t>
            </a:r>
            <a:endParaRPr lang="zh-CN" altLang="en-US" b="1" kern="1200" baseline="0" dirty="0">
              <a:latin typeface="宋体" panose="02010600030101010101" pitchFamily="2" charset="-122"/>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89" name="副标题 314369"/>
          <p:cNvSpPr>
            <a:spLocks noGrp="1"/>
          </p:cNvSpPr>
          <p:nvPr>
            <p:ph type="subTitle" sz="quarter" idx="1"/>
          </p:nvPr>
        </p:nvSpPr>
        <p:spPr>
          <a:xfrm>
            <a:off x="1676400" y="152400"/>
            <a:ext cx="8839200" cy="6156325"/>
          </a:xfrm>
        </p:spPr>
        <p:txBody>
          <a:bodyPr lIns="92075" tIns="46038" rIns="92075" bIns="46038" anchor="ctr"/>
          <a:p>
            <a:pPr algn="l" defTabSz="914400">
              <a:lnSpc>
                <a:spcPct val="110000"/>
              </a:lnSpc>
              <a:buSzPct val="80000"/>
            </a:pPr>
            <a:r>
              <a:rPr lang="zh-CN" altLang="en-US" sz="2800" kern="1200" baseline="0" dirty="0">
                <a:latin typeface="宋体" panose="02010600030101010101" pitchFamily="2" charset="-122"/>
                <a:ea typeface="+mn-ea"/>
                <a:cs typeface="+mn-cs"/>
              </a:rPr>
              <a:t>    </a:t>
            </a:r>
            <a:r>
              <a:rPr lang="zh-CN" altLang="en-US" sz="2800" b="1" kern="1200" baseline="0" dirty="0">
                <a:latin typeface="宋体" panose="02010600030101010101" pitchFamily="2" charset="-122"/>
                <a:ea typeface="+mn-ea"/>
                <a:cs typeface="+mn-cs"/>
              </a:rPr>
              <a:t>完全二叉树是满二叉树的一部分，而满二叉树是完全二叉树的特例。</a:t>
            </a:r>
            <a:endParaRPr lang="zh-CN" altLang="en-US" sz="2800" b="1" kern="1200" baseline="0" dirty="0">
              <a:solidFill>
                <a:schemeClr val="hlink"/>
              </a:solidFill>
              <a:latin typeface="宋体" panose="02010600030101010101" pitchFamily="2" charset="-122"/>
              <a:ea typeface="+mn-ea"/>
              <a:cs typeface="+mn-cs"/>
            </a:endParaRPr>
          </a:p>
          <a:p>
            <a:pPr algn="l" defTabSz="914400">
              <a:lnSpc>
                <a:spcPct val="110000"/>
              </a:lnSpc>
              <a:buSzPct val="80000"/>
            </a:pPr>
            <a:r>
              <a:rPr lang="zh-CN" altLang="en-US" b="1" kern="1200" baseline="0" dirty="0">
                <a:solidFill>
                  <a:schemeClr val="folHlink"/>
                </a:solidFill>
                <a:latin typeface="宋体" panose="02010600030101010101" pitchFamily="2" charset="-122"/>
                <a:ea typeface="+mn-ea"/>
                <a:cs typeface="+mn-cs"/>
              </a:rPr>
              <a:t>完全二叉树的特点</a:t>
            </a:r>
            <a:r>
              <a:rPr lang="zh-CN" altLang="en-US" kern="1200" baseline="0" dirty="0">
                <a:latin typeface="宋体" panose="02010600030101010101" pitchFamily="2" charset="-122"/>
                <a:ea typeface="+mn-ea"/>
                <a:cs typeface="+mn-cs"/>
              </a:rPr>
              <a:t>：</a:t>
            </a:r>
            <a:endParaRPr lang="zh-CN" altLang="en-US" kern="1200" baseline="0" dirty="0">
              <a:latin typeface="宋体" panose="02010600030101010101" pitchFamily="2" charset="-122"/>
              <a:ea typeface="+mn-ea"/>
              <a:cs typeface="+mn-cs"/>
            </a:endParaRPr>
          </a:p>
          <a:p>
            <a:pPr algn="l" defTabSz="914400">
              <a:lnSpc>
                <a:spcPct val="110000"/>
              </a:lnSpc>
              <a:buSzPct val="80000"/>
            </a:pPr>
            <a:r>
              <a:rPr lang="zh-CN" altLang="en-US" sz="2800" kern="1200" baseline="0" dirty="0">
                <a:latin typeface="宋体" panose="02010600030101010101" pitchFamily="2" charset="-122"/>
                <a:ea typeface="+mn-ea"/>
                <a:cs typeface="+mn-cs"/>
              </a:rPr>
              <a:t>  </a:t>
            </a:r>
            <a:r>
              <a:rPr lang="zh-CN" altLang="en-US" sz="2800" b="1" kern="1200" baseline="0" dirty="0">
                <a:latin typeface="宋体" panose="02010600030101010101" pitchFamily="2" charset="-122"/>
                <a:ea typeface="+mn-ea"/>
                <a:cs typeface="+mn-cs"/>
              </a:rPr>
              <a:t>若完全二叉树的深度为</a:t>
            </a:r>
            <a:r>
              <a:rPr lang="en-US" altLang="x-none" sz="2800" b="1" kern="1200" baseline="0" dirty="0">
                <a:latin typeface="+mn-lt"/>
                <a:ea typeface="+mn-ea"/>
                <a:cs typeface="+mn-cs"/>
              </a:rPr>
              <a:t>k </a:t>
            </a:r>
            <a:r>
              <a:rPr lang="zh-CN" altLang="en-US" sz="2800" b="1" kern="1200" baseline="0" dirty="0">
                <a:latin typeface="宋体" panose="02010600030101010101" pitchFamily="2" charset="-122"/>
                <a:ea typeface="+mn-ea"/>
                <a:cs typeface="+mn-cs"/>
              </a:rPr>
              <a:t>，则所有的叶子结点都出现在第</a:t>
            </a:r>
            <a:r>
              <a:rPr lang="en-US" altLang="x-none" sz="2800" b="1" kern="1200" baseline="0" dirty="0">
                <a:latin typeface="宋体" panose="02010600030101010101" pitchFamily="2" charset="-122"/>
                <a:ea typeface="+mn-ea"/>
                <a:cs typeface="+mn-cs"/>
              </a:rPr>
              <a:t>k</a:t>
            </a:r>
            <a:r>
              <a:rPr lang="zh-CN" altLang="en-US" sz="2800" b="1" kern="1200" baseline="0" dirty="0">
                <a:latin typeface="宋体" panose="02010600030101010101" pitchFamily="2" charset="-122"/>
                <a:ea typeface="+mn-ea"/>
                <a:cs typeface="+mn-cs"/>
              </a:rPr>
              <a:t>层或</a:t>
            </a:r>
            <a:r>
              <a:rPr lang="en-US" altLang="x-none" sz="2800" b="1" kern="1200" baseline="0" dirty="0">
                <a:latin typeface="+mn-lt"/>
                <a:ea typeface="+mn-ea"/>
                <a:cs typeface="+mn-cs"/>
              </a:rPr>
              <a:t>k-1</a:t>
            </a:r>
            <a:r>
              <a:rPr lang="zh-CN" altLang="en-US" sz="2800" b="1" kern="1200" baseline="0" dirty="0">
                <a:latin typeface="宋体" panose="02010600030101010101" pitchFamily="2" charset="-122"/>
                <a:ea typeface="+mn-ea"/>
                <a:cs typeface="+mn-cs"/>
              </a:rPr>
              <a:t>层。对于任一结点，如果其右子树的最大层次为</a:t>
            </a:r>
            <a:r>
              <a:rPr lang="en-US" altLang="x-none" sz="2800" b="1" i="1" kern="1200" baseline="0" dirty="0">
                <a:latin typeface="+mn-lt"/>
                <a:ea typeface="+mn-ea"/>
                <a:cs typeface="+mn-cs"/>
              </a:rPr>
              <a:t>l</a:t>
            </a:r>
            <a:r>
              <a:rPr lang="zh-CN" altLang="en-US" sz="2800" b="1" kern="1200" baseline="0" dirty="0">
                <a:latin typeface="宋体" panose="02010600030101010101" pitchFamily="2" charset="-122"/>
                <a:ea typeface="+mn-ea"/>
                <a:cs typeface="+mn-cs"/>
              </a:rPr>
              <a:t>，则其左子树的最大层次为</a:t>
            </a:r>
            <a:r>
              <a:rPr lang="en-US" altLang="x-none" sz="2800" b="1" i="1" kern="1200" baseline="0" dirty="0">
                <a:latin typeface="+mn-lt"/>
                <a:ea typeface="+mn-ea"/>
                <a:cs typeface="+mn-cs"/>
              </a:rPr>
              <a:t>l</a:t>
            </a:r>
            <a:r>
              <a:rPr lang="zh-CN" altLang="en-US" sz="2800" b="1" kern="1200" baseline="0" dirty="0">
                <a:latin typeface="宋体" panose="02010600030101010101" pitchFamily="2" charset="-122"/>
                <a:ea typeface="+mn-ea"/>
                <a:cs typeface="+mn-cs"/>
              </a:rPr>
              <a:t>或</a:t>
            </a:r>
            <a:r>
              <a:rPr lang="en-US" altLang="x-none" sz="2800" b="1" i="1" kern="1200" baseline="0" dirty="0">
                <a:latin typeface="+mn-lt"/>
                <a:ea typeface="+mn-ea"/>
                <a:cs typeface="+mn-cs"/>
              </a:rPr>
              <a:t>l</a:t>
            </a:r>
            <a:r>
              <a:rPr lang="en-US" altLang="x-none" sz="2800" b="1" kern="1200" baseline="0" dirty="0">
                <a:latin typeface="+mn-lt"/>
                <a:ea typeface="+mn-ea"/>
                <a:cs typeface="+mn-cs"/>
              </a:rPr>
              <a:t>+</a:t>
            </a:r>
            <a:r>
              <a:rPr lang="en-US" altLang="x-none" sz="2800" b="1" kern="1200" baseline="0" dirty="0">
                <a:latin typeface="宋体" panose="02010600030101010101" pitchFamily="2" charset="-122"/>
                <a:ea typeface="+mn-ea"/>
                <a:cs typeface="+mn-cs"/>
              </a:rPr>
              <a:t>1</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b="1" kern="1200" baseline="0" dirty="0">
                <a:solidFill>
                  <a:schemeClr val="folHlink"/>
                </a:solidFill>
                <a:latin typeface="宋体" panose="02010600030101010101" pitchFamily="2" charset="-122"/>
                <a:ea typeface="+mn-ea"/>
                <a:cs typeface="+mn-cs"/>
              </a:rPr>
              <a:t>性质</a:t>
            </a:r>
            <a:r>
              <a:rPr lang="en-US" altLang="x-none" b="1" kern="1200" baseline="0" dirty="0">
                <a:solidFill>
                  <a:schemeClr val="folHlink"/>
                </a:solidFill>
                <a:latin typeface="+mn-lt"/>
                <a:ea typeface="+mn-ea"/>
                <a:cs typeface="+mn-cs"/>
              </a:rPr>
              <a:t>4</a:t>
            </a:r>
            <a:r>
              <a:rPr lang="zh-CN" altLang="en-US" b="1" kern="1200" baseline="0" dirty="0">
                <a:latin typeface="宋体" panose="02010600030101010101" pitchFamily="2" charset="-122"/>
                <a:ea typeface="+mn-ea"/>
                <a:cs typeface="+mn-cs"/>
              </a:rPr>
              <a:t>：</a:t>
            </a:r>
            <a:r>
              <a:rPr lang="en-US" altLang="x-none" sz="2800" b="1" kern="1200" baseline="0" dirty="0">
                <a:latin typeface="+mn-lt"/>
                <a:ea typeface="+mn-ea"/>
                <a:cs typeface="+mn-cs"/>
              </a:rPr>
              <a:t>n</a:t>
            </a:r>
            <a:r>
              <a:rPr lang="zh-CN" altLang="en-US" sz="2800" b="1" kern="1200" baseline="0" dirty="0">
                <a:latin typeface="宋体" panose="02010600030101010101" pitchFamily="2" charset="-122"/>
                <a:ea typeface="+mn-ea"/>
                <a:cs typeface="+mn-cs"/>
              </a:rPr>
              <a:t>个结点的完全二叉树深度为：</a:t>
            </a:r>
            <a:r>
              <a:rPr lang="zh-CN" altLang="en-US" sz="2800" b="1" kern="1200" baseline="0" dirty="0">
                <a:latin typeface="+mn-lt"/>
                <a:ea typeface="+mn-ea"/>
                <a:cs typeface="+mn-cs"/>
                <a:sym typeface="Symbol" panose="05050102010706020507" pitchFamily="2" charset="2"/>
              </a:rPr>
              <a:t></a:t>
            </a:r>
            <a:r>
              <a:rPr lang="zh-CN" altLang="en-US" sz="2800" b="1" kern="1200" baseline="0" dirty="0">
                <a:latin typeface="宋体" panose="02010600030101010101" pitchFamily="2" charset="-122"/>
                <a:ea typeface="+mn-ea"/>
                <a:cs typeface="+mn-cs"/>
              </a:rPr>
              <a:t>㏒</a:t>
            </a:r>
            <a:r>
              <a:rPr lang="en-US" altLang="x-none" sz="2800" b="1" kern="1200" baseline="-25000" dirty="0">
                <a:latin typeface="+mn-lt"/>
                <a:ea typeface="+mn-ea"/>
                <a:cs typeface="+mn-cs"/>
              </a:rPr>
              <a:t>2</a:t>
            </a:r>
            <a:r>
              <a:rPr lang="en-US" altLang="x-none" sz="2800" b="1" kern="1200" baseline="0" dirty="0">
                <a:latin typeface="+mn-lt"/>
                <a:ea typeface="+mn-ea"/>
                <a:cs typeface="+mn-cs"/>
              </a:rPr>
              <a:t>n</a:t>
            </a:r>
            <a:r>
              <a:rPr lang="en-US" altLang="x-none" sz="2800" b="1" kern="1200" baseline="0" dirty="0">
                <a:latin typeface="+mn-lt"/>
                <a:ea typeface="+mn-ea"/>
                <a:cs typeface="+mn-cs"/>
                <a:sym typeface="Symbol" panose="05050102010706020507" pitchFamily="2" charset="2"/>
              </a:rPr>
              <a:t></a:t>
            </a:r>
            <a:r>
              <a:rPr lang="en-US" altLang="x-none" sz="2800" b="1" kern="1200" baseline="0" dirty="0">
                <a:latin typeface="+mn-lt"/>
                <a:ea typeface="+mn-ea"/>
                <a:cs typeface="+mn-cs"/>
              </a:rPr>
              <a:t> </a:t>
            </a:r>
            <a:r>
              <a:rPr lang="en-US" altLang="x-none" sz="2800" b="1" kern="1200" baseline="0" dirty="0">
                <a:latin typeface="宋体" panose="02010600030101010101" pitchFamily="2" charset="-122"/>
                <a:ea typeface="Arial Unicode MS" panose="020B0604020202020204" charset="-122"/>
                <a:cs typeface="+mn-cs"/>
              </a:rPr>
              <a:t>+</a:t>
            </a:r>
            <a:r>
              <a:rPr lang="en-US" altLang="x-none" sz="2800" b="1" kern="1200" baseline="0" dirty="0">
                <a:latin typeface="宋体" panose="02010600030101010101" pitchFamily="2" charset="-122"/>
                <a:ea typeface="+mn-ea"/>
                <a:cs typeface="+mn-cs"/>
              </a:rPr>
              <a:t>1</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b="1" kern="1200" baseline="0" dirty="0">
                <a:latin typeface="宋体" panose="02010600030101010101" pitchFamily="2" charset="-122"/>
                <a:ea typeface="+mn-ea"/>
                <a:cs typeface="+mn-cs"/>
              </a:rPr>
              <a:t>    </a:t>
            </a:r>
            <a:r>
              <a:rPr lang="zh-CN" altLang="en-US" sz="2800" b="1" kern="1200" baseline="0" dirty="0">
                <a:latin typeface="宋体" panose="02010600030101010101" pitchFamily="2" charset="-122"/>
                <a:ea typeface="+mn-ea"/>
                <a:cs typeface="+mn-cs"/>
              </a:rPr>
              <a:t>其中符号： </a:t>
            </a:r>
            <a:r>
              <a:rPr lang="zh-CN" altLang="en-US" sz="2800" b="1" kern="1200" baseline="0" dirty="0">
                <a:latin typeface="+mn-lt"/>
                <a:ea typeface="+mn-ea"/>
                <a:cs typeface="+mn-cs"/>
                <a:sym typeface="Symbol" panose="05050102010706020507" pitchFamily="2" charset="2"/>
              </a:rPr>
              <a:t></a:t>
            </a:r>
            <a:r>
              <a:rPr lang="en-US" altLang="x-none" sz="2800" b="1" kern="1200" baseline="0" dirty="0">
                <a:latin typeface="+mn-lt"/>
                <a:ea typeface="+mn-ea"/>
                <a:cs typeface="+mn-cs"/>
              </a:rPr>
              <a:t>x</a:t>
            </a:r>
            <a:r>
              <a:rPr lang="en-US" altLang="x-none" sz="2800" b="1" kern="1200" baseline="0" dirty="0">
                <a:latin typeface="+mn-lt"/>
                <a:ea typeface="+mn-ea"/>
                <a:cs typeface="+mn-cs"/>
                <a:sym typeface="Symbol" panose="05050102010706020507" pitchFamily="2" charset="2"/>
              </a:rPr>
              <a:t></a:t>
            </a:r>
            <a:r>
              <a:rPr lang="zh-CN" altLang="en-US" sz="2800" b="1" kern="1200" baseline="0" dirty="0">
                <a:latin typeface="宋体" panose="02010600030101010101" pitchFamily="2" charset="-122"/>
                <a:ea typeface="+mn-ea"/>
                <a:cs typeface="+mn-cs"/>
              </a:rPr>
              <a:t>表示不大于</a:t>
            </a:r>
            <a:r>
              <a:rPr lang="en-US" altLang="x-none" sz="2800" b="1" kern="1200" baseline="0" dirty="0">
                <a:latin typeface="+mn-lt"/>
                <a:ea typeface="+mn-ea"/>
                <a:cs typeface="+mn-cs"/>
              </a:rPr>
              <a:t>x</a:t>
            </a:r>
            <a:r>
              <a:rPr lang="zh-CN" altLang="en-US" sz="2800" b="1" kern="1200" baseline="0" dirty="0">
                <a:latin typeface="宋体" panose="02010600030101010101" pitchFamily="2" charset="-122"/>
                <a:ea typeface="+mn-ea"/>
                <a:cs typeface="+mn-cs"/>
              </a:rPr>
              <a:t>的最大整数。</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Arial Unicode MS" panose="020B0604020202020204" charset="-122"/>
                <a:cs typeface="+mn-cs"/>
              </a:rPr>
              <a:t>             </a:t>
            </a:r>
            <a:r>
              <a:rPr lang="zh-CN" altLang="en-US" sz="2800" b="1" kern="1200" baseline="0" dirty="0">
                <a:latin typeface="+mn-lt"/>
                <a:ea typeface="+mn-ea"/>
                <a:cs typeface="+mn-cs"/>
                <a:sym typeface="Symbol" panose="05050102010706020507" pitchFamily="2" charset="2"/>
              </a:rPr>
              <a:t></a:t>
            </a:r>
            <a:r>
              <a:rPr lang="en-US" altLang="x-none" sz="2800" b="1" kern="1200" baseline="0" dirty="0">
                <a:latin typeface="+mn-lt"/>
                <a:ea typeface="Arial Unicode MS" panose="020B0604020202020204" charset="-122"/>
                <a:cs typeface="+mn-cs"/>
              </a:rPr>
              <a:t>x</a:t>
            </a:r>
            <a:r>
              <a:rPr lang="en-US" altLang="x-none" sz="2800" b="1" kern="1200" baseline="0" dirty="0">
                <a:latin typeface="+mn-lt"/>
                <a:ea typeface="+mn-ea"/>
                <a:cs typeface="+mn-cs"/>
                <a:sym typeface="Symbol" panose="05050102010706020507" pitchFamily="2" charset="2"/>
              </a:rPr>
              <a:t></a:t>
            </a:r>
            <a:r>
              <a:rPr lang="en-US" altLang="x-none" sz="2800" b="1" kern="1200" baseline="0" dirty="0">
                <a:latin typeface="+mn-lt"/>
                <a:ea typeface="Arial Unicode MS" panose="020B0604020202020204" charset="-122"/>
                <a:cs typeface="+mn-cs"/>
              </a:rPr>
              <a:t> </a:t>
            </a:r>
            <a:r>
              <a:rPr lang="zh-CN" altLang="en-US" sz="2800" b="1" kern="1200" baseline="0" dirty="0">
                <a:latin typeface="宋体" panose="02010600030101010101" pitchFamily="2" charset="-122"/>
                <a:ea typeface="+mn-ea"/>
                <a:cs typeface="+mn-cs"/>
              </a:rPr>
              <a:t>表示不小于</a:t>
            </a:r>
            <a:r>
              <a:rPr lang="en-US" altLang="x-none" sz="2800" b="1" kern="1200" baseline="0" dirty="0">
                <a:latin typeface="+mn-lt"/>
                <a:ea typeface="+mn-ea"/>
                <a:cs typeface="+mn-cs"/>
              </a:rPr>
              <a:t>x</a:t>
            </a:r>
            <a:r>
              <a:rPr lang="zh-CN" altLang="en-US" sz="2800" b="1" kern="1200" baseline="0" dirty="0">
                <a:latin typeface="宋体" panose="02010600030101010101" pitchFamily="2" charset="-122"/>
                <a:ea typeface="+mn-ea"/>
                <a:cs typeface="+mn-cs"/>
              </a:rPr>
              <a:t>的最小整数。</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b="1" kern="1200" baseline="0" dirty="0">
                <a:solidFill>
                  <a:schemeClr val="tx2"/>
                </a:solidFill>
                <a:latin typeface="宋体" panose="02010600030101010101" pitchFamily="2" charset="-122"/>
                <a:ea typeface="+mn-ea"/>
                <a:cs typeface="+mn-cs"/>
              </a:rPr>
              <a:t>证明：</a:t>
            </a:r>
            <a:r>
              <a:rPr lang="zh-CN" altLang="en-US" sz="2800" b="1" kern="1200" baseline="0" dirty="0">
                <a:latin typeface="宋体" panose="02010600030101010101" pitchFamily="2" charset="-122"/>
                <a:ea typeface="+mn-ea"/>
                <a:cs typeface="+mn-cs"/>
              </a:rPr>
              <a:t>假设完全二叉树的深度为</a:t>
            </a:r>
            <a:r>
              <a:rPr lang="en-US" altLang="x-none" sz="2800" b="1" kern="1200" baseline="0" dirty="0">
                <a:latin typeface="+mn-lt"/>
                <a:ea typeface="+mn-ea"/>
                <a:cs typeface="+mn-cs"/>
              </a:rPr>
              <a:t>k</a:t>
            </a:r>
            <a:r>
              <a:rPr lang="zh-CN" altLang="en-US" sz="2800" b="1" kern="1200" baseline="0" dirty="0">
                <a:latin typeface="宋体" panose="02010600030101010101" pitchFamily="2" charset="-122"/>
                <a:ea typeface="+mn-ea"/>
                <a:cs typeface="+mn-cs"/>
              </a:rPr>
              <a:t>，则根据性质</a:t>
            </a:r>
            <a:r>
              <a:rPr lang="en-US" altLang="x-none" sz="2800" b="1" kern="1200" baseline="0" dirty="0">
                <a:latin typeface="+mn-lt"/>
                <a:ea typeface="+mn-ea"/>
                <a:cs typeface="+mn-cs"/>
              </a:rPr>
              <a:t>2</a:t>
            </a:r>
            <a:r>
              <a:rPr lang="zh-CN" altLang="en-US" sz="2800" b="1" kern="1200" baseline="0" dirty="0">
                <a:latin typeface="宋体" panose="02010600030101010101" pitchFamily="2" charset="-122"/>
                <a:ea typeface="+mn-ea"/>
                <a:cs typeface="+mn-cs"/>
              </a:rPr>
              <a:t>及完全二叉树的定义有：</a:t>
            </a:r>
            <a:endParaRPr lang="zh-CN" altLang="en-US" sz="2800" b="1" kern="1200" baseline="0" dirty="0">
              <a:latin typeface="宋体" panose="02010600030101010101" pitchFamily="2" charset="-122"/>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副标题 315393"/>
          <p:cNvSpPr>
            <a:spLocks noGrp="1"/>
          </p:cNvSpPr>
          <p:nvPr>
            <p:ph type="subTitle" sz="quarter" idx="1"/>
          </p:nvPr>
        </p:nvSpPr>
        <p:spPr>
          <a:xfrm>
            <a:off x="1676400" y="117475"/>
            <a:ext cx="8839200" cy="6335713"/>
          </a:xfrm>
        </p:spPr>
        <p:txBody>
          <a:bodyPr lIns="92075" tIns="46038" rIns="92075" bIns="46038" anchor="ctr"/>
          <a:p>
            <a:pPr algn="l" defTabSz="914400">
              <a:lnSpc>
                <a:spcPct val="110000"/>
              </a:lnSpc>
              <a:buSzPct val="80000"/>
            </a:pPr>
            <a:r>
              <a:rPr lang="en-US" altLang="x-none" sz="2800" b="1" kern="1200" baseline="0" dirty="0">
                <a:latin typeface="+mn-lt"/>
                <a:ea typeface="楷体_GB2312" pitchFamily="1" charset="-122"/>
                <a:cs typeface="+mn-cs"/>
              </a:rPr>
              <a:t>2</a:t>
            </a:r>
            <a:r>
              <a:rPr lang="en-US" altLang="x-none" sz="2800" b="1" kern="1200" baseline="34000" dirty="0">
                <a:latin typeface="+mn-lt"/>
                <a:ea typeface="楷体_GB2312" pitchFamily="1" charset="-122"/>
                <a:cs typeface="+mn-cs"/>
              </a:rPr>
              <a:t>k-1</a:t>
            </a:r>
            <a:r>
              <a:rPr lang="en-US" altLang="x-none" sz="2800" b="1" kern="1200" baseline="0" dirty="0">
                <a:latin typeface="+mn-lt"/>
                <a:ea typeface="楷体_GB2312" pitchFamily="1" charset="-122"/>
                <a:cs typeface="+mn-cs"/>
              </a:rPr>
              <a:t>-1&lt;n</a:t>
            </a:r>
            <a:r>
              <a:rPr lang="en-US" altLang="x-none" sz="2800" b="1" kern="1200" baseline="0" dirty="0">
                <a:latin typeface="+mn-lt"/>
                <a:ea typeface="Arial Unicode MS" panose="020B0604020202020204" charset="-122"/>
                <a:cs typeface="+mn-cs"/>
              </a:rPr>
              <a:t>≦</a:t>
            </a:r>
            <a:r>
              <a:rPr lang="en-US" altLang="x-none" sz="2800" b="1" kern="1200" baseline="0" dirty="0">
                <a:latin typeface="+mn-lt"/>
                <a:ea typeface="楷体_GB2312" pitchFamily="1" charset="-122"/>
                <a:cs typeface="+mn-cs"/>
              </a:rPr>
              <a:t>2</a:t>
            </a:r>
            <a:r>
              <a:rPr lang="en-US" altLang="x-none" sz="2800" b="1" kern="1200" baseline="34000" dirty="0">
                <a:latin typeface="+mn-lt"/>
                <a:ea typeface="楷体_GB2312" pitchFamily="1" charset="-122"/>
                <a:cs typeface="+mn-cs"/>
              </a:rPr>
              <a:t>k</a:t>
            </a:r>
            <a:r>
              <a:rPr lang="en-US" altLang="x-none" sz="2800" b="1" kern="1200" baseline="0" dirty="0">
                <a:latin typeface="+mn-lt"/>
                <a:ea typeface="楷体_GB2312" pitchFamily="1" charset="-122"/>
                <a:cs typeface="+mn-cs"/>
              </a:rPr>
              <a:t>-1</a:t>
            </a:r>
            <a:r>
              <a:rPr lang="en-US" altLang="x-none" sz="2800" b="1" kern="1200" baseline="0" dirty="0">
                <a:latin typeface="楷体_GB2312" pitchFamily="1" charset="-122"/>
                <a:ea typeface="楷体_GB2312" pitchFamily="1" charset="-122"/>
                <a:cs typeface="+mn-cs"/>
              </a:rPr>
              <a:t>  </a:t>
            </a:r>
            <a:r>
              <a:rPr lang="zh-CN" altLang="en-US" sz="2800" b="1" kern="1200" baseline="0" dirty="0">
                <a:latin typeface="宋体" panose="02010600030101010101" pitchFamily="2" charset="-122"/>
                <a:ea typeface="+mn-ea"/>
                <a:cs typeface="+mn-cs"/>
              </a:rPr>
              <a:t>或</a:t>
            </a:r>
            <a:r>
              <a:rPr lang="zh-CN" altLang="en-US" sz="2800" b="1" kern="1200" baseline="0" dirty="0">
                <a:latin typeface="楷体_GB2312" pitchFamily="1" charset="-122"/>
                <a:ea typeface="楷体_GB2312" pitchFamily="1" charset="-122"/>
                <a:cs typeface="+mn-cs"/>
              </a:rPr>
              <a:t>   </a:t>
            </a:r>
            <a:r>
              <a:rPr lang="en-US" altLang="x-none" sz="2800" b="1" kern="1200" baseline="0" dirty="0">
                <a:latin typeface="+mn-lt"/>
                <a:ea typeface="楷体_GB2312" pitchFamily="1" charset="-122"/>
                <a:cs typeface="+mn-cs"/>
              </a:rPr>
              <a:t>2 </a:t>
            </a:r>
            <a:r>
              <a:rPr lang="en-US" altLang="x-none" sz="2800" b="1" kern="1200" baseline="34000" dirty="0">
                <a:latin typeface="+mn-lt"/>
                <a:ea typeface="楷体_GB2312" pitchFamily="1" charset="-122"/>
                <a:cs typeface="+mn-cs"/>
              </a:rPr>
              <a:t>k-1</a:t>
            </a:r>
            <a:r>
              <a:rPr lang="en-US" altLang="x-none" sz="2800" b="1" kern="1200" baseline="0" dirty="0">
                <a:latin typeface="+mn-lt"/>
                <a:ea typeface="Arial Unicode MS" panose="020B0604020202020204" charset="-122"/>
                <a:cs typeface="+mn-cs"/>
              </a:rPr>
              <a:t>≦</a:t>
            </a:r>
            <a:r>
              <a:rPr lang="en-US" altLang="x-none" sz="2800" b="1" kern="1200" baseline="0" dirty="0">
                <a:latin typeface="+mn-lt"/>
                <a:ea typeface="楷体_GB2312" pitchFamily="1" charset="-122"/>
                <a:cs typeface="+mn-cs"/>
              </a:rPr>
              <a:t>n&lt;2</a:t>
            </a:r>
            <a:r>
              <a:rPr lang="en-US" altLang="x-none" sz="2800" b="1" kern="1200" baseline="34000" dirty="0">
                <a:latin typeface="+mn-lt"/>
                <a:ea typeface="楷体_GB2312" pitchFamily="1" charset="-122"/>
                <a:cs typeface="+mn-cs"/>
              </a:rPr>
              <a:t>k</a:t>
            </a:r>
            <a:endParaRPr lang="en-US" altLang="x-none" sz="2800" b="1" kern="1200" baseline="34000" dirty="0">
              <a:latin typeface="+mn-lt"/>
              <a:ea typeface="楷体_GB2312" pitchFamily="1" charset="-122"/>
              <a:cs typeface="+mn-cs"/>
            </a:endParaRPr>
          </a:p>
          <a:p>
            <a:pPr algn="l" defTabSz="914400">
              <a:lnSpc>
                <a:spcPct val="110000"/>
              </a:lnSpc>
              <a:buSzPct val="80000"/>
            </a:pPr>
            <a:r>
              <a:rPr lang="en-US" altLang="x-none" sz="2800" b="1" kern="1200" baseline="0" dirty="0">
                <a:latin typeface="宋体" panose="02010600030101010101" pitchFamily="2" charset="-122"/>
                <a:ea typeface="+mn-ea"/>
                <a:cs typeface="+mn-cs"/>
              </a:rPr>
              <a:t>    </a:t>
            </a:r>
            <a:r>
              <a:rPr lang="zh-CN" altLang="en-US" sz="2800" b="1" kern="1200" baseline="0" dirty="0">
                <a:latin typeface="宋体" panose="02010600030101010101" pitchFamily="2" charset="-122"/>
                <a:ea typeface="+mn-ea"/>
                <a:cs typeface="+mn-cs"/>
              </a:rPr>
              <a:t>取对数得：</a:t>
            </a:r>
            <a:r>
              <a:rPr lang="en-US" altLang="x-none" sz="2800" b="1" kern="1200" baseline="0" dirty="0">
                <a:latin typeface="+mn-lt"/>
                <a:ea typeface="楷体_GB2312" pitchFamily="1" charset="-122"/>
                <a:cs typeface="+mn-cs"/>
              </a:rPr>
              <a:t>k</a:t>
            </a:r>
            <a:r>
              <a:rPr lang="zh-CN" altLang="en-US" sz="2800" b="1" kern="1200" baseline="0" dirty="0">
                <a:latin typeface="+mn-lt"/>
                <a:ea typeface="楷体_GB2312" pitchFamily="1" charset="-122"/>
                <a:cs typeface="+mn-cs"/>
              </a:rPr>
              <a:t>－</a:t>
            </a:r>
            <a:r>
              <a:rPr lang="en-US" altLang="x-none" sz="2800" b="1" kern="1200" baseline="0" dirty="0">
                <a:latin typeface="+mn-lt"/>
                <a:ea typeface="楷体_GB2312" pitchFamily="1" charset="-122"/>
                <a:cs typeface="+mn-cs"/>
              </a:rPr>
              <a:t>1&lt;</a:t>
            </a:r>
            <a:r>
              <a:rPr lang="en-US" altLang="x-none" sz="2800" b="1" kern="1200" baseline="0" dirty="0">
                <a:latin typeface="宋体" panose="02010600030101010101" pitchFamily="2" charset="-122"/>
                <a:ea typeface="+mn-ea"/>
                <a:cs typeface="+mn-cs"/>
              </a:rPr>
              <a:t>㏒</a:t>
            </a:r>
            <a:r>
              <a:rPr lang="en-US" altLang="x-none" sz="2800" b="1" kern="1200" baseline="-25000" dirty="0">
                <a:latin typeface="+mn-lt"/>
                <a:ea typeface="+mn-ea"/>
                <a:cs typeface="+mn-cs"/>
              </a:rPr>
              <a:t>2</a:t>
            </a:r>
            <a:r>
              <a:rPr lang="en-US" altLang="x-none" sz="2800" b="1" kern="1200" baseline="0" dirty="0">
                <a:latin typeface="+mn-lt"/>
                <a:ea typeface="+mn-ea"/>
                <a:cs typeface="+mn-cs"/>
              </a:rPr>
              <a:t>n</a:t>
            </a:r>
            <a:r>
              <a:rPr lang="en-US" altLang="x-none" sz="2800" b="1" kern="1200" baseline="0" dirty="0">
                <a:latin typeface="+mn-lt"/>
                <a:ea typeface="楷体_GB2312" pitchFamily="1" charset="-122"/>
                <a:cs typeface="+mn-cs"/>
              </a:rPr>
              <a:t>&lt;k</a:t>
            </a:r>
            <a:r>
              <a:rPr lang="en-US" altLang="x-none" sz="2800" b="1" kern="1200" baseline="0" dirty="0">
                <a:latin typeface="楷体_GB2312" pitchFamily="1" charset="-122"/>
                <a:ea typeface="楷体_GB2312" pitchFamily="1" charset="-122"/>
                <a:cs typeface="+mn-cs"/>
              </a:rPr>
              <a:t>  </a:t>
            </a:r>
            <a:r>
              <a:rPr lang="zh-CN" altLang="en-US" sz="2800" b="1" kern="1200" baseline="0" dirty="0">
                <a:latin typeface="宋体" panose="02010600030101010101" pitchFamily="2" charset="-122"/>
                <a:ea typeface="+mn-ea"/>
                <a:cs typeface="+mn-cs"/>
              </a:rPr>
              <a:t>因为</a:t>
            </a:r>
            <a:r>
              <a:rPr lang="en-US" altLang="x-none" sz="2800" b="1" kern="1200" baseline="0" dirty="0">
                <a:latin typeface="宋体" panose="02010600030101010101" pitchFamily="2" charset="-122"/>
                <a:ea typeface="+mn-ea"/>
                <a:cs typeface="+mn-cs"/>
              </a:rPr>
              <a:t>k</a:t>
            </a:r>
            <a:r>
              <a:rPr lang="zh-CN" altLang="en-US" sz="2800" b="1" kern="1200" baseline="0" dirty="0">
                <a:latin typeface="宋体" panose="02010600030101010101" pitchFamily="2" charset="-122"/>
                <a:ea typeface="+mn-ea"/>
                <a:cs typeface="+mn-cs"/>
              </a:rPr>
              <a:t>是整数。</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Arial Unicode MS" panose="020B0604020202020204" charset="-122"/>
                <a:cs typeface="+mn-cs"/>
              </a:rPr>
              <a:t>    ∴  </a:t>
            </a:r>
            <a:r>
              <a:rPr lang="en-US" altLang="x-none" sz="2800" b="1" kern="1200" baseline="0" dirty="0">
                <a:latin typeface="+mn-lt"/>
                <a:ea typeface="+mn-ea"/>
                <a:cs typeface="+mn-cs"/>
              </a:rPr>
              <a:t>k= </a:t>
            </a:r>
            <a:r>
              <a:rPr lang="en-US" altLang="x-none" sz="2800" b="1" kern="1200" baseline="0" dirty="0">
                <a:latin typeface="+mn-lt"/>
                <a:ea typeface="+mn-ea"/>
                <a:cs typeface="+mn-cs"/>
                <a:sym typeface="Symbol" panose="05050102010706020507" pitchFamily="2" charset="2"/>
              </a:rPr>
              <a:t></a:t>
            </a:r>
            <a:r>
              <a:rPr lang="en-US" altLang="x-none" sz="2800" b="1" kern="1200" baseline="0" dirty="0">
                <a:latin typeface="宋体" panose="02010600030101010101" pitchFamily="2" charset="-122"/>
                <a:ea typeface="+mn-ea"/>
                <a:cs typeface="+mn-cs"/>
              </a:rPr>
              <a:t>㏒</a:t>
            </a:r>
            <a:r>
              <a:rPr lang="en-US" altLang="x-none" sz="2800" b="1" kern="1200" baseline="-25000" dirty="0">
                <a:latin typeface="+mn-lt"/>
                <a:ea typeface="+mn-ea"/>
                <a:cs typeface="+mn-cs"/>
              </a:rPr>
              <a:t>2</a:t>
            </a:r>
            <a:r>
              <a:rPr lang="en-US" altLang="x-none" sz="2800" b="1" kern="1200" baseline="0" dirty="0">
                <a:latin typeface="+mn-lt"/>
                <a:ea typeface="+mn-ea"/>
                <a:cs typeface="+mn-cs"/>
              </a:rPr>
              <a:t>n</a:t>
            </a:r>
            <a:r>
              <a:rPr lang="en-US" altLang="x-none" sz="2800" b="1" kern="1200" baseline="0" dirty="0">
                <a:latin typeface="+mn-lt"/>
                <a:ea typeface="+mn-ea"/>
                <a:cs typeface="+mn-cs"/>
                <a:sym typeface="Symbol" panose="05050102010706020507" pitchFamily="2" charset="2"/>
              </a:rPr>
              <a:t></a:t>
            </a:r>
            <a:r>
              <a:rPr lang="en-US" altLang="x-none" sz="2800" b="1" kern="1200" baseline="0" dirty="0">
                <a:latin typeface="+mn-lt"/>
                <a:ea typeface="+mn-ea"/>
                <a:cs typeface="+mn-cs"/>
              </a:rPr>
              <a:t> </a:t>
            </a:r>
            <a:r>
              <a:rPr lang="en-US" altLang="x-none" sz="2800" b="1" kern="1200" baseline="0" dirty="0">
                <a:latin typeface="宋体" panose="02010600030101010101" pitchFamily="2" charset="-122"/>
                <a:ea typeface="Arial Unicode MS" panose="020B0604020202020204" charset="-122"/>
                <a:cs typeface="+mn-cs"/>
              </a:rPr>
              <a:t>+</a:t>
            </a:r>
            <a:r>
              <a:rPr lang="en-US" altLang="x-none" sz="2800" b="1" kern="1200" baseline="0" dirty="0">
                <a:latin typeface="宋体" panose="02010600030101010101" pitchFamily="2" charset="-122"/>
                <a:ea typeface="+mn-ea"/>
                <a:cs typeface="+mn-cs"/>
              </a:rPr>
              <a:t>1                   </a:t>
            </a:r>
            <a:r>
              <a:rPr lang="zh-CN" altLang="en-US" sz="2800" b="1" kern="1200" baseline="0" dirty="0">
                <a:solidFill>
                  <a:schemeClr val="accent1"/>
                </a:solidFill>
                <a:latin typeface="宋体" panose="02010600030101010101" pitchFamily="2" charset="-122"/>
                <a:ea typeface="+mn-ea"/>
                <a:cs typeface="+mn-cs"/>
              </a:rPr>
              <a:t>证毕</a:t>
            </a:r>
            <a:endParaRPr lang="zh-CN" altLang="en-US" sz="2800" b="1" kern="1200" baseline="0" dirty="0">
              <a:solidFill>
                <a:schemeClr val="accent1"/>
              </a:solidFill>
              <a:latin typeface="宋体" panose="02010600030101010101" pitchFamily="2" charset="-122"/>
              <a:ea typeface="+mn-ea"/>
              <a:cs typeface="+mn-cs"/>
            </a:endParaRPr>
          </a:p>
          <a:p>
            <a:pPr algn="l" defTabSz="914400">
              <a:lnSpc>
                <a:spcPct val="110000"/>
              </a:lnSpc>
              <a:buSzPct val="80000"/>
            </a:pPr>
            <a:r>
              <a:rPr lang="zh-CN" altLang="en-US" b="1" kern="1200" baseline="0" dirty="0">
                <a:solidFill>
                  <a:schemeClr val="folHlink"/>
                </a:solidFill>
                <a:latin typeface="宋体" panose="02010600030101010101" pitchFamily="2" charset="-122"/>
                <a:ea typeface="+mn-ea"/>
                <a:cs typeface="+mn-cs"/>
              </a:rPr>
              <a:t>性质</a:t>
            </a:r>
            <a:r>
              <a:rPr lang="en-US" altLang="x-none" b="1" kern="1200" baseline="0" dirty="0">
                <a:solidFill>
                  <a:schemeClr val="folHlink"/>
                </a:solidFill>
                <a:latin typeface="+mn-lt"/>
                <a:ea typeface="+mn-ea"/>
                <a:cs typeface="+mn-cs"/>
              </a:rPr>
              <a:t>5</a:t>
            </a:r>
            <a:r>
              <a:rPr lang="zh-CN" altLang="en-US"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若对一棵有</a:t>
            </a:r>
            <a:r>
              <a:rPr lang="en-US" altLang="x-none" sz="2800" b="1" kern="1200" baseline="0" dirty="0">
                <a:latin typeface="楷体_GB2312" pitchFamily="1" charset="-122"/>
                <a:ea typeface="楷体_GB2312" pitchFamily="1" charset="-122"/>
                <a:cs typeface="+mn-cs"/>
              </a:rPr>
              <a:t>n</a:t>
            </a:r>
            <a:r>
              <a:rPr lang="zh-CN" altLang="en-US" sz="2800" b="1" kern="1200" baseline="0" dirty="0">
                <a:latin typeface="宋体" panose="02010600030101010101" pitchFamily="2" charset="-122"/>
                <a:ea typeface="+mn-ea"/>
                <a:cs typeface="+mn-cs"/>
              </a:rPr>
              <a:t>个结点的完全二叉树</a:t>
            </a:r>
            <a:r>
              <a:rPr lang="en-US" altLang="x-none" sz="2800"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深度为</a:t>
            </a:r>
            <a:r>
              <a:rPr lang="zh-CN" altLang="en-US" sz="2800" b="1" kern="1200" baseline="0" dirty="0">
                <a:latin typeface="+mn-lt"/>
                <a:ea typeface="+mn-ea"/>
                <a:cs typeface="+mn-cs"/>
              </a:rPr>
              <a:t>└</a:t>
            </a:r>
            <a:r>
              <a:rPr lang="zh-CN" altLang="en-US" sz="2800" b="1" kern="1200" baseline="0" dirty="0">
                <a:latin typeface="宋体" panose="02010600030101010101" pitchFamily="2" charset="-122"/>
                <a:ea typeface="+mn-ea"/>
                <a:cs typeface="+mn-cs"/>
              </a:rPr>
              <a:t>㏒</a:t>
            </a:r>
            <a:r>
              <a:rPr lang="en-US" altLang="x-none" sz="2800" b="1" kern="1200" baseline="-25000" dirty="0">
                <a:latin typeface="+mn-lt"/>
                <a:ea typeface="+mn-ea"/>
                <a:cs typeface="+mn-cs"/>
              </a:rPr>
              <a:t>2</a:t>
            </a:r>
            <a:r>
              <a:rPr lang="en-US" altLang="x-none" sz="2800" b="1" kern="1200" baseline="0" dirty="0">
                <a:latin typeface="+mn-lt"/>
                <a:ea typeface="+mn-ea"/>
                <a:cs typeface="+mn-cs"/>
              </a:rPr>
              <a:t>n┘</a:t>
            </a:r>
            <a:r>
              <a:rPr lang="en-US" altLang="x-none" sz="2800" b="1" kern="1200" baseline="0" dirty="0">
                <a:latin typeface="宋体" panose="02010600030101010101" pitchFamily="2" charset="-122"/>
                <a:ea typeface="Arial Unicode MS" panose="020B0604020202020204" charset="-122"/>
                <a:cs typeface="+mn-cs"/>
              </a:rPr>
              <a:t>+</a:t>
            </a:r>
            <a:r>
              <a:rPr lang="en-US" altLang="x-none" sz="2800" b="1" kern="1200" baseline="0" dirty="0">
                <a:latin typeface="宋体" panose="02010600030101010101" pitchFamily="2" charset="-122"/>
                <a:ea typeface="+mn-ea"/>
                <a:cs typeface="+mn-cs"/>
              </a:rPr>
              <a:t>1)</a:t>
            </a:r>
            <a:r>
              <a:rPr lang="zh-CN" altLang="en-US" sz="2800" b="1" kern="1200" baseline="0" dirty="0">
                <a:latin typeface="宋体" panose="02010600030101010101" pitchFamily="2" charset="-122"/>
                <a:ea typeface="+mn-ea"/>
                <a:cs typeface="+mn-cs"/>
              </a:rPr>
              <a:t>的结点按层（从第</a:t>
            </a:r>
            <a:r>
              <a:rPr lang="en-US" altLang="x-none" sz="2800" b="1" kern="1200" baseline="0" dirty="0">
                <a:latin typeface="+mn-lt"/>
                <a:ea typeface="+mn-ea"/>
                <a:cs typeface="+mn-cs"/>
              </a:rPr>
              <a:t>1</a:t>
            </a:r>
            <a:r>
              <a:rPr lang="zh-CN" altLang="en-US" sz="2800" b="1" kern="1200" baseline="0" dirty="0">
                <a:latin typeface="宋体" panose="02010600030101010101" pitchFamily="2" charset="-122"/>
                <a:ea typeface="+mn-ea"/>
                <a:cs typeface="+mn-cs"/>
              </a:rPr>
              <a:t>层到第</a:t>
            </a:r>
            <a:r>
              <a:rPr lang="zh-CN" altLang="en-US" sz="2800" b="1" kern="1200" baseline="0" dirty="0">
                <a:latin typeface="+mn-lt"/>
                <a:ea typeface="+mn-ea"/>
                <a:cs typeface="+mn-cs"/>
                <a:sym typeface="Symbol" panose="05050102010706020507" pitchFamily="2" charset="2"/>
              </a:rPr>
              <a:t></a:t>
            </a:r>
            <a:r>
              <a:rPr lang="zh-CN" altLang="en-US" sz="2800" b="1" kern="1200" baseline="0" dirty="0">
                <a:latin typeface="宋体" panose="02010600030101010101" pitchFamily="2" charset="-122"/>
                <a:ea typeface="+mn-ea"/>
                <a:cs typeface="+mn-cs"/>
              </a:rPr>
              <a:t>㏒</a:t>
            </a:r>
            <a:r>
              <a:rPr lang="en-US" altLang="x-none" sz="2800" b="1" kern="1200" baseline="-25000" dirty="0">
                <a:latin typeface="+mn-lt"/>
                <a:ea typeface="+mn-ea"/>
                <a:cs typeface="+mn-cs"/>
              </a:rPr>
              <a:t>2</a:t>
            </a:r>
            <a:r>
              <a:rPr lang="en-US" altLang="x-none" sz="2800" b="1" kern="1200" baseline="0" dirty="0">
                <a:latin typeface="+mn-lt"/>
                <a:ea typeface="+mn-ea"/>
                <a:cs typeface="+mn-cs"/>
              </a:rPr>
              <a:t>n</a:t>
            </a:r>
            <a:r>
              <a:rPr lang="en-US" altLang="x-none" sz="2800" b="1" kern="1200" baseline="0" dirty="0">
                <a:latin typeface="+mn-lt"/>
                <a:ea typeface="+mn-ea"/>
                <a:cs typeface="+mn-cs"/>
                <a:sym typeface="Symbol" panose="05050102010706020507" pitchFamily="2" charset="2"/>
              </a:rPr>
              <a:t></a:t>
            </a:r>
            <a:r>
              <a:rPr lang="en-US" altLang="x-none" sz="2800" b="1" kern="1200" baseline="0" dirty="0">
                <a:latin typeface="+mn-lt"/>
                <a:ea typeface="+mn-ea"/>
                <a:cs typeface="+mn-cs"/>
              </a:rPr>
              <a:t> </a:t>
            </a:r>
            <a:r>
              <a:rPr lang="en-US" altLang="x-none" sz="2800" b="1" kern="1200" baseline="0" dirty="0">
                <a:latin typeface="宋体" panose="02010600030101010101" pitchFamily="2" charset="-122"/>
                <a:ea typeface="Arial Unicode MS" panose="020B0604020202020204" charset="-122"/>
                <a:cs typeface="+mn-cs"/>
              </a:rPr>
              <a:t>+</a:t>
            </a:r>
            <a:r>
              <a:rPr lang="en-US" altLang="x-none" sz="2800" b="1" kern="1200" baseline="0" dirty="0">
                <a:latin typeface="宋体" panose="02010600030101010101" pitchFamily="2" charset="-122"/>
                <a:ea typeface="+mn-ea"/>
                <a:cs typeface="+mn-cs"/>
              </a:rPr>
              <a:t>1</a:t>
            </a:r>
            <a:r>
              <a:rPr lang="zh-CN" altLang="en-US" sz="2800" b="1" kern="1200" baseline="0" dirty="0">
                <a:latin typeface="宋体" panose="02010600030101010101" pitchFamily="2" charset="-122"/>
                <a:ea typeface="+mn-ea"/>
                <a:cs typeface="+mn-cs"/>
              </a:rPr>
              <a:t>层</a:t>
            </a:r>
            <a:r>
              <a:rPr lang="en-US" altLang="x-none" sz="2800"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序自左至右进行编号</a:t>
            </a:r>
            <a:r>
              <a:rPr lang="en-US" altLang="x-none" sz="2800"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则对于编号为</a:t>
            </a:r>
            <a:r>
              <a:rPr lang="en-US" altLang="x-none" sz="2800" b="1" kern="1200" baseline="0" dirty="0">
                <a:latin typeface="+mn-lt"/>
                <a:ea typeface="+mn-ea"/>
                <a:cs typeface="+mn-cs"/>
              </a:rPr>
              <a:t>i</a:t>
            </a:r>
            <a:r>
              <a:rPr lang="zh-CN" altLang="en-US" sz="2800" b="1" kern="1200" baseline="0" dirty="0">
                <a:latin typeface="+mn-lt"/>
                <a:ea typeface="+mn-ea"/>
                <a:cs typeface="+mn-cs"/>
              </a:rPr>
              <a:t>（</a:t>
            </a:r>
            <a:r>
              <a:rPr lang="en-US" altLang="x-none" sz="2800" b="1" kern="1200" baseline="0" dirty="0">
                <a:latin typeface="+mn-lt"/>
                <a:ea typeface="+mn-ea"/>
                <a:cs typeface="+mn-cs"/>
              </a:rPr>
              <a:t>1</a:t>
            </a:r>
            <a:r>
              <a:rPr lang="en-US" altLang="x-none" sz="2800" b="1" kern="1200" baseline="0" dirty="0">
                <a:latin typeface="+mn-lt"/>
                <a:ea typeface="Arial Unicode MS" panose="020B0604020202020204" charset="-122"/>
                <a:cs typeface="+mn-cs"/>
              </a:rPr>
              <a:t>≦</a:t>
            </a:r>
            <a:r>
              <a:rPr lang="en-US" altLang="x-none" sz="2800" b="1" kern="1200" baseline="0" dirty="0">
                <a:latin typeface="+mn-lt"/>
                <a:ea typeface="+mn-ea"/>
                <a:cs typeface="+mn-cs"/>
              </a:rPr>
              <a:t>i</a:t>
            </a:r>
            <a:r>
              <a:rPr lang="en-US" altLang="x-none" sz="2800" b="1" kern="1200" baseline="0" dirty="0">
                <a:latin typeface="+mn-lt"/>
                <a:ea typeface="Arial Unicode MS" panose="020B0604020202020204" charset="-122"/>
                <a:cs typeface="+mn-cs"/>
              </a:rPr>
              <a:t>≦</a:t>
            </a:r>
            <a:r>
              <a:rPr lang="en-US" altLang="x-none" sz="2800" b="1" kern="1200" baseline="0" dirty="0">
                <a:latin typeface="+mn-lt"/>
                <a:ea typeface="+mn-ea"/>
                <a:cs typeface="+mn-cs"/>
              </a:rPr>
              <a:t>n)</a:t>
            </a:r>
            <a:r>
              <a:rPr lang="zh-CN" altLang="en-US" sz="2800" b="1" kern="1200" baseline="0" dirty="0">
                <a:latin typeface="+mn-lt"/>
                <a:ea typeface="+mn-ea"/>
                <a:cs typeface="+mn-cs"/>
              </a:rPr>
              <a:t>的</a:t>
            </a:r>
            <a:r>
              <a:rPr lang="zh-CN" altLang="en-US" sz="2800" b="1" kern="1200" baseline="0" dirty="0">
                <a:latin typeface="宋体" panose="02010600030101010101" pitchFamily="2" charset="-122"/>
                <a:ea typeface="+mn-ea"/>
                <a:cs typeface="+mn-cs"/>
              </a:rPr>
              <a:t>结点：</a:t>
            </a:r>
            <a:endParaRPr lang="zh-CN" altLang="en-US" sz="2800" b="1" kern="1200" baseline="0" dirty="0">
              <a:latin typeface="宋体" panose="02010600030101010101" pitchFamily="2" charset="-122"/>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⑴ 若</a:t>
            </a:r>
            <a:r>
              <a:rPr lang="en-US" altLang="x-none" b="1" kern="1200" baseline="0" dirty="0">
                <a:latin typeface="+mn-lt"/>
                <a:ea typeface="+mn-ea"/>
                <a:cs typeface="+mn-cs"/>
              </a:rPr>
              <a:t>i=1</a:t>
            </a:r>
            <a:r>
              <a:rPr lang="zh-CN" altLang="en-US" b="1" kern="1200" baseline="0" dirty="0">
                <a:latin typeface="宋体" panose="02010600030101010101" pitchFamily="2" charset="-122"/>
                <a:ea typeface="+mn-ea"/>
                <a:cs typeface="+mn-cs"/>
              </a:rPr>
              <a:t>：则结点</a:t>
            </a:r>
            <a:r>
              <a:rPr lang="en-US" altLang="x-none" b="1" kern="1200" baseline="0" dirty="0">
                <a:latin typeface="+mn-lt"/>
                <a:ea typeface="+mn-ea"/>
                <a:cs typeface="+mn-cs"/>
              </a:rPr>
              <a:t>i</a:t>
            </a:r>
            <a:r>
              <a:rPr lang="zh-CN" altLang="en-US" b="1" kern="1200" baseline="0" dirty="0">
                <a:latin typeface="宋体" panose="02010600030101010101" pitchFamily="2" charset="-122"/>
                <a:ea typeface="+mn-ea"/>
                <a:cs typeface="+mn-cs"/>
              </a:rPr>
              <a:t>是二叉树的根，无双亲结点；否则，若</a:t>
            </a:r>
            <a:r>
              <a:rPr lang="en-US" altLang="x-none" b="1" kern="1200" baseline="0" dirty="0">
                <a:latin typeface="+mn-lt"/>
                <a:ea typeface="+mn-ea"/>
                <a:cs typeface="+mn-cs"/>
              </a:rPr>
              <a:t>i&gt;1</a:t>
            </a:r>
            <a:r>
              <a:rPr lang="zh-CN" altLang="en-US" b="1" kern="1200" baseline="0" dirty="0">
                <a:latin typeface="宋体" panose="02010600030101010101" pitchFamily="2" charset="-122"/>
                <a:ea typeface="+mn-ea"/>
                <a:cs typeface="+mn-cs"/>
              </a:rPr>
              <a:t>，则其双亲结点编号是</a:t>
            </a:r>
            <a:r>
              <a:rPr lang="zh-CN" altLang="en-US" b="1" kern="1200" baseline="0" dirty="0">
                <a:latin typeface="+mn-lt"/>
                <a:ea typeface="+mn-ea"/>
                <a:cs typeface="+mn-cs"/>
              </a:rPr>
              <a:t> </a:t>
            </a:r>
            <a:r>
              <a:rPr lang="zh-CN" altLang="en-US" b="1" kern="1200" baseline="0" dirty="0">
                <a:latin typeface="+mn-lt"/>
                <a:ea typeface="+mn-ea"/>
                <a:cs typeface="+mn-cs"/>
                <a:sym typeface="Symbol" panose="05050102010706020507" pitchFamily="2" charset="2"/>
              </a:rPr>
              <a:t></a:t>
            </a:r>
            <a:r>
              <a:rPr lang="en-US" altLang="x-none" b="1" kern="1200" baseline="0" dirty="0">
                <a:latin typeface="+mn-lt"/>
                <a:ea typeface="Arial Unicode MS" panose="020B0604020202020204" charset="-122"/>
                <a:cs typeface="+mn-cs"/>
              </a:rPr>
              <a:t>i/2</a:t>
            </a:r>
            <a:r>
              <a:rPr lang="en-US" altLang="x-none" b="1" kern="1200" baseline="0" dirty="0">
                <a:latin typeface="+mn-lt"/>
                <a:ea typeface="+mn-ea"/>
                <a:cs typeface="+mn-cs"/>
                <a:sym typeface="Symbol" panose="05050102010706020507" pitchFamily="2" charset="2"/>
              </a:rPr>
              <a:t></a:t>
            </a:r>
            <a:r>
              <a:rPr lang="en-US" altLang="x-none" b="1" kern="1200" baseline="0" dirty="0">
                <a:latin typeface="+mn-lt"/>
                <a:ea typeface="+mn-ea"/>
                <a:cs typeface="+mn-cs"/>
              </a:rPr>
              <a:t> </a:t>
            </a:r>
            <a:r>
              <a:rPr lang="zh-CN" altLang="en-US" b="1" kern="1200" baseline="0" dirty="0">
                <a:latin typeface="宋体" panose="02010600030101010101" pitchFamily="2" charset="-122"/>
                <a:ea typeface="+mn-ea"/>
                <a:cs typeface="+mn-cs"/>
              </a:rPr>
              <a:t>。</a:t>
            </a:r>
            <a:endParaRPr lang="zh-CN" altLang="en-US" b="1" kern="1200" baseline="0" dirty="0">
              <a:latin typeface="宋体" panose="02010600030101010101" pitchFamily="2" charset="-122"/>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⑵ 如果</a:t>
            </a:r>
            <a:r>
              <a:rPr lang="en-US" altLang="x-none" b="1" kern="1200" baseline="0" dirty="0">
                <a:latin typeface="+mn-lt"/>
                <a:ea typeface="+mn-ea"/>
                <a:cs typeface="+mn-cs"/>
              </a:rPr>
              <a:t>2i&gt;n</a:t>
            </a:r>
            <a:r>
              <a:rPr lang="zh-CN" altLang="en-US" b="1" kern="1200" baseline="0" dirty="0">
                <a:latin typeface="宋体" panose="02010600030101010101" pitchFamily="2" charset="-122"/>
                <a:ea typeface="+mn-ea"/>
                <a:cs typeface="+mn-cs"/>
              </a:rPr>
              <a:t>：则结点</a:t>
            </a:r>
            <a:r>
              <a:rPr lang="en-US" altLang="x-none" b="1" kern="1200" baseline="0" dirty="0">
                <a:latin typeface="+mn-lt"/>
                <a:ea typeface="+mn-ea"/>
                <a:cs typeface="+mn-cs"/>
              </a:rPr>
              <a:t>i</a:t>
            </a:r>
            <a:r>
              <a:rPr lang="zh-CN" altLang="en-US" b="1" kern="1200" baseline="0" dirty="0">
                <a:latin typeface="宋体" panose="02010600030101010101" pitchFamily="2" charset="-122"/>
                <a:ea typeface="+mn-ea"/>
                <a:cs typeface="+mn-cs"/>
              </a:rPr>
              <a:t>为叶子结点，无左孩子；否则，其左孩子结点编号是</a:t>
            </a:r>
            <a:r>
              <a:rPr lang="en-US" altLang="x-none" b="1" kern="1200" baseline="0" dirty="0">
                <a:latin typeface="+mn-lt"/>
                <a:ea typeface="+mn-ea"/>
                <a:cs typeface="+mn-cs"/>
              </a:rPr>
              <a:t>2i</a:t>
            </a:r>
            <a:r>
              <a:rPr lang="zh-CN" altLang="en-US" b="1" kern="1200" baseline="0" dirty="0">
                <a:latin typeface="宋体" panose="02010600030101010101" pitchFamily="2" charset="-122"/>
                <a:ea typeface="+mn-ea"/>
                <a:cs typeface="+mn-cs"/>
              </a:rPr>
              <a:t>。</a:t>
            </a:r>
            <a:endParaRPr lang="zh-CN" altLang="en-US" b="1" kern="1200" baseline="0" dirty="0">
              <a:latin typeface="宋体" panose="02010600030101010101" pitchFamily="2" charset="-122"/>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⑶ 如果</a:t>
            </a:r>
            <a:r>
              <a:rPr lang="en-US" altLang="x-none" b="1" kern="1200" baseline="0" dirty="0">
                <a:latin typeface="+mn-lt"/>
                <a:ea typeface="+mn-ea"/>
                <a:cs typeface="+mn-cs"/>
              </a:rPr>
              <a:t>2i+1&gt;n</a:t>
            </a:r>
            <a:r>
              <a:rPr lang="zh-CN" altLang="en-US" b="1" kern="1200" baseline="0" dirty="0">
                <a:latin typeface="宋体" panose="02010600030101010101" pitchFamily="2" charset="-122"/>
                <a:ea typeface="+mn-ea"/>
                <a:cs typeface="+mn-cs"/>
              </a:rPr>
              <a:t>：则结点</a:t>
            </a:r>
            <a:r>
              <a:rPr lang="en-US" altLang="x-none" b="1" kern="1200" baseline="0" dirty="0">
                <a:latin typeface="+mn-lt"/>
                <a:ea typeface="+mn-ea"/>
                <a:cs typeface="+mn-cs"/>
              </a:rPr>
              <a:t>i</a:t>
            </a:r>
            <a:r>
              <a:rPr lang="zh-CN" altLang="en-US" b="1" kern="1200" baseline="0" dirty="0">
                <a:latin typeface="宋体" panose="02010600030101010101" pitchFamily="2" charset="-122"/>
                <a:ea typeface="+mn-ea"/>
                <a:cs typeface="+mn-cs"/>
              </a:rPr>
              <a:t>无右孩子；否则，其右孩子结点编号是</a:t>
            </a:r>
            <a:r>
              <a:rPr lang="en-US" altLang="x-none" b="1" kern="1200" baseline="0" dirty="0">
                <a:latin typeface="+mn-lt"/>
                <a:ea typeface="+mn-ea"/>
                <a:cs typeface="+mn-cs"/>
              </a:rPr>
              <a:t>2i+1</a:t>
            </a:r>
            <a:r>
              <a:rPr lang="zh-CN" altLang="en-US" b="1" kern="1200" baseline="0" dirty="0">
                <a:latin typeface="宋体" panose="02010600030101010101" pitchFamily="2" charset="-122"/>
                <a:ea typeface="+mn-ea"/>
                <a:cs typeface="+mn-cs"/>
              </a:rPr>
              <a:t>。</a:t>
            </a:r>
            <a:endParaRPr lang="zh-CN" altLang="en-US" b="1" kern="1200" baseline="0" dirty="0">
              <a:latin typeface="宋体" panose="02010600030101010101" pitchFamily="2" charset="-122"/>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副标题 316417"/>
          <p:cNvSpPr>
            <a:spLocks noGrp="1"/>
          </p:cNvSpPr>
          <p:nvPr>
            <p:ph type="subTitle" sz="quarter" idx="1"/>
          </p:nvPr>
        </p:nvSpPr>
        <p:spPr>
          <a:xfrm>
            <a:off x="1676400" y="152400"/>
            <a:ext cx="8839200" cy="6324600"/>
          </a:xfrm>
        </p:spPr>
        <p:txBody>
          <a:bodyPr lIns="92075" tIns="46038" rIns="92075" bIns="46038" anchor="ctr"/>
          <a:p>
            <a:pPr algn="l" defTabSz="914400">
              <a:lnSpc>
                <a:spcPct val="110000"/>
              </a:lnSpc>
              <a:buSzPct val="80000"/>
            </a:pPr>
            <a:r>
              <a:rPr lang="zh-CN" altLang="en-US" sz="2800" kern="1200" baseline="0" dirty="0">
                <a:latin typeface="楷体_GB2312" pitchFamily="1" charset="-122"/>
                <a:ea typeface="楷体_GB2312" pitchFamily="1" charset="-122"/>
                <a:cs typeface="+mn-cs"/>
              </a:rPr>
              <a:t> </a:t>
            </a:r>
            <a:r>
              <a:rPr lang="zh-CN" altLang="en-US" b="1" kern="1200" baseline="0" dirty="0">
                <a:latin typeface="宋体" panose="02010600030101010101" pitchFamily="2" charset="-122"/>
                <a:ea typeface="+mn-ea"/>
                <a:cs typeface="+mn-cs"/>
              </a:rPr>
              <a:t> </a:t>
            </a:r>
            <a:r>
              <a:rPr lang="zh-CN" altLang="en-US" sz="3600" b="1" kern="1200" baseline="0" dirty="0">
                <a:solidFill>
                  <a:schemeClr val="tx2"/>
                </a:solidFill>
                <a:latin typeface="宋体" panose="02010600030101010101" pitchFamily="2" charset="-122"/>
                <a:ea typeface="+mn-ea"/>
                <a:cs typeface="+mn-cs"/>
              </a:rPr>
              <a:t>证明</a:t>
            </a:r>
            <a:r>
              <a:rPr lang="zh-CN" altLang="en-US" sz="3600"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用数学归纳法证明。首先证明⑵和⑶，然后由⑵和⑶导出⑴。</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当</a:t>
            </a:r>
            <a:r>
              <a:rPr lang="en-US" altLang="x-none" sz="2800" b="1" kern="1200" baseline="0" dirty="0">
                <a:latin typeface="+mn-lt"/>
                <a:ea typeface="+mn-ea"/>
                <a:cs typeface="+mn-cs"/>
              </a:rPr>
              <a:t>i=1</a:t>
            </a:r>
            <a:r>
              <a:rPr lang="zh-CN" altLang="en-US" sz="2800" b="1" kern="1200" baseline="0" dirty="0">
                <a:latin typeface="+mn-lt"/>
                <a:ea typeface="+mn-ea"/>
                <a:cs typeface="+mn-cs"/>
              </a:rPr>
              <a:t>时</a:t>
            </a:r>
            <a:r>
              <a:rPr lang="zh-CN" altLang="en-US" sz="2800" b="1" kern="1200" baseline="0" dirty="0">
                <a:latin typeface="宋体" panose="02010600030101010101" pitchFamily="2" charset="-122"/>
                <a:ea typeface="+mn-ea"/>
                <a:cs typeface="+mn-cs"/>
              </a:rPr>
              <a:t>，由完全二叉树的定义知，结点</a:t>
            </a:r>
            <a:r>
              <a:rPr lang="en-US" altLang="x-none" sz="2800" b="1" kern="1200" baseline="0" dirty="0">
                <a:latin typeface="+mn-lt"/>
                <a:ea typeface="+mn-ea"/>
                <a:cs typeface="+mn-cs"/>
              </a:rPr>
              <a:t>i</a:t>
            </a:r>
            <a:r>
              <a:rPr lang="zh-CN" altLang="en-US" sz="2800" b="1" kern="1200" baseline="0" dirty="0">
                <a:latin typeface="宋体" panose="02010600030101010101" pitchFamily="2" charset="-122"/>
                <a:ea typeface="+mn-ea"/>
                <a:cs typeface="+mn-cs"/>
              </a:rPr>
              <a:t>的左孩子的编号是</a:t>
            </a:r>
            <a:r>
              <a:rPr lang="en-US" altLang="x-none" sz="2800" b="1" kern="1200" baseline="0" dirty="0">
                <a:latin typeface="+mn-lt"/>
                <a:ea typeface="+mn-ea"/>
                <a:cs typeface="+mn-cs"/>
              </a:rPr>
              <a:t>2</a:t>
            </a:r>
            <a:r>
              <a:rPr lang="zh-CN" altLang="en-US" sz="2800" b="1" kern="1200" baseline="0" dirty="0">
                <a:latin typeface="宋体" panose="02010600030101010101" pitchFamily="2" charset="-122"/>
                <a:ea typeface="+mn-ea"/>
                <a:cs typeface="+mn-cs"/>
              </a:rPr>
              <a:t>，右孩子的编号是</a:t>
            </a:r>
            <a:r>
              <a:rPr lang="en-US" altLang="x-none" sz="2800" b="1" kern="1200" baseline="0" dirty="0">
                <a:latin typeface="+mn-lt"/>
                <a:ea typeface="+mn-ea"/>
                <a:cs typeface="+mn-cs"/>
              </a:rPr>
              <a:t>3</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若</a:t>
            </a:r>
            <a:r>
              <a:rPr lang="en-US" altLang="x-none" sz="2800" b="1" kern="1200" baseline="0" dirty="0">
                <a:latin typeface="+mn-lt"/>
                <a:ea typeface="+mn-ea"/>
                <a:cs typeface="+mn-cs"/>
              </a:rPr>
              <a:t>2&gt;n</a:t>
            </a:r>
            <a:r>
              <a:rPr lang="zh-CN" altLang="en-US" sz="2800" b="1" kern="1200" baseline="0" dirty="0">
                <a:latin typeface="宋体" panose="02010600030101010101" pitchFamily="2" charset="-122"/>
                <a:ea typeface="+mn-ea"/>
                <a:cs typeface="+mn-cs"/>
              </a:rPr>
              <a:t>，则二叉树中不存在编号为</a:t>
            </a:r>
            <a:r>
              <a:rPr lang="en-US" altLang="x-none" sz="2800" b="1" kern="1200" baseline="0" dirty="0">
                <a:latin typeface="+mn-lt"/>
                <a:ea typeface="+mn-ea"/>
                <a:cs typeface="+mn-cs"/>
              </a:rPr>
              <a:t>2</a:t>
            </a:r>
            <a:r>
              <a:rPr lang="zh-CN" altLang="en-US" sz="2800" b="1" kern="1200" baseline="0" dirty="0">
                <a:latin typeface="宋体" panose="02010600030101010101" pitchFamily="2" charset="-122"/>
                <a:ea typeface="+mn-ea"/>
                <a:cs typeface="+mn-cs"/>
              </a:rPr>
              <a:t>的结点，说明</a:t>
            </a:r>
            <a:r>
              <a:rPr lang="zh-CN" altLang="en-US" sz="2800" b="1" kern="1200" baseline="0" dirty="0">
                <a:solidFill>
                  <a:schemeClr val="folHlink"/>
                </a:solidFill>
                <a:latin typeface="宋体" panose="02010600030101010101" pitchFamily="2" charset="-122"/>
                <a:ea typeface="+mn-ea"/>
                <a:cs typeface="+mn-cs"/>
              </a:rPr>
              <a:t>结点</a:t>
            </a:r>
            <a:r>
              <a:rPr lang="en-US" altLang="x-none" sz="2800" b="1" kern="1200" baseline="0" dirty="0">
                <a:solidFill>
                  <a:schemeClr val="folHlink"/>
                </a:solidFill>
                <a:latin typeface="+mn-lt"/>
                <a:ea typeface="+mn-ea"/>
                <a:cs typeface="+mn-cs"/>
              </a:rPr>
              <a:t>i</a:t>
            </a:r>
            <a:r>
              <a:rPr lang="zh-CN" altLang="en-US" sz="2800" b="1" kern="1200" baseline="0" dirty="0">
                <a:solidFill>
                  <a:schemeClr val="folHlink"/>
                </a:solidFill>
                <a:latin typeface="+mn-lt"/>
                <a:ea typeface="+mn-ea"/>
                <a:cs typeface="+mn-cs"/>
              </a:rPr>
              <a:t>的左</a:t>
            </a:r>
            <a:r>
              <a:rPr lang="zh-CN" altLang="en-US" sz="2800" b="1" kern="1200" baseline="0" dirty="0">
                <a:solidFill>
                  <a:schemeClr val="folHlink"/>
                </a:solidFill>
                <a:latin typeface="宋体" panose="02010600030101010101" pitchFamily="2" charset="-122"/>
                <a:ea typeface="+mn-ea"/>
                <a:cs typeface="+mn-cs"/>
              </a:rPr>
              <a:t>孩子</a:t>
            </a:r>
            <a:r>
              <a:rPr lang="zh-CN" altLang="en-US" sz="2800" b="1" kern="1200" baseline="0" dirty="0">
                <a:latin typeface="宋体" panose="02010600030101010101" pitchFamily="2" charset="-122"/>
                <a:ea typeface="+mn-ea"/>
                <a:cs typeface="+mn-cs"/>
              </a:rPr>
              <a:t>不存在。</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若</a:t>
            </a:r>
            <a:r>
              <a:rPr lang="en-US" altLang="x-none" sz="2800" b="1" kern="1200" baseline="0" dirty="0">
                <a:latin typeface="+mn-lt"/>
                <a:ea typeface="+mn-ea"/>
                <a:cs typeface="+mn-cs"/>
              </a:rPr>
              <a:t>3&gt;n</a:t>
            </a:r>
            <a:r>
              <a:rPr lang="zh-CN" altLang="en-US" sz="2800" b="1" kern="1200" baseline="0" dirty="0">
                <a:latin typeface="宋体" panose="02010600030101010101" pitchFamily="2" charset="-122"/>
                <a:ea typeface="+mn-ea"/>
                <a:cs typeface="+mn-cs"/>
              </a:rPr>
              <a:t>，则二叉树中不存在编号为</a:t>
            </a:r>
            <a:r>
              <a:rPr lang="en-US" altLang="x-none" sz="2800" b="1" kern="1200" baseline="0" dirty="0">
                <a:latin typeface="+mn-lt"/>
                <a:ea typeface="+mn-ea"/>
                <a:cs typeface="+mn-cs"/>
              </a:rPr>
              <a:t>3</a:t>
            </a:r>
            <a:r>
              <a:rPr lang="zh-CN" altLang="en-US" sz="2800" b="1" kern="1200" baseline="0" dirty="0">
                <a:latin typeface="宋体" panose="02010600030101010101" pitchFamily="2" charset="-122"/>
                <a:ea typeface="+mn-ea"/>
                <a:cs typeface="+mn-cs"/>
              </a:rPr>
              <a:t>的结点，说明</a:t>
            </a:r>
            <a:r>
              <a:rPr lang="zh-CN" altLang="en-US" sz="2800" b="1" kern="1200" baseline="0" dirty="0">
                <a:solidFill>
                  <a:schemeClr val="folHlink"/>
                </a:solidFill>
                <a:latin typeface="宋体" panose="02010600030101010101" pitchFamily="2" charset="-122"/>
                <a:ea typeface="+mn-ea"/>
                <a:cs typeface="+mn-cs"/>
              </a:rPr>
              <a:t>结点</a:t>
            </a:r>
            <a:r>
              <a:rPr lang="en-US" altLang="x-none" sz="2800" b="1" kern="1200" baseline="0" dirty="0">
                <a:solidFill>
                  <a:schemeClr val="folHlink"/>
                </a:solidFill>
                <a:latin typeface="+mn-lt"/>
                <a:ea typeface="+mn-ea"/>
                <a:cs typeface="+mn-cs"/>
              </a:rPr>
              <a:t>i</a:t>
            </a:r>
            <a:r>
              <a:rPr lang="zh-CN" altLang="en-US" sz="2800" b="1" kern="1200" baseline="0" dirty="0">
                <a:solidFill>
                  <a:schemeClr val="folHlink"/>
                </a:solidFill>
                <a:latin typeface="+mn-lt"/>
                <a:ea typeface="+mn-ea"/>
                <a:cs typeface="+mn-cs"/>
              </a:rPr>
              <a:t>的右</a:t>
            </a:r>
            <a:r>
              <a:rPr lang="zh-CN" altLang="en-US" sz="2800" b="1" kern="1200" baseline="0" dirty="0">
                <a:solidFill>
                  <a:schemeClr val="folHlink"/>
                </a:solidFill>
                <a:latin typeface="宋体" panose="02010600030101010101" pitchFamily="2" charset="-122"/>
                <a:ea typeface="+mn-ea"/>
                <a:cs typeface="+mn-cs"/>
              </a:rPr>
              <a:t>孩子</a:t>
            </a:r>
            <a:r>
              <a:rPr lang="zh-CN" altLang="en-US" sz="2800" b="1" kern="1200" baseline="0" dirty="0">
                <a:latin typeface="宋体" panose="02010600030101010101" pitchFamily="2" charset="-122"/>
                <a:ea typeface="+mn-ea"/>
                <a:cs typeface="+mn-cs"/>
              </a:rPr>
              <a:t>不存在。</a:t>
            </a:r>
            <a:endParaRPr lang="zh-CN" altLang="en-US" sz="2800" b="1" kern="1200" baseline="0" dirty="0">
              <a:latin typeface="宋体" panose="02010600030101010101" pitchFamily="2" charset="-122"/>
              <a:ea typeface="+mn-ea"/>
              <a:cs typeface="+mn-cs"/>
            </a:endParaRPr>
          </a:p>
          <a:p>
            <a:pPr algn="l" defTabSz="914400">
              <a:lnSpc>
                <a:spcPct val="110000"/>
              </a:lnSpc>
              <a:buSzPct val="80000"/>
            </a:pPr>
            <a:r>
              <a:rPr lang="zh-CN" altLang="en-US" sz="2800" b="1" kern="1200" baseline="0" dirty="0">
                <a:latin typeface="宋体" panose="02010600030101010101" pitchFamily="2" charset="-122"/>
                <a:ea typeface="+mn-ea"/>
                <a:cs typeface="+mn-cs"/>
              </a:rPr>
              <a:t>    现假设对于编号为</a:t>
            </a:r>
            <a:r>
              <a:rPr lang="en-US" altLang="x-none" sz="2800" b="1" kern="1200" baseline="0" dirty="0">
                <a:latin typeface="+mn-lt"/>
                <a:ea typeface="+mn-ea"/>
                <a:cs typeface="+mn-cs"/>
              </a:rPr>
              <a:t>j(1</a:t>
            </a:r>
            <a:r>
              <a:rPr lang="en-US" altLang="x-none" sz="2800" b="1" kern="1200" baseline="0" dirty="0">
                <a:latin typeface="+mn-lt"/>
                <a:ea typeface="Arial Unicode MS" panose="020B0604020202020204" charset="-122"/>
                <a:cs typeface="+mn-cs"/>
              </a:rPr>
              <a:t>≦j≦i</a:t>
            </a:r>
            <a:r>
              <a:rPr lang="en-US" altLang="x-none" sz="2800" b="1" kern="1200" baseline="0" dirty="0">
                <a:latin typeface="+mn-lt"/>
                <a:ea typeface="+mn-ea"/>
                <a:cs typeface="+mn-cs"/>
              </a:rPr>
              <a:t>)</a:t>
            </a:r>
            <a:r>
              <a:rPr lang="zh-CN" altLang="en-US" sz="2800" b="1" kern="1200" baseline="0" dirty="0">
                <a:latin typeface="+mn-lt"/>
                <a:ea typeface="+mn-ea"/>
                <a:cs typeface="+mn-cs"/>
              </a:rPr>
              <a:t>的结点</a:t>
            </a:r>
            <a:r>
              <a:rPr lang="zh-CN" altLang="en-US" sz="2800" b="1" kern="1200" baseline="0" dirty="0">
                <a:latin typeface="宋体" panose="02010600030101010101" pitchFamily="2" charset="-122"/>
                <a:ea typeface="+mn-ea"/>
                <a:cs typeface="+mn-cs"/>
              </a:rPr>
              <a:t>，</a:t>
            </a:r>
            <a:r>
              <a:rPr lang="en-US" altLang="x-none" sz="2800" b="1" kern="1200" baseline="0" dirty="0">
                <a:latin typeface="宋体" panose="02010600030101010101" pitchFamily="2" charset="-122"/>
                <a:ea typeface="+mn-ea"/>
                <a:cs typeface="+mn-cs"/>
              </a:rPr>
              <a:t>(2)</a:t>
            </a:r>
            <a:r>
              <a:rPr lang="zh-CN" altLang="en-US" sz="2800" b="1" kern="1200" baseline="0" dirty="0">
                <a:latin typeface="宋体" panose="02010600030101010101" pitchFamily="2" charset="-122"/>
                <a:ea typeface="+mn-ea"/>
                <a:cs typeface="+mn-cs"/>
              </a:rPr>
              <a:t>和</a:t>
            </a:r>
            <a:r>
              <a:rPr lang="en-US" altLang="x-none" sz="2800" b="1" kern="1200" baseline="0" dirty="0">
                <a:latin typeface="宋体" panose="02010600030101010101" pitchFamily="2" charset="-122"/>
                <a:ea typeface="+mn-ea"/>
                <a:cs typeface="+mn-cs"/>
              </a:rPr>
              <a:t>(3)</a:t>
            </a:r>
            <a:r>
              <a:rPr lang="zh-CN" altLang="en-US" sz="2800" b="1" kern="1200" baseline="0" dirty="0">
                <a:latin typeface="宋体" panose="02010600030101010101" pitchFamily="2" charset="-122"/>
                <a:ea typeface="+mn-ea"/>
                <a:cs typeface="+mn-cs"/>
              </a:rPr>
              <a:t>成立。即：</a:t>
            </a:r>
            <a:endParaRPr lang="zh-CN" altLang="en-US" sz="2800" b="1" kern="1200" baseline="0" dirty="0">
              <a:latin typeface="宋体" panose="02010600030101010101" pitchFamily="2" charset="-122"/>
              <a:ea typeface="+mn-ea"/>
              <a:cs typeface="+mn-cs"/>
            </a:endParaRPr>
          </a:p>
          <a:p>
            <a:pPr marL="533400" lvl="1" algn="l" defTabSz="914400">
              <a:lnSpc>
                <a:spcPct val="110000"/>
              </a:lnSpc>
              <a:buSzPct val="90000"/>
            </a:pPr>
            <a:r>
              <a:rPr lang="zh-CN" altLang="en-US" b="1" kern="1200" baseline="0" dirty="0">
                <a:solidFill>
                  <a:schemeClr val="folHlink"/>
                </a:solidFill>
                <a:latin typeface="宋体" panose="02010600030101010101" pitchFamily="2" charset="-122"/>
                <a:ea typeface="+mn-ea"/>
                <a:cs typeface="+mn-cs"/>
              </a:rPr>
              <a:t>◆</a:t>
            </a:r>
            <a:r>
              <a:rPr lang="zh-CN" altLang="en-US" b="1" kern="1200" baseline="0" dirty="0">
                <a:latin typeface="宋体" panose="02010600030101010101" pitchFamily="2" charset="-122"/>
                <a:ea typeface="+mn-ea"/>
                <a:cs typeface="+mn-cs"/>
              </a:rPr>
              <a:t> </a:t>
            </a:r>
            <a:r>
              <a:rPr lang="zh-CN" altLang="en-US" b="1" kern="1200" baseline="0" dirty="0">
                <a:latin typeface="+mn-lt"/>
                <a:ea typeface="+mn-ea"/>
                <a:cs typeface="+mn-cs"/>
              </a:rPr>
              <a:t>当</a:t>
            </a:r>
            <a:r>
              <a:rPr lang="en-US" altLang="x-none" b="1" kern="1200" baseline="0" dirty="0">
                <a:latin typeface="+mn-lt"/>
                <a:ea typeface="+mn-ea"/>
                <a:cs typeface="+mn-cs"/>
              </a:rPr>
              <a:t>2j</a:t>
            </a:r>
            <a:r>
              <a:rPr lang="en-US" altLang="x-none" b="1" kern="1200" baseline="0" dirty="0">
                <a:latin typeface="+mn-lt"/>
                <a:ea typeface="Arial Unicode MS" panose="020B0604020202020204" charset="-122"/>
                <a:cs typeface="+mn-cs"/>
              </a:rPr>
              <a:t>≦</a:t>
            </a:r>
            <a:r>
              <a:rPr lang="en-US" altLang="x-none" b="1" kern="1200" baseline="0" dirty="0">
                <a:latin typeface="+mn-lt"/>
                <a:ea typeface="+mn-ea"/>
                <a:cs typeface="+mn-cs"/>
              </a:rPr>
              <a:t>n </a:t>
            </a:r>
            <a:r>
              <a:rPr lang="zh-CN" altLang="en-US" b="1" kern="1200" baseline="0" dirty="0">
                <a:latin typeface="宋体" panose="02010600030101010101" pitchFamily="2" charset="-122"/>
                <a:ea typeface="+mn-ea"/>
                <a:cs typeface="+mn-cs"/>
              </a:rPr>
              <a:t>：结点</a:t>
            </a:r>
            <a:r>
              <a:rPr lang="en-US" altLang="x-none" b="1" kern="1200" baseline="0" dirty="0">
                <a:latin typeface="+mn-lt"/>
                <a:ea typeface="+mn-ea"/>
                <a:cs typeface="+mn-cs"/>
              </a:rPr>
              <a:t>j</a:t>
            </a:r>
            <a:r>
              <a:rPr lang="zh-CN" altLang="en-US" b="1" kern="1200" baseline="0" dirty="0">
                <a:latin typeface="宋体" panose="02010600030101010101" pitchFamily="2" charset="-122"/>
                <a:ea typeface="+mn-ea"/>
                <a:cs typeface="+mn-cs"/>
              </a:rPr>
              <a:t>的左孩子编号是</a:t>
            </a:r>
            <a:r>
              <a:rPr lang="en-US" altLang="x-none" b="1" kern="1200" baseline="0" dirty="0">
                <a:latin typeface="+mn-lt"/>
                <a:ea typeface="+mn-ea"/>
                <a:cs typeface="+mn-cs"/>
              </a:rPr>
              <a:t>2j</a:t>
            </a:r>
            <a:r>
              <a:rPr lang="zh-CN" altLang="en-US" b="1" kern="1200" baseline="0" dirty="0">
                <a:latin typeface="宋体" panose="02010600030101010101" pitchFamily="2" charset="-122"/>
                <a:ea typeface="+mn-ea"/>
                <a:cs typeface="+mn-cs"/>
              </a:rPr>
              <a:t>；当</a:t>
            </a:r>
            <a:r>
              <a:rPr lang="en-US" altLang="x-none" b="1" kern="1200" baseline="0" dirty="0">
                <a:latin typeface="+mn-lt"/>
                <a:ea typeface="+mn-ea"/>
                <a:cs typeface="+mn-cs"/>
              </a:rPr>
              <a:t>2j&gt;n</a:t>
            </a:r>
            <a:r>
              <a:rPr lang="zh-CN" altLang="en-US" b="1" kern="1200" baseline="0" dirty="0">
                <a:latin typeface="+mn-lt"/>
                <a:ea typeface="+mn-ea"/>
                <a:cs typeface="+mn-cs"/>
              </a:rPr>
              <a:t>时</a:t>
            </a:r>
            <a:r>
              <a:rPr lang="zh-CN" altLang="en-US" b="1" kern="1200" baseline="0" dirty="0">
                <a:latin typeface="宋体" panose="02010600030101010101" pitchFamily="2" charset="-122"/>
                <a:ea typeface="+mn-ea"/>
                <a:cs typeface="+mn-cs"/>
              </a:rPr>
              <a:t>，结点</a:t>
            </a:r>
            <a:r>
              <a:rPr lang="en-US" altLang="x-none" b="1" kern="1200" baseline="0" dirty="0">
                <a:latin typeface="+mn-lt"/>
                <a:ea typeface="+mn-ea"/>
                <a:cs typeface="+mn-cs"/>
              </a:rPr>
              <a:t>j</a:t>
            </a:r>
            <a:r>
              <a:rPr lang="zh-CN" altLang="en-US" b="1" kern="1200" baseline="0" dirty="0">
                <a:latin typeface="宋体" panose="02010600030101010101" pitchFamily="2" charset="-122"/>
                <a:ea typeface="+mn-ea"/>
                <a:cs typeface="+mn-cs"/>
              </a:rPr>
              <a:t>的左孩子结点不存在。</a:t>
            </a:r>
            <a:endParaRPr lang="zh-CN" altLang="en-US" b="1" kern="1200" baseline="0" dirty="0">
              <a:latin typeface="宋体" panose="02010600030101010101" pitchFamily="2" charset="-122"/>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标题 297985"/>
          <p:cNvSpPr>
            <a:spLocks noGrp="1"/>
          </p:cNvSpPr>
          <p:nvPr>
            <p:ph type="title"/>
          </p:nvPr>
        </p:nvSpPr>
        <p:spPr>
          <a:xfrm>
            <a:off x="2349500" y="327025"/>
            <a:ext cx="6626225" cy="914400"/>
          </a:xfrm>
        </p:spPr>
        <p:txBody>
          <a:bodyPr lIns="92075" tIns="46038" rIns="92075" bIns="46038" anchor="ctr"/>
          <a:p>
            <a:r>
              <a:rPr lang="en-US" altLang="x-none" sz="5400" b="1" dirty="0">
                <a:effectLst/>
                <a:latin typeface="Times New Roman" panose="02020603050405020304" pitchFamily="2" charset="0"/>
              </a:rPr>
              <a:t>6.1</a:t>
            </a:r>
            <a:r>
              <a:rPr lang="en-US" altLang="x-none" sz="5400" b="1" dirty="0">
                <a:effectLst/>
              </a:rPr>
              <a:t>  </a:t>
            </a:r>
            <a:r>
              <a:rPr lang="zh-CN" altLang="en-US" sz="5400" b="1" dirty="0">
                <a:effectLst/>
                <a:ea typeface="楷体_GB2312" pitchFamily="1" charset="-122"/>
              </a:rPr>
              <a:t>树的基本概念</a:t>
            </a:r>
            <a:endParaRPr lang="zh-CN" altLang="en-US" sz="5400" b="1" dirty="0">
              <a:effectLst/>
              <a:ea typeface="楷体_GB2312" pitchFamily="1" charset="-122"/>
            </a:endParaRPr>
          </a:p>
        </p:txBody>
      </p:sp>
      <p:sp>
        <p:nvSpPr>
          <p:cNvPr id="251906" name="内容占位符 297986"/>
          <p:cNvSpPr>
            <a:spLocks noGrp="1"/>
          </p:cNvSpPr>
          <p:nvPr>
            <p:ph idx="4294967295"/>
          </p:nvPr>
        </p:nvSpPr>
        <p:spPr>
          <a:xfrm>
            <a:off x="1676400" y="2209800"/>
            <a:ext cx="8812213" cy="4459288"/>
          </a:xfrm>
        </p:spPr>
        <p:txBody>
          <a:bodyPr anchor="t"/>
          <a:p>
            <a:pPr marL="0" indent="0">
              <a:buNone/>
            </a:pPr>
            <a:r>
              <a:rPr lang="en-US" altLang="x-none" sz="3600" b="1" dirty="0">
                <a:solidFill>
                  <a:schemeClr val="tx2"/>
                </a:solidFill>
              </a:rPr>
              <a:t>1</a:t>
            </a:r>
            <a:r>
              <a:rPr lang="en-US" altLang="x-none" sz="3600" b="1" dirty="0">
                <a:solidFill>
                  <a:schemeClr val="tx2"/>
                </a:solidFill>
                <a:latin typeface="宋体" panose="02010600030101010101" pitchFamily="2" charset="-122"/>
              </a:rPr>
              <a:t> </a:t>
            </a:r>
            <a:r>
              <a:rPr lang="zh-CN" altLang="en-US" sz="3600" b="1" dirty="0">
                <a:solidFill>
                  <a:schemeClr val="tx2"/>
                </a:solidFill>
                <a:latin typeface="楷体_GB2312" pitchFamily="1" charset="-122"/>
                <a:ea typeface="楷体_GB2312" pitchFamily="1" charset="-122"/>
              </a:rPr>
              <a:t>树的定义</a:t>
            </a:r>
            <a:endParaRPr lang="zh-CN" altLang="en-US" sz="3600" b="1" dirty="0">
              <a:solidFill>
                <a:schemeClr val="tx2"/>
              </a:solidFill>
              <a:latin typeface="楷体_GB2312" pitchFamily="1" charset="-122"/>
              <a:ea typeface="楷体_GB2312" pitchFamily="1" charset="-122"/>
            </a:endParaRPr>
          </a:p>
          <a:p>
            <a:pPr marL="0" indent="0">
              <a:buNone/>
            </a:pPr>
            <a:r>
              <a:rPr lang="zh-CN" altLang="en-US" dirty="0">
                <a:latin typeface="宋体" panose="02010600030101010101" pitchFamily="2" charset="-122"/>
              </a:rPr>
              <a:t>   </a:t>
            </a:r>
            <a:r>
              <a:rPr lang="zh-CN" altLang="en-US" sz="2800" b="1" dirty="0">
                <a:latin typeface="宋体" panose="02010600030101010101" pitchFamily="2" charset="-122"/>
              </a:rPr>
              <a:t>树</a:t>
            </a:r>
            <a:r>
              <a:rPr lang="en-US" altLang="x-none" sz="2800" b="1" dirty="0"/>
              <a:t>(Tree)</a:t>
            </a:r>
            <a:r>
              <a:rPr lang="zh-CN" altLang="en-US" sz="2800" b="1" dirty="0">
                <a:latin typeface="宋体" panose="02010600030101010101" pitchFamily="2" charset="-122"/>
              </a:rPr>
              <a:t>是</a:t>
            </a:r>
            <a:r>
              <a:rPr lang="en-US" altLang="x-none" sz="2800" b="1" dirty="0"/>
              <a:t>n(n</a:t>
            </a:r>
            <a:r>
              <a:rPr lang="en-US" altLang="x-none" sz="2800" b="1" dirty="0">
                <a:ea typeface="Arial Unicode MS" panose="020B0604020202020204" charset="-122"/>
              </a:rPr>
              <a:t>≧</a:t>
            </a:r>
            <a:r>
              <a:rPr lang="en-US" altLang="x-none" sz="2800" b="1" dirty="0"/>
              <a:t>0)</a:t>
            </a:r>
            <a:r>
              <a:rPr lang="zh-CN" altLang="en-US" sz="2800" b="1" dirty="0">
                <a:latin typeface="宋体" panose="02010600030101010101" pitchFamily="2" charset="-122"/>
              </a:rPr>
              <a:t>个结点的有限集合</a:t>
            </a:r>
            <a:r>
              <a:rPr lang="en-US" altLang="x-none" sz="2800" b="1" dirty="0"/>
              <a:t>T</a:t>
            </a:r>
            <a:r>
              <a:rPr lang="zh-CN" altLang="en-US" sz="2800" b="1" dirty="0">
                <a:latin typeface="宋体" panose="02010600030101010101" pitchFamily="2" charset="-122"/>
              </a:rPr>
              <a:t>，若</a:t>
            </a:r>
            <a:r>
              <a:rPr lang="en-US" altLang="x-none" sz="2800" b="1" dirty="0"/>
              <a:t>n=0</a:t>
            </a:r>
            <a:r>
              <a:rPr lang="zh-CN" altLang="en-US" sz="2800" b="1" dirty="0">
                <a:latin typeface="宋体" panose="02010600030101010101" pitchFamily="2" charset="-122"/>
              </a:rPr>
              <a:t>时称为空树，否则：</a:t>
            </a:r>
            <a:endParaRPr lang="zh-CN" altLang="en-US" sz="2800" b="1" dirty="0">
              <a:latin typeface="宋体" panose="02010600030101010101" pitchFamily="2" charset="-122"/>
            </a:endParaRPr>
          </a:p>
          <a:p>
            <a:pPr marL="381000" lvl="1" indent="0">
              <a:buNone/>
            </a:pPr>
            <a:r>
              <a:rPr lang="zh-CN" altLang="en-US" b="1" dirty="0">
                <a:solidFill>
                  <a:schemeClr val="accent1"/>
                </a:solidFill>
                <a:latin typeface="宋体" panose="02010600030101010101" pitchFamily="2" charset="-122"/>
              </a:rPr>
              <a:t>⑴</a:t>
            </a:r>
            <a:r>
              <a:rPr lang="zh-CN" altLang="en-US" b="1" dirty="0">
                <a:latin typeface="宋体" panose="02010600030101010101" pitchFamily="2" charset="-122"/>
              </a:rPr>
              <a:t>  有且只有一个特殊的称为树的根</a:t>
            </a:r>
            <a:r>
              <a:rPr lang="en-US" altLang="x-none" b="1" dirty="0"/>
              <a:t>(Root)</a:t>
            </a:r>
            <a:r>
              <a:rPr lang="zh-CN" altLang="en-US" b="1" dirty="0">
                <a:latin typeface="宋体" panose="02010600030101010101" pitchFamily="2" charset="-122"/>
              </a:rPr>
              <a:t>结点；</a:t>
            </a:r>
            <a:endParaRPr lang="zh-CN" altLang="en-US" b="1" dirty="0">
              <a:latin typeface="宋体" panose="02010600030101010101" pitchFamily="2" charset="-122"/>
            </a:endParaRPr>
          </a:p>
          <a:p>
            <a:pPr marL="381000" lvl="1" indent="0">
              <a:buNone/>
            </a:pPr>
            <a:r>
              <a:rPr lang="zh-CN" altLang="en-US" b="1" dirty="0">
                <a:solidFill>
                  <a:schemeClr val="accent1"/>
                </a:solidFill>
                <a:latin typeface="楷体_GB2312" pitchFamily="1" charset="-122"/>
                <a:ea typeface="楷体_GB2312" pitchFamily="1" charset="-122"/>
              </a:rPr>
              <a:t>⑵</a:t>
            </a:r>
            <a:r>
              <a:rPr lang="zh-CN" altLang="en-US" b="1" dirty="0">
                <a:latin typeface="宋体" panose="02010600030101010101" pitchFamily="2" charset="-122"/>
              </a:rPr>
              <a:t>  若</a:t>
            </a:r>
            <a:r>
              <a:rPr lang="en-US" altLang="x-none" b="1" dirty="0"/>
              <a:t>n&gt;1</a:t>
            </a:r>
            <a:r>
              <a:rPr lang="zh-CN" altLang="en-US" b="1" dirty="0">
                <a:latin typeface="宋体" panose="02010600030101010101" pitchFamily="2" charset="-122"/>
              </a:rPr>
              <a:t>时，其余的结点被分为</a:t>
            </a:r>
            <a:r>
              <a:rPr lang="en-US" altLang="x-none" b="1" dirty="0"/>
              <a:t>m(m&gt;0)</a:t>
            </a:r>
            <a:r>
              <a:rPr lang="zh-CN" altLang="en-US" b="1" dirty="0">
                <a:latin typeface="宋体" panose="02010600030101010101" pitchFamily="2" charset="-122"/>
              </a:rPr>
              <a:t>个</a:t>
            </a:r>
            <a:r>
              <a:rPr lang="zh-CN" altLang="en-US" b="1" dirty="0">
                <a:solidFill>
                  <a:schemeClr val="folHlink"/>
                </a:solidFill>
                <a:latin typeface="宋体" panose="02010600030101010101" pitchFamily="2" charset="-122"/>
              </a:rPr>
              <a:t>互不相交</a:t>
            </a:r>
            <a:r>
              <a:rPr lang="zh-CN" altLang="en-US" b="1" dirty="0">
                <a:latin typeface="宋体" panose="02010600030101010101" pitchFamily="2" charset="-122"/>
              </a:rPr>
              <a:t>的子集</a:t>
            </a:r>
            <a:r>
              <a:rPr lang="en-US" altLang="x-none" b="1" dirty="0"/>
              <a:t>T</a:t>
            </a:r>
            <a:r>
              <a:rPr lang="en-US" altLang="x-none" b="1" baseline="-18000" dirty="0"/>
              <a:t>1</a:t>
            </a:r>
            <a:r>
              <a:rPr lang="en-US" altLang="x-none" b="1" dirty="0"/>
              <a:t>, T</a:t>
            </a:r>
            <a:r>
              <a:rPr lang="en-US" altLang="x-none" b="1" baseline="-18000" dirty="0"/>
              <a:t>2</a:t>
            </a:r>
            <a:r>
              <a:rPr lang="en-US" altLang="x-none" b="1" dirty="0"/>
              <a:t>, T</a:t>
            </a:r>
            <a:r>
              <a:rPr lang="en-US" altLang="x-none" b="1" baseline="-18000" dirty="0"/>
              <a:t>3</a:t>
            </a:r>
            <a:r>
              <a:rPr lang="en-US" altLang="x-none" b="1" dirty="0"/>
              <a:t>…T</a:t>
            </a:r>
            <a:r>
              <a:rPr lang="en-US" altLang="x-none" b="1" baseline="-18000" dirty="0"/>
              <a:t>m</a:t>
            </a:r>
            <a:r>
              <a:rPr lang="zh-CN" altLang="en-US" b="1" dirty="0">
                <a:latin typeface="宋体" panose="02010600030101010101" pitchFamily="2" charset="-122"/>
              </a:rPr>
              <a:t>，其中每个子集本身又是一棵树，称其为根的子树</a:t>
            </a:r>
            <a:r>
              <a:rPr lang="en-US" altLang="x-none" b="1" dirty="0"/>
              <a:t>(Subtree)</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buNone/>
            </a:pPr>
            <a:r>
              <a:rPr lang="zh-CN" altLang="en-US" sz="2800" b="1" dirty="0">
                <a:latin typeface="宋体" panose="02010600030101010101" pitchFamily="2" charset="-122"/>
              </a:rPr>
              <a:t>    这是树的递归定义，即用树来定义树，而只有一个结点的树必定仅由根组成，如图</a:t>
            </a:r>
            <a:r>
              <a:rPr lang="en-US" altLang="x-none" sz="2800" b="1" dirty="0"/>
              <a:t>6-1(a)</a:t>
            </a:r>
            <a:r>
              <a:rPr lang="zh-CN" altLang="en-US" sz="2800" b="1" dirty="0">
                <a:latin typeface="宋体" panose="02010600030101010101" pitchFamily="2" charset="-122"/>
              </a:rPr>
              <a:t>所示。</a:t>
            </a:r>
            <a:endParaRPr lang="zh-CN" altLang="en-US" sz="2800" b="1" dirty="0">
              <a:latin typeface="宋体" panose="02010600030101010101" pitchFamily="2" charset="-122"/>
            </a:endParaRPr>
          </a:p>
        </p:txBody>
      </p:sp>
      <p:sp>
        <p:nvSpPr>
          <p:cNvPr id="297988" name="矩形 297987"/>
          <p:cNvSpPr/>
          <p:nvPr/>
        </p:nvSpPr>
        <p:spPr>
          <a:xfrm>
            <a:off x="1873250" y="1371600"/>
            <a:ext cx="7391400" cy="762000"/>
          </a:xfrm>
          <a:prstGeom prst="rect">
            <a:avLst/>
          </a:prstGeom>
          <a:noFill/>
          <a:ln w="9525">
            <a:noFill/>
          </a:ln>
        </p:spPr>
        <p:txBody>
          <a:bodyPr/>
          <a:p>
            <a:pPr fontAlgn="base">
              <a:spcBef>
                <a:spcPct val="20000"/>
              </a:spcBef>
              <a:buClr>
                <a:schemeClr val="accent2"/>
              </a:buClr>
              <a:buSzPct val="80000"/>
              <a:buFont typeface="Wingdings" panose="05000000000000000000" pitchFamily="2" charset="2"/>
              <a:buNone/>
            </a:pPr>
            <a:r>
              <a:rPr lang="zh-CN" altLang="en-US" sz="3200" strike="noStrike" noProof="1" dirty="0">
                <a:latin typeface="Times New Roman" panose="02020603050405020304" pitchFamily="2" charset="0"/>
                <a:ea typeface="宋体" panose="02010600030101010101" pitchFamily="2" charset="-122"/>
                <a:cs typeface="+mn-cs"/>
              </a:rPr>
              <a:t> </a:t>
            </a:r>
            <a:r>
              <a:rPr lang="en-US" altLang="x-none" sz="4400" b="1" strike="noStrike" noProof="1" dirty="0">
                <a:solidFill>
                  <a:schemeClr val="tx2"/>
                </a:solidFill>
                <a:latin typeface="Times New Roman" panose="02020603050405020304" pitchFamily="2" charset="0"/>
                <a:ea typeface="宋体" panose="02010600030101010101" pitchFamily="2" charset="-122"/>
                <a:cs typeface="+mn-cs"/>
              </a:rPr>
              <a:t>6.1.1</a:t>
            </a:r>
            <a:r>
              <a:rPr lang="en-US" altLang="x-none" sz="4400" strike="noStrike" noProof="1" dirty="0">
                <a:solidFill>
                  <a:schemeClr val="tx2"/>
                </a:solidFill>
                <a:effectLst>
                  <a:outerShdw blurRad="38100" dist="38100" dir="2700000">
                    <a:srgbClr val="000000"/>
                  </a:outerShdw>
                </a:effectLst>
                <a:latin typeface="宋体" panose="02010600030101010101" pitchFamily="2" charset="-122"/>
                <a:ea typeface="宋体" panose="02010600030101010101" pitchFamily="2" charset="-122"/>
                <a:cs typeface="+mn-cs"/>
              </a:rPr>
              <a:t>  </a:t>
            </a:r>
            <a:r>
              <a:rPr lang="zh-CN" altLang="en-US" sz="4400" b="1" strike="noStrike" noProof="1" dirty="0">
                <a:solidFill>
                  <a:schemeClr val="tx2"/>
                </a:solidFill>
                <a:latin typeface="楷体_GB2312" pitchFamily="1" charset="-122"/>
                <a:ea typeface="楷体_GB2312" pitchFamily="1" charset="-122"/>
                <a:cs typeface="+mn-cs"/>
              </a:rPr>
              <a:t>树的定义和基本术语</a:t>
            </a:r>
            <a:endParaRPr lang="zh-CN" altLang="en-US" sz="4400" b="1" strike="noStrike" noProof="1" dirty="0">
              <a:solidFill>
                <a:schemeClr val="tx2"/>
              </a:solidFill>
              <a:latin typeface="楷体_GB2312" pitchFamily="1" charset="-122"/>
              <a:ea typeface="楷体_GB2312" pitchFamily="1" charset="-122"/>
            </a:endParaRPr>
          </a:p>
        </p:txBody>
      </p:sp>
    </p:spTree>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1" name="文本框 317441"/>
          <p:cNvSpPr txBox="1"/>
          <p:nvPr/>
        </p:nvSpPr>
        <p:spPr>
          <a:xfrm>
            <a:off x="1703388" y="438150"/>
            <a:ext cx="8736012" cy="6207125"/>
          </a:xfrm>
          <a:prstGeom prst="rect">
            <a:avLst/>
          </a:prstGeom>
          <a:noFill/>
          <a:ln w="9525">
            <a:noFill/>
          </a:ln>
        </p:spPr>
        <p:txBody>
          <a:bodyPr anchor="t">
            <a:spAutoFit/>
          </a:bodyPr>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当</a:t>
            </a:r>
            <a:r>
              <a:rPr lang="en-US" altLang="x-none" sz="2800" b="1" dirty="0">
                <a:latin typeface="Times New Roman" panose="02020603050405020304" pitchFamily="2" charset="0"/>
                <a:ea typeface="宋体" panose="02010600030101010101" pitchFamily="2" charset="-122"/>
              </a:rPr>
              <a:t>2j+1≦n </a:t>
            </a:r>
            <a:r>
              <a:rPr lang="zh-CN" altLang="en-US" sz="2800" b="1" dirty="0">
                <a:latin typeface="Times New Roman" panose="02020603050405020304" pitchFamily="2" charset="0"/>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的右孩子编号是</a:t>
            </a:r>
            <a:r>
              <a:rPr lang="en-US" altLang="x-none" sz="2800" b="1" dirty="0">
                <a:latin typeface="Times New Roman" panose="02020603050405020304" pitchFamily="2" charset="0"/>
                <a:ea typeface="宋体" panose="02010600030101010101" pitchFamily="2" charset="-122"/>
              </a:rPr>
              <a:t>2j+1</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2j+1&gt;n</a:t>
            </a:r>
            <a:r>
              <a:rPr lang="zh-CN" altLang="en-US" sz="2800" b="1" dirty="0">
                <a:latin typeface="Times New Roman" panose="02020603050405020304" pitchFamily="2" charset="0"/>
                <a:ea typeface="宋体" panose="02010600030101010101" pitchFamily="2" charset="-122"/>
              </a:rPr>
              <a:t>时，结点</a:t>
            </a:r>
            <a:r>
              <a:rPr lang="en-US" altLang="x-none" sz="2800" b="1"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的右孩子结点不存在。</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    当</a:t>
            </a:r>
            <a:r>
              <a:rPr lang="en-US" altLang="x-none" sz="2800" b="1" dirty="0">
                <a:latin typeface="Times New Roman" panose="02020603050405020304" pitchFamily="2" charset="0"/>
                <a:ea typeface="宋体" panose="02010600030101010101" pitchFamily="2" charset="-122"/>
              </a:rPr>
              <a:t>i=j+1</a:t>
            </a:r>
            <a:r>
              <a:rPr lang="zh-CN" altLang="en-US" sz="2800" b="1" dirty="0">
                <a:latin typeface="宋体" panose="02010600030101010101" pitchFamily="2" charset="-122"/>
                <a:ea typeface="宋体" panose="02010600030101010101" pitchFamily="2" charset="-122"/>
              </a:rPr>
              <a:t>时，由完全二叉树的定义知，若结点</a:t>
            </a:r>
            <a:r>
              <a:rPr lang="en-US" altLang="x-none" sz="2800" b="1" dirty="0">
                <a:latin typeface="Times New Roman" panose="02020603050405020304" pitchFamily="2"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的左孩子结点存在，则其左孩子结点的编号一定等于编号为</a:t>
            </a:r>
            <a:r>
              <a:rPr lang="en-US" altLang="x-none" sz="2800" b="1"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的右孩子的编号加</a:t>
            </a:r>
            <a:r>
              <a:rPr lang="en-US" altLang="x-none" sz="2800" b="1" dirty="0">
                <a:latin typeface="Times New Roman" panose="02020603050405020304" pitchFamily="2"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，即结点</a:t>
            </a:r>
            <a:r>
              <a:rPr lang="en-US" altLang="x-none" sz="2800" b="1" dirty="0">
                <a:latin typeface="Times New Roman" panose="02020603050405020304" pitchFamily="2"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的左孩子的编号为：</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(2j+1)+1=2(j+1)=2i</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6-5</a:t>
            </a:r>
            <a:r>
              <a:rPr lang="zh-CN" altLang="en-US" sz="2800" b="1" dirty="0">
                <a:latin typeface="宋体" panose="02010600030101010101" pitchFamily="2" charset="-122"/>
                <a:ea typeface="宋体" panose="02010600030101010101" pitchFamily="2" charset="-122"/>
              </a:rPr>
              <a:t>所示，且有</a:t>
            </a:r>
            <a:r>
              <a:rPr lang="en-US" altLang="x-none" sz="2800" b="1" dirty="0">
                <a:latin typeface="Times New Roman" panose="02020603050405020304" pitchFamily="2" charset="0"/>
                <a:ea typeface="宋体" panose="02010600030101010101" pitchFamily="2" charset="-122"/>
              </a:rPr>
              <a:t>2i</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。相反，若</a:t>
            </a:r>
            <a:r>
              <a:rPr lang="en-US" altLang="x-none" sz="2800" b="1" dirty="0">
                <a:latin typeface="Times New Roman" panose="02020603050405020304" pitchFamily="2" charset="0"/>
                <a:ea typeface="宋体" panose="02010600030101010101" pitchFamily="2" charset="-122"/>
              </a:rPr>
              <a:t>2i</a:t>
            </a:r>
            <a:r>
              <a:rPr lang="en-US" altLang="x-none" sz="2800" b="1" dirty="0">
                <a:latin typeface="Times New Roman" panose="02020603050405020304" pitchFamily="2" charset="0"/>
                <a:ea typeface="Arial Unicode MS" panose="020B0604020202020204" charset="-122"/>
              </a:rPr>
              <a:t>&gt;</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，则左孩子结点不存在。同样地，若结点</a:t>
            </a:r>
            <a:r>
              <a:rPr lang="en-US" altLang="x-none" sz="2800" b="1" dirty="0">
                <a:latin typeface="Times New Roman" panose="02020603050405020304" pitchFamily="2"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的右孩子结点存在，则其右孩子的编号为：</a:t>
            </a:r>
            <a:r>
              <a:rPr lang="en-US" altLang="x-none" sz="2800" b="1" dirty="0">
                <a:latin typeface="Times New Roman" panose="02020603050405020304" pitchFamily="2" charset="0"/>
                <a:ea typeface="宋体" panose="02010600030101010101" pitchFamily="2" charset="-122"/>
              </a:rPr>
              <a:t>2i+1</a:t>
            </a:r>
            <a:r>
              <a:rPr lang="zh-CN" altLang="en-US" sz="2800" b="1" dirty="0">
                <a:latin typeface="宋体" panose="02010600030101010101" pitchFamily="2" charset="-122"/>
                <a:ea typeface="宋体" panose="02010600030101010101" pitchFamily="2" charset="-122"/>
              </a:rPr>
              <a:t>，且有</a:t>
            </a:r>
            <a:r>
              <a:rPr lang="en-US" altLang="x-none" sz="2800" b="1" dirty="0">
                <a:latin typeface="Times New Roman" panose="02020603050405020304" pitchFamily="2" charset="0"/>
                <a:ea typeface="宋体" panose="02010600030101010101" pitchFamily="2" charset="-122"/>
              </a:rPr>
              <a:t>2i+1</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。相反，若</a:t>
            </a:r>
            <a:r>
              <a:rPr lang="en-US" altLang="x-none" sz="2800" b="1" dirty="0">
                <a:latin typeface="Times New Roman" panose="02020603050405020304" pitchFamily="2" charset="0"/>
                <a:ea typeface="宋体" panose="02010600030101010101" pitchFamily="2" charset="-122"/>
              </a:rPr>
              <a:t>2i+1</a:t>
            </a:r>
            <a:r>
              <a:rPr lang="en-US" altLang="x-none" sz="2800" b="1" dirty="0">
                <a:latin typeface="Times New Roman" panose="02020603050405020304" pitchFamily="2" charset="0"/>
                <a:ea typeface="Arial Unicode MS" panose="020B0604020202020204" charset="-122"/>
              </a:rPr>
              <a:t>&gt;</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，则左孩子结点不存在。结论</a:t>
            </a:r>
            <a:r>
              <a:rPr lang="en-US" altLang="x-none"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和</a:t>
            </a:r>
            <a:r>
              <a:rPr lang="en-US" altLang="x-none"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得证。</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    再由</a:t>
            </a:r>
            <a:r>
              <a:rPr lang="en-US" altLang="x-none"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和</a:t>
            </a:r>
            <a:r>
              <a:rPr lang="en-US" altLang="x-none"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来证明</a:t>
            </a:r>
            <a:r>
              <a:rPr lang="en-US" altLang="x-none" sz="2800" b="1" dirty="0">
                <a:latin typeface="Times New Roman" panose="02020603050405020304" pitchFamily="2" charset="0"/>
                <a:ea typeface="宋体" panose="02010600030101010101" pitchFamily="2" charset="-122"/>
              </a:rPr>
              <a:t>(1)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当</a:t>
            </a:r>
            <a:r>
              <a:rPr lang="en-US" altLang="x-none" sz="2800" b="1" dirty="0">
                <a:latin typeface="Times New Roman" panose="02020603050405020304" pitchFamily="2" charset="0"/>
                <a:ea typeface="宋体" panose="02010600030101010101" pitchFamily="2" charset="-122"/>
              </a:rPr>
              <a:t>i=1</a:t>
            </a:r>
            <a:r>
              <a:rPr lang="zh-CN" altLang="en-US" sz="2800" b="1" dirty="0">
                <a:latin typeface="Times New Roman" panose="02020603050405020304" pitchFamily="2" charset="0"/>
                <a:ea typeface="宋体" panose="02010600030101010101" pitchFamily="2" charset="-122"/>
              </a:rPr>
              <a:t>时</a:t>
            </a:r>
            <a:r>
              <a:rPr lang="zh-CN" altLang="en-US" sz="2800" b="1" dirty="0">
                <a:latin typeface="宋体" panose="02010600030101010101" pitchFamily="2" charset="-122"/>
                <a:ea typeface="宋体" panose="02010600030101010101" pitchFamily="2" charset="-122"/>
              </a:rPr>
              <a:t>，显然编号为</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是根结点，无双亲结点。</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副标题 318465"/>
          <p:cNvSpPr>
            <a:spLocks noGrp="1"/>
          </p:cNvSpPr>
          <p:nvPr>
            <p:ph type="subTitle" sz="quarter" idx="1"/>
          </p:nvPr>
        </p:nvSpPr>
        <p:spPr>
          <a:xfrm>
            <a:off x="1676400" y="3387725"/>
            <a:ext cx="8812213" cy="3354388"/>
          </a:xfrm>
        </p:spPr>
        <p:txBody>
          <a:bodyPr lIns="92075" tIns="46038" rIns="92075" bIns="46038" anchor="ctr"/>
          <a:p>
            <a:pPr algn="l" defTabSz="914400">
              <a:lnSpc>
                <a:spcPct val="110000"/>
              </a:lnSpc>
              <a:buClrTx/>
              <a:buSzPct val="80000"/>
              <a:buNone/>
            </a:pPr>
            <a:r>
              <a:rPr lang="zh-CN" altLang="en-US" sz="2800" b="1" kern="1200" baseline="0" dirty="0">
                <a:latin typeface="+mn-lt"/>
                <a:ea typeface="+mn-ea"/>
                <a:cs typeface="+mn-cs"/>
              </a:rPr>
              <a:t>      当</a:t>
            </a:r>
            <a:r>
              <a:rPr lang="en-US" altLang="x-none" sz="2800" b="1" kern="1200" baseline="0" dirty="0">
                <a:latin typeface="+mn-lt"/>
                <a:ea typeface="+mn-ea"/>
                <a:cs typeface="+mn-cs"/>
              </a:rPr>
              <a:t>i&gt;1</a:t>
            </a:r>
            <a:r>
              <a:rPr lang="zh-CN" altLang="en-US" sz="2800" b="1" kern="1200" baseline="0" dirty="0">
                <a:latin typeface="+mn-lt"/>
                <a:ea typeface="+mn-ea"/>
                <a:cs typeface="+mn-cs"/>
              </a:rPr>
              <a:t>时，设编号为</a:t>
            </a:r>
            <a:r>
              <a:rPr lang="en-US" altLang="x-none" sz="2800" b="1" kern="1200" baseline="0" dirty="0">
                <a:latin typeface="+mn-lt"/>
                <a:ea typeface="+mn-ea"/>
                <a:cs typeface="+mn-cs"/>
              </a:rPr>
              <a:t>i</a:t>
            </a:r>
            <a:r>
              <a:rPr lang="zh-CN" altLang="en-US" sz="2800" b="1" kern="1200" baseline="0" dirty="0">
                <a:latin typeface="+mn-lt"/>
                <a:ea typeface="+mn-ea"/>
                <a:cs typeface="+mn-cs"/>
              </a:rPr>
              <a:t>的结点的双亲结点的编号为</a:t>
            </a:r>
            <a:r>
              <a:rPr lang="en-US" altLang="x-none" sz="2800" b="1" kern="1200" baseline="0" dirty="0">
                <a:latin typeface="+mn-lt"/>
                <a:ea typeface="+mn-ea"/>
                <a:cs typeface="+mn-cs"/>
              </a:rPr>
              <a:t>m</a:t>
            </a:r>
            <a:r>
              <a:rPr lang="zh-CN" altLang="en-US" sz="2800" b="1" kern="1200" baseline="0" dirty="0">
                <a:latin typeface="+mn-lt"/>
                <a:ea typeface="+mn-ea"/>
                <a:cs typeface="+mn-cs"/>
              </a:rPr>
              <a:t>，若编号为</a:t>
            </a:r>
            <a:r>
              <a:rPr lang="en-US" altLang="x-none" sz="2800" b="1" kern="1200" baseline="0" dirty="0">
                <a:latin typeface="+mn-lt"/>
                <a:ea typeface="+mn-ea"/>
                <a:cs typeface="+mn-cs"/>
              </a:rPr>
              <a:t>i</a:t>
            </a:r>
            <a:r>
              <a:rPr lang="zh-CN" altLang="en-US" sz="2800" b="1" kern="1200" baseline="0" dirty="0">
                <a:latin typeface="+mn-lt"/>
                <a:ea typeface="+mn-ea"/>
                <a:cs typeface="+mn-cs"/>
              </a:rPr>
              <a:t>的结点是其双亲结点的左孩子，则由</a:t>
            </a:r>
            <a:r>
              <a:rPr lang="en-US" altLang="x-none" sz="2800" b="1" kern="1200" baseline="0" dirty="0">
                <a:latin typeface="+mn-lt"/>
                <a:ea typeface="+mn-ea"/>
                <a:cs typeface="+mn-cs"/>
              </a:rPr>
              <a:t>(2)</a:t>
            </a:r>
            <a:r>
              <a:rPr lang="zh-CN" altLang="en-US" sz="2800" b="1" kern="1200" baseline="0" dirty="0">
                <a:latin typeface="+mn-lt"/>
                <a:ea typeface="+mn-ea"/>
                <a:cs typeface="+mn-cs"/>
              </a:rPr>
              <a:t>有：</a:t>
            </a:r>
            <a:endParaRPr lang="zh-CN" altLang="en-US" sz="2800" b="1" kern="1200" baseline="0" dirty="0">
              <a:latin typeface="+mn-lt"/>
              <a:ea typeface="+mn-ea"/>
              <a:cs typeface="+mn-cs"/>
            </a:endParaRPr>
          </a:p>
          <a:p>
            <a:pPr marL="533400" lvl="1" algn="l" defTabSz="914400">
              <a:lnSpc>
                <a:spcPct val="110000"/>
              </a:lnSpc>
              <a:buClrTx/>
              <a:buSzPct val="90000"/>
              <a:buNone/>
            </a:pPr>
            <a:r>
              <a:rPr lang="en-US" altLang="x-none" b="1" kern="1200" baseline="0" dirty="0">
                <a:latin typeface="+mn-lt"/>
                <a:ea typeface="+mn-ea"/>
                <a:cs typeface="+mn-cs"/>
              </a:rPr>
              <a:t>i=2m </a:t>
            </a:r>
            <a:r>
              <a:rPr lang="zh-CN" altLang="en-US" b="1" kern="1200" baseline="0" dirty="0">
                <a:latin typeface="+mn-lt"/>
                <a:ea typeface="+mn-ea"/>
                <a:cs typeface="+mn-cs"/>
              </a:rPr>
              <a:t>，即</a:t>
            </a:r>
            <a:r>
              <a:rPr lang="en-US" altLang="x-none" b="1" kern="1200" baseline="0" dirty="0">
                <a:latin typeface="+mn-lt"/>
                <a:ea typeface="+mn-ea"/>
                <a:cs typeface="+mn-cs"/>
              </a:rPr>
              <a:t>m=</a:t>
            </a:r>
            <a:r>
              <a:rPr lang="en-US" altLang="x-none" b="1" kern="1200" baseline="0" dirty="0">
                <a:latin typeface="+mn-lt"/>
                <a:ea typeface="+mn-ea"/>
                <a:cs typeface="+mn-cs"/>
                <a:sym typeface="Symbol" panose="05050102010706020507" pitchFamily="2" charset="2"/>
              </a:rPr>
              <a:t></a:t>
            </a:r>
            <a:r>
              <a:rPr lang="en-US" altLang="x-none" b="1" kern="1200" baseline="0" dirty="0">
                <a:latin typeface="+mn-lt"/>
                <a:ea typeface="+mn-ea"/>
                <a:cs typeface="+mn-cs"/>
              </a:rPr>
              <a:t>i/2</a:t>
            </a:r>
            <a:r>
              <a:rPr lang="en-US" altLang="x-none" b="1" kern="1200" baseline="0" dirty="0">
                <a:latin typeface="+mn-lt"/>
                <a:ea typeface="+mn-ea"/>
                <a:cs typeface="+mn-cs"/>
                <a:sym typeface="Symbol" panose="05050102010706020507" pitchFamily="2" charset="2"/>
              </a:rPr>
              <a:t></a:t>
            </a:r>
            <a:r>
              <a:rPr lang="en-US" altLang="x-none" b="1" kern="1200" baseline="0" dirty="0">
                <a:latin typeface="+mn-lt"/>
                <a:ea typeface="+mn-ea"/>
                <a:cs typeface="+mn-cs"/>
              </a:rPr>
              <a:t>  </a:t>
            </a:r>
            <a:r>
              <a:rPr lang="zh-CN" altLang="en-US" b="1" kern="1200" baseline="0" dirty="0">
                <a:latin typeface="+mn-lt"/>
                <a:ea typeface="+mn-ea"/>
                <a:cs typeface="+mn-cs"/>
              </a:rPr>
              <a:t>；</a:t>
            </a:r>
            <a:endParaRPr lang="zh-CN" altLang="en-US" b="1" kern="1200" baseline="0" dirty="0">
              <a:latin typeface="宋体" panose="02010600030101010101" pitchFamily="2" charset="-122"/>
              <a:ea typeface="+mn-ea"/>
              <a:cs typeface="+mn-cs"/>
            </a:endParaRPr>
          </a:p>
          <a:p>
            <a:pPr algn="l" defTabSz="914400">
              <a:lnSpc>
                <a:spcPct val="110000"/>
              </a:lnSpc>
              <a:buClrTx/>
              <a:buSzPct val="80000"/>
              <a:buNone/>
            </a:pPr>
            <a:r>
              <a:rPr lang="zh-CN" altLang="en-US" sz="2800" b="1" kern="1200" baseline="0" dirty="0">
                <a:latin typeface="宋体" panose="02010600030101010101" pitchFamily="2" charset="-122"/>
                <a:ea typeface="+mn-ea"/>
                <a:cs typeface="+mn-cs"/>
              </a:rPr>
              <a:t>若编号为</a:t>
            </a:r>
            <a:r>
              <a:rPr lang="en-US" altLang="x-none" sz="2800" b="1" kern="1200" baseline="0" dirty="0">
                <a:latin typeface="+mn-lt"/>
                <a:ea typeface="+mn-ea"/>
                <a:cs typeface="+mn-cs"/>
              </a:rPr>
              <a:t>i</a:t>
            </a:r>
            <a:r>
              <a:rPr lang="zh-CN" altLang="en-US" sz="2800" b="1" kern="1200" baseline="0" dirty="0">
                <a:latin typeface="+mn-lt"/>
                <a:ea typeface="+mn-ea"/>
                <a:cs typeface="+mn-cs"/>
              </a:rPr>
              <a:t>的结点是其</a:t>
            </a:r>
            <a:r>
              <a:rPr lang="zh-CN" altLang="en-US" sz="2800" b="1" kern="1200" baseline="0" dirty="0">
                <a:latin typeface="宋体" panose="02010600030101010101" pitchFamily="2" charset="-122"/>
                <a:ea typeface="+mn-ea"/>
                <a:cs typeface="+mn-cs"/>
              </a:rPr>
              <a:t>双亲结点的右孩子，则由</a:t>
            </a:r>
            <a:r>
              <a:rPr lang="en-US" altLang="x-none" sz="2800" b="1" kern="1200" baseline="0" dirty="0">
                <a:latin typeface="+mn-lt"/>
                <a:ea typeface="+mn-ea"/>
                <a:cs typeface="+mn-cs"/>
              </a:rPr>
              <a:t>(3)</a:t>
            </a:r>
            <a:r>
              <a:rPr lang="zh-CN" altLang="en-US" sz="2800" b="1" kern="1200" baseline="0" dirty="0">
                <a:latin typeface="+mn-lt"/>
                <a:ea typeface="+mn-ea"/>
                <a:cs typeface="+mn-cs"/>
              </a:rPr>
              <a:t>有：</a:t>
            </a:r>
            <a:endParaRPr lang="zh-CN" altLang="en-US" sz="2800" b="1" kern="1200" baseline="0" dirty="0">
              <a:latin typeface="+mn-lt"/>
              <a:ea typeface="+mn-ea"/>
              <a:cs typeface="+mn-cs"/>
            </a:endParaRPr>
          </a:p>
          <a:p>
            <a:pPr marL="533400" lvl="1" algn="l" defTabSz="914400">
              <a:lnSpc>
                <a:spcPct val="110000"/>
              </a:lnSpc>
              <a:buClrTx/>
              <a:buSzPct val="90000"/>
              <a:buNone/>
            </a:pPr>
            <a:r>
              <a:rPr lang="en-US" altLang="x-none" b="1" kern="1200" baseline="0" dirty="0">
                <a:latin typeface="+mn-lt"/>
                <a:ea typeface="+mn-ea"/>
                <a:cs typeface="+mn-cs"/>
              </a:rPr>
              <a:t>i=2m+1 </a:t>
            </a:r>
            <a:r>
              <a:rPr lang="zh-CN" altLang="en-US" b="1" kern="1200" baseline="0" dirty="0">
                <a:latin typeface="宋体" panose="02010600030101010101" pitchFamily="2" charset="-122"/>
                <a:ea typeface="+mn-ea"/>
                <a:cs typeface="+mn-cs"/>
              </a:rPr>
              <a:t>，即</a:t>
            </a:r>
            <a:r>
              <a:rPr lang="en-US" altLang="x-none" b="1" kern="1200" baseline="0" dirty="0">
                <a:latin typeface="+mn-lt"/>
                <a:ea typeface="+mn-ea"/>
                <a:cs typeface="+mn-cs"/>
              </a:rPr>
              <a:t>m=</a:t>
            </a:r>
            <a:r>
              <a:rPr lang="en-US" altLang="x-none" b="1" kern="1200" baseline="0" dirty="0">
                <a:latin typeface="+mn-lt"/>
                <a:ea typeface="+mn-ea"/>
                <a:cs typeface="+mn-cs"/>
                <a:sym typeface="Symbol" panose="05050102010706020507" pitchFamily="2" charset="2"/>
              </a:rPr>
              <a:t></a:t>
            </a:r>
            <a:r>
              <a:rPr lang="en-US" altLang="x-none" b="1" kern="1200" baseline="0" dirty="0">
                <a:latin typeface="+mn-lt"/>
                <a:ea typeface="Arial Unicode MS" panose="020B0604020202020204" charset="-122"/>
                <a:cs typeface="+mn-cs"/>
              </a:rPr>
              <a:t>(</a:t>
            </a:r>
            <a:r>
              <a:rPr lang="en-US" altLang="x-none" b="1" kern="1200" baseline="0" dirty="0">
                <a:latin typeface="+mn-lt"/>
                <a:ea typeface="+mn-ea"/>
                <a:cs typeface="+mn-cs"/>
              </a:rPr>
              <a:t>i-1</a:t>
            </a:r>
            <a:r>
              <a:rPr lang="en-US" altLang="x-none" b="1" kern="1200" baseline="0" dirty="0">
                <a:latin typeface="+mn-lt"/>
                <a:ea typeface="Arial Unicode MS" panose="020B0604020202020204" charset="-122"/>
                <a:cs typeface="+mn-cs"/>
              </a:rPr>
              <a:t>)</a:t>
            </a:r>
            <a:r>
              <a:rPr lang="en-US" altLang="x-none" b="1" kern="1200" baseline="0" dirty="0">
                <a:latin typeface="+mn-lt"/>
                <a:ea typeface="+mn-ea"/>
                <a:cs typeface="+mn-cs"/>
              </a:rPr>
              <a:t> </a:t>
            </a:r>
            <a:r>
              <a:rPr lang="en-US" altLang="x-none" b="1" kern="1200" baseline="0" dirty="0">
                <a:latin typeface="+mn-lt"/>
                <a:ea typeface="Arial Unicode MS" panose="020B0604020202020204" charset="-122"/>
                <a:cs typeface="+mn-cs"/>
              </a:rPr>
              <a:t>/2</a:t>
            </a:r>
            <a:r>
              <a:rPr lang="en-US" altLang="x-none" b="1" kern="1200" baseline="0" dirty="0">
                <a:latin typeface="+mn-lt"/>
                <a:ea typeface="+mn-ea"/>
                <a:cs typeface="+mn-cs"/>
                <a:sym typeface="Symbol" panose="05050102010706020507" pitchFamily="2" charset="2"/>
              </a:rPr>
              <a:t></a:t>
            </a:r>
            <a:r>
              <a:rPr lang="en-US" altLang="x-none" b="1" kern="1200" baseline="0" dirty="0">
                <a:latin typeface="+mn-lt"/>
                <a:ea typeface="+mn-ea"/>
                <a:cs typeface="+mn-cs"/>
              </a:rPr>
              <a:t> </a:t>
            </a:r>
            <a:r>
              <a:rPr lang="zh-CN" altLang="en-US" b="1" kern="1200" baseline="0" dirty="0">
                <a:latin typeface="+mn-lt"/>
                <a:ea typeface="+mn-ea"/>
                <a:cs typeface="+mn-cs"/>
              </a:rPr>
              <a:t>；</a:t>
            </a:r>
            <a:endParaRPr lang="zh-CN" altLang="en-US" b="1" kern="1200" baseline="0" dirty="0">
              <a:latin typeface="+mn-lt"/>
              <a:ea typeface="+mn-ea"/>
              <a:cs typeface="+mn-cs"/>
            </a:endParaRPr>
          </a:p>
          <a:p>
            <a:pPr marL="533400" lvl="1" algn="l" defTabSz="914400">
              <a:lnSpc>
                <a:spcPct val="110000"/>
              </a:lnSpc>
              <a:buClrTx/>
              <a:buSzPct val="90000"/>
              <a:buNone/>
            </a:pPr>
            <a:r>
              <a:rPr lang="zh-CN" altLang="en-US" b="1" kern="1200" baseline="0" dirty="0">
                <a:latin typeface="宋体" panose="02010600030101010101" pitchFamily="2" charset="-122"/>
                <a:ea typeface="+mn-ea"/>
                <a:cs typeface="+mn-cs"/>
              </a:rPr>
              <a:t>∴ </a:t>
            </a:r>
            <a:r>
              <a:rPr lang="zh-CN" altLang="en-US" b="1" kern="1200" baseline="0" dirty="0">
                <a:latin typeface="+mn-lt"/>
                <a:ea typeface="+mn-ea"/>
                <a:cs typeface="+mn-cs"/>
              </a:rPr>
              <a:t>当</a:t>
            </a:r>
            <a:r>
              <a:rPr lang="en-US" altLang="x-none" b="1" kern="1200" baseline="0" dirty="0">
                <a:latin typeface="+mn-lt"/>
                <a:ea typeface="+mn-ea"/>
                <a:cs typeface="+mn-cs"/>
              </a:rPr>
              <a:t>i&gt;1</a:t>
            </a:r>
            <a:r>
              <a:rPr lang="zh-CN" altLang="en-US" b="1" kern="1200" baseline="0" dirty="0">
                <a:latin typeface="+mn-lt"/>
                <a:ea typeface="+mn-ea"/>
                <a:cs typeface="+mn-cs"/>
              </a:rPr>
              <a:t>时</a:t>
            </a:r>
            <a:r>
              <a:rPr lang="zh-CN" altLang="en-US" b="1" kern="1200" baseline="0" dirty="0">
                <a:latin typeface="宋体" panose="02010600030101010101" pitchFamily="2" charset="-122"/>
                <a:ea typeface="+mn-ea"/>
                <a:cs typeface="+mn-cs"/>
              </a:rPr>
              <a:t>，其双亲结点的编号为</a:t>
            </a:r>
            <a:r>
              <a:rPr lang="zh-CN" altLang="en-US" b="1" kern="1200" baseline="0" dirty="0">
                <a:latin typeface="+mn-lt"/>
                <a:ea typeface="+mn-ea"/>
                <a:cs typeface="+mn-cs"/>
                <a:sym typeface="Symbol" panose="05050102010706020507" pitchFamily="2" charset="2"/>
              </a:rPr>
              <a:t></a:t>
            </a:r>
            <a:r>
              <a:rPr lang="en-US" altLang="x-none" b="1" kern="1200" baseline="0" dirty="0">
                <a:latin typeface="+mn-lt"/>
                <a:ea typeface="+mn-ea"/>
                <a:cs typeface="+mn-cs"/>
              </a:rPr>
              <a:t>i/2</a:t>
            </a:r>
            <a:r>
              <a:rPr lang="en-US" altLang="x-none" b="1" kern="1200" baseline="0" dirty="0">
                <a:latin typeface="+mn-lt"/>
                <a:ea typeface="+mn-ea"/>
                <a:cs typeface="+mn-cs"/>
                <a:sym typeface="Symbol" panose="05050102010706020507" pitchFamily="2" charset="2"/>
              </a:rPr>
              <a:t></a:t>
            </a:r>
            <a:r>
              <a:rPr lang="en-US" altLang="x-none" b="1" kern="1200" baseline="0" dirty="0">
                <a:latin typeface="+mn-lt"/>
                <a:ea typeface="+mn-ea"/>
                <a:cs typeface="+mn-cs"/>
              </a:rPr>
              <a:t> </a:t>
            </a:r>
            <a:r>
              <a:rPr lang="zh-CN" altLang="en-US" b="1" kern="1200" baseline="0" dirty="0">
                <a:latin typeface="宋体" panose="02010600030101010101" pitchFamily="2" charset="-122"/>
                <a:ea typeface="+mn-ea"/>
                <a:cs typeface="+mn-cs"/>
              </a:rPr>
              <a:t>。    </a:t>
            </a:r>
            <a:r>
              <a:rPr lang="zh-CN" altLang="en-US" b="1" kern="1200" baseline="0" dirty="0">
                <a:solidFill>
                  <a:schemeClr val="accent1"/>
                </a:solidFill>
                <a:latin typeface="宋体" panose="02010600030101010101" pitchFamily="2" charset="-122"/>
                <a:ea typeface="+mn-ea"/>
                <a:cs typeface="+mn-cs"/>
              </a:rPr>
              <a:t>证毕</a:t>
            </a:r>
            <a:endParaRPr lang="zh-CN" altLang="en-US" b="1" kern="1200" baseline="0" dirty="0">
              <a:solidFill>
                <a:schemeClr val="accent1"/>
              </a:solidFill>
              <a:latin typeface="宋体" panose="02010600030101010101" pitchFamily="2" charset="-122"/>
              <a:ea typeface="+mn-ea"/>
              <a:cs typeface="+mn-cs"/>
            </a:endParaRPr>
          </a:p>
        </p:txBody>
      </p:sp>
      <p:grpSp>
        <p:nvGrpSpPr>
          <p:cNvPr id="272386" name="组合 318466"/>
          <p:cNvGrpSpPr/>
          <p:nvPr/>
        </p:nvGrpSpPr>
        <p:grpSpPr>
          <a:xfrm>
            <a:off x="2235200" y="115888"/>
            <a:ext cx="7594600" cy="3048000"/>
            <a:chOff x="0" y="0"/>
            <a:chExt cx="4784" cy="1920"/>
          </a:xfrm>
        </p:grpSpPr>
        <p:grpSp>
          <p:nvGrpSpPr>
            <p:cNvPr id="272387" name="组合 318467"/>
            <p:cNvGrpSpPr/>
            <p:nvPr/>
          </p:nvGrpSpPr>
          <p:grpSpPr>
            <a:xfrm>
              <a:off x="0" y="0"/>
              <a:ext cx="4784" cy="1619"/>
              <a:chOff x="0" y="0"/>
              <a:chExt cx="4784" cy="1619"/>
            </a:xfrm>
          </p:grpSpPr>
          <p:grpSp>
            <p:nvGrpSpPr>
              <p:cNvPr id="272388" name="组合 318468"/>
              <p:cNvGrpSpPr/>
              <p:nvPr/>
            </p:nvGrpSpPr>
            <p:grpSpPr>
              <a:xfrm>
                <a:off x="0" y="0"/>
                <a:ext cx="2368" cy="1619"/>
                <a:chOff x="0" y="0"/>
                <a:chExt cx="2368" cy="1619"/>
              </a:xfrm>
            </p:grpSpPr>
            <p:sp>
              <p:nvSpPr>
                <p:cNvPr id="272389" name="椭圆 318469"/>
                <p:cNvSpPr/>
                <p:nvPr/>
              </p:nvSpPr>
              <p:spPr>
                <a:xfrm>
                  <a:off x="392" y="520"/>
                  <a:ext cx="480" cy="24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272390" name="椭圆 318470"/>
                <p:cNvSpPr/>
                <p:nvPr/>
              </p:nvSpPr>
              <p:spPr>
                <a:xfrm>
                  <a:off x="1488" y="552"/>
                  <a:ext cx="480" cy="24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272391" name="椭圆 318471"/>
                <p:cNvSpPr/>
                <p:nvPr/>
              </p:nvSpPr>
              <p:spPr>
                <a:xfrm>
                  <a:off x="0" y="1008"/>
                  <a:ext cx="480" cy="24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2i</a:t>
                  </a:r>
                  <a:endParaRPr lang="en-US" altLang="x-none" sz="2400" dirty="0">
                    <a:latin typeface="Times New Roman" panose="02020603050405020304" pitchFamily="2" charset="0"/>
                    <a:ea typeface="宋体" panose="02010600030101010101" pitchFamily="2" charset="-122"/>
                  </a:endParaRPr>
                </a:p>
              </p:txBody>
            </p:sp>
            <p:sp>
              <p:nvSpPr>
                <p:cNvPr id="272392" name="椭圆 318472"/>
                <p:cNvSpPr/>
                <p:nvPr/>
              </p:nvSpPr>
              <p:spPr>
                <a:xfrm>
                  <a:off x="624" y="1024"/>
                  <a:ext cx="480" cy="24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2i+1</a:t>
                  </a:r>
                  <a:endParaRPr lang="en-US" altLang="x-none" sz="2400" dirty="0">
                    <a:latin typeface="Times New Roman" panose="02020603050405020304" pitchFamily="2" charset="0"/>
                    <a:ea typeface="宋体" panose="02010600030101010101" pitchFamily="2" charset="-122"/>
                  </a:endParaRPr>
                </a:p>
              </p:txBody>
            </p:sp>
            <p:sp>
              <p:nvSpPr>
                <p:cNvPr id="272393" name="椭圆 318473"/>
                <p:cNvSpPr/>
                <p:nvPr/>
              </p:nvSpPr>
              <p:spPr>
                <a:xfrm>
                  <a:off x="1200" y="1056"/>
                  <a:ext cx="499" cy="272"/>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2i+2</a:t>
                  </a:r>
                  <a:endParaRPr lang="en-US" altLang="x-none" sz="2400" dirty="0">
                    <a:latin typeface="Times New Roman" panose="02020603050405020304" pitchFamily="2" charset="0"/>
                    <a:ea typeface="宋体" panose="02010600030101010101" pitchFamily="2" charset="-122"/>
                  </a:endParaRPr>
                </a:p>
              </p:txBody>
            </p:sp>
            <p:sp>
              <p:nvSpPr>
                <p:cNvPr id="272394" name="椭圆 318474"/>
                <p:cNvSpPr/>
                <p:nvPr/>
              </p:nvSpPr>
              <p:spPr>
                <a:xfrm>
                  <a:off x="1824" y="1056"/>
                  <a:ext cx="544" cy="272"/>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2i+3</a:t>
                  </a:r>
                  <a:endParaRPr lang="en-US" altLang="x-none" sz="2400" dirty="0">
                    <a:latin typeface="Times New Roman" panose="02020603050405020304" pitchFamily="2" charset="0"/>
                    <a:ea typeface="宋体" panose="02010600030101010101" pitchFamily="2" charset="-122"/>
                  </a:endParaRPr>
                </a:p>
              </p:txBody>
            </p:sp>
            <p:sp>
              <p:nvSpPr>
                <p:cNvPr id="272395" name="直接连接符 318475"/>
                <p:cNvSpPr/>
                <p:nvPr/>
              </p:nvSpPr>
              <p:spPr>
                <a:xfrm flipH="1">
                  <a:off x="768" y="264"/>
                  <a:ext cx="295" cy="272"/>
                </a:xfrm>
                <a:prstGeom prst="line">
                  <a:avLst/>
                </a:prstGeom>
                <a:ln w="9525" cap="flat" cmpd="sng">
                  <a:solidFill>
                    <a:schemeClr val="tx1"/>
                  </a:solidFill>
                  <a:prstDash val="solid"/>
                  <a:round/>
                  <a:headEnd type="none" w="med" len="med"/>
                  <a:tailEnd type="none" w="med" len="med"/>
                </a:ln>
              </p:spPr>
            </p:sp>
            <p:sp>
              <p:nvSpPr>
                <p:cNvPr id="272396" name="直接连接符 318476"/>
                <p:cNvSpPr/>
                <p:nvPr/>
              </p:nvSpPr>
              <p:spPr>
                <a:xfrm flipH="1">
                  <a:off x="288" y="744"/>
                  <a:ext cx="181" cy="272"/>
                </a:xfrm>
                <a:prstGeom prst="line">
                  <a:avLst/>
                </a:prstGeom>
                <a:ln w="9525" cap="flat" cmpd="sng">
                  <a:solidFill>
                    <a:schemeClr val="tx1"/>
                  </a:solidFill>
                  <a:prstDash val="solid"/>
                  <a:round/>
                  <a:headEnd type="none" w="med" len="med"/>
                  <a:tailEnd type="none" w="med" len="med"/>
                </a:ln>
              </p:spPr>
            </p:sp>
            <p:sp>
              <p:nvSpPr>
                <p:cNvPr id="272397" name="直接连接符 318477"/>
                <p:cNvSpPr/>
                <p:nvPr/>
              </p:nvSpPr>
              <p:spPr>
                <a:xfrm>
                  <a:off x="720" y="760"/>
                  <a:ext cx="181" cy="272"/>
                </a:xfrm>
                <a:prstGeom prst="line">
                  <a:avLst/>
                </a:prstGeom>
                <a:ln w="9525" cap="flat" cmpd="sng">
                  <a:solidFill>
                    <a:schemeClr val="tx1"/>
                  </a:solidFill>
                  <a:prstDash val="solid"/>
                  <a:round/>
                  <a:headEnd type="none" w="med" len="med"/>
                  <a:tailEnd type="none" w="med" len="med"/>
                </a:ln>
              </p:spPr>
            </p:sp>
            <p:sp>
              <p:nvSpPr>
                <p:cNvPr id="272398" name="直接连接符 318478"/>
                <p:cNvSpPr/>
                <p:nvPr/>
              </p:nvSpPr>
              <p:spPr>
                <a:xfrm>
                  <a:off x="1392" y="272"/>
                  <a:ext cx="295" cy="272"/>
                </a:xfrm>
                <a:prstGeom prst="line">
                  <a:avLst/>
                </a:prstGeom>
                <a:ln w="9525" cap="flat" cmpd="sng">
                  <a:solidFill>
                    <a:schemeClr val="tx1"/>
                  </a:solidFill>
                  <a:prstDash val="solid"/>
                  <a:round/>
                  <a:headEnd type="none" w="med" len="med"/>
                  <a:tailEnd type="none" w="med" len="med"/>
                </a:ln>
              </p:spPr>
            </p:sp>
            <p:sp>
              <p:nvSpPr>
                <p:cNvPr id="272399" name="直接连接符 318479"/>
                <p:cNvSpPr/>
                <p:nvPr/>
              </p:nvSpPr>
              <p:spPr>
                <a:xfrm flipH="1">
                  <a:off x="1464" y="792"/>
                  <a:ext cx="181" cy="272"/>
                </a:xfrm>
                <a:prstGeom prst="line">
                  <a:avLst/>
                </a:prstGeom>
                <a:ln w="9525" cap="flat" cmpd="sng">
                  <a:solidFill>
                    <a:schemeClr val="tx1"/>
                  </a:solidFill>
                  <a:prstDash val="solid"/>
                  <a:round/>
                  <a:headEnd type="none" w="med" len="med"/>
                  <a:tailEnd type="none" w="med" len="med"/>
                </a:ln>
              </p:spPr>
            </p:sp>
            <p:sp>
              <p:nvSpPr>
                <p:cNvPr id="272400" name="直接连接符 318480"/>
                <p:cNvSpPr/>
                <p:nvPr/>
              </p:nvSpPr>
              <p:spPr>
                <a:xfrm>
                  <a:off x="1848" y="792"/>
                  <a:ext cx="181" cy="272"/>
                </a:xfrm>
                <a:prstGeom prst="line">
                  <a:avLst/>
                </a:prstGeom>
                <a:ln w="9525" cap="flat" cmpd="sng">
                  <a:solidFill>
                    <a:schemeClr val="tx1"/>
                  </a:solidFill>
                  <a:prstDash val="solid"/>
                  <a:round/>
                  <a:headEnd type="none" w="med" len="med"/>
                  <a:tailEnd type="none" w="med" len="med"/>
                </a:ln>
              </p:spPr>
            </p:sp>
            <p:sp>
              <p:nvSpPr>
                <p:cNvPr id="272401" name="椭圆 318481"/>
                <p:cNvSpPr/>
                <p:nvPr/>
              </p:nvSpPr>
              <p:spPr>
                <a:xfrm>
                  <a:off x="960" y="0"/>
                  <a:ext cx="544" cy="295"/>
                </a:xfrm>
                <a:prstGeom prst="ellipse">
                  <a:avLst/>
                </a:prstGeom>
                <a:noFill/>
                <a:ln w="9525" cap="flat" cmpd="sng">
                  <a:solidFill>
                    <a:schemeClr val="tx1"/>
                  </a:solidFill>
                  <a:prstDash val="solid"/>
                  <a:round/>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i/2</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272402" name="矩形 318482"/>
                <p:cNvSpPr/>
                <p:nvPr/>
              </p:nvSpPr>
              <p:spPr>
                <a:xfrm>
                  <a:off x="288" y="1392"/>
                  <a:ext cx="1814"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i</a:t>
                  </a:r>
                  <a:r>
                    <a:rPr lang="zh-CN" altLang="en-US" sz="2000" b="1" dirty="0">
                      <a:latin typeface="Times New Roman" panose="02020603050405020304" pitchFamily="2" charset="0"/>
                      <a:ea typeface="宋体" panose="02010600030101010101" pitchFamily="2" charset="-122"/>
                    </a:rPr>
                    <a:t>和</a:t>
                  </a:r>
                  <a:r>
                    <a:rPr lang="en-US" altLang="x-none" sz="2000" b="1" dirty="0">
                      <a:latin typeface="Times New Roman" panose="02020603050405020304" pitchFamily="2" charset="0"/>
                      <a:ea typeface="宋体" panose="02010600030101010101" pitchFamily="2" charset="-122"/>
                    </a:rPr>
                    <a:t>i+1</a:t>
                  </a:r>
                  <a:r>
                    <a:rPr lang="zh-CN" altLang="en-US" sz="2000" b="1" dirty="0">
                      <a:latin typeface="Times New Roman" panose="02020603050405020304" pitchFamily="2" charset="0"/>
                      <a:ea typeface="宋体" panose="02010600030101010101" pitchFamily="2" charset="-122"/>
                    </a:rPr>
                    <a:t>结点在同一层</a:t>
                  </a:r>
                  <a:endParaRPr lang="zh-CN" altLang="en-US" sz="2000" b="1" dirty="0">
                    <a:latin typeface="Times New Roman" panose="02020603050405020304" pitchFamily="2" charset="0"/>
                    <a:ea typeface="宋体" panose="02010600030101010101" pitchFamily="2" charset="-122"/>
                  </a:endParaRPr>
                </a:p>
              </p:txBody>
            </p:sp>
          </p:grpSp>
          <p:grpSp>
            <p:nvGrpSpPr>
              <p:cNvPr id="272403" name="组合 318483"/>
              <p:cNvGrpSpPr/>
              <p:nvPr/>
            </p:nvGrpSpPr>
            <p:grpSpPr>
              <a:xfrm>
                <a:off x="2544" y="69"/>
                <a:ext cx="2240" cy="1550"/>
                <a:chOff x="0" y="0"/>
                <a:chExt cx="2240" cy="1550"/>
              </a:xfrm>
            </p:grpSpPr>
            <p:sp>
              <p:nvSpPr>
                <p:cNvPr id="272404" name="直接连接符 318484"/>
                <p:cNvSpPr/>
                <p:nvPr/>
              </p:nvSpPr>
              <p:spPr>
                <a:xfrm flipH="1">
                  <a:off x="560" y="227"/>
                  <a:ext cx="192" cy="240"/>
                </a:xfrm>
                <a:prstGeom prst="line">
                  <a:avLst/>
                </a:prstGeom>
                <a:ln w="9525" cap="flat" cmpd="sng">
                  <a:solidFill>
                    <a:schemeClr val="tx1"/>
                  </a:solidFill>
                  <a:prstDash val="solid"/>
                  <a:round/>
                  <a:headEnd type="none" w="med" len="med"/>
                  <a:tailEnd type="none" w="med" len="med"/>
                </a:ln>
              </p:spPr>
            </p:sp>
            <p:sp>
              <p:nvSpPr>
                <p:cNvPr id="272405" name="直接连接符 318485"/>
                <p:cNvSpPr/>
                <p:nvPr/>
              </p:nvSpPr>
              <p:spPr>
                <a:xfrm flipH="1">
                  <a:off x="283" y="691"/>
                  <a:ext cx="181" cy="272"/>
                </a:xfrm>
                <a:prstGeom prst="line">
                  <a:avLst/>
                </a:prstGeom>
                <a:ln w="9525" cap="flat" cmpd="sng">
                  <a:solidFill>
                    <a:schemeClr val="tx1"/>
                  </a:solidFill>
                  <a:prstDash val="solid"/>
                  <a:round/>
                  <a:headEnd type="none" w="med" len="med"/>
                  <a:tailEnd type="none" w="med" len="med"/>
                </a:ln>
              </p:spPr>
            </p:sp>
            <p:sp>
              <p:nvSpPr>
                <p:cNvPr id="272406" name="直接连接符 318486"/>
                <p:cNvSpPr/>
                <p:nvPr/>
              </p:nvSpPr>
              <p:spPr>
                <a:xfrm>
                  <a:off x="672" y="691"/>
                  <a:ext cx="181" cy="272"/>
                </a:xfrm>
                <a:prstGeom prst="line">
                  <a:avLst/>
                </a:prstGeom>
                <a:ln w="9525" cap="flat" cmpd="sng">
                  <a:solidFill>
                    <a:schemeClr val="tx1"/>
                  </a:solidFill>
                  <a:prstDash val="solid"/>
                  <a:round/>
                  <a:headEnd type="none" w="med" len="med"/>
                  <a:tailEnd type="none" w="med" len="med"/>
                </a:ln>
              </p:spPr>
            </p:sp>
            <p:sp>
              <p:nvSpPr>
                <p:cNvPr id="272407" name="椭圆 318487"/>
                <p:cNvSpPr/>
                <p:nvPr/>
              </p:nvSpPr>
              <p:spPr>
                <a:xfrm>
                  <a:off x="587" y="0"/>
                  <a:ext cx="453" cy="227"/>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72408" name="椭圆 318488"/>
                <p:cNvSpPr/>
                <p:nvPr/>
              </p:nvSpPr>
              <p:spPr>
                <a:xfrm>
                  <a:off x="320" y="472"/>
                  <a:ext cx="453"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i+1</a:t>
                  </a:r>
                  <a:endParaRPr lang="en-US" altLang="x-none" sz="2400" dirty="0">
                    <a:latin typeface="Times New Roman" panose="02020603050405020304" pitchFamily="2" charset="0"/>
                    <a:ea typeface="宋体" panose="02010600030101010101" pitchFamily="2" charset="-122"/>
                  </a:endParaRPr>
                </a:p>
              </p:txBody>
            </p:sp>
            <p:sp>
              <p:nvSpPr>
                <p:cNvPr id="272409" name="椭圆 318489"/>
                <p:cNvSpPr/>
                <p:nvPr/>
              </p:nvSpPr>
              <p:spPr>
                <a:xfrm>
                  <a:off x="0" y="960"/>
                  <a:ext cx="521"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2i+2</a:t>
                  </a:r>
                  <a:endParaRPr lang="en-US" altLang="x-none" sz="2400" dirty="0">
                    <a:latin typeface="Times New Roman" panose="02020603050405020304" pitchFamily="2" charset="0"/>
                    <a:ea typeface="宋体" panose="02010600030101010101" pitchFamily="2" charset="-122"/>
                  </a:endParaRPr>
                </a:p>
              </p:txBody>
            </p:sp>
            <p:sp>
              <p:nvSpPr>
                <p:cNvPr id="272410" name="椭圆 318490"/>
                <p:cNvSpPr/>
                <p:nvPr/>
              </p:nvSpPr>
              <p:spPr>
                <a:xfrm>
                  <a:off x="591" y="963"/>
                  <a:ext cx="521"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2i+3</a:t>
                  </a:r>
                  <a:endParaRPr lang="en-US" altLang="x-none" sz="2400" dirty="0">
                    <a:latin typeface="Times New Roman" panose="02020603050405020304" pitchFamily="2" charset="0"/>
                    <a:ea typeface="宋体" panose="02010600030101010101" pitchFamily="2" charset="-122"/>
                  </a:endParaRPr>
                </a:p>
              </p:txBody>
            </p:sp>
            <p:sp>
              <p:nvSpPr>
                <p:cNvPr id="272411" name="直接连接符 318491"/>
                <p:cNvSpPr/>
                <p:nvPr/>
              </p:nvSpPr>
              <p:spPr>
                <a:xfrm flipH="1">
                  <a:off x="1411" y="246"/>
                  <a:ext cx="181" cy="272"/>
                </a:xfrm>
                <a:prstGeom prst="line">
                  <a:avLst/>
                </a:prstGeom>
                <a:ln w="9525" cap="flat" cmpd="sng">
                  <a:solidFill>
                    <a:schemeClr val="tx1"/>
                  </a:solidFill>
                  <a:prstDash val="solid"/>
                  <a:round/>
                  <a:headEnd type="none" w="med" len="med"/>
                  <a:tailEnd type="none" w="med" len="med"/>
                </a:ln>
              </p:spPr>
            </p:sp>
            <p:sp>
              <p:nvSpPr>
                <p:cNvPr id="272412" name="直接连接符 318492"/>
                <p:cNvSpPr/>
                <p:nvPr/>
              </p:nvSpPr>
              <p:spPr>
                <a:xfrm>
                  <a:off x="1800" y="246"/>
                  <a:ext cx="181" cy="272"/>
                </a:xfrm>
                <a:prstGeom prst="line">
                  <a:avLst/>
                </a:prstGeom>
                <a:ln w="9525" cap="flat" cmpd="sng">
                  <a:solidFill>
                    <a:schemeClr val="tx1"/>
                  </a:solidFill>
                  <a:prstDash val="solid"/>
                  <a:round/>
                  <a:headEnd type="none" w="med" len="med"/>
                  <a:tailEnd type="none" w="med" len="med"/>
                </a:ln>
              </p:spPr>
            </p:sp>
            <p:sp>
              <p:nvSpPr>
                <p:cNvPr id="272413" name="椭圆 318493"/>
                <p:cNvSpPr/>
                <p:nvPr/>
              </p:nvSpPr>
              <p:spPr>
                <a:xfrm>
                  <a:off x="1448" y="27"/>
                  <a:ext cx="453"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272414" name="椭圆 318494"/>
                <p:cNvSpPr/>
                <p:nvPr/>
              </p:nvSpPr>
              <p:spPr>
                <a:xfrm>
                  <a:off x="1128" y="515"/>
                  <a:ext cx="521" cy="272"/>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2i</a:t>
                  </a:r>
                  <a:endParaRPr lang="en-US" altLang="x-none" sz="2400" dirty="0">
                    <a:latin typeface="Times New Roman" panose="02020603050405020304" pitchFamily="2" charset="0"/>
                    <a:ea typeface="宋体" panose="02010600030101010101" pitchFamily="2" charset="-122"/>
                  </a:endParaRPr>
                </a:p>
              </p:txBody>
            </p:sp>
            <p:sp>
              <p:nvSpPr>
                <p:cNvPr id="272415" name="椭圆 318495"/>
                <p:cNvSpPr/>
                <p:nvPr/>
              </p:nvSpPr>
              <p:spPr>
                <a:xfrm>
                  <a:off x="1719" y="518"/>
                  <a:ext cx="521"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2i+1</a:t>
                  </a:r>
                  <a:endParaRPr lang="en-US" altLang="x-none" sz="2400" dirty="0">
                    <a:latin typeface="Times New Roman" panose="02020603050405020304" pitchFamily="2" charset="0"/>
                    <a:ea typeface="宋体" panose="02010600030101010101" pitchFamily="2" charset="-122"/>
                  </a:endParaRPr>
                </a:p>
              </p:txBody>
            </p:sp>
            <p:sp>
              <p:nvSpPr>
                <p:cNvPr id="272416" name="矩形 318496"/>
                <p:cNvSpPr/>
                <p:nvPr/>
              </p:nvSpPr>
              <p:spPr>
                <a:xfrm>
                  <a:off x="839" y="543"/>
                  <a:ext cx="249" cy="204"/>
                </a:xfrm>
                <a:prstGeom prst="rect">
                  <a:avLst/>
                </a:prstGeom>
                <a:noFill/>
                <a:ln w="9525">
                  <a:noFill/>
                </a:ln>
              </p:spPr>
              <p:txBody>
                <a:bodyPr wrap="none" anchor="ctr"/>
                <a:p>
                  <a:pPr algn="ctr"/>
                  <a:r>
                    <a:rPr lang="en-US" altLang="x-none" sz="2400" dirty="0">
                      <a:latin typeface="Times New Roman" panose="02020603050405020304" pitchFamily="2" charset="0"/>
                      <a:ea typeface="Times New Roman" panose="02020603050405020304" pitchFamily="2" charset="0"/>
                    </a:rPr>
                    <a:t>…</a:t>
                  </a:r>
                  <a:endParaRPr lang="en-US" altLang="x-none" sz="2400" dirty="0">
                    <a:latin typeface="Times New Roman" panose="02020603050405020304" pitchFamily="2" charset="0"/>
                    <a:ea typeface="Times New Roman" panose="02020603050405020304" pitchFamily="2" charset="0"/>
                  </a:endParaRPr>
                </a:p>
              </p:txBody>
            </p:sp>
            <p:sp>
              <p:nvSpPr>
                <p:cNvPr id="272417" name="矩形 318497"/>
                <p:cNvSpPr/>
                <p:nvPr/>
              </p:nvSpPr>
              <p:spPr>
                <a:xfrm>
                  <a:off x="1127" y="15"/>
                  <a:ext cx="249" cy="204"/>
                </a:xfrm>
                <a:prstGeom prst="rect">
                  <a:avLst/>
                </a:prstGeom>
                <a:noFill/>
                <a:ln w="9525">
                  <a:noFill/>
                </a:ln>
              </p:spPr>
              <p:txBody>
                <a:bodyPr wrap="none" anchor="ctr"/>
                <a:p>
                  <a:pPr algn="ctr"/>
                  <a:r>
                    <a:rPr lang="en-US" altLang="x-none" sz="2400" dirty="0">
                      <a:latin typeface="Times New Roman" panose="02020603050405020304" pitchFamily="2" charset="0"/>
                      <a:ea typeface="Times New Roman" panose="02020603050405020304" pitchFamily="2" charset="0"/>
                    </a:rPr>
                    <a:t>…</a:t>
                  </a:r>
                  <a:endParaRPr lang="en-US" altLang="x-none" sz="2400" dirty="0">
                    <a:latin typeface="Times New Roman" panose="02020603050405020304" pitchFamily="2" charset="0"/>
                    <a:ea typeface="Times New Roman" panose="02020603050405020304" pitchFamily="2" charset="0"/>
                  </a:endParaRPr>
                </a:p>
              </p:txBody>
            </p:sp>
            <p:sp>
              <p:nvSpPr>
                <p:cNvPr id="272418" name="矩形 318498"/>
                <p:cNvSpPr/>
                <p:nvPr/>
              </p:nvSpPr>
              <p:spPr>
                <a:xfrm>
                  <a:off x="224" y="1323"/>
                  <a:ext cx="1950"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i</a:t>
                  </a:r>
                  <a:r>
                    <a:rPr lang="zh-CN" altLang="en-US" sz="2000" b="1" dirty="0">
                      <a:latin typeface="Times New Roman" panose="02020603050405020304" pitchFamily="2" charset="0"/>
                      <a:ea typeface="宋体" panose="02010600030101010101" pitchFamily="2" charset="-122"/>
                    </a:rPr>
                    <a:t>和</a:t>
                  </a:r>
                  <a:r>
                    <a:rPr lang="en-US" altLang="x-none" sz="2000" b="1" dirty="0">
                      <a:latin typeface="Times New Roman" panose="02020603050405020304" pitchFamily="2" charset="0"/>
                      <a:ea typeface="宋体" panose="02010600030101010101" pitchFamily="2" charset="-122"/>
                    </a:rPr>
                    <a:t>i+1</a:t>
                  </a:r>
                  <a:r>
                    <a:rPr lang="zh-CN" altLang="en-US" sz="2000" b="1" dirty="0">
                      <a:latin typeface="Times New Roman" panose="02020603050405020304" pitchFamily="2" charset="0"/>
                      <a:ea typeface="宋体" panose="02010600030101010101" pitchFamily="2" charset="-122"/>
                    </a:rPr>
                    <a:t>结点不在同一层</a:t>
                  </a:r>
                  <a:endParaRPr lang="zh-CN" altLang="en-US" sz="2000" b="1" dirty="0">
                    <a:latin typeface="Times New Roman" panose="02020603050405020304" pitchFamily="2" charset="0"/>
                    <a:ea typeface="宋体" panose="02010600030101010101" pitchFamily="2" charset="-122"/>
                  </a:endParaRPr>
                </a:p>
              </p:txBody>
            </p:sp>
          </p:grpSp>
        </p:grpSp>
        <p:sp>
          <p:nvSpPr>
            <p:cNvPr id="272419" name="矩形 318499"/>
            <p:cNvSpPr/>
            <p:nvPr/>
          </p:nvSpPr>
          <p:spPr>
            <a:xfrm>
              <a:off x="1136" y="1680"/>
              <a:ext cx="3246"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6-5   </a:t>
              </a:r>
              <a:r>
                <a:rPr lang="zh-CN" altLang="en-US" sz="2000" b="1" dirty="0">
                  <a:latin typeface="Times New Roman" panose="02020603050405020304" pitchFamily="2" charset="0"/>
                  <a:ea typeface="宋体" panose="02010600030101010101" pitchFamily="2" charset="-122"/>
                </a:rPr>
                <a:t>完全</a:t>
              </a:r>
              <a:r>
                <a:rPr lang="zh-CN" altLang="en-US" sz="2000" b="1" dirty="0">
                  <a:latin typeface="宋体" panose="02010600030101010101" pitchFamily="2" charset="-122"/>
                  <a:ea typeface="宋体" panose="02010600030101010101" pitchFamily="2" charset="-122"/>
                </a:rPr>
                <a:t>二叉</a:t>
              </a:r>
              <a:r>
                <a:rPr lang="zh-CN" altLang="en-US" sz="2000" b="1" dirty="0">
                  <a:latin typeface="Arial" panose="020B0604020202020204" pitchFamily="34" charset="0"/>
                  <a:ea typeface="宋体" panose="02010600030101010101" pitchFamily="2" charset="-122"/>
                </a:rPr>
                <a:t>树中结点</a:t>
              </a:r>
              <a:r>
                <a:rPr lang="en-US" altLang="x-none" sz="2000" b="1" dirty="0">
                  <a:latin typeface="Times New Roman" panose="02020603050405020304" pitchFamily="2" charset="0"/>
                  <a:ea typeface="宋体" panose="02010600030101010101" pitchFamily="2" charset="-122"/>
                </a:rPr>
                <a:t>i</a:t>
              </a:r>
              <a:r>
                <a:rPr lang="zh-CN" altLang="en-US" sz="2000" b="1" dirty="0">
                  <a:latin typeface="Times New Roman" panose="02020603050405020304" pitchFamily="2" charset="0"/>
                  <a:ea typeface="宋体" panose="02010600030101010101" pitchFamily="2" charset="-122"/>
                </a:rPr>
                <a:t>和</a:t>
              </a:r>
              <a:r>
                <a:rPr lang="en-US" altLang="x-none" sz="2000" b="1" dirty="0">
                  <a:latin typeface="Times New Roman" panose="02020603050405020304" pitchFamily="2" charset="0"/>
                  <a:ea typeface="宋体" panose="02010600030101010101" pitchFamily="2" charset="-122"/>
                </a:rPr>
                <a:t>i+1</a:t>
              </a:r>
              <a:r>
                <a:rPr lang="zh-CN" altLang="en-US" sz="2000" b="1" dirty="0">
                  <a:latin typeface="Times New Roman" panose="02020603050405020304" pitchFamily="2" charset="0"/>
                  <a:ea typeface="宋体" panose="02010600030101010101" pitchFamily="2" charset="-122"/>
                </a:rPr>
                <a:t>的左右孩子</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0" name="标题 319489"/>
          <p:cNvSpPr>
            <a:spLocks noGrp="1"/>
          </p:cNvSpPr>
          <p:nvPr>
            <p:ph type="ctrTitle" sz="quarter"/>
          </p:nvPr>
        </p:nvSpPr>
        <p:spPr>
          <a:xfrm>
            <a:off x="2133600" y="76200"/>
            <a:ext cx="7010400" cy="762000"/>
          </a:xfrm>
        </p:spPr>
        <p:txBody>
          <a:bodyPr lIns="92075" tIns="46038" rIns="92075" bIns="46038" anchor="b"/>
          <a:p>
            <a:pPr defTabSz="914400" fontAlgn="base"/>
            <a:r>
              <a:rPr lang="en-US" altLang="x-none" b="1" strike="noStrike" kern="1200" baseline="0" noProof="1" dirty="0">
                <a:latin typeface="Times New Roman" panose="02020603050405020304" pitchFamily="2" charset="0"/>
                <a:ea typeface="宋体" panose="02010600030101010101" pitchFamily="2" charset="-122"/>
              </a:rPr>
              <a:t>6.2.3</a:t>
            </a:r>
            <a:r>
              <a:rPr lang="en-US" altLang="x-none" b="1" strike="noStrike" kern="1200" baseline="0" noProof="1" dirty="0">
                <a:latin typeface="宋体" panose="02010600030101010101" pitchFamily="2" charset="-122"/>
                <a:ea typeface="宋体" panose="02010600030101010101" pitchFamily="2" charset="-122"/>
              </a:rPr>
              <a:t>  </a:t>
            </a:r>
            <a:r>
              <a:rPr lang="zh-CN" altLang="en-US" b="1" strike="noStrike" kern="1200" baseline="0" noProof="1" dirty="0">
                <a:latin typeface="楷体_GB2312" pitchFamily="1" charset="-122"/>
                <a:ea typeface="楷体_GB2312" pitchFamily="1" charset="-122"/>
              </a:rPr>
              <a:t>二叉树的存储结构</a:t>
            </a:r>
            <a:endParaRPr lang="zh-CN" altLang="en-US" b="1" strike="noStrike" kern="1200" baseline="0" noProof="1" dirty="0">
              <a:latin typeface="楷体_GB2312" pitchFamily="1" charset="-122"/>
              <a:ea typeface="楷体_GB2312" pitchFamily="1" charset="-122"/>
            </a:endParaRPr>
          </a:p>
        </p:txBody>
      </p:sp>
      <p:sp>
        <p:nvSpPr>
          <p:cNvPr id="273410" name="文本框 319490"/>
          <p:cNvSpPr txBox="1"/>
          <p:nvPr/>
        </p:nvSpPr>
        <p:spPr>
          <a:xfrm>
            <a:off x="1676400" y="952500"/>
            <a:ext cx="8812213" cy="5560060"/>
          </a:xfrm>
          <a:prstGeom prst="rect">
            <a:avLst/>
          </a:prstGeom>
          <a:noFill/>
          <a:ln w="9525">
            <a:noFill/>
          </a:ln>
        </p:spPr>
        <p:txBody>
          <a:bodyPr anchor="t">
            <a:spAutoFit/>
          </a:bodyPr>
          <a:p>
            <a:pPr>
              <a:lnSpc>
                <a:spcPct val="110000"/>
              </a:lnSpc>
              <a:spcBef>
                <a:spcPct val="20000"/>
              </a:spcBef>
            </a:pPr>
            <a:r>
              <a:rPr lang="en-US" altLang="x-none" sz="3600" b="1" dirty="0">
                <a:solidFill>
                  <a:schemeClr val="tx2"/>
                </a:solidFill>
                <a:latin typeface="Times New Roman" panose="02020603050405020304" pitchFamily="2" charset="0"/>
                <a:ea typeface="楷体_GB2312" pitchFamily="1" charset="-122"/>
              </a:rPr>
              <a:t>1</a:t>
            </a:r>
            <a:r>
              <a:rPr lang="en-US" altLang="x-none" sz="3600" b="1" dirty="0">
                <a:solidFill>
                  <a:schemeClr val="tx2"/>
                </a:solidFill>
                <a:latin typeface="楷体_GB2312" pitchFamily="1" charset="-122"/>
                <a:ea typeface="楷体_GB2312" pitchFamily="1" charset="-122"/>
              </a:rPr>
              <a:t>  </a:t>
            </a:r>
            <a:r>
              <a:rPr lang="zh-CN" altLang="en-US" sz="3600" b="1" dirty="0">
                <a:solidFill>
                  <a:schemeClr val="tx2"/>
                </a:solidFill>
                <a:latin typeface="楷体_GB2312" pitchFamily="1" charset="-122"/>
                <a:ea typeface="楷体_GB2312" pitchFamily="1" charset="-122"/>
              </a:rPr>
              <a:t>顺序存储结构</a:t>
            </a:r>
            <a:endParaRPr lang="zh-CN" altLang="en-US" sz="3600" b="1" dirty="0">
              <a:solidFill>
                <a:schemeClr val="tx2"/>
              </a:solidFill>
              <a:latin typeface="楷体_GB2312" pitchFamily="1" charset="-122"/>
              <a:ea typeface="楷体_GB2312" pitchFamily="1" charset="-122"/>
            </a:endParaRPr>
          </a:p>
          <a:p>
            <a:pPr>
              <a:lnSpc>
                <a:spcPct val="110000"/>
              </a:lnSpc>
              <a:spcBef>
                <a:spcPct val="20000"/>
              </a:spcBef>
            </a:pPr>
            <a:r>
              <a:rPr lang="zh-CN" altLang="en-US" sz="32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二叉树存储结构的类型定义：</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#define MAX_SIZE  100</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 typedef telemtype sqbitree[MAX_SIZE];</a:t>
            </a:r>
            <a:endParaRPr lang="en-US" altLang="x-none" sz="2800" b="1" dirty="0">
              <a:latin typeface="宋体" panose="02010600030101010101" pitchFamily="2" charset="-122"/>
              <a:ea typeface="宋体" panose="02010600030101010101" pitchFamily="2" charset="-122"/>
            </a:endParaRPr>
          </a:p>
          <a:p>
            <a:pPr>
              <a:lnSpc>
                <a:spcPct val="110000"/>
              </a:lnSpc>
              <a:spcBef>
                <a:spcPct val="20000"/>
              </a:spcBef>
            </a:pPr>
            <a:r>
              <a:rPr lang="en-US" altLang="x-none"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用一组地址连续的存储单元依次“</a:t>
            </a:r>
            <a:r>
              <a:rPr lang="zh-CN" altLang="en-US" sz="2800" b="1" dirty="0">
                <a:solidFill>
                  <a:schemeClr val="folHlink"/>
                </a:solidFill>
                <a:latin typeface="宋体" panose="02010600030101010101" pitchFamily="2" charset="-122"/>
                <a:ea typeface="宋体" panose="02010600030101010101" pitchFamily="2" charset="-122"/>
              </a:rPr>
              <a:t>自上而下</a:t>
            </a: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自左至右</a:t>
            </a:r>
            <a:r>
              <a:rPr lang="zh-CN" altLang="en-US" sz="2800" b="1" dirty="0">
                <a:latin typeface="宋体" panose="02010600030101010101" pitchFamily="2" charset="-122"/>
                <a:ea typeface="宋体" panose="02010600030101010101" pitchFamily="2" charset="-122"/>
              </a:rPr>
              <a:t>”存储完全二叉树的数据元素。</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    对于完全二叉树上编号为</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的结点元素存储在一维数组的下标值为</a:t>
            </a:r>
            <a:r>
              <a:rPr lang="en-US" altLang="x-none" sz="2800" b="1" dirty="0">
                <a:latin typeface="Times New Roman" panose="02020603050405020304" pitchFamily="2" charset="0"/>
                <a:ea typeface="宋体" panose="02010600030101010101" pitchFamily="2" charset="-122"/>
              </a:rPr>
              <a:t>i-1</a:t>
            </a:r>
            <a:r>
              <a:rPr lang="zh-CN" altLang="en-US" sz="2800" b="1" dirty="0">
                <a:latin typeface="Times New Roman" panose="02020603050405020304" pitchFamily="2" charset="0"/>
                <a:ea typeface="宋体" panose="02010600030101010101" pitchFamily="2" charset="-122"/>
              </a:rPr>
              <a:t>的分量中</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6-6(c)</a:t>
            </a:r>
            <a:r>
              <a:rPr lang="zh-CN" altLang="en-US" sz="2800" b="1" dirty="0">
                <a:latin typeface="宋体" panose="02010600030101010101" pitchFamily="2" charset="-122"/>
                <a:ea typeface="宋体" panose="02010600030101010101" pitchFamily="2" charset="-122"/>
              </a:rPr>
              <a:t>所示。</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    对于一般的二叉树，将其每个结点与完全二叉树上的结点相对照，</a:t>
            </a:r>
            <a:r>
              <a:rPr lang="zh-CN" altLang="en-US" sz="2800" b="1" dirty="0">
                <a:latin typeface="Times New Roman" panose="02020603050405020304" pitchFamily="2" charset="0"/>
                <a:ea typeface="宋体" panose="02010600030101010101" pitchFamily="2" charset="-122"/>
              </a:rPr>
              <a:t>存储在一维数组中</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6-6(d)</a:t>
            </a:r>
            <a:r>
              <a:rPr lang="zh-CN" altLang="en-US" sz="2800" b="1" dirty="0">
                <a:latin typeface="宋体" panose="02010600030101010101" pitchFamily="2" charset="-122"/>
                <a:ea typeface="宋体" panose="02010600030101010101" pitchFamily="2" charset="-122"/>
              </a:rPr>
              <a:t>所示。</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4433" name="组合 320513"/>
          <p:cNvGrpSpPr/>
          <p:nvPr/>
        </p:nvGrpSpPr>
        <p:grpSpPr>
          <a:xfrm>
            <a:off x="1900238" y="228600"/>
            <a:ext cx="7624762" cy="6019800"/>
            <a:chOff x="0" y="0"/>
            <a:chExt cx="4803" cy="3792"/>
          </a:xfrm>
        </p:grpSpPr>
        <p:grpSp>
          <p:nvGrpSpPr>
            <p:cNvPr id="274434" name="组合 320514"/>
            <p:cNvGrpSpPr/>
            <p:nvPr/>
          </p:nvGrpSpPr>
          <p:grpSpPr>
            <a:xfrm>
              <a:off x="0" y="0"/>
              <a:ext cx="4803" cy="1824"/>
              <a:chOff x="0" y="0"/>
              <a:chExt cx="4803" cy="1824"/>
            </a:xfrm>
          </p:grpSpPr>
          <p:grpSp>
            <p:nvGrpSpPr>
              <p:cNvPr id="274435" name="组合 320515"/>
              <p:cNvGrpSpPr/>
              <p:nvPr/>
            </p:nvGrpSpPr>
            <p:grpSpPr>
              <a:xfrm>
                <a:off x="0" y="0"/>
                <a:ext cx="2307" cy="1563"/>
                <a:chOff x="0" y="0"/>
                <a:chExt cx="2307" cy="1563"/>
              </a:xfrm>
            </p:grpSpPr>
            <p:sp>
              <p:nvSpPr>
                <p:cNvPr id="274436" name="椭圆 320516"/>
                <p:cNvSpPr/>
                <p:nvPr/>
              </p:nvSpPr>
              <p:spPr>
                <a:xfrm>
                  <a:off x="1176" y="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a</a:t>
                  </a:r>
                  <a:endParaRPr lang="en-US" altLang="x-none" sz="2400" dirty="0">
                    <a:latin typeface="Times New Roman" panose="02020603050405020304" pitchFamily="2" charset="0"/>
                    <a:ea typeface="楷体_GB2312" pitchFamily="1" charset="-122"/>
                  </a:endParaRPr>
                </a:p>
              </p:txBody>
            </p:sp>
            <p:sp>
              <p:nvSpPr>
                <p:cNvPr id="274437" name="椭圆 320517"/>
                <p:cNvSpPr/>
                <p:nvPr/>
              </p:nvSpPr>
              <p:spPr>
                <a:xfrm>
                  <a:off x="608" y="456"/>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b</a:t>
                  </a:r>
                  <a:endParaRPr lang="en-US" altLang="x-none" sz="2400" dirty="0">
                    <a:latin typeface="Times New Roman" panose="02020603050405020304" pitchFamily="2" charset="0"/>
                    <a:ea typeface="楷体_GB2312" pitchFamily="1" charset="-122"/>
                  </a:endParaRPr>
                </a:p>
              </p:txBody>
            </p:sp>
            <p:sp>
              <p:nvSpPr>
                <p:cNvPr id="274438" name="椭圆 320518"/>
                <p:cNvSpPr/>
                <p:nvPr/>
              </p:nvSpPr>
              <p:spPr>
                <a:xfrm>
                  <a:off x="1728" y="44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c</a:t>
                  </a:r>
                  <a:endParaRPr lang="en-US" altLang="x-none" sz="2400" dirty="0">
                    <a:latin typeface="Times New Roman" panose="02020603050405020304" pitchFamily="2" charset="0"/>
                    <a:ea typeface="楷体_GB2312" pitchFamily="1" charset="-122"/>
                  </a:endParaRPr>
                </a:p>
              </p:txBody>
            </p:sp>
            <p:sp>
              <p:nvSpPr>
                <p:cNvPr id="274439" name="直接连接符 320519"/>
                <p:cNvSpPr/>
                <p:nvPr/>
              </p:nvSpPr>
              <p:spPr>
                <a:xfrm flipH="1">
                  <a:off x="784" y="192"/>
                  <a:ext cx="408" cy="272"/>
                </a:xfrm>
                <a:prstGeom prst="line">
                  <a:avLst/>
                </a:prstGeom>
                <a:ln w="9525" cap="flat" cmpd="sng">
                  <a:solidFill>
                    <a:schemeClr val="tx1"/>
                  </a:solidFill>
                  <a:prstDash val="solid"/>
                  <a:round/>
                  <a:headEnd type="none" w="med" len="med"/>
                  <a:tailEnd type="none" w="med" len="med"/>
                </a:ln>
              </p:spPr>
            </p:sp>
            <p:sp>
              <p:nvSpPr>
                <p:cNvPr id="274440" name="直接连接符 320520"/>
                <p:cNvSpPr/>
                <p:nvPr/>
              </p:nvSpPr>
              <p:spPr>
                <a:xfrm>
                  <a:off x="1376" y="176"/>
                  <a:ext cx="408" cy="272"/>
                </a:xfrm>
                <a:prstGeom prst="line">
                  <a:avLst/>
                </a:prstGeom>
                <a:ln w="9525" cap="flat" cmpd="sng">
                  <a:solidFill>
                    <a:schemeClr val="tx1"/>
                  </a:solidFill>
                  <a:prstDash val="solid"/>
                  <a:round/>
                  <a:headEnd type="none" w="med" len="med"/>
                  <a:tailEnd type="none" w="med" len="med"/>
                </a:ln>
              </p:spPr>
            </p:sp>
            <p:sp>
              <p:nvSpPr>
                <p:cNvPr id="274441" name="直接连接符 320521"/>
                <p:cNvSpPr/>
                <p:nvPr/>
              </p:nvSpPr>
              <p:spPr>
                <a:xfrm flipH="1">
                  <a:off x="352" y="632"/>
                  <a:ext cx="272" cy="227"/>
                </a:xfrm>
                <a:prstGeom prst="line">
                  <a:avLst/>
                </a:prstGeom>
                <a:ln w="9525" cap="flat" cmpd="sng">
                  <a:solidFill>
                    <a:schemeClr val="tx1"/>
                  </a:solidFill>
                  <a:prstDash val="solid"/>
                  <a:round/>
                  <a:headEnd type="none" w="med" len="med"/>
                  <a:tailEnd type="none" w="med" len="med"/>
                </a:ln>
              </p:spPr>
            </p:sp>
            <p:sp>
              <p:nvSpPr>
                <p:cNvPr id="274442" name="直接连接符 320522"/>
                <p:cNvSpPr/>
                <p:nvPr/>
              </p:nvSpPr>
              <p:spPr>
                <a:xfrm flipH="1">
                  <a:off x="1680" y="656"/>
                  <a:ext cx="144" cy="240"/>
                </a:xfrm>
                <a:prstGeom prst="line">
                  <a:avLst/>
                </a:prstGeom>
                <a:ln w="9525" cap="flat" cmpd="sng">
                  <a:solidFill>
                    <a:schemeClr val="tx1"/>
                  </a:solidFill>
                  <a:prstDash val="solid"/>
                  <a:round/>
                  <a:headEnd type="none" w="med" len="med"/>
                  <a:tailEnd type="none" w="med" len="med"/>
                </a:ln>
              </p:spPr>
            </p:sp>
            <p:sp>
              <p:nvSpPr>
                <p:cNvPr id="274443" name="直接连接符 320523"/>
                <p:cNvSpPr/>
                <p:nvPr/>
              </p:nvSpPr>
              <p:spPr>
                <a:xfrm>
                  <a:off x="795" y="648"/>
                  <a:ext cx="227" cy="227"/>
                </a:xfrm>
                <a:prstGeom prst="line">
                  <a:avLst/>
                </a:prstGeom>
                <a:ln w="9525" cap="flat" cmpd="sng">
                  <a:solidFill>
                    <a:schemeClr val="tx1"/>
                  </a:solidFill>
                  <a:prstDash val="solid"/>
                  <a:round/>
                  <a:headEnd type="none" w="med" len="med"/>
                  <a:tailEnd type="none" w="med" len="med"/>
                </a:ln>
              </p:spPr>
            </p:sp>
            <p:sp>
              <p:nvSpPr>
                <p:cNvPr id="274444" name="直接连接符 320524"/>
                <p:cNvSpPr/>
                <p:nvPr/>
              </p:nvSpPr>
              <p:spPr>
                <a:xfrm>
                  <a:off x="1928" y="640"/>
                  <a:ext cx="240" cy="240"/>
                </a:xfrm>
                <a:prstGeom prst="line">
                  <a:avLst/>
                </a:prstGeom>
                <a:ln w="9525" cap="flat" cmpd="sng">
                  <a:solidFill>
                    <a:schemeClr val="tx1"/>
                  </a:solidFill>
                  <a:prstDash val="solid"/>
                  <a:round/>
                  <a:headEnd type="none" w="med" len="med"/>
                  <a:tailEnd type="none" w="med" len="med"/>
                </a:ln>
              </p:spPr>
            </p:sp>
            <p:grpSp>
              <p:nvGrpSpPr>
                <p:cNvPr id="274445" name="组合 320525"/>
                <p:cNvGrpSpPr/>
                <p:nvPr/>
              </p:nvGrpSpPr>
              <p:grpSpPr>
                <a:xfrm>
                  <a:off x="0" y="861"/>
                  <a:ext cx="598" cy="659"/>
                  <a:chOff x="0" y="0"/>
                  <a:chExt cx="598" cy="659"/>
                </a:xfrm>
              </p:grpSpPr>
              <p:sp>
                <p:nvSpPr>
                  <p:cNvPr id="274446" name="椭圆 320526"/>
                  <p:cNvSpPr/>
                  <p:nvPr/>
                </p:nvSpPr>
                <p:spPr>
                  <a:xfrm>
                    <a:off x="227" y="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800" dirty="0">
                        <a:latin typeface="Times New Roman" panose="02020603050405020304" pitchFamily="2" charset="0"/>
                        <a:ea typeface="楷体_GB2312" pitchFamily="1" charset="-122"/>
                      </a:rPr>
                      <a:t>d</a:t>
                    </a:r>
                    <a:endParaRPr lang="en-US" altLang="x-none" sz="2800" dirty="0">
                      <a:latin typeface="Times New Roman" panose="02020603050405020304" pitchFamily="2" charset="0"/>
                      <a:ea typeface="楷体_GB2312" pitchFamily="1" charset="-122"/>
                    </a:endParaRPr>
                  </a:p>
                </p:txBody>
              </p:sp>
              <p:sp>
                <p:nvSpPr>
                  <p:cNvPr id="274447" name="椭圆 320527"/>
                  <p:cNvSpPr/>
                  <p:nvPr/>
                </p:nvSpPr>
                <p:spPr>
                  <a:xfrm>
                    <a:off x="0" y="43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800" dirty="0">
                        <a:latin typeface="Times New Roman" panose="02020603050405020304" pitchFamily="2" charset="0"/>
                        <a:ea typeface="楷体_GB2312" pitchFamily="1" charset="-122"/>
                      </a:rPr>
                      <a:t>h</a:t>
                    </a:r>
                    <a:endParaRPr lang="en-US" altLang="x-none" sz="2800" dirty="0">
                      <a:latin typeface="Times New Roman" panose="02020603050405020304" pitchFamily="2" charset="0"/>
                      <a:ea typeface="楷体_GB2312" pitchFamily="1" charset="-122"/>
                    </a:endParaRPr>
                  </a:p>
                </p:txBody>
              </p:sp>
              <p:sp>
                <p:nvSpPr>
                  <p:cNvPr id="274448" name="椭圆 320528"/>
                  <p:cNvSpPr/>
                  <p:nvPr/>
                </p:nvSpPr>
                <p:spPr>
                  <a:xfrm>
                    <a:off x="371" y="43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800" dirty="0">
                        <a:latin typeface="Times New Roman" panose="02020603050405020304" pitchFamily="2" charset="0"/>
                        <a:ea typeface="楷体_GB2312" pitchFamily="1" charset="-122"/>
                      </a:rPr>
                      <a:t>i</a:t>
                    </a:r>
                    <a:endParaRPr lang="en-US" altLang="x-none" sz="2800" dirty="0">
                      <a:latin typeface="Times New Roman" panose="02020603050405020304" pitchFamily="2" charset="0"/>
                      <a:ea typeface="楷体_GB2312" pitchFamily="1" charset="-122"/>
                    </a:endParaRPr>
                  </a:p>
                </p:txBody>
              </p:sp>
              <p:sp>
                <p:nvSpPr>
                  <p:cNvPr id="274449" name="直接连接符 320529"/>
                  <p:cNvSpPr/>
                  <p:nvPr/>
                </p:nvSpPr>
                <p:spPr>
                  <a:xfrm flipH="1">
                    <a:off x="139" y="216"/>
                    <a:ext cx="136" cy="227"/>
                  </a:xfrm>
                  <a:prstGeom prst="line">
                    <a:avLst/>
                  </a:prstGeom>
                  <a:ln w="9525" cap="flat" cmpd="sng">
                    <a:solidFill>
                      <a:schemeClr val="tx1"/>
                    </a:solidFill>
                    <a:prstDash val="solid"/>
                    <a:round/>
                    <a:headEnd type="none" w="med" len="med"/>
                    <a:tailEnd type="none" w="med" len="med"/>
                  </a:ln>
                </p:spPr>
              </p:sp>
              <p:sp>
                <p:nvSpPr>
                  <p:cNvPr id="274450" name="直接连接符 320530"/>
                  <p:cNvSpPr/>
                  <p:nvPr/>
                </p:nvSpPr>
                <p:spPr>
                  <a:xfrm>
                    <a:off x="395" y="208"/>
                    <a:ext cx="113" cy="227"/>
                  </a:xfrm>
                  <a:prstGeom prst="line">
                    <a:avLst/>
                  </a:prstGeom>
                  <a:ln w="9525" cap="flat" cmpd="sng">
                    <a:solidFill>
                      <a:schemeClr val="tx1"/>
                    </a:solidFill>
                    <a:prstDash val="solid"/>
                    <a:round/>
                    <a:headEnd type="none" w="med" len="med"/>
                    <a:tailEnd type="none" w="med" len="med"/>
                  </a:ln>
                </p:spPr>
              </p:sp>
            </p:grpSp>
            <p:grpSp>
              <p:nvGrpSpPr>
                <p:cNvPr id="274451" name="组合 320531"/>
                <p:cNvGrpSpPr/>
                <p:nvPr/>
              </p:nvGrpSpPr>
              <p:grpSpPr>
                <a:xfrm>
                  <a:off x="720" y="872"/>
                  <a:ext cx="598" cy="659"/>
                  <a:chOff x="0" y="0"/>
                  <a:chExt cx="598" cy="659"/>
                </a:xfrm>
              </p:grpSpPr>
              <p:sp>
                <p:nvSpPr>
                  <p:cNvPr id="274452" name="椭圆 320532"/>
                  <p:cNvSpPr/>
                  <p:nvPr/>
                </p:nvSpPr>
                <p:spPr>
                  <a:xfrm>
                    <a:off x="227" y="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800" dirty="0">
                        <a:latin typeface="Times New Roman" panose="02020603050405020304" pitchFamily="2" charset="0"/>
                        <a:ea typeface="楷体_GB2312" pitchFamily="1" charset="-122"/>
                      </a:rPr>
                      <a:t>e</a:t>
                    </a:r>
                    <a:endParaRPr lang="en-US" altLang="x-none" sz="2800" dirty="0">
                      <a:latin typeface="Times New Roman" panose="02020603050405020304" pitchFamily="2" charset="0"/>
                      <a:ea typeface="楷体_GB2312" pitchFamily="1" charset="-122"/>
                    </a:endParaRPr>
                  </a:p>
                </p:txBody>
              </p:sp>
              <p:sp>
                <p:nvSpPr>
                  <p:cNvPr id="274453" name="椭圆 320533"/>
                  <p:cNvSpPr/>
                  <p:nvPr/>
                </p:nvSpPr>
                <p:spPr>
                  <a:xfrm>
                    <a:off x="0" y="43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j</a:t>
                    </a:r>
                    <a:endParaRPr lang="en-US" altLang="x-none" sz="2400" dirty="0">
                      <a:latin typeface="Times New Roman" panose="02020603050405020304" pitchFamily="2" charset="0"/>
                      <a:ea typeface="楷体_GB2312" pitchFamily="1" charset="-122"/>
                    </a:endParaRPr>
                  </a:p>
                </p:txBody>
              </p:sp>
              <p:sp>
                <p:nvSpPr>
                  <p:cNvPr id="274454" name="椭圆 320534"/>
                  <p:cNvSpPr/>
                  <p:nvPr/>
                </p:nvSpPr>
                <p:spPr>
                  <a:xfrm>
                    <a:off x="371" y="43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k</a:t>
                    </a:r>
                    <a:endParaRPr lang="en-US" altLang="x-none" sz="2400" dirty="0">
                      <a:latin typeface="Times New Roman" panose="02020603050405020304" pitchFamily="2" charset="0"/>
                      <a:ea typeface="楷体_GB2312" pitchFamily="1" charset="-122"/>
                    </a:endParaRPr>
                  </a:p>
                </p:txBody>
              </p:sp>
              <p:sp>
                <p:nvSpPr>
                  <p:cNvPr id="274455" name="直接连接符 320535"/>
                  <p:cNvSpPr/>
                  <p:nvPr/>
                </p:nvSpPr>
                <p:spPr>
                  <a:xfrm flipH="1">
                    <a:off x="139" y="216"/>
                    <a:ext cx="136" cy="227"/>
                  </a:xfrm>
                  <a:prstGeom prst="line">
                    <a:avLst/>
                  </a:prstGeom>
                  <a:ln w="9525" cap="flat" cmpd="sng">
                    <a:solidFill>
                      <a:schemeClr val="tx1"/>
                    </a:solidFill>
                    <a:prstDash val="solid"/>
                    <a:round/>
                    <a:headEnd type="none" w="med" len="med"/>
                    <a:tailEnd type="none" w="med" len="med"/>
                  </a:ln>
                </p:spPr>
              </p:sp>
              <p:sp>
                <p:nvSpPr>
                  <p:cNvPr id="274456" name="直接连接符 320536"/>
                  <p:cNvSpPr/>
                  <p:nvPr/>
                </p:nvSpPr>
                <p:spPr>
                  <a:xfrm>
                    <a:off x="395" y="208"/>
                    <a:ext cx="113" cy="227"/>
                  </a:xfrm>
                  <a:prstGeom prst="line">
                    <a:avLst/>
                  </a:prstGeom>
                  <a:ln w="9525" cap="flat" cmpd="sng">
                    <a:solidFill>
                      <a:schemeClr val="tx1"/>
                    </a:solidFill>
                    <a:prstDash val="solid"/>
                    <a:round/>
                    <a:headEnd type="none" w="med" len="med"/>
                    <a:tailEnd type="none" w="med" len="med"/>
                  </a:ln>
                </p:spPr>
              </p:sp>
            </p:grpSp>
            <p:sp>
              <p:nvSpPr>
                <p:cNvPr id="274457" name="椭圆 320537"/>
                <p:cNvSpPr/>
                <p:nvPr/>
              </p:nvSpPr>
              <p:spPr>
                <a:xfrm>
                  <a:off x="1392" y="1336"/>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l</a:t>
                  </a:r>
                  <a:endParaRPr lang="en-US" altLang="x-none" sz="2400" dirty="0">
                    <a:latin typeface="Times New Roman" panose="02020603050405020304" pitchFamily="2" charset="0"/>
                    <a:ea typeface="楷体_GB2312" pitchFamily="1" charset="-122"/>
                  </a:endParaRPr>
                </a:p>
              </p:txBody>
            </p:sp>
            <p:sp>
              <p:nvSpPr>
                <p:cNvPr id="274458" name="椭圆 320538"/>
                <p:cNvSpPr/>
                <p:nvPr/>
              </p:nvSpPr>
              <p:spPr>
                <a:xfrm>
                  <a:off x="1584" y="896"/>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f</a:t>
                  </a:r>
                  <a:endParaRPr lang="en-US" altLang="x-none" sz="2400" dirty="0">
                    <a:latin typeface="Times New Roman" panose="02020603050405020304" pitchFamily="2" charset="0"/>
                    <a:ea typeface="楷体_GB2312" pitchFamily="1" charset="-122"/>
                  </a:endParaRPr>
                </a:p>
              </p:txBody>
            </p:sp>
            <p:sp>
              <p:nvSpPr>
                <p:cNvPr id="274459" name="椭圆 320539"/>
                <p:cNvSpPr/>
                <p:nvPr/>
              </p:nvSpPr>
              <p:spPr>
                <a:xfrm>
                  <a:off x="2080" y="888"/>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g</a:t>
                  </a:r>
                  <a:endParaRPr lang="en-US" altLang="x-none" sz="2400" dirty="0">
                    <a:latin typeface="Times New Roman" panose="02020603050405020304" pitchFamily="2" charset="0"/>
                    <a:ea typeface="楷体_GB2312" pitchFamily="1" charset="-122"/>
                  </a:endParaRPr>
                </a:p>
              </p:txBody>
            </p:sp>
            <p:sp>
              <p:nvSpPr>
                <p:cNvPr id="274460" name="直接连接符 320540"/>
                <p:cNvSpPr/>
                <p:nvPr/>
              </p:nvSpPr>
              <p:spPr>
                <a:xfrm flipH="1">
                  <a:off x="1496" y="1096"/>
                  <a:ext cx="144" cy="240"/>
                </a:xfrm>
                <a:prstGeom prst="line">
                  <a:avLst/>
                </a:prstGeom>
                <a:ln w="9525" cap="flat" cmpd="sng">
                  <a:solidFill>
                    <a:schemeClr val="tx1"/>
                  </a:solidFill>
                  <a:prstDash val="solid"/>
                  <a:round/>
                  <a:headEnd type="none" w="med" len="med"/>
                  <a:tailEnd type="none" w="med" len="med"/>
                </a:ln>
              </p:spPr>
            </p:sp>
          </p:grpSp>
          <p:sp>
            <p:nvSpPr>
              <p:cNvPr id="274461" name="矩形 320541"/>
              <p:cNvSpPr/>
              <p:nvPr/>
            </p:nvSpPr>
            <p:spPr>
              <a:xfrm>
                <a:off x="339" y="1597"/>
                <a:ext cx="1134"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完全二叉树</a:t>
                </a:r>
                <a:endParaRPr lang="zh-CN" altLang="en-US" sz="2000" b="1" dirty="0">
                  <a:latin typeface="Times New Roman" panose="02020603050405020304" pitchFamily="2" charset="0"/>
                  <a:ea typeface="宋体" panose="02010600030101010101" pitchFamily="2" charset="-122"/>
                </a:endParaRPr>
              </a:p>
            </p:txBody>
          </p:sp>
          <p:sp>
            <p:nvSpPr>
              <p:cNvPr id="274462" name="矩形 320542"/>
              <p:cNvSpPr/>
              <p:nvPr/>
            </p:nvSpPr>
            <p:spPr>
              <a:xfrm>
                <a:off x="3056" y="1597"/>
                <a:ext cx="1315"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非完全二叉树</a:t>
                </a:r>
                <a:endParaRPr lang="zh-CN" altLang="en-US" sz="2000" b="1" dirty="0">
                  <a:latin typeface="Times New Roman" panose="02020603050405020304" pitchFamily="2" charset="0"/>
                  <a:ea typeface="宋体" panose="02010600030101010101" pitchFamily="2" charset="-122"/>
                </a:endParaRPr>
              </a:p>
            </p:txBody>
          </p:sp>
          <p:grpSp>
            <p:nvGrpSpPr>
              <p:cNvPr id="274463" name="组合 320543"/>
              <p:cNvGrpSpPr/>
              <p:nvPr/>
            </p:nvGrpSpPr>
            <p:grpSpPr>
              <a:xfrm>
                <a:off x="2475" y="5"/>
                <a:ext cx="2328" cy="1531"/>
                <a:chOff x="0" y="0"/>
                <a:chExt cx="2328" cy="1531"/>
              </a:xfrm>
            </p:grpSpPr>
            <p:grpSp>
              <p:nvGrpSpPr>
                <p:cNvPr id="274464" name="组合 320544"/>
                <p:cNvGrpSpPr/>
                <p:nvPr/>
              </p:nvGrpSpPr>
              <p:grpSpPr>
                <a:xfrm>
                  <a:off x="248" y="0"/>
                  <a:ext cx="2080" cy="1531"/>
                  <a:chOff x="0" y="0"/>
                  <a:chExt cx="2080" cy="1531"/>
                </a:xfrm>
              </p:grpSpPr>
              <p:sp>
                <p:nvSpPr>
                  <p:cNvPr id="274465" name="椭圆 320545"/>
                  <p:cNvSpPr/>
                  <p:nvPr/>
                </p:nvSpPr>
                <p:spPr>
                  <a:xfrm>
                    <a:off x="949" y="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a</a:t>
                    </a:r>
                    <a:endParaRPr lang="en-US" altLang="x-none" sz="2400" dirty="0">
                      <a:latin typeface="Times New Roman" panose="02020603050405020304" pitchFamily="2" charset="0"/>
                      <a:ea typeface="楷体_GB2312" pitchFamily="1" charset="-122"/>
                    </a:endParaRPr>
                  </a:p>
                </p:txBody>
              </p:sp>
              <p:sp>
                <p:nvSpPr>
                  <p:cNvPr id="274466" name="椭圆 320546"/>
                  <p:cNvSpPr/>
                  <p:nvPr/>
                </p:nvSpPr>
                <p:spPr>
                  <a:xfrm>
                    <a:off x="381" y="456"/>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b</a:t>
                    </a:r>
                    <a:endParaRPr lang="en-US" altLang="x-none" sz="2400" dirty="0">
                      <a:latin typeface="Times New Roman" panose="02020603050405020304" pitchFamily="2" charset="0"/>
                      <a:ea typeface="楷体_GB2312" pitchFamily="1" charset="-122"/>
                    </a:endParaRPr>
                  </a:p>
                </p:txBody>
              </p:sp>
              <p:sp>
                <p:nvSpPr>
                  <p:cNvPr id="274467" name="椭圆 320547"/>
                  <p:cNvSpPr/>
                  <p:nvPr/>
                </p:nvSpPr>
                <p:spPr>
                  <a:xfrm>
                    <a:off x="1501" y="44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c</a:t>
                    </a:r>
                    <a:endParaRPr lang="en-US" altLang="x-none" sz="2400" dirty="0">
                      <a:latin typeface="Times New Roman" panose="02020603050405020304" pitchFamily="2" charset="0"/>
                      <a:ea typeface="楷体_GB2312" pitchFamily="1" charset="-122"/>
                    </a:endParaRPr>
                  </a:p>
                </p:txBody>
              </p:sp>
              <p:sp>
                <p:nvSpPr>
                  <p:cNvPr id="274468" name="直接连接符 320548"/>
                  <p:cNvSpPr/>
                  <p:nvPr/>
                </p:nvSpPr>
                <p:spPr>
                  <a:xfrm flipH="1">
                    <a:off x="557" y="192"/>
                    <a:ext cx="408" cy="272"/>
                  </a:xfrm>
                  <a:prstGeom prst="line">
                    <a:avLst/>
                  </a:prstGeom>
                  <a:ln w="9525" cap="flat" cmpd="sng">
                    <a:solidFill>
                      <a:schemeClr val="tx1"/>
                    </a:solidFill>
                    <a:prstDash val="solid"/>
                    <a:round/>
                    <a:headEnd type="none" w="med" len="med"/>
                    <a:tailEnd type="none" w="med" len="med"/>
                  </a:ln>
                </p:spPr>
              </p:sp>
              <p:sp>
                <p:nvSpPr>
                  <p:cNvPr id="274469" name="直接连接符 320549"/>
                  <p:cNvSpPr/>
                  <p:nvPr/>
                </p:nvSpPr>
                <p:spPr>
                  <a:xfrm>
                    <a:off x="1149" y="176"/>
                    <a:ext cx="408" cy="272"/>
                  </a:xfrm>
                  <a:prstGeom prst="line">
                    <a:avLst/>
                  </a:prstGeom>
                  <a:ln w="9525" cap="flat" cmpd="sng">
                    <a:solidFill>
                      <a:schemeClr val="tx1"/>
                    </a:solidFill>
                    <a:prstDash val="solid"/>
                    <a:round/>
                    <a:headEnd type="none" w="med" len="med"/>
                    <a:tailEnd type="none" w="med" len="med"/>
                  </a:ln>
                </p:spPr>
              </p:sp>
              <p:sp>
                <p:nvSpPr>
                  <p:cNvPr id="274470" name="直接连接符 320550"/>
                  <p:cNvSpPr/>
                  <p:nvPr/>
                </p:nvSpPr>
                <p:spPr>
                  <a:xfrm flipH="1">
                    <a:off x="125" y="632"/>
                    <a:ext cx="272" cy="227"/>
                  </a:xfrm>
                  <a:prstGeom prst="line">
                    <a:avLst/>
                  </a:prstGeom>
                  <a:ln w="9525" cap="flat" cmpd="sng">
                    <a:solidFill>
                      <a:schemeClr val="tx1"/>
                    </a:solidFill>
                    <a:prstDash val="solid"/>
                    <a:round/>
                    <a:headEnd type="none" w="med" len="med"/>
                    <a:tailEnd type="none" w="med" len="med"/>
                  </a:ln>
                </p:spPr>
              </p:sp>
              <p:sp>
                <p:nvSpPr>
                  <p:cNvPr id="274471" name="直接连接符 320551"/>
                  <p:cNvSpPr/>
                  <p:nvPr/>
                </p:nvSpPr>
                <p:spPr>
                  <a:xfrm>
                    <a:off x="568" y="648"/>
                    <a:ext cx="227" cy="227"/>
                  </a:xfrm>
                  <a:prstGeom prst="line">
                    <a:avLst/>
                  </a:prstGeom>
                  <a:ln w="9525" cap="flat" cmpd="sng">
                    <a:solidFill>
                      <a:schemeClr val="tx1"/>
                    </a:solidFill>
                    <a:prstDash val="solid"/>
                    <a:round/>
                    <a:headEnd type="none" w="med" len="med"/>
                    <a:tailEnd type="none" w="med" len="med"/>
                  </a:ln>
                </p:spPr>
              </p:sp>
              <p:sp>
                <p:nvSpPr>
                  <p:cNvPr id="274472" name="直接连接符 320552"/>
                  <p:cNvSpPr/>
                  <p:nvPr/>
                </p:nvSpPr>
                <p:spPr>
                  <a:xfrm>
                    <a:off x="1701" y="640"/>
                    <a:ext cx="240" cy="240"/>
                  </a:xfrm>
                  <a:prstGeom prst="line">
                    <a:avLst/>
                  </a:prstGeom>
                  <a:ln w="9525" cap="flat" cmpd="sng">
                    <a:solidFill>
                      <a:schemeClr val="tx1"/>
                    </a:solidFill>
                    <a:prstDash val="solid"/>
                    <a:round/>
                    <a:headEnd type="none" w="med" len="med"/>
                    <a:tailEnd type="none" w="med" len="med"/>
                  </a:ln>
                </p:spPr>
              </p:sp>
              <p:sp>
                <p:nvSpPr>
                  <p:cNvPr id="274473" name="椭圆 320553"/>
                  <p:cNvSpPr/>
                  <p:nvPr/>
                </p:nvSpPr>
                <p:spPr>
                  <a:xfrm>
                    <a:off x="0" y="861"/>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800" dirty="0">
                        <a:latin typeface="Times New Roman" panose="02020603050405020304" pitchFamily="2" charset="0"/>
                        <a:ea typeface="楷体_GB2312" pitchFamily="1" charset="-122"/>
                      </a:rPr>
                      <a:t>d</a:t>
                    </a:r>
                    <a:endParaRPr lang="en-US" altLang="x-none" sz="2800" dirty="0">
                      <a:latin typeface="Times New Roman" panose="02020603050405020304" pitchFamily="2" charset="0"/>
                      <a:ea typeface="楷体_GB2312" pitchFamily="1" charset="-122"/>
                    </a:endParaRPr>
                  </a:p>
                </p:txBody>
              </p:sp>
              <p:grpSp>
                <p:nvGrpSpPr>
                  <p:cNvPr id="274474" name="组合 320554"/>
                  <p:cNvGrpSpPr/>
                  <p:nvPr/>
                </p:nvGrpSpPr>
                <p:grpSpPr>
                  <a:xfrm>
                    <a:off x="493" y="872"/>
                    <a:ext cx="598" cy="659"/>
                    <a:chOff x="0" y="0"/>
                    <a:chExt cx="598" cy="659"/>
                  </a:xfrm>
                </p:grpSpPr>
                <p:sp>
                  <p:nvSpPr>
                    <p:cNvPr id="274475" name="椭圆 320555"/>
                    <p:cNvSpPr/>
                    <p:nvPr/>
                  </p:nvSpPr>
                  <p:spPr>
                    <a:xfrm>
                      <a:off x="227" y="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800" dirty="0">
                          <a:latin typeface="Times New Roman" panose="02020603050405020304" pitchFamily="2" charset="0"/>
                          <a:ea typeface="楷体_GB2312" pitchFamily="1" charset="-122"/>
                        </a:rPr>
                        <a:t>e</a:t>
                      </a:r>
                      <a:endParaRPr lang="en-US" altLang="x-none" sz="2800" dirty="0">
                        <a:latin typeface="Times New Roman" panose="02020603050405020304" pitchFamily="2" charset="0"/>
                        <a:ea typeface="楷体_GB2312" pitchFamily="1" charset="-122"/>
                      </a:endParaRPr>
                    </a:p>
                  </p:txBody>
                </p:sp>
                <p:sp>
                  <p:nvSpPr>
                    <p:cNvPr id="274476" name="椭圆 320556"/>
                    <p:cNvSpPr/>
                    <p:nvPr/>
                  </p:nvSpPr>
                  <p:spPr>
                    <a:xfrm>
                      <a:off x="0" y="43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f</a:t>
                      </a:r>
                      <a:endParaRPr lang="en-US" altLang="x-none" sz="2400" dirty="0">
                        <a:latin typeface="Times New Roman" panose="02020603050405020304" pitchFamily="2" charset="0"/>
                        <a:ea typeface="楷体_GB2312" pitchFamily="1" charset="-122"/>
                      </a:endParaRPr>
                    </a:p>
                  </p:txBody>
                </p:sp>
                <p:sp>
                  <p:nvSpPr>
                    <p:cNvPr id="274477" name="椭圆 320557"/>
                    <p:cNvSpPr/>
                    <p:nvPr/>
                  </p:nvSpPr>
                  <p:spPr>
                    <a:xfrm>
                      <a:off x="371" y="43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g</a:t>
                      </a:r>
                      <a:endParaRPr lang="en-US" altLang="x-none" sz="2400" dirty="0">
                        <a:latin typeface="Times New Roman" panose="02020603050405020304" pitchFamily="2" charset="0"/>
                        <a:ea typeface="楷体_GB2312" pitchFamily="1" charset="-122"/>
                      </a:endParaRPr>
                    </a:p>
                  </p:txBody>
                </p:sp>
                <p:sp>
                  <p:nvSpPr>
                    <p:cNvPr id="274478" name="直接连接符 320558"/>
                    <p:cNvSpPr/>
                    <p:nvPr/>
                  </p:nvSpPr>
                  <p:spPr>
                    <a:xfrm flipH="1">
                      <a:off x="139" y="216"/>
                      <a:ext cx="136" cy="227"/>
                    </a:xfrm>
                    <a:prstGeom prst="line">
                      <a:avLst/>
                    </a:prstGeom>
                    <a:ln w="9525" cap="flat" cmpd="sng">
                      <a:solidFill>
                        <a:schemeClr val="tx1"/>
                      </a:solidFill>
                      <a:prstDash val="solid"/>
                      <a:round/>
                      <a:headEnd type="none" w="med" len="med"/>
                      <a:tailEnd type="none" w="med" len="med"/>
                    </a:ln>
                  </p:spPr>
                </p:sp>
                <p:sp>
                  <p:nvSpPr>
                    <p:cNvPr id="274479" name="直接连接符 320559"/>
                    <p:cNvSpPr/>
                    <p:nvPr/>
                  </p:nvSpPr>
                  <p:spPr>
                    <a:xfrm>
                      <a:off x="395" y="208"/>
                      <a:ext cx="113" cy="227"/>
                    </a:xfrm>
                    <a:prstGeom prst="line">
                      <a:avLst/>
                    </a:prstGeom>
                    <a:ln w="9525" cap="flat" cmpd="sng">
                      <a:solidFill>
                        <a:schemeClr val="tx1"/>
                      </a:solidFill>
                      <a:prstDash val="solid"/>
                      <a:round/>
                      <a:headEnd type="none" w="med" len="med"/>
                      <a:tailEnd type="none" w="med" len="med"/>
                    </a:ln>
                  </p:spPr>
                </p:sp>
              </p:grpSp>
              <p:sp>
                <p:nvSpPr>
                  <p:cNvPr id="274480" name="椭圆 320560"/>
                  <p:cNvSpPr/>
                  <p:nvPr/>
                </p:nvSpPr>
                <p:spPr>
                  <a:xfrm>
                    <a:off x="1853" y="888"/>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spcBef>
                        <a:spcPct val="20000"/>
                      </a:spcBef>
                    </a:pPr>
                    <a:r>
                      <a:rPr lang="en-US" altLang="x-none" sz="2400" dirty="0">
                        <a:latin typeface="Times New Roman" panose="02020603050405020304" pitchFamily="2" charset="0"/>
                        <a:ea typeface="楷体_GB2312" pitchFamily="1" charset="-122"/>
                      </a:rPr>
                      <a:t>h</a:t>
                    </a:r>
                    <a:endParaRPr lang="en-US" altLang="x-none" sz="2400" dirty="0">
                      <a:latin typeface="Times New Roman" panose="02020603050405020304" pitchFamily="2" charset="0"/>
                      <a:ea typeface="楷体_GB2312" pitchFamily="1" charset="-122"/>
                    </a:endParaRPr>
                  </a:p>
                </p:txBody>
              </p:sp>
            </p:grpSp>
            <p:sp>
              <p:nvSpPr>
                <p:cNvPr id="274481" name="椭圆 320561"/>
                <p:cNvSpPr/>
                <p:nvPr/>
              </p:nvSpPr>
              <p:spPr>
                <a:xfrm>
                  <a:off x="1535" y="883"/>
                  <a:ext cx="249" cy="227"/>
                </a:xfrm>
                <a:prstGeom prst="ellipse">
                  <a:avLst/>
                </a:prstGeom>
                <a:solidFill>
                  <a:schemeClr val="accent2"/>
                </a:solid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Ø</a:t>
                  </a:r>
                  <a:endParaRPr lang="en-US" altLang="x-none" sz="2400" dirty="0">
                    <a:latin typeface="Times New Roman" panose="02020603050405020304" pitchFamily="2" charset="0"/>
                    <a:ea typeface="宋体" panose="02010600030101010101" pitchFamily="2" charset="-122"/>
                  </a:endParaRPr>
                </a:p>
              </p:txBody>
            </p:sp>
            <p:sp>
              <p:nvSpPr>
                <p:cNvPr id="274482" name="直接连接符 320562"/>
                <p:cNvSpPr/>
                <p:nvPr/>
              </p:nvSpPr>
              <p:spPr>
                <a:xfrm flipH="1">
                  <a:off x="1656" y="643"/>
                  <a:ext cx="144" cy="240"/>
                </a:xfrm>
                <a:prstGeom prst="line">
                  <a:avLst/>
                </a:prstGeom>
                <a:ln w="19050" cap="flat" cmpd="sng">
                  <a:solidFill>
                    <a:schemeClr val="accent2"/>
                  </a:solidFill>
                  <a:prstDash val="solid"/>
                  <a:round/>
                  <a:headEnd type="none" w="med" len="med"/>
                  <a:tailEnd type="none" w="med" len="med"/>
                </a:ln>
              </p:spPr>
            </p:sp>
            <p:sp>
              <p:nvSpPr>
                <p:cNvPr id="274483" name="椭圆 320563"/>
                <p:cNvSpPr/>
                <p:nvPr/>
              </p:nvSpPr>
              <p:spPr>
                <a:xfrm>
                  <a:off x="0" y="1296"/>
                  <a:ext cx="249" cy="227"/>
                </a:xfrm>
                <a:prstGeom prst="ellipse">
                  <a:avLst/>
                </a:prstGeom>
                <a:solidFill>
                  <a:schemeClr val="accent2"/>
                </a:solid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Ø</a:t>
                  </a:r>
                  <a:endParaRPr lang="en-US" altLang="x-none" sz="2400" dirty="0">
                    <a:latin typeface="Times New Roman" panose="02020603050405020304" pitchFamily="2" charset="0"/>
                    <a:ea typeface="宋体" panose="02010600030101010101" pitchFamily="2" charset="-122"/>
                  </a:endParaRPr>
                </a:p>
              </p:txBody>
            </p:sp>
            <p:sp>
              <p:nvSpPr>
                <p:cNvPr id="274484" name="直接连接符 320564"/>
                <p:cNvSpPr/>
                <p:nvPr/>
              </p:nvSpPr>
              <p:spPr>
                <a:xfrm flipH="1">
                  <a:off x="137" y="1056"/>
                  <a:ext cx="144" cy="240"/>
                </a:xfrm>
                <a:prstGeom prst="line">
                  <a:avLst/>
                </a:prstGeom>
                <a:ln w="19050" cap="flat" cmpd="sng">
                  <a:solidFill>
                    <a:schemeClr val="accent2"/>
                  </a:solidFill>
                  <a:prstDash val="solid"/>
                  <a:round/>
                  <a:headEnd type="none" w="med" len="med"/>
                  <a:tailEnd type="none" w="med" len="med"/>
                </a:ln>
              </p:spPr>
            </p:sp>
            <p:sp>
              <p:nvSpPr>
                <p:cNvPr id="274485" name="椭圆 320565"/>
                <p:cNvSpPr/>
                <p:nvPr/>
              </p:nvSpPr>
              <p:spPr>
                <a:xfrm>
                  <a:off x="351" y="1304"/>
                  <a:ext cx="249" cy="227"/>
                </a:xfrm>
                <a:prstGeom prst="ellipse">
                  <a:avLst/>
                </a:prstGeom>
                <a:solidFill>
                  <a:schemeClr val="accent2"/>
                </a:solid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Ø</a:t>
                  </a:r>
                  <a:endParaRPr lang="en-US" altLang="x-none" sz="2400" dirty="0">
                    <a:latin typeface="Times New Roman" panose="02020603050405020304" pitchFamily="2" charset="0"/>
                    <a:ea typeface="宋体" panose="02010600030101010101" pitchFamily="2" charset="-122"/>
                  </a:endParaRPr>
                </a:p>
              </p:txBody>
            </p:sp>
            <p:sp>
              <p:nvSpPr>
                <p:cNvPr id="274486" name="直接连接符 320566"/>
                <p:cNvSpPr/>
                <p:nvPr/>
              </p:nvSpPr>
              <p:spPr>
                <a:xfrm>
                  <a:off x="424" y="1067"/>
                  <a:ext cx="48" cy="240"/>
                </a:xfrm>
                <a:prstGeom prst="line">
                  <a:avLst/>
                </a:prstGeom>
                <a:ln w="19050" cap="flat" cmpd="sng">
                  <a:solidFill>
                    <a:schemeClr val="accent2"/>
                  </a:solidFill>
                  <a:prstDash val="solid"/>
                  <a:round/>
                  <a:headEnd type="none" w="med" len="med"/>
                  <a:tailEnd type="none" w="med" len="med"/>
                </a:ln>
              </p:spPr>
            </p:sp>
          </p:grpSp>
        </p:grpSp>
        <p:grpSp>
          <p:nvGrpSpPr>
            <p:cNvPr id="274487" name="组合 320567"/>
            <p:cNvGrpSpPr/>
            <p:nvPr/>
          </p:nvGrpSpPr>
          <p:grpSpPr>
            <a:xfrm>
              <a:off x="600" y="1967"/>
              <a:ext cx="3540" cy="1825"/>
              <a:chOff x="0" y="0"/>
              <a:chExt cx="3540" cy="1825"/>
            </a:xfrm>
          </p:grpSpPr>
          <p:grpSp>
            <p:nvGrpSpPr>
              <p:cNvPr id="274488" name="组合 320568"/>
              <p:cNvGrpSpPr/>
              <p:nvPr/>
            </p:nvGrpSpPr>
            <p:grpSpPr>
              <a:xfrm>
                <a:off x="0" y="0"/>
                <a:ext cx="3540" cy="899"/>
                <a:chOff x="0" y="0"/>
                <a:chExt cx="3540" cy="899"/>
              </a:xfrm>
            </p:grpSpPr>
            <p:grpSp>
              <p:nvGrpSpPr>
                <p:cNvPr id="274489" name="组合 320569"/>
                <p:cNvGrpSpPr/>
                <p:nvPr/>
              </p:nvGrpSpPr>
              <p:grpSpPr>
                <a:xfrm>
                  <a:off x="0" y="0"/>
                  <a:ext cx="3540" cy="577"/>
                  <a:chOff x="0" y="0"/>
                  <a:chExt cx="3540" cy="577"/>
                </a:xfrm>
              </p:grpSpPr>
              <p:sp>
                <p:nvSpPr>
                  <p:cNvPr id="274490" name="矩形 320570"/>
                  <p:cNvSpPr/>
                  <p:nvPr/>
                </p:nvSpPr>
                <p:spPr>
                  <a:xfrm>
                    <a:off x="3" y="0"/>
                    <a:ext cx="3537" cy="249"/>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1   2   3   4   5   6   7   8   9   10  11  12</a:t>
                    </a:r>
                    <a:r>
                      <a:rPr lang="en-US" altLang="x-none" sz="2400" dirty="0">
                        <a:latin typeface="Times New Roman" panose="02020603050405020304" pitchFamily="2" charset="0"/>
                        <a:ea typeface="宋体" panose="02010600030101010101" pitchFamily="2" charset="-122"/>
                      </a:rPr>
                      <a:t> </a:t>
                    </a:r>
                    <a:endParaRPr lang="en-US" altLang="x-none" sz="2400" dirty="0">
                      <a:latin typeface="Times New Roman" panose="02020603050405020304" pitchFamily="2" charset="0"/>
                      <a:ea typeface="宋体" panose="02010600030101010101" pitchFamily="2" charset="-122"/>
                    </a:endParaRPr>
                  </a:p>
                </p:txBody>
              </p:sp>
              <p:sp>
                <p:nvSpPr>
                  <p:cNvPr id="274491" name="矩形 320571"/>
                  <p:cNvSpPr/>
                  <p:nvPr/>
                </p:nvSpPr>
                <p:spPr>
                  <a:xfrm>
                    <a:off x="0" y="327"/>
                    <a:ext cx="3537"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   b   c   d   e   f   g    h    i     j     k    l</a:t>
                    </a:r>
                    <a:r>
                      <a:rPr lang="en-US" altLang="x-none" sz="2400" dirty="0">
                        <a:latin typeface="Times New Roman" panose="02020603050405020304" pitchFamily="2" charset="0"/>
                        <a:ea typeface="宋体" panose="02010600030101010101" pitchFamily="2" charset="-122"/>
                      </a:rPr>
                      <a:t>  </a:t>
                    </a:r>
                    <a:endParaRPr lang="en-US" altLang="x-none" sz="2400" dirty="0">
                      <a:latin typeface="Times New Roman" panose="02020603050405020304" pitchFamily="2" charset="0"/>
                      <a:ea typeface="宋体" panose="02010600030101010101" pitchFamily="2" charset="-122"/>
                    </a:endParaRPr>
                  </a:p>
                </p:txBody>
              </p:sp>
              <p:sp>
                <p:nvSpPr>
                  <p:cNvPr id="274492" name="直接连接符 320572"/>
                  <p:cNvSpPr/>
                  <p:nvPr/>
                </p:nvSpPr>
                <p:spPr>
                  <a:xfrm>
                    <a:off x="219" y="328"/>
                    <a:ext cx="0" cy="249"/>
                  </a:xfrm>
                  <a:prstGeom prst="line">
                    <a:avLst/>
                  </a:prstGeom>
                  <a:ln w="9525" cap="flat" cmpd="sng">
                    <a:solidFill>
                      <a:schemeClr val="tx1"/>
                    </a:solidFill>
                    <a:prstDash val="solid"/>
                    <a:round/>
                    <a:headEnd type="none" w="med" len="med"/>
                    <a:tailEnd type="none" w="med" len="med"/>
                  </a:ln>
                </p:spPr>
              </p:sp>
              <p:sp>
                <p:nvSpPr>
                  <p:cNvPr id="274493" name="直接连接符 320573"/>
                  <p:cNvSpPr/>
                  <p:nvPr/>
                </p:nvSpPr>
                <p:spPr>
                  <a:xfrm>
                    <a:off x="507" y="328"/>
                    <a:ext cx="0" cy="249"/>
                  </a:xfrm>
                  <a:prstGeom prst="line">
                    <a:avLst/>
                  </a:prstGeom>
                  <a:ln w="9525" cap="flat" cmpd="sng">
                    <a:solidFill>
                      <a:schemeClr val="tx1"/>
                    </a:solidFill>
                    <a:prstDash val="solid"/>
                    <a:round/>
                    <a:headEnd type="none" w="med" len="med"/>
                    <a:tailEnd type="none" w="med" len="med"/>
                  </a:ln>
                </p:spPr>
              </p:sp>
              <p:sp>
                <p:nvSpPr>
                  <p:cNvPr id="274494" name="直接连接符 320574"/>
                  <p:cNvSpPr/>
                  <p:nvPr/>
                </p:nvSpPr>
                <p:spPr>
                  <a:xfrm>
                    <a:off x="771" y="328"/>
                    <a:ext cx="0" cy="249"/>
                  </a:xfrm>
                  <a:prstGeom prst="line">
                    <a:avLst/>
                  </a:prstGeom>
                  <a:ln w="9525" cap="flat" cmpd="sng">
                    <a:solidFill>
                      <a:schemeClr val="tx1"/>
                    </a:solidFill>
                    <a:prstDash val="solid"/>
                    <a:round/>
                    <a:headEnd type="none" w="med" len="med"/>
                    <a:tailEnd type="none" w="med" len="med"/>
                  </a:ln>
                </p:spPr>
              </p:sp>
              <p:sp>
                <p:nvSpPr>
                  <p:cNvPr id="274495" name="直接连接符 320575"/>
                  <p:cNvSpPr/>
                  <p:nvPr/>
                </p:nvSpPr>
                <p:spPr>
                  <a:xfrm>
                    <a:off x="1067" y="328"/>
                    <a:ext cx="0" cy="249"/>
                  </a:xfrm>
                  <a:prstGeom prst="line">
                    <a:avLst/>
                  </a:prstGeom>
                  <a:ln w="9525" cap="flat" cmpd="sng">
                    <a:solidFill>
                      <a:schemeClr val="tx1"/>
                    </a:solidFill>
                    <a:prstDash val="solid"/>
                    <a:round/>
                    <a:headEnd type="none" w="med" len="med"/>
                    <a:tailEnd type="none" w="med" len="med"/>
                  </a:ln>
                </p:spPr>
              </p:sp>
              <p:sp>
                <p:nvSpPr>
                  <p:cNvPr id="274496" name="直接连接符 320576"/>
                  <p:cNvSpPr/>
                  <p:nvPr/>
                </p:nvSpPr>
                <p:spPr>
                  <a:xfrm>
                    <a:off x="1323" y="328"/>
                    <a:ext cx="0" cy="249"/>
                  </a:xfrm>
                  <a:prstGeom prst="line">
                    <a:avLst/>
                  </a:prstGeom>
                  <a:ln w="9525" cap="flat" cmpd="sng">
                    <a:solidFill>
                      <a:schemeClr val="tx1"/>
                    </a:solidFill>
                    <a:prstDash val="solid"/>
                    <a:round/>
                    <a:headEnd type="none" w="med" len="med"/>
                    <a:tailEnd type="none" w="med" len="med"/>
                  </a:ln>
                </p:spPr>
              </p:sp>
              <p:sp>
                <p:nvSpPr>
                  <p:cNvPr id="274497" name="直接连接符 320577"/>
                  <p:cNvSpPr/>
                  <p:nvPr/>
                </p:nvSpPr>
                <p:spPr>
                  <a:xfrm>
                    <a:off x="1579" y="328"/>
                    <a:ext cx="0" cy="249"/>
                  </a:xfrm>
                  <a:prstGeom prst="line">
                    <a:avLst/>
                  </a:prstGeom>
                  <a:ln w="9525" cap="flat" cmpd="sng">
                    <a:solidFill>
                      <a:schemeClr val="tx1"/>
                    </a:solidFill>
                    <a:prstDash val="solid"/>
                    <a:round/>
                    <a:headEnd type="none" w="med" len="med"/>
                    <a:tailEnd type="none" w="med" len="med"/>
                  </a:ln>
                </p:spPr>
              </p:sp>
              <p:sp>
                <p:nvSpPr>
                  <p:cNvPr id="274498" name="直接连接符 320578"/>
                  <p:cNvSpPr/>
                  <p:nvPr/>
                </p:nvSpPr>
                <p:spPr>
                  <a:xfrm>
                    <a:off x="1883" y="328"/>
                    <a:ext cx="0" cy="249"/>
                  </a:xfrm>
                  <a:prstGeom prst="line">
                    <a:avLst/>
                  </a:prstGeom>
                  <a:ln w="9525" cap="flat" cmpd="sng">
                    <a:solidFill>
                      <a:schemeClr val="tx1"/>
                    </a:solidFill>
                    <a:prstDash val="solid"/>
                    <a:round/>
                    <a:headEnd type="none" w="med" len="med"/>
                    <a:tailEnd type="none" w="med" len="med"/>
                  </a:ln>
                </p:spPr>
              </p:sp>
              <p:sp>
                <p:nvSpPr>
                  <p:cNvPr id="274499" name="直接连接符 320579"/>
                  <p:cNvSpPr/>
                  <p:nvPr/>
                </p:nvSpPr>
                <p:spPr>
                  <a:xfrm>
                    <a:off x="2195" y="328"/>
                    <a:ext cx="0" cy="249"/>
                  </a:xfrm>
                  <a:prstGeom prst="line">
                    <a:avLst/>
                  </a:prstGeom>
                  <a:ln w="9525" cap="flat" cmpd="sng">
                    <a:solidFill>
                      <a:schemeClr val="tx1"/>
                    </a:solidFill>
                    <a:prstDash val="solid"/>
                    <a:round/>
                    <a:headEnd type="none" w="med" len="med"/>
                    <a:tailEnd type="none" w="med" len="med"/>
                  </a:ln>
                </p:spPr>
              </p:sp>
              <p:sp>
                <p:nvSpPr>
                  <p:cNvPr id="274500" name="直接连接符 320580"/>
                  <p:cNvSpPr/>
                  <p:nvPr/>
                </p:nvSpPr>
                <p:spPr>
                  <a:xfrm>
                    <a:off x="2491" y="328"/>
                    <a:ext cx="0" cy="249"/>
                  </a:xfrm>
                  <a:prstGeom prst="line">
                    <a:avLst/>
                  </a:prstGeom>
                  <a:ln w="9525" cap="flat" cmpd="sng">
                    <a:solidFill>
                      <a:schemeClr val="tx1"/>
                    </a:solidFill>
                    <a:prstDash val="solid"/>
                    <a:round/>
                    <a:headEnd type="none" w="med" len="med"/>
                    <a:tailEnd type="none" w="med" len="med"/>
                  </a:ln>
                </p:spPr>
              </p:sp>
              <p:sp>
                <p:nvSpPr>
                  <p:cNvPr id="274501" name="直接连接符 320581"/>
                  <p:cNvSpPr/>
                  <p:nvPr/>
                </p:nvSpPr>
                <p:spPr>
                  <a:xfrm>
                    <a:off x="2843" y="328"/>
                    <a:ext cx="0" cy="249"/>
                  </a:xfrm>
                  <a:prstGeom prst="line">
                    <a:avLst/>
                  </a:prstGeom>
                  <a:ln w="9525" cap="flat" cmpd="sng">
                    <a:solidFill>
                      <a:schemeClr val="tx1"/>
                    </a:solidFill>
                    <a:prstDash val="solid"/>
                    <a:round/>
                    <a:headEnd type="none" w="med" len="med"/>
                    <a:tailEnd type="none" w="med" len="med"/>
                  </a:ln>
                </p:spPr>
              </p:sp>
              <p:sp>
                <p:nvSpPr>
                  <p:cNvPr id="274502" name="直接连接符 320582"/>
                  <p:cNvSpPr/>
                  <p:nvPr/>
                </p:nvSpPr>
                <p:spPr>
                  <a:xfrm>
                    <a:off x="3243" y="328"/>
                    <a:ext cx="0" cy="249"/>
                  </a:xfrm>
                  <a:prstGeom prst="line">
                    <a:avLst/>
                  </a:prstGeom>
                  <a:ln w="9525" cap="flat" cmpd="sng">
                    <a:solidFill>
                      <a:schemeClr val="tx1"/>
                    </a:solidFill>
                    <a:prstDash val="solid"/>
                    <a:round/>
                    <a:headEnd type="none" w="med" len="med"/>
                    <a:tailEnd type="none" w="med" len="med"/>
                  </a:ln>
                </p:spPr>
              </p:sp>
            </p:grpSp>
            <p:sp>
              <p:nvSpPr>
                <p:cNvPr id="274503" name="矩形 320583"/>
                <p:cNvSpPr/>
                <p:nvPr/>
              </p:nvSpPr>
              <p:spPr>
                <a:xfrm>
                  <a:off x="651" y="672"/>
                  <a:ext cx="2267"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完全二叉树的顺序存储形式</a:t>
                  </a:r>
                  <a:endParaRPr lang="zh-CN" altLang="en-US" sz="2000" b="1" dirty="0">
                    <a:latin typeface="Times New Roman" panose="02020603050405020304" pitchFamily="2" charset="0"/>
                    <a:ea typeface="宋体" panose="02010600030101010101" pitchFamily="2" charset="-122"/>
                  </a:endParaRPr>
                </a:p>
              </p:txBody>
            </p:sp>
          </p:grpSp>
          <p:grpSp>
            <p:nvGrpSpPr>
              <p:cNvPr id="274504" name="组合 320584"/>
              <p:cNvGrpSpPr/>
              <p:nvPr/>
            </p:nvGrpSpPr>
            <p:grpSpPr>
              <a:xfrm>
                <a:off x="75" y="960"/>
                <a:ext cx="3177" cy="865"/>
                <a:chOff x="0" y="0"/>
                <a:chExt cx="3177" cy="865"/>
              </a:xfrm>
            </p:grpSpPr>
            <p:grpSp>
              <p:nvGrpSpPr>
                <p:cNvPr id="274505" name="组合 320585"/>
                <p:cNvGrpSpPr/>
                <p:nvPr/>
              </p:nvGrpSpPr>
              <p:grpSpPr>
                <a:xfrm>
                  <a:off x="0" y="0"/>
                  <a:ext cx="3177" cy="577"/>
                  <a:chOff x="0" y="0"/>
                  <a:chExt cx="3177" cy="577"/>
                </a:xfrm>
              </p:grpSpPr>
              <p:sp>
                <p:nvSpPr>
                  <p:cNvPr id="274506" name="矩形 320586"/>
                  <p:cNvSpPr/>
                  <p:nvPr/>
                </p:nvSpPr>
                <p:spPr>
                  <a:xfrm>
                    <a:off x="3" y="0"/>
                    <a:ext cx="3174" cy="249"/>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1   2   3   4   5   6   7   8   9   10  11</a:t>
                    </a:r>
                    <a:endParaRPr lang="en-US" altLang="x-none" sz="2400" dirty="0">
                      <a:latin typeface="Times New Roman" panose="02020603050405020304" pitchFamily="2" charset="0"/>
                      <a:ea typeface="宋体" panose="02010600030101010101" pitchFamily="2" charset="-122"/>
                    </a:endParaRPr>
                  </a:p>
                </p:txBody>
              </p:sp>
              <p:sp>
                <p:nvSpPr>
                  <p:cNvPr id="274507" name="矩形 320587"/>
                  <p:cNvSpPr/>
                  <p:nvPr/>
                </p:nvSpPr>
                <p:spPr>
                  <a:xfrm>
                    <a:off x="0" y="327"/>
                    <a:ext cx="3174"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800" dirty="0">
                        <a:latin typeface="Times New Roman" panose="02020603050405020304" pitchFamily="2" charset="0"/>
                        <a:ea typeface="宋体" panose="02010600030101010101" pitchFamily="2" charset="-122"/>
                      </a:rPr>
                      <a:t>a   b   c   d   e   </a:t>
                    </a:r>
                    <a:r>
                      <a:rPr lang="en-US" altLang="x-none" sz="2400" dirty="0">
                        <a:latin typeface="Times New Roman" panose="02020603050405020304" pitchFamily="2" charset="0"/>
                        <a:ea typeface="宋体" panose="02010600030101010101" pitchFamily="2" charset="-122"/>
                      </a:rPr>
                      <a:t>Ø</a:t>
                    </a:r>
                    <a:r>
                      <a:rPr lang="en-US" altLang="x-none" sz="2800" dirty="0">
                        <a:latin typeface="Times New Roman" panose="02020603050405020304" pitchFamily="2" charset="0"/>
                        <a:ea typeface="宋体" panose="02010600030101010101" pitchFamily="2" charset="-122"/>
                      </a:rPr>
                      <a:t>   h   </a:t>
                    </a:r>
                    <a:r>
                      <a:rPr lang="en-US" altLang="x-none" sz="2400" dirty="0">
                        <a:latin typeface="Times New Roman" panose="02020603050405020304" pitchFamily="2" charset="0"/>
                        <a:ea typeface="宋体" panose="02010600030101010101" pitchFamily="2" charset="-122"/>
                      </a:rPr>
                      <a:t>Ø  </a:t>
                    </a:r>
                    <a:r>
                      <a:rPr lang="en-US" altLang="x-none" sz="28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Ø   </a:t>
                    </a:r>
                    <a:r>
                      <a:rPr lang="en-US" altLang="x-none"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Arial Unicode MS" panose="020B0604020202020204" charset="-122"/>
                      </a:rPr>
                      <a:t>f    </a:t>
                    </a:r>
                    <a:r>
                      <a:rPr lang="en-US" altLang="x-none" sz="2800" dirty="0">
                        <a:latin typeface="Times New Roman" panose="02020603050405020304" pitchFamily="2" charset="0"/>
                        <a:ea typeface="宋体" panose="02010600030101010101" pitchFamily="2" charset="-122"/>
                      </a:rPr>
                      <a:t> g</a:t>
                    </a:r>
                    <a:endParaRPr lang="en-US" altLang="x-none" sz="2800" dirty="0">
                      <a:latin typeface="Times New Roman" panose="02020603050405020304" pitchFamily="2" charset="0"/>
                      <a:ea typeface="宋体" panose="02010600030101010101" pitchFamily="2" charset="-122"/>
                    </a:endParaRPr>
                  </a:p>
                </p:txBody>
              </p:sp>
              <p:sp>
                <p:nvSpPr>
                  <p:cNvPr id="274508" name="直接连接符 320588"/>
                  <p:cNvSpPr/>
                  <p:nvPr/>
                </p:nvSpPr>
                <p:spPr>
                  <a:xfrm>
                    <a:off x="219" y="328"/>
                    <a:ext cx="0" cy="249"/>
                  </a:xfrm>
                  <a:prstGeom prst="line">
                    <a:avLst/>
                  </a:prstGeom>
                  <a:ln w="9525" cap="flat" cmpd="sng">
                    <a:solidFill>
                      <a:schemeClr val="tx1"/>
                    </a:solidFill>
                    <a:prstDash val="solid"/>
                    <a:round/>
                    <a:headEnd type="none" w="med" len="med"/>
                    <a:tailEnd type="none" w="med" len="med"/>
                  </a:ln>
                </p:spPr>
              </p:sp>
              <p:sp>
                <p:nvSpPr>
                  <p:cNvPr id="274509" name="直接连接符 320589"/>
                  <p:cNvSpPr/>
                  <p:nvPr/>
                </p:nvSpPr>
                <p:spPr>
                  <a:xfrm>
                    <a:off x="507" y="328"/>
                    <a:ext cx="0" cy="249"/>
                  </a:xfrm>
                  <a:prstGeom prst="line">
                    <a:avLst/>
                  </a:prstGeom>
                  <a:ln w="9525" cap="flat" cmpd="sng">
                    <a:solidFill>
                      <a:schemeClr val="tx1"/>
                    </a:solidFill>
                    <a:prstDash val="solid"/>
                    <a:round/>
                    <a:headEnd type="none" w="med" len="med"/>
                    <a:tailEnd type="none" w="med" len="med"/>
                  </a:ln>
                </p:spPr>
              </p:sp>
              <p:sp>
                <p:nvSpPr>
                  <p:cNvPr id="274510" name="直接连接符 320590"/>
                  <p:cNvSpPr/>
                  <p:nvPr/>
                </p:nvSpPr>
                <p:spPr>
                  <a:xfrm>
                    <a:off x="771" y="328"/>
                    <a:ext cx="0" cy="249"/>
                  </a:xfrm>
                  <a:prstGeom prst="line">
                    <a:avLst/>
                  </a:prstGeom>
                  <a:ln w="9525" cap="flat" cmpd="sng">
                    <a:solidFill>
                      <a:schemeClr val="tx1"/>
                    </a:solidFill>
                    <a:prstDash val="solid"/>
                    <a:round/>
                    <a:headEnd type="none" w="med" len="med"/>
                    <a:tailEnd type="none" w="med" len="med"/>
                  </a:ln>
                </p:spPr>
              </p:sp>
              <p:sp>
                <p:nvSpPr>
                  <p:cNvPr id="274511" name="直接连接符 320591"/>
                  <p:cNvSpPr/>
                  <p:nvPr/>
                </p:nvSpPr>
                <p:spPr>
                  <a:xfrm>
                    <a:off x="1067" y="328"/>
                    <a:ext cx="0" cy="249"/>
                  </a:xfrm>
                  <a:prstGeom prst="line">
                    <a:avLst/>
                  </a:prstGeom>
                  <a:ln w="9525" cap="flat" cmpd="sng">
                    <a:solidFill>
                      <a:schemeClr val="tx1"/>
                    </a:solidFill>
                    <a:prstDash val="solid"/>
                    <a:round/>
                    <a:headEnd type="none" w="med" len="med"/>
                    <a:tailEnd type="none" w="med" len="med"/>
                  </a:ln>
                </p:spPr>
              </p:sp>
              <p:sp>
                <p:nvSpPr>
                  <p:cNvPr id="274512" name="直接连接符 320592"/>
                  <p:cNvSpPr/>
                  <p:nvPr/>
                </p:nvSpPr>
                <p:spPr>
                  <a:xfrm>
                    <a:off x="1323" y="328"/>
                    <a:ext cx="0" cy="249"/>
                  </a:xfrm>
                  <a:prstGeom prst="line">
                    <a:avLst/>
                  </a:prstGeom>
                  <a:ln w="9525" cap="flat" cmpd="sng">
                    <a:solidFill>
                      <a:schemeClr val="tx1"/>
                    </a:solidFill>
                    <a:prstDash val="solid"/>
                    <a:round/>
                    <a:headEnd type="none" w="med" len="med"/>
                    <a:tailEnd type="none" w="med" len="med"/>
                  </a:ln>
                </p:spPr>
              </p:sp>
              <p:sp>
                <p:nvSpPr>
                  <p:cNvPr id="274513" name="直接连接符 320593"/>
                  <p:cNvSpPr/>
                  <p:nvPr/>
                </p:nvSpPr>
                <p:spPr>
                  <a:xfrm>
                    <a:off x="1579" y="328"/>
                    <a:ext cx="0" cy="249"/>
                  </a:xfrm>
                  <a:prstGeom prst="line">
                    <a:avLst/>
                  </a:prstGeom>
                  <a:ln w="9525" cap="flat" cmpd="sng">
                    <a:solidFill>
                      <a:schemeClr val="tx1"/>
                    </a:solidFill>
                    <a:prstDash val="solid"/>
                    <a:round/>
                    <a:headEnd type="none" w="med" len="med"/>
                    <a:tailEnd type="none" w="med" len="med"/>
                  </a:ln>
                </p:spPr>
              </p:sp>
              <p:sp>
                <p:nvSpPr>
                  <p:cNvPr id="274514" name="直接连接符 320594"/>
                  <p:cNvSpPr/>
                  <p:nvPr/>
                </p:nvSpPr>
                <p:spPr>
                  <a:xfrm>
                    <a:off x="1883" y="328"/>
                    <a:ext cx="0" cy="249"/>
                  </a:xfrm>
                  <a:prstGeom prst="line">
                    <a:avLst/>
                  </a:prstGeom>
                  <a:ln w="9525" cap="flat" cmpd="sng">
                    <a:solidFill>
                      <a:schemeClr val="tx1"/>
                    </a:solidFill>
                    <a:prstDash val="solid"/>
                    <a:round/>
                    <a:headEnd type="none" w="med" len="med"/>
                    <a:tailEnd type="none" w="med" len="med"/>
                  </a:ln>
                </p:spPr>
              </p:sp>
              <p:sp>
                <p:nvSpPr>
                  <p:cNvPr id="274515" name="直接连接符 320595"/>
                  <p:cNvSpPr/>
                  <p:nvPr/>
                </p:nvSpPr>
                <p:spPr>
                  <a:xfrm>
                    <a:off x="2195" y="328"/>
                    <a:ext cx="0" cy="249"/>
                  </a:xfrm>
                  <a:prstGeom prst="line">
                    <a:avLst/>
                  </a:prstGeom>
                  <a:ln w="9525" cap="flat" cmpd="sng">
                    <a:solidFill>
                      <a:schemeClr val="tx1"/>
                    </a:solidFill>
                    <a:prstDash val="solid"/>
                    <a:round/>
                    <a:headEnd type="none" w="med" len="med"/>
                    <a:tailEnd type="none" w="med" len="med"/>
                  </a:ln>
                </p:spPr>
              </p:sp>
              <p:sp>
                <p:nvSpPr>
                  <p:cNvPr id="274516" name="直接连接符 320596"/>
                  <p:cNvSpPr/>
                  <p:nvPr/>
                </p:nvSpPr>
                <p:spPr>
                  <a:xfrm>
                    <a:off x="2491" y="328"/>
                    <a:ext cx="0" cy="249"/>
                  </a:xfrm>
                  <a:prstGeom prst="line">
                    <a:avLst/>
                  </a:prstGeom>
                  <a:ln w="9525" cap="flat" cmpd="sng">
                    <a:solidFill>
                      <a:schemeClr val="tx1"/>
                    </a:solidFill>
                    <a:prstDash val="solid"/>
                    <a:round/>
                    <a:headEnd type="none" w="med" len="med"/>
                    <a:tailEnd type="none" w="med" len="med"/>
                  </a:ln>
                </p:spPr>
              </p:sp>
              <p:sp>
                <p:nvSpPr>
                  <p:cNvPr id="274517" name="直接连接符 320597"/>
                  <p:cNvSpPr/>
                  <p:nvPr/>
                </p:nvSpPr>
                <p:spPr>
                  <a:xfrm>
                    <a:off x="2843" y="328"/>
                    <a:ext cx="0" cy="249"/>
                  </a:xfrm>
                  <a:prstGeom prst="line">
                    <a:avLst/>
                  </a:prstGeom>
                  <a:ln w="9525" cap="flat" cmpd="sng">
                    <a:solidFill>
                      <a:schemeClr val="tx1"/>
                    </a:solidFill>
                    <a:prstDash val="solid"/>
                    <a:round/>
                    <a:headEnd type="none" w="med" len="med"/>
                    <a:tailEnd type="none" w="med" len="med"/>
                  </a:ln>
                </p:spPr>
              </p:sp>
            </p:grpSp>
            <p:sp>
              <p:nvSpPr>
                <p:cNvPr id="274518" name="矩形 320598"/>
                <p:cNvSpPr/>
                <p:nvPr/>
              </p:nvSpPr>
              <p:spPr>
                <a:xfrm>
                  <a:off x="432" y="638"/>
                  <a:ext cx="2403"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(d)  </a:t>
                  </a:r>
                  <a:r>
                    <a:rPr lang="zh-CN" altLang="en-US" sz="2000" b="1" dirty="0">
                      <a:latin typeface="Times New Roman" panose="02020603050405020304" pitchFamily="2" charset="0"/>
                      <a:ea typeface="宋体" panose="02010600030101010101" pitchFamily="2" charset="-122"/>
                    </a:rPr>
                    <a:t>非完全二叉树的顺序存储形式</a:t>
                  </a:r>
                  <a:endParaRPr lang="zh-CN" altLang="en-US" sz="2000" b="1" dirty="0">
                    <a:latin typeface="Times New Roman" panose="02020603050405020304" pitchFamily="2" charset="0"/>
                    <a:ea typeface="宋体" panose="02010600030101010101" pitchFamily="2" charset="-122"/>
                  </a:endParaRPr>
                </a:p>
              </p:txBody>
            </p:sp>
          </p:grpSp>
        </p:grpSp>
      </p:grpSp>
      <p:sp>
        <p:nvSpPr>
          <p:cNvPr id="274519" name="矩形 320599"/>
          <p:cNvSpPr/>
          <p:nvPr/>
        </p:nvSpPr>
        <p:spPr>
          <a:xfrm>
            <a:off x="3733800" y="6324600"/>
            <a:ext cx="4038600" cy="38100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6-6   </a:t>
            </a:r>
            <a:r>
              <a:rPr lang="zh-CN" altLang="en-US" sz="2000" b="1" dirty="0">
                <a:latin typeface="宋体" panose="02010600030101010101" pitchFamily="2" charset="-122"/>
                <a:ea typeface="宋体" panose="02010600030101010101" pitchFamily="2" charset="-122"/>
              </a:rPr>
              <a:t>二叉</a:t>
            </a:r>
            <a:r>
              <a:rPr lang="zh-CN" altLang="en-US" sz="2000" b="1" dirty="0">
                <a:latin typeface="Arial" panose="020B0604020202020204" pitchFamily="34" charset="0"/>
                <a:ea typeface="宋体" panose="02010600030101010101" pitchFamily="2" charset="-122"/>
              </a:rPr>
              <a:t>树及其</a:t>
            </a:r>
            <a:r>
              <a:rPr lang="zh-CN" altLang="en-US" sz="2000" b="1" dirty="0">
                <a:latin typeface="Times New Roman" panose="02020603050405020304" pitchFamily="2" charset="0"/>
                <a:ea typeface="宋体" panose="02010600030101010101" pitchFamily="2" charset="-122"/>
              </a:rPr>
              <a:t>顺序存储形式</a:t>
            </a:r>
            <a:endParaRPr lang="zh-CN" altLang="en-US" sz="2000" b="1" dirty="0">
              <a:latin typeface="Times New Roman" panose="02020603050405020304" pitchFamily="2"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7" name="文本框 321537"/>
          <p:cNvSpPr txBox="1"/>
          <p:nvPr/>
        </p:nvSpPr>
        <p:spPr>
          <a:xfrm>
            <a:off x="1703388" y="188913"/>
            <a:ext cx="8785225" cy="6229985"/>
          </a:xfrm>
          <a:prstGeom prst="rect">
            <a:avLst/>
          </a:prstGeom>
          <a:noFill/>
          <a:ln w="9525">
            <a:noFill/>
          </a:ln>
        </p:spPr>
        <p:txBody>
          <a:bodyPr anchor="t">
            <a:spAutoFit/>
          </a:bodyPr>
          <a:p>
            <a:pPr>
              <a:lnSpc>
                <a:spcPct val="110000"/>
              </a:lnSpc>
              <a:spcBef>
                <a:spcPct val="20000"/>
              </a:spcBef>
            </a:pPr>
            <a:r>
              <a:rPr lang="zh-CN" altLang="en-US" sz="2800" b="1" dirty="0">
                <a:latin typeface="宋体" panose="02010600030101010101" pitchFamily="2" charset="-122"/>
                <a:ea typeface="宋体" panose="02010600030101010101" pitchFamily="2" charset="-122"/>
              </a:rPr>
              <a:t>   最坏的情况下，一个深度为</a:t>
            </a:r>
            <a:r>
              <a:rPr lang="en-US" altLang="x-none" sz="2800" b="1" dirty="0">
                <a:latin typeface="Times New Roman" panose="02020603050405020304" pitchFamily="2"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且只有</a:t>
            </a:r>
            <a:r>
              <a:rPr lang="en-US" altLang="x-none" sz="2800" b="1" dirty="0">
                <a:latin typeface="Times New Roman" panose="02020603050405020304" pitchFamily="2"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个结点的单支树需要长度为</a:t>
            </a:r>
            <a:r>
              <a:rPr lang="en-US" altLang="x-none" sz="2800" b="1" dirty="0">
                <a:latin typeface="Times New Roman" panose="02020603050405020304" pitchFamily="2" charset="0"/>
                <a:ea typeface="宋体" panose="02010600030101010101" pitchFamily="2" charset="-122"/>
              </a:rPr>
              <a:t>2</a:t>
            </a:r>
            <a:r>
              <a:rPr lang="en-US" altLang="x-none" sz="2800" b="1" baseline="30000" dirty="0">
                <a:latin typeface="Times New Roman" panose="02020603050405020304" pitchFamily="2" charset="0"/>
                <a:ea typeface="宋体" panose="02010600030101010101" pitchFamily="2" charset="-122"/>
              </a:rPr>
              <a:t>k</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的一维数组</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en-US" altLang="x-none" sz="3600" b="1" dirty="0">
                <a:solidFill>
                  <a:schemeClr val="tx2"/>
                </a:solidFill>
                <a:latin typeface="Times New Roman" panose="02020603050405020304" pitchFamily="2" charset="0"/>
                <a:ea typeface="宋体" panose="02010600030101010101" pitchFamily="2" charset="-122"/>
              </a:rPr>
              <a:t>2  </a:t>
            </a:r>
            <a:r>
              <a:rPr lang="zh-CN" altLang="en-US" sz="3600" b="1" dirty="0">
                <a:solidFill>
                  <a:schemeClr val="tx2"/>
                </a:solidFill>
                <a:latin typeface="Times New Roman" panose="02020603050405020304" pitchFamily="2" charset="0"/>
                <a:ea typeface="楷体_GB2312" pitchFamily="1" charset="-122"/>
              </a:rPr>
              <a:t>链式存储结构</a:t>
            </a:r>
            <a:endParaRPr lang="zh-CN" altLang="en-US" sz="3600" b="1" dirty="0">
              <a:solidFill>
                <a:schemeClr val="tx2"/>
              </a:solidFill>
              <a:latin typeface="Times New Roman" panose="02020603050405020304" pitchFamily="2" charset="0"/>
              <a:ea typeface="楷体_GB2312" pitchFamily="1" charset="-122"/>
            </a:endParaRPr>
          </a:p>
          <a:p>
            <a:pPr>
              <a:lnSpc>
                <a:spcPct val="110000"/>
              </a:lnSpc>
              <a:spcBef>
                <a:spcPct val="20000"/>
              </a:spcBef>
            </a:pPr>
            <a:r>
              <a:rPr lang="zh-CN" altLang="en-US" sz="24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设计不同的结点结构可构成不同的链式存储结构。</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3200" b="1" dirty="0">
                <a:solidFill>
                  <a:schemeClr val="folHlink"/>
                </a:solidFill>
                <a:latin typeface="Times New Roman" panose="02020603050405020304" pitchFamily="2" charset="0"/>
                <a:ea typeface="宋体" panose="02010600030101010101" pitchFamily="2" charset="-122"/>
              </a:rPr>
              <a:t>(1)  </a:t>
            </a:r>
            <a:r>
              <a:rPr lang="zh-CN" altLang="en-US" sz="3200" b="1" dirty="0">
                <a:solidFill>
                  <a:schemeClr val="folHlink"/>
                </a:solidFill>
                <a:latin typeface="Times New Roman" panose="02020603050405020304" pitchFamily="2" charset="0"/>
                <a:ea typeface="宋体" panose="02010600030101010101" pitchFamily="2" charset="-122"/>
              </a:rPr>
              <a:t>结点的类型及其定义</a:t>
            </a:r>
            <a:endParaRPr lang="zh-CN" altLang="en-US" sz="3200" b="1" dirty="0">
              <a:solidFill>
                <a:schemeClr val="folHlink"/>
              </a:solidFill>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latin typeface="宋体" panose="02010600030101010101" pitchFamily="2" charset="-122"/>
                <a:ea typeface="宋体" panose="02010600030101010101" pitchFamily="2" charset="-122"/>
              </a:rPr>
              <a:t>① </a:t>
            </a:r>
            <a:r>
              <a:rPr lang="zh-CN" altLang="en-US" sz="2800" b="1" dirty="0">
                <a:solidFill>
                  <a:schemeClr val="folHlink"/>
                </a:solidFill>
                <a:latin typeface="Times New Roman" panose="02020603050405020304" pitchFamily="2" charset="0"/>
                <a:ea typeface="宋体" panose="02010600030101010101" pitchFamily="2" charset="-122"/>
              </a:rPr>
              <a:t>二叉链表结点</a:t>
            </a:r>
            <a:r>
              <a:rPr lang="zh-CN" altLang="en-US" sz="2800" b="1" dirty="0">
                <a:latin typeface="Times New Roman" panose="02020603050405020304" pitchFamily="2" charset="0"/>
                <a:ea typeface="宋体" panose="02010600030101010101" pitchFamily="2" charset="-122"/>
              </a:rPr>
              <a:t>。有三个域：一个数据域，两个分别指向左右子结点的指针域，如图</a:t>
            </a:r>
            <a:r>
              <a:rPr lang="en-US" altLang="x-none" sz="2800" b="1" dirty="0">
                <a:latin typeface="Times New Roman" panose="02020603050405020304" pitchFamily="2" charset="0"/>
                <a:ea typeface="宋体" panose="02010600030101010101" pitchFamily="2" charset="-122"/>
              </a:rPr>
              <a:t>6-7(a)</a:t>
            </a:r>
            <a:r>
              <a:rPr lang="zh-CN" altLang="en-US" sz="2800" b="1" dirty="0">
                <a:latin typeface="Times New Roman" panose="02020603050405020304" pitchFamily="2" charset="0"/>
                <a:ea typeface="宋体" panose="02010600030101010101" pitchFamily="2" charset="-122"/>
              </a:rPr>
              <a:t>所示。 </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struct BTNode</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ElemType  data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struct BTNode  *Lchild , *Rchild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}BTNode ; </a:t>
            </a:r>
            <a:endParaRPr lang="en-US" altLang="x-none" sz="2800" b="1"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1" name="文本框 322561"/>
          <p:cNvSpPr txBox="1"/>
          <p:nvPr/>
        </p:nvSpPr>
        <p:spPr>
          <a:xfrm>
            <a:off x="1676400" y="152400"/>
            <a:ext cx="8812213" cy="3277870"/>
          </a:xfrm>
          <a:prstGeom prst="rect">
            <a:avLst/>
          </a:prstGeom>
          <a:noFill/>
          <a:ln w="9525">
            <a:noFill/>
          </a:ln>
        </p:spPr>
        <p:txBody>
          <a:bodyPr anchor="t">
            <a:spAutoFit/>
          </a:bodyPr>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②  </a:t>
            </a:r>
            <a:r>
              <a:rPr lang="zh-CN" altLang="en-US" sz="2800" b="1" dirty="0">
                <a:solidFill>
                  <a:schemeClr val="folHlink"/>
                </a:solidFill>
                <a:latin typeface="Times New Roman" panose="02020603050405020304" pitchFamily="2" charset="0"/>
                <a:ea typeface="宋体" panose="02010600030101010101" pitchFamily="2" charset="-122"/>
              </a:rPr>
              <a:t>三</a:t>
            </a:r>
            <a:r>
              <a:rPr lang="zh-CN" altLang="en-US" sz="2800" b="1" dirty="0">
                <a:solidFill>
                  <a:schemeClr val="folHlink"/>
                </a:solidFill>
                <a:latin typeface="宋体" panose="02010600030101010101" pitchFamily="2" charset="-122"/>
                <a:ea typeface="宋体" panose="02010600030101010101" pitchFamily="2" charset="-122"/>
              </a:rPr>
              <a:t>叉链表结点</a:t>
            </a:r>
            <a:r>
              <a:rPr lang="zh-CN" altLang="en-US" sz="2800" b="1" dirty="0">
                <a:latin typeface="宋体" panose="02010600030101010101" pitchFamily="2" charset="-122"/>
                <a:ea typeface="宋体" panose="02010600030101010101" pitchFamily="2" charset="-122"/>
              </a:rPr>
              <a:t>。除二叉链表的三个域外，再增加一个指针域，用来指向结点的父结点，如图</a:t>
            </a:r>
            <a:r>
              <a:rPr lang="en-US" altLang="x-none" sz="2800" b="1" dirty="0">
                <a:latin typeface="Times New Roman" panose="02020603050405020304" pitchFamily="2" charset="0"/>
                <a:ea typeface="宋体" panose="02010600030101010101" pitchFamily="2" charset="-122"/>
              </a:rPr>
              <a:t>6-7(b)</a:t>
            </a:r>
            <a:r>
              <a:rPr lang="zh-CN" altLang="en-US" sz="2800" b="1" dirty="0">
                <a:latin typeface="宋体" panose="02010600030101010101" pitchFamily="2" charset="-122"/>
                <a:ea typeface="宋体" panose="02010600030101010101" pitchFamily="2" charset="-122"/>
              </a:rPr>
              <a:t>所示。</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struct BTNode_3</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ElemType  data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struct BTNode_3  *Lchild , *Rchild , *parent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}BTNode_3 ;</a:t>
            </a:r>
            <a:r>
              <a:rPr lang="en-US" altLang="x-none" sz="2800" dirty="0">
                <a:latin typeface="Times New Roman" panose="02020603050405020304" pitchFamily="2" charset="0"/>
                <a:ea typeface="宋体" panose="02010600030101010101" pitchFamily="2" charset="-122"/>
              </a:rPr>
              <a:t> </a:t>
            </a:r>
            <a:endParaRPr lang="en-US" altLang="x-none" sz="2800" dirty="0">
              <a:latin typeface="Times New Roman" panose="02020603050405020304" pitchFamily="2" charset="0"/>
              <a:ea typeface="宋体" panose="02010600030101010101" pitchFamily="2" charset="-122"/>
            </a:endParaRPr>
          </a:p>
        </p:txBody>
      </p:sp>
      <p:grpSp>
        <p:nvGrpSpPr>
          <p:cNvPr id="276482" name="组合 322562"/>
          <p:cNvGrpSpPr/>
          <p:nvPr/>
        </p:nvGrpSpPr>
        <p:grpSpPr>
          <a:xfrm>
            <a:off x="2133600" y="3644900"/>
            <a:ext cx="7135813" cy="1371600"/>
            <a:chOff x="0" y="0"/>
            <a:chExt cx="4495" cy="864"/>
          </a:xfrm>
        </p:grpSpPr>
        <p:grpSp>
          <p:nvGrpSpPr>
            <p:cNvPr id="276483" name="组合 322563"/>
            <p:cNvGrpSpPr/>
            <p:nvPr/>
          </p:nvGrpSpPr>
          <p:grpSpPr>
            <a:xfrm>
              <a:off x="0" y="0"/>
              <a:ext cx="4495" cy="563"/>
              <a:chOff x="0" y="0"/>
              <a:chExt cx="4495" cy="563"/>
            </a:xfrm>
          </p:grpSpPr>
          <p:grpSp>
            <p:nvGrpSpPr>
              <p:cNvPr id="276484" name="组合 322564"/>
              <p:cNvGrpSpPr/>
              <p:nvPr/>
            </p:nvGrpSpPr>
            <p:grpSpPr>
              <a:xfrm>
                <a:off x="0" y="0"/>
                <a:ext cx="1723" cy="272"/>
                <a:chOff x="0" y="0"/>
                <a:chExt cx="1768" cy="272"/>
              </a:xfrm>
            </p:grpSpPr>
            <p:sp>
              <p:nvSpPr>
                <p:cNvPr id="276485" name="矩形 322565"/>
                <p:cNvSpPr/>
                <p:nvPr/>
              </p:nvSpPr>
              <p:spPr>
                <a:xfrm>
                  <a:off x="0" y="0"/>
                  <a:ext cx="1768" cy="27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Lchild   data   Rchild</a:t>
                  </a:r>
                  <a:endParaRPr lang="en-US" altLang="x-none" sz="2400" dirty="0">
                    <a:latin typeface="Times New Roman" panose="02020603050405020304" pitchFamily="2" charset="0"/>
                    <a:ea typeface="宋体" panose="02010600030101010101" pitchFamily="2" charset="-122"/>
                  </a:endParaRPr>
                </a:p>
              </p:txBody>
            </p:sp>
            <p:sp>
              <p:nvSpPr>
                <p:cNvPr id="276486" name="直接连接符 322566"/>
                <p:cNvSpPr/>
                <p:nvPr/>
              </p:nvSpPr>
              <p:spPr>
                <a:xfrm>
                  <a:off x="624" y="0"/>
                  <a:ext cx="0" cy="272"/>
                </a:xfrm>
                <a:prstGeom prst="line">
                  <a:avLst/>
                </a:prstGeom>
                <a:ln w="9525" cap="flat" cmpd="sng">
                  <a:solidFill>
                    <a:schemeClr val="tx1"/>
                  </a:solidFill>
                  <a:prstDash val="solid"/>
                  <a:round/>
                  <a:headEnd type="none" w="med" len="med"/>
                  <a:tailEnd type="none" w="med" len="med"/>
                </a:ln>
              </p:spPr>
            </p:sp>
            <p:sp>
              <p:nvSpPr>
                <p:cNvPr id="276487" name="直接连接符 322567"/>
                <p:cNvSpPr/>
                <p:nvPr/>
              </p:nvSpPr>
              <p:spPr>
                <a:xfrm>
                  <a:off x="1104" y="0"/>
                  <a:ext cx="0" cy="272"/>
                </a:xfrm>
                <a:prstGeom prst="line">
                  <a:avLst/>
                </a:prstGeom>
                <a:ln w="9525" cap="flat" cmpd="sng">
                  <a:solidFill>
                    <a:schemeClr val="tx1"/>
                  </a:solidFill>
                  <a:prstDash val="solid"/>
                  <a:round/>
                  <a:headEnd type="none" w="med" len="med"/>
                  <a:tailEnd type="none" w="med" len="med"/>
                </a:ln>
              </p:spPr>
            </p:sp>
          </p:grpSp>
          <p:grpSp>
            <p:nvGrpSpPr>
              <p:cNvPr id="276488" name="组合 322568"/>
              <p:cNvGrpSpPr/>
              <p:nvPr/>
            </p:nvGrpSpPr>
            <p:grpSpPr>
              <a:xfrm>
                <a:off x="2160" y="0"/>
                <a:ext cx="2335" cy="272"/>
                <a:chOff x="0" y="0"/>
                <a:chExt cx="2335" cy="272"/>
              </a:xfrm>
            </p:grpSpPr>
            <p:sp>
              <p:nvSpPr>
                <p:cNvPr id="276489" name="矩形 322569"/>
                <p:cNvSpPr/>
                <p:nvPr/>
              </p:nvSpPr>
              <p:spPr>
                <a:xfrm>
                  <a:off x="0" y="0"/>
                  <a:ext cx="2335" cy="27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Lchild   data   parent   Rchild</a:t>
                  </a:r>
                  <a:endParaRPr lang="en-US" altLang="x-none" sz="2400" dirty="0">
                    <a:latin typeface="Times New Roman" panose="02020603050405020304" pitchFamily="2" charset="0"/>
                    <a:ea typeface="宋体" panose="02010600030101010101" pitchFamily="2" charset="-122"/>
                  </a:endParaRPr>
                </a:p>
              </p:txBody>
            </p:sp>
            <p:sp>
              <p:nvSpPr>
                <p:cNvPr id="276490" name="直接连接符 322570"/>
                <p:cNvSpPr/>
                <p:nvPr/>
              </p:nvSpPr>
              <p:spPr>
                <a:xfrm>
                  <a:off x="632" y="0"/>
                  <a:ext cx="0" cy="272"/>
                </a:xfrm>
                <a:prstGeom prst="line">
                  <a:avLst/>
                </a:prstGeom>
                <a:ln w="9525" cap="flat" cmpd="sng">
                  <a:solidFill>
                    <a:schemeClr val="tx1"/>
                  </a:solidFill>
                  <a:prstDash val="solid"/>
                  <a:round/>
                  <a:headEnd type="none" w="med" len="med"/>
                  <a:tailEnd type="none" w="med" len="med"/>
                </a:ln>
              </p:spPr>
            </p:sp>
            <p:sp>
              <p:nvSpPr>
                <p:cNvPr id="276491" name="直接连接符 322571"/>
                <p:cNvSpPr/>
                <p:nvPr/>
              </p:nvSpPr>
              <p:spPr>
                <a:xfrm>
                  <a:off x="1112" y="0"/>
                  <a:ext cx="0" cy="272"/>
                </a:xfrm>
                <a:prstGeom prst="line">
                  <a:avLst/>
                </a:prstGeom>
                <a:ln w="9525" cap="flat" cmpd="sng">
                  <a:solidFill>
                    <a:schemeClr val="tx1"/>
                  </a:solidFill>
                  <a:prstDash val="solid"/>
                  <a:round/>
                  <a:headEnd type="none" w="med" len="med"/>
                  <a:tailEnd type="none" w="med" len="med"/>
                </a:ln>
              </p:spPr>
            </p:sp>
            <p:sp>
              <p:nvSpPr>
                <p:cNvPr id="276492" name="直接连接符 322572"/>
                <p:cNvSpPr/>
                <p:nvPr/>
              </p:nvSpPr>
              <p:spPr>
                <a:xfrm>
                  <a:off x="1728" y="0"/>
                  <a:ext cx="0" cy="272"/>
                </a:xfrm>
                <a:prstGeom prst="line">
                  <a:avLst/>
                </a:prstGeom>
                <a:ln w="9525" cap="flat" cmpd="sng">
                  <a:solidFill>
                    <a:schemeClr val="tx1"/>
                  </a:solidFill>
                  <a:prstDash val="solid"/>
                  <a:round/>
                  <a:headEnd type="none" w="med" len="med"/>
                  <a:tailEnd type="none" w="med" len="med"/>
                </a:ln>
              </p:spPr>
            </p:sp>
          </p:grpSp>
          <p:sp>
            <p:nvSpPr>
              <p:cNvPr id="276493" name="矩形 322573"/>
              <p:cNvSpPr/>
              <p:nvPr/>
            </p:nvSpPr>
            <p:spPr>
              <a:xfrm>
                <a:off x="192" y="336"/>
                <a:ext cx="1338"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宋体" panose="02010600030101010101" pitchFamily="2" charset="-122"/>
                    <a:ea typeface="宋体" panose="02010600030101010101" pitchFamily="2" charset="-122"/>
                  </a:rPr>
                  <a:t>二叉链表结点</a:t>
                </a:r>
                <a:endParaRPr lang="zh-CN" altLang="en-US" sz="2000" b="1" dirty="0">
                  <a:latin typeface="宋体" panose="02010600030101010101" pitchFamily="2" charset="-122"/>
                  <a:ea typeface="宋体" panose="02010600030101010101" pitchFamily="2" charset="-122"/>
                </a:endParaRPr>
              </a:p>
            </p:txBody>
          </p:sp>
          <p:sp>
            <p:nvSpPr>
              <p:cNvPr id="276494" name="矩形 322574"/>
              <p:cNvSpPr/>
              <p:nvPr/>
            </p:nvSpPr>
            <p:spPr>
              <a:xfrm>
                <a:off x="2502" y="336"/>
                <a:ext cx="1338"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三</a:t>
                </a:r>
                <a:r>
                  <a:rPr lang="zh-CN" altLang="en-US" sz="2000" b="1" dirty="0">
                    <a:latin typeface="宋体" panose="02010600030101010101" pitchFamily="2" charset="-122"/>
                    <a:ea typeface="宋体" panose="02010600030101010101" pitchFamily="2" charset="-122"/>
                  </a:rPr>
                  <a:t>叉链表结点</a:t>
                </a:r>
                <a:endParaRPr lang="zh-CN" altLang="en-US" sz="2000" b="1" dirty="0">
                  <a:latin typeface="宋体" panose="02010600030101010101" pitchFamily="2" charset="-122"/>
                  <a:ea typeface="宋体" panose="02010600030101010101" pitchFamily="2" charset="-122"/>
                </a:endParaRPr>
              </a:p>
            </p:txBody>
          </p:sp>
        </p:grpSp>
        <p:sp>
          <p:nvSpPr>
            <p:cNvPr id="276495" name="矩形 322575"/>
            <p:cNvSpPr/>
            <p:nvPr/>
          </p:nvSpPr>
          <p:spPr>
            <a:xfrm>
              <a:off x="1008" y="624"/>
              <a:ext cx="2112"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6-7   </a:t>
              </a:r>
              <a:r>
                <a:rPr lang="zh-CN" altLang="en-US" sz="2000" b="1" dirty="0">
                  <a:latin typeface="宋体" panose="02010600030101010101" pitchFamily="2" charset="-122"/>
                  <a:ea typeface="宋体" panose="02010600030101010101" pitchFamily="2" charset="-122"/>
                </a:rPr>
                <a:t>链表结点结构</a:t>
              </a:r>
              <a:r>
                <a:rPr lang="zh-CN" altLang="en-US" sz="2000" b="1" dirty="0">
                  <a:latin typeface="Times New Roman" panose="02020603050405020304" pitchFamily="2" charset="0"/>
                  <a:ea typeface="宋体" panose="02010600030101010101" pitchFamily="2" charset="-122"/>
                </a:rPr>
                <a:t>形式</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5" name="文本框 323585"/>
          <p:cNvSpPr txBox="1"/>
          <p:nvPr/>
        </p:nvSpPr>
        <p:spPr>
          <a:xfrm>
            <a:off x="1676400" y="152400"/>
            <a:ext cx="8915400" cy="2139950"/>
          </a:xfrm>
          <a:prstGeom prst="rect">
            <a:avLst/>
          </a:prstGeom>
          <a:noFill/>
          <a:ln w="9525">
            <a:noFill/>
          </a:ln>
        </p:spPr>
        <p:txBody>
          <a:bodyPr anchor="t">
            <a:spAutoFit/>
          </a:bodyPr>
          <a:p>
            <a:pPr>
              <a:lnSpc>
                <a:spcPct val="110000"/>
              </a:lnSpc>
              <a:spcBef>
                <a:spcPct val="20000"/>
              </a:spcBef>
            </a:pPr>
            <a:r>
              <a:rPr lang="en-US" altLang="x-none" sz="3200" b="1" dirty="0">
                <a:solidFill>
                  <a:schemeClr val="tx2"/>
                </a:solidFill>
                <a:latin typeface="Times New Roman" panose="02020603050405020304" pitchFamily="2" charset="0"/>
                <a:ea typeface="宋体" panose="02010600030101010101" pitchFamily="2" charset="-122"/>
              </a:rPr>
              <a:t>(2)  </a:t>
            </a:r>
            <a:r>
              <a:rPr lang="zh-CN" altLang="en-US" sz="3200" b="1" dirty="0">
                <a:solidFill>
                  <a:schemeClr val="tx2"/>
                </a:solidFill>
                <a:latin typeface="Times New Roman" panose="02020603050405020304" pitchFamily="2" charset="0"/>
                <a:ea typeface="宋体" panose="02010600030101010101" pitchFamily="2" charset="-122"/>
              </a:rPr>
              <a:t>二叉树的链式存储形式</a:t>
            </a:r>
            <a:endParaRPr lang="zh-CN" altLang="en-US" sz="3200" b="1" dirty="0">
              <a:solidFill>
                <a:schemeClr val="tx2"/>
              </a:solidFill>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例有一棵一般的二叉树，如图</a:t>
            </a:r>
            <a:r>
              <a:rPr lang="en-US" altLang="x-none" sz="2800" b="1" dirty="0">
                <a:latin typeface="Times New Roman" panose="02020603050405020304" pitchFamily="2" charset="0"/>
                <a:ea typeface="宋体" panose="02010600030101010101" pitchFamily="2" charset="-122"/>
              </a:rPr>
              <a:t>6-8(a)</a:t>
            </a:r>
            <a:r>
              <a:rPr lang="zh-CN" altLang="en-US" sz="2800" b="1" dirty="0">
                <a:latin typeface="宋体" panose="02010600030101010101" pitchFamily="2" charset="-122"/>
                <a:ea typeface="宋体" panose="02010600030101010101" pitchFamily="2" charset="-122"/>
              </a:rPr>
              <a:t>所示。以二叉链表和三叉链表方式存储的结构图分别如图</a:t>
            </a:r>
            <a:r>
              <a:rPr lang="en-US" altLang="x-none" sz="2800" b="1" dirty="0">
                <a:latin typeface="Times New Roman" panose="02020603050405020304" pitchFamily="2" charset="0"/>
                <a:ea typeface="宋体" panose="02010600030101010101" pitchFamily="2" charset="-122"/>
              </a:rPr>
              <a:t>6-8(b) </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6-8(c)</a:t>
            </a:r>
            <a:r>
              <a:rPr lang="zh-CN" altLang="en-US" sz="2800" b="1" dirty="0">
                <a:latin typeface="宋体" panose="02010600030101010101" pitchFamily="2" charset="-122"/>
                <a:ea typeface="宋体" panose="02010600030101010101" pitchFamily="2" charset="-122"/>
              </a:rPr>
              <a:t>所示。</a:t>
            </a:r>
            <a:endParaRPr lang="zh-CN" altLang="en-US" sz="2800" b="1" dirty="0">
              <a:latin typeface="宋体" panose="02010600030101010101" pitchFamily="2" charset="-122"/>
              <a:ea typeface="宋体" panose="02010600030101010101" pitchFamily="2" charset="-122"/>
            </a:endParaRPr>
          </a:p>
        </p:txBody>
      </p:sp>
      <p:grpSp>
        <p:nvGrpSpPr>
          <p:cNvPr id="277506" name="组合 323586"/>
          <p:cNvGrpSpPr/>
          <p:nvPr/>
        </p:nvGrpSpPr>
        <p:grpSpPr>
          <a:xfrm>
            <a:off x="1828800" y="2324100"/>
            <a:ext cx="8686800" cy="4057650"/>
            <a:chOff x="0" y="0"/>
            <a:chExt cx="5472" cy="2556"/>
          </a:xfrm>
        </p:grpSpPr>
        <p:sp>
          <p:nvSpPr>
            <p:cNvPr id="277507" name="矩形 323587"/>
            <p:cNvSpPr/>
            <p:nvPr/>
          </p:nvSpPr>
          <p:spPr>
            <a:xfrm>
              <a:off x="1200" y="2316"/>
              <a:ext cx="2448"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6-8   </a:t>
              </a:r>
              <a:r>
                <a:rPr lang="zh-CN" altLang="en-US" sz="2000" b="1" dirty="0">
                  <a:latin typeface="Times New Roman" panose="02020603050405020304" pitchFamily="2" charset="0"/>
                  <a:ea typeface="宋体" panose="02010600030101010101" pitchFamily="2" charset="-122"/>
                </a:rPr>
                <a:t>二叉树及其</a:t>
              </a:r>
              <a:r>
                <a:rPr lang="zh-CN" altLang="en-US" sz="2000" b="1" dirty="0">
                  <a:latin typeface="宋体" panose="02010600030101010101" pitchFamily="2" charset="-122"/>
                  <a:ea typeface="宋体" panose="02010600030101010101" pitchFamily="2" charset="-122"/>
                </a:rPr>
                <a:t>链式存储结构</a:t>
              </a:r>
              <a:endParaRPr lang="zh-CN" altLang="en-US" sz="2000" b="1" dirty="0">
                <a:latin typeface="Times New Roman" panose="02020603050405020304" pitchFamily="2" charset="0"/>
                <a:ea typeface="宋体" panose="02010600030101010101" pitchFamily="2" charset="-122"/>
              </a:endParaRPr>
            </a:p>
          </p:txBody>
        </p:sp>
        <p:grpSp>
          <p:nvGrpSpPr>
            <p:cNvPr id="277508" name="组合 323588"/>
            <p:cNvGrpSpPr/>
            <p:nvPr/>
          </p:nvGrpSpPr>
          <p:grpSpPr>
            <a:xfrm>
              <a:off x="0" y="60"/>
              <a:ext cx="912" cy="2256"/>
              <a:chOff x="0" y="0"/>
              <a:chExt cx="912" cy="2256"/>
            </a:xfrm>
          </p:grpSpPr>
          <p:sp>
            <p:nvSpPr>
              <p:cNvPr id="277509" name="矩形 323589"/>
              <p:cNvSpPr/>
              <p:nvPr/>
            </p:nvSpPr>
            <p:spPr>
              <a:xfrm>
                <a:off x="48" y="2029"/>
                <a:ext cx="864"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宋体" panose="02010600030101010101" pitchFamily="2" charset="-122"/>
                    <a:ea typeface="宋体" panose="02010600030101010101" pitchFamily="2" charset="-122"/>
                  </a:rPr>
                  <a:t>二叉树</a:t>
                </a:r>
                <a:endParaRPr lang="zh-CN" altLang="en-US" sz="2000" b="1" dirty="0">
                  <a:latin typeface="宋体" panose="02010600030101010101" pitchFamily="2" charset="-122"/>
                  <a:ea typeface="宋体" panose="02010600030101010101" pitchFamily="2" charset="-122"/>
                </a:endParaRPr>
              </a:p>
            </p:txBody>
          </p:sp>
          <p:grpSp>
            <p:nvGrpSpPr>
              <p:cNvPr id="277510" name="组合 323590"/>
              <p:cNvGrpSpPr/>
              <p:nvPr/>
            </p:nvGrpSpPr>
            <p:grpSpPr>
              <a:xfrm>
                <a:off x="0" y="0"/>
                <a:ext cx="865" cy="1995"/>
                <a:chOff x="0" y="0"/>
                <a:chExt cx="865" cy="1995"/>
              </a:xfrm>
            </p:grpSpPr>
            <p:sp>
              <p:nvSpPr>
                <p:cNvPr id="277511" name="椭圆 323591"/>
                <p:cNvSpPr/>
                <p:nvPr/>
              </p:nvSpPr>
              <p:spPr>
                <a:xfrm>
                  <a:off x="384"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277512" name="椭圆 323592"/>
                <p:cNvSpPr/>
                <p:nvPr/>
              </p:nvSpPr>
              <p:spPr>
                <a:xfrm>
                  <a:off x="616" y="132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277513" name="椭圆 323593"/>
                <p:cNvSpPr/>
                <p:nvPr/>
              </p:nvSpPr>
              <p:spPr>
                <a:xfrm>
                  <a:off x="216" y="132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277514" name="椭圆 323594"/>
                <p:cNvSpPr/>
                <p:nvPr/>
              </p:nvSpPr>
              <p:spPr>
                <a:xfrm>
                  <a:off x="416" y="88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277515" name="椭圆 323595"/>
                <p:cNvSpPr/>
                <p:nvPr/>
              </p:nvSpPr>
              <p:spPr>
                <a:xfrm>
                  <a:off x="0" y="88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277516" name="椭圆 323596"/>
                <p:cNvSpPr/>
                <p:nvPr/>
              </p:nvSpPr>
              <p:spPr>
                <a:xfrm>
                  <a:off x="192"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277517" name="椭圆 323597"/>
                <p:cNvSpPr/>
                <p:nvPr/>
              </p:nvSpPr>
              <p:spPr>
                <a:xfrm>
                  <a:off x="440" y="176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277518" name="直接连接符 323598"/>
                <p:cNvSpPr/>
                <p:nvPr/>
              </p:nvSpPr>
              <p:spPr>
                <a:xfrm flipH="1">
                  <a:off x="336" y="216"/>
                  <a:ext cx="136" cy="227"/>
                </a:xfrm>
                <a:prstGeom prst="line">
                  <a:avLst/>
                </a:prstGeom>
                <a:ln w="9525" cap="flat" cmpd="sng">
                  <a:solidFill>
                    <a:schemeClr val="tx1"/>
                  </a:solidFill>
                  <a:prstDash val="solid"/>
                  <a:round/>
                  <a:headEnd type="none" w="med" len="med"/>
                  <a:tailEnd type="none" w="med" len="med"/>
                </a:ln>
              </p:spPr>
            </p:sp>
            <p:sp>
              <p:nvSpPr>
                <p:cNvPr id="277519" name="直接连接符 323599"/>
                <p:cNvSpPr/>
                <p:nvPr/>
              </p:nvSpPr>
              <p:spPr>
                <a:xfrm flipH="1">
                  <a:off x="128" y="656"/>
                  <a:ext cx="136" cy="227"/>
                </a:xfrm>
                <a:prstGeom prst="line">
                  <a:avLst/>
                </a:prstGeom>
                <a:ln w="9525" cap="flat" cmpd="sng">
                  <a:solidFill>
                    <a:schemeClr val="tx1"/>
                  </a:solidFill>
                  <a:prstDash val="solid"/>
                  <a:round/>
                  <a:headEnd type="none" w="med" len="med"/>
                  <a:tailEnd type="none" w="med" len="med"/>
                </a:ln>
              </p:spPr>
            </p:sp>
            <p:sp>
              <p:nvSpPr>
                <p:cNvPr id="277520" name="直接连接符 323600"/>
                <p:cNvSpPr/>
                <p:nvPr/>
              </p:nvSpPr>
              <p:spPr>
                <a:xfrm>
                  <a:off x="392" y="648"/>
                  <a:ext cx="136" cy="227"/>
                </a:xfrm>
                <a:prstGeom prst="line">
                  <a:avLst/>
                </a:prstGeom>
                <a:ln w="9525" cap="flat" cmpd="sng">
                  <a:solidFill>
                    <a:schemeClr val="tx1"/>
                  </a:solidFill>
                  <a:prstDash val="solid"/>
                  <a:round/>
                  <a:headEnd type="none" w="med" len="med"/>
                  <a:tailEnd type="none" w="med" len="med"/>
                </a:ln>
              </p:spPr>
            </p:sp>
            <p:sp>
              <p:nvSpPr>
                <p:cNvPr id="277521" name="直接连接符 323601"/>
                <p:cNvSpPr/>
                <p:nvPr/>
              </p:nvSpPr>
              <p:spPr>
                <a:xfrm flipH="1">
                  <a:off x="344" y="1093"/>
                  <a:ext cx="136" cy="227"/>
                </a:xfrm>
                <a:prstGeom prst="line">
                  <a:avLst/>
                </a:prstGeom>
                <a:ln w="9525" cap="flat" cmpd="sng">
                  <a:solidFill>
                    <a:schemeClr val="tx1"/>
                  </a:solidFill>
                  <a:prstDash val="solid"/>
                  <a:round/>
                  <a:headEnd type="none" w="med" len="med"/>
                  <a:tailEnd type="none" w="med" len="med"/>
                </a:ln>
              </p:spPr>
            </p:sp>
            <p:sp>
              <p:nvSpPr>
                <p:cNvPr id="277522" name="直接连接符 323602"/>
                <p:cNvSpPr/>
                <p:nvPr/>
              </p:nvSpPr>
              <p:spPr>
                <a:xfrm>
                  <a:off x="608" y="1085"/>
                  <a:ext cx="136" cy="227"/>
                </a:xfrm>
                <a:prstGeom prst="line">
                  <a:avLst/>
                </a:prstGeom>
                <a:ln w="9525" cap="flat" cmpd="sng">
                  <a:solidFill>
                    <a:schemeClr val="tx1"/>
                  </a:solidFill>
                  <a:prstDash val="solid"/>
                  <a:round/>
                  <a:headEnd type="none" w="med" len="med"/>
                  <a:tailEnd type="none" w="med" len="med"/>
                </a:ln>
              </p:spPr>
            </p:sp>
            <p:sp>
              <p:nvSpPr>
                <p:cNvPr id="277523" name="直接连接符 323603"/>
                <p:cNvSpPr/>
                <p:nvPr/>
              </p:nvSpPr>
              <p:spPr>
                <a:xfrm>
                  <a:off x="416" y="1533"/>
                  <a:ext cx="136" cy="227"/>
                </a:xfrm>
                <a:prstGeom prst="line">
                  <a:avLst/>
                </a:prstGeom>
                <a:ln w="9525" cap="flat" cmpd="sng">
                  <a:solidFill>
                    <a:schemeClr val="tx1"/>
                  </a:solidFill>
                  <a:prstDash val="solid"/>
                  <a:round/>
                  <a:headEnd type="none" w="med" len="med"/>
                  <a:tailEnd type="none" w="med" len="med"/>
                </a:ln>
              </p:spPr>
            </p:sp>
          </p:grpSp>
        </p:grpSp>
        <p:grpSp>
          <p:nvGrpSpPr>
            <p:cNvPr id="277524" name="组合 323604"/>
            <p:cNvGrpSpPr/>
            <p:nvPr/>
          </p:nvGrpSpPr>
          <p:grpSpPr>
            <a:xfrm>
              <a:off x="2928" y="144"/>
              <a:ext cx="2544" cy="2207"/>
              <a:chOff x="0" y="0"/>
              <a:chExt cx="2544" cy="2207"/>
            </a:xfrm>
          </p:grpSpPr>
          <p:sp>
            <p:nvSpPr>
              <p:cNvPr id="277525" name="矩形 323605"/>
              <p:cNvSpPr/>
              <p:nvPr/>
            </p:nvSpPr>
            <p:spPr>
              <a:xfrm>
                <a:off x="1014" y="1980"/>
                <a:ext cx="1002"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三</a:t>
                </a:r>
                <a:r>
                  <a:rPr lang="zh-CN" altLang="en-US" sz="2000" b="1" dirty="0">
                    <a:latin typeface="宋体" panose="02010600030101010101" pitchFamily="2" charset="-122"/>
                    <a:ea typeface="宋体" panose="02010600030101010101" pitchFamily="2" charset="-122"/>
                  </a:rPr>
                  <a:t>叉链表</a:t>
                </a:r>
                <a:endParaRPr lang="zh-CN" altLang="en-US" sz="2000" b="1" dirty="0">
                  <a:latin typeface="宋体" panose="02010600030101010101" pitchFamily="2" charset="-122"/>
                  <a:ea typeface="宋体" panose="02010600030101010101" pitchFamily="2" charset="-122"/>
                </a:endParaRPr>
              </a:p>
            </p:txBody>
          </p:sp>
          <p:grpSp>
            <p:nvGrpSpPr>
              <p:cNvPr id="277526" name="组合 323606"/>
              <p:cNvGrpSpPr/>
              <p:nvPr/>
            </p:nvGrpSpPr>
            <p:grpSpPr>
              <a:xfrm>
                <a:off x="0" y="0"/>
                <a:ext cx="2544" cy="1916"/>
                <a:chOff x="0" y="0"/>
                <a:chExt cx="2544" cy="1916"/>
              </a:xfrm>
            </p:grpSpPr>
            <p:grpSp>
              <p:nvGrpSpPr>
                <p:cNvPr id="277527" name="组合 323607"/>
                <p:cNvGrpSpPr/>
                <p:nvPr/>
              </p:nvGrpSpPr>
              <p:grpSpPr>
                <a:xfrm>
                  <a:off x="917" y="156"/>
                  <a:ext cx="907" cy="227"/>
                  <a:chOff x="0" y="0"/>
                  <a:chExt cx="907" cy="227"/>
                </a:xfrm>
              </p:grpSpPr>
              <p:sp>
                <p:nvSpPr>
                  <p:cNvPr id="277528" name="矩形 323608"/>
                  <p:cNvSpPr/>
                  <p:nvPr/>
                </p:nvSpPr>
                <p:spPr>
                  <a:xfrm>
                    <a:off x="0" y="0"/>
                    <a:ext cx="907"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   </a:t>
                    </a:r>
                    <a:r>
                      <a:rPr lang="en-US" altLang="x-none"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77529" name="直接连接符 323609"/>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30" name="直接连接符 323610"/>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277531" name="直接连接符 323611"/>
                  <p:cNvSpPr/>
                  <p:nvPr/>
                </p:nvSpPr>
                <p:spPr>
                  <a:xfrm>
                    <a:off x="672" y="0"/>
                    <a:ext cx="0" cy="227"/>
                  </a:xfrm>
                  <a:prstGeom prst="line">
                    <a:avLst/>
                  </a:prstGeom>
                  <a:ln w="9525" cap="flat" cmpd="sng">
                    <a:solidFill>
                      <a:schemeClr val="tx1"/>
                    </a:solidFill>
                    <a:prstDash val="solid"/>
                    <a:round/>
                    <a:headEnd type="none" w="med" len="med"/>
                    <a:tailEnd type="none" w="med" len="med"/>
                  </a:ln>
                </p:spPr>
              </p:sp>
            </p:grpSp>
            <p:grpSp>
              <p:nvGrpSpPr>
                <p:cNvPr id="277532" name="组合 323612"/>
                <p:cNvGrpSpPr/>
                <p:nvPr/>
              </p:nvGrpSpPr>
              <p:grpSpPr>
                <a:xfrm>
                  <a:off x="437" y="540"/>
                  <a:ext cx="907" cy="227"/>
                  <a:chOff x="0" y="0"/>
                  <a:chExt cx="907" cy="227"/>
                </a:xfrm>
              </p:grpSpPr>
              <p:sp>
                <p:nvSpPr>
                  <p:cNvPr id="277533" name="矩形 323613"/>
                  <p:cNvSpPr/>
                  <p:nvPr/>
                </p:nvSpPr>
                <p:spPr>
                  <a:xfrm>
                    <a:off x="0" y="0"/>
                    <a:ext cx="907"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277534" name="直接连接符 323614"/>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35" name="直接连接符 323615"/>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277536" name="直接连接符 323616"/>
                  <p:cNvSpPr/>
                  <p:nvPr/>
                </p:nvSpPr>
                <p:spPr>
                  <a:xfrm>
                    <a:off x="672" y="0"/>
                    <a:ext cx="0" cy="227"/>
                  </a:xfrm>
                  <a:prstGeom prst="line">
                    <a:avLst/>
                  </a:prstGeom>
                  <a:ln w="9525" cap="flat" cmpd="sng">
                    <a:solidFill>
                      <a:schemeClr val="tx1"/>
                    </a:solidFill>
                    <a:prstDash val="solid"/>
                    <a:round/>
                    <a:headEnd type="none" w="med" len="med"/>
                    <a:tailEnd type="none" w="med" len="med"/>
                  </a:ln>
                </p:spPr>
              </p:sp>
            </p:grpSp>
            <p:sp>
              <p:nvSpPr>
                <p:cNvPr id="277537" name="直接连接符 323617"/>
                <p:cNvSpPr/>
                <p:nvPr/>
              </p:nvSpPr>
              <p:spPr>
                <a:xfrm flipH="1">
                  <a:off x="821" y="316"/>
                  <a:ext cx="181" cy="227"/>
                </a:xfrm>
                <a:prstGeom prst="line">
                  <a:avLst/>
                </a:prstGeom>
                <a:ln w="19050" cap="flat" cmpd="sng">
                  <a:solidFill>
                    <a:schemeClr val="folHlink"/>
                  </a:solidFill>
                  <a:prstDash val="solid"/>
                  <a:round/>
                  <a:headEnd type="none" w="med" len="med"/>
                  <a:tailEnd type="triangle" w="med" len="med"/>
                </a:ln>
              </p:spPr>
            </p:sp>
            <p:grpSp>
              <p:nvGrpSpPr>
                <p:cNvPr id="277538" name="组合 323618"/>
                <p:cNvGrpSpPr/>
                <p:nvPr/>
              </p:nvGrpSpPr>
              <p:grpSpPr>
                <a:xfrm>
                  <a:off x="0" y="924"/>
                  <a:ext cx="907" cy="227"/>
                  <a:chOff x="0" y="0"/>
                  <a:chExt cx="907" cy="227"/>
                </a:xfrm>
              </p:grpSpPr>
              <p:sp>
                <p:nvSpPr>
                  <p:cNvPr id="277539" name="矩形 323619"/>
                  <p:cNvSpPr/>
                  <p:nvPr/>
                </p:nvSpPr>
                <p:spPr>
                  <a:xfrm>
                    <a:off x="0" y="0"/>
                    <a:ext cx="907"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c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77540" name="直接连接符 323620"/>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41" name="直接连接符 323621"/>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277542" name="直接连接符 323622"/>
                  <p:cNvSpPr/>
                  <p:nvPr/>
                </p:nvSpPr>
                <p:spPr>
                  <a:xfrm>
                    <a:off x="672" y="0"/>
                    <a:ext cx="0" cy="227"/>
                  </a:xfrm>
                  <a:prstGeom prst="line">
                    <a:avLst/>
                  </a:prstGeom>
                  <a:ln w="9525" cap="flat" cmpd="sng">
                    <a:solidFill>
                      <a:schemeClr val="tx1"/>
                    </a:solidFill>
                    <a:prstDash val="solid"/>
                    <a:round/>
                    <a:headEnd type="none" w="med" len="med"/>
                    <a:tailEnd type="none" w="med" len="med"/>
                  </a:ln>
                </p:spPr>
              </p:sp>
            </p:grpSp>
            <p:sp>
              <p:nvSpPr>
                <p:cNvPr id="277543" name="直接连接符 323623"/>
                <p:cNvSpPr/>
                <p:nvPr/>
              </p:nvSpPr>
              <p:spPr>
                <a:xfrm flipH="1">
                  <a:off x="384" y="697"/>
                  <a:ext cx="181" cy="227"/>
                </a:xfrm>
                <a:prstGeom prst="line">
                  <a:avLst/>
                </a:prstGeom>
                <a:ln w="19050" cap="flat" cmpd="sng">
                  <a:solidFill>
                    <a:schemeClr val="folHlink"/>
                  </a:solidFill>
                  <a:prstDash val="solid"/>
                  <a:round/>
                  <a:headEnd type="none" w="med" len="med"/>
                  <a:tailEnd type="triangle" w="med" len="med"/>
                </a:ln>
              </p:spPr>
            </p:sp>
            <p:sp>
              <p:nvSpPr>
                <p:cNvPr id="277544" name="直接连接符 323624"/>
                <p:cNvSpPr/>
                <p:nvPr/>
              </p:nvSpPr>
              <p:spPr>
                <a:xfrm flipV="1">
                  <a:off x="1016" y="380"/>
                  <a:ext cx="159" cy="227"/>
                </a:xfrm>
                <a:prstGeom prst="line">
                  <a:avLst/>
                </a:prstGeom>
                <a:ln w="19050" cap="flat" cmpd="sng">
                  <a:solidFill>
                    <a:schemeClr val="tx2"/>
                  </a:solidFill>
                  <a:prstDash val="solid"/>
                  <a:round/>
                  <a:headEnd type="none" w="med" len="med"/>
                  <a:tailEnd type="triangle" w="med" len="med"/>
                </a:ln>
              </p:spPr>
            </p:sp>
            <p:sp>
              <p:nvSpPr>
                <p:cNvPr id="277545" name="直接连接符 323625"/>
                <p:cNvSpPr/>
                <p:nvPr/>
              </p:nvSpPr>
              <p:spPr>
                <a:xfrm flipV="1">
                  <a:off x="561" y="761"/>
                  <a:ext cx="159" cy="227"/>
                </a:xfrm>
                <a:prstGeom prst="line">
                  <a:avLst/>
                </a:prstGeom>
                <a:ln w="19050" cap="flat" cmpd="sng">
                  <a:solidFill>
                    <a:schemeClr val="tx2"/>
                  </a:solidFill>
                  <a:prstDash val="solid"/>
                  <a:round/>
                  <a:headEnd type="none" w="med" len="med"/>
                  <a:tailEnd type="triangle" w="med" len="med"/>
                </a:ln>
              </p:spPr>
            </p:sp>
            <p:grpSp>
              <p:nvGrpSpPr>
                <p:cNvPr id="277546" name="组合 323626"/>
                <p:cNvGrpSpPr/>
                <p:nvPr/>
              </p:nvGrpSpPr>
              <p:grpSpPr>
                <a:xfrm>
                  <a:off x="1061" y="921"/>
                  <a:ext cx="907" cy="227"/>
                  <a:chOff x="0" y="0"/>
                  <a:chExt cx="907" cy="227"/>
                </a:xfrm>
              </p:grpSpPr>
              <p:sp>
                <p:nvSpPr>
                  <p:cNvPr id="277547" name="矩形 323627"/>
                  <p:cNvSpPr/>
                  <p:nvPr/>
                </p:nvSpPr>
                <p:spPr>
                  <a:xfrm>
                    <a:off x="0" y="0"/>
                    <a:ext cx="907"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277548" name="直接连接符 323628"/>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49" name="直接连接符 323629"/>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277550" name="直接连接符 323630"/>
                  <p:cNvSpPr/>
                  <p:nvPr/>
                </p:nvSpPr>
                <p:spPr>
                  <a:xfrm>
                    <a:off x="672" y="0"/>
                    <a:ext cx="0" cy="227"/>
                  </a:xfrm>
                  <a:prstGeom prst="line">
                    <a:avLst/>
                  </a:prstGeom>
                  <a:ln w="9525" cap="flat" cmpd="sng">
                    <a:solidFill>
                      <a:schemeClr val="tx1"/>
                    </a:solidFill>
                    <a:prstDash val="solid"/>
                    <a:round/>
                    <a:headEnd type="none" w="med" len="med"/>
                    <a:tailEnd type="none" w="med" len="med"/>
                  </a:ln>
                </p:spPr>
              </p:sp>
            </p:grpSp>
            <p:sp>
              <p:nvSpPr>
                <p:cNvPr id="277551" name="直接连接符 323631"/>
                <p:cNvSpPr/>
                <p:nvPr/>
              </p:nvSpPr>
              <p:spPr>
                <a:xfrm>
                  <a:off x="1208" y="692"/>
                  <a:ext cx="159" cy="227"/>
                </a:xfrm>
                <a:prstGeom prst="line">
                  <a:avLst/>
                </a:prstGeom>
                <a:ln w="19050" cap="flat" cmpd="sng">
                  <a:solidFill>
                    <a:schemeClr val="accent1"/>
                  </a:solidFill>
                  <a:prstDash val="solid"/>
                  <a:round/>
                  <a:headEnd type="none" w="med" len="med"/>
                  <a:tailEnd type="triangle" w="med" len="med"/>
                </a:ln>
              </p:spPr>
            </p:sp>
            <p:grpSp>
              <p:nvGrpSpPr>
                <p:cNvPr id="277552" name="组合 323632"/>
                <p:cNvGrpSpPr/>
                <p:nvPr/>
              </p:nvGrpSpPr>
              <p:grpSpPr>
                <a:xfrm>
                  <a:off x="576" y="1300"/>
                  <a:ext cx="907" cy="227"/>
                  <a:chOff x="0" y="0"/>
                  <a:chExt cx="907" cy="227"/>
                </a:xfrm>
              </p:grpSpPr>
              <p:sp>
                <p:nvSpPr>
                  <p:cNvPr id="277553" name="矩形 323633"/>
                  <p:cNvSpPr/>
                  <p:nvPr/>
                </p:nvSpPr>
                <p:spPr>
                  <a:xfrm>
                    <a:off x="0" y="0"/>
                    <a:ext cx="907"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277554" name="直接连接符 323634"/>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55" name="直接连接符 323635"/>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277556" name="直接连接符 323636"/>
                  <p:cNvSpPr/>
                  <p:nvPr/>
                </p:nvSpPr>
                <p:spPr>
                  <a:xfrm>
                    <a:off x="672" y="0"/>
                    <a:ext cx="0" cy="227"/>
                  </a:xfrm>
                  <a:prstGeom prst="line">
                    <a:avLst/>
                  </a:prstGeom>
                  <a:ln w="9525" cap="flat" cmpd="sng">
                    <a:solidFill>
                      <a:schemeClr val="tx1"/>
                    </a:solidFill>
                    <a:prstDash val="solid"/>
                    <a:round/>
                    <a:headEnd type="none" w="med" len="med"/>
                    <a:tailEnd type="none" w="med" len="med"/>
                  </a:ln>
                </p:spPr>
              </p:sp>
            </p:grpSp>
            <p:sp>
              <p:nvSpPr>
                <p:cNvPr id="277557" name="直接连接符 323637"/>
                <p:cNvSpPr/>
                <p:nvPr/>
              </p:nvSpPr>
              <p:spPr>
                <a:xfrm flipH="1">
                  <a:off x="960" y="1073"/>
                  <a:ext cx="181" cy="227"/>
                </a:xfrm>
                <a:prstGeom prst="line">
                  <a:avLst/>
                </a:prstGeom>
                <a:ln w="19050" cap="flat" cmpd="sng">
                  <a:solidFill>
                    <a:schemeClr val="folHlink"/>
                  </a:solidFill>
                  <a:prstDash val="solid"/>
                  <a:round/>
                  <a:headEnd type="none" w="med" len="med"/>
                  <a:tailEnd type="triangle" w="med" len="med"/>
                </a:ln>
              </p:spPr>
            </p:sp>
            <p:grpSp>
              <p:nvGrpSpPr>
                <p:cNvPr id="277558" name="组合 323638"/>
                <p:cNvGrpSpPr/>
                <p:nvPr/>
              </p:nvGrpSpPr>
              <p:grpSpPr>
                <a:xfrm>
                  <a:off x="1637" y="1297"/>
                  <a:ext cx="907" cy="227"/>
                  <a:chOff x="0" y="0"/>
                  <a:chExt cx="907" cy="227"/>
                </a:xfrm>
              </p:grpSpPr>
              <p:sp>
                <p:nvSpPr>
                  <p:cNvPr id="277559" name="矩形 323639"/>
                  <p:cNvSpPr/>
                  <p:nvPr/>
                </p:nvSpPr>
                <p:spPr>
                  <a:xfrm>
                    <a:off x="0" y="0"/>
                    <a:ext cx="907"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f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77560" name="直接连接符 323640"/>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61" name="直接连接符 323641"/>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277562" name="直接连接符 323642"/>
                  <p:cNvSpPr/>
                  <p:nvPr/>
                </p:nvSpPr>
                <p:spPr>
                  <a:xfrm>
                    <a:off x="672" y="0"/>
                    <a:ext cx="0" cy="227"/>
                  </a:xfrm>
                  <a:prstGeom prst="line">
                    <a:avLst/>
                  </a:prstGeom>
                  <a:ln w="9525" cap="flat" cmpd="sng">
                    <a:solidFill>
                      <a:schemeClr val="tx1"/>
                    </a:solidFill>
                    <a:prstDash val="solid"/>
                    <a:round/>
                    <a:headEnd type="none" w="med" len="med"/>
                    <a:tailEnd type="none" w="med" len="med"/>
                  </a:ln>
                </p:spPr>
              </p:sp>
            </p:grpSp>
            <p:sp>
              <p:nvSpPr>
                <p:cNvPr id="277563" name="直接连接符 323643"/>
                <p:cNvSpPr/>
                <p:nvPr/>
              </p:nvSpPr>
              <p:spPr>
                <a:xfrm>
                  <a:off x="1792" y="1068"/>
                  <a:ext cx="159" cy="227"/>
                </a:xfrm>
                <a:prstGeom prst="line">
                  <a:avLst/>
                </a:prstGeom>
                <a:ln w="19050" cap="flat" cmpd="sng">
                  <a:solidFill>
                    <a:schemeClr val="accent1"/>
                  </a:solidFill>
                  <a:prstDash val="solid"/>
                  <a:round/>
                  <a:headEnd type="none" w="med" len="med"/>
                  <a:tailEnd type="triangle" w="med" len="med"/>
                </a:ln>
              </p:spPr>
            </p:sp>
            <p:grpSp>
              <p:nvGrpSpPr>
                <p:cNvPr id="277564" name="组合 323644"/>
                <p:cNvGrpSpPr/>
                <p:nvPr/>
              </p:nvGrpSpPr>
              <p:grpSpPr>
                <a:xfrm>
                  <a:off x="1205" y="1689"/>
                  <a:ext cx="907" cy="227"/>
                  <a:chOff x="0" y="0"/>
                  <a:chExt cx="907" cy="227"/>
                </a:xfrm>
              </p:grpSpPr>
              <p:sp>
                <p:nvSpPr>
                  <p:cNvPr id="277565" name="矩形 323645"/>
                  <p:cNvSpPr/>
                  <p:nvPr/>
                </p:nvSpPr>
                <p:spPr>
                  <a:xfrm>
                    <a:off x="0" y="0"/>
                    <a:ext cx="907"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g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77566" name="直接连接符 323646"/>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67" name="直接连接符 323647"/>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277568" name="直接连接符 323648"/>
                  <p:cNvSpPr/>
                  <p:nvPr/>
                </p:nvSpPr>
                <p:spPr>
                  <a:xfrm>
                    <a:off x="672" y="0"/>
                    <a:ext cx="0" cy="227"/>
                  </a:xfrm>
                  <a:prstGeom prst="line">
                    <a:avLst/>
                  </a:prstGeom>
                  <a:ln w="9525" cap="flat" cmpd="sng">
                    <a:solidFill>
                      <a:schemeClr val="tx1"/>
                    </a:solidFill>
                    <a:prstDash val="solid"/>
                    <a:round/>
                    <a:headEnd type="none" w="med" len="med"/>
                    <a:tailEnd type="none" w="med" len="med"/>
                  </a:ln>
                </p:spPr>
              </p:sp>
            </p:grpSp>
            <p:sp>
              <p:nvSpPr>
                <p:cNvPr id="277569" name="直接连接符 323649"/>
                <p:cNvSpPr/>
                <p:nvPr/>
              </p:nvSpPr>
              <p:spPr>
                <a:xfrm>
                  <a:off x="1336" y="1460"/>
                  <a:ext cx="159" cy="227"/>
                </a:xfrm>
                <a:prstGeom prst="line">
                  <a:avLst/>
                </a:prstGeom>
                <a:ln w="19050" cap="flat" cmpd="sng">
                  <a:solidFill>
                    <a:schemeClr val="accent1"/>
                  </a:solidFill>
                  <a:prstDash val="solid"/>
                  <a:round/>
                  <a:headEnd type="none" w="med" len="med"/>
                  <a:tailEnd type="triangle" w="med" len="med"/>
                </a:ln>
              </p:spPr>
            </p:sp>
            <p:sp>
              <p:nvSpPr>
                <p:cNvPr id="277570" name="直接连接符 323650"/>
                <p:cNvSpPr/>
                <p:nvPr/>
              </p:nvSpPr>
              <p:spPr>
                <a:xfrm flipV="1">
                  <a:off x="1169" y="1145"/>
                  <a:ext cx="159" cy="227"/>
                </a:xfrm>
                <a:prstGeom prst="line">
                  <a:avLst/>
                </a:prstGeom>
                <a:ln w="19050" cap="flat" cmpd="sng">
                  <a:solidFill>
                    <a:schemeClr val="tx2"/>
                  </a:solidFill>
                  <a:prstDash val="solid"/>
                  <a:round/>
                  <a:headEnd type="none" w="med" len="med"/>
                  <a:tailEnd type="triangle" w="med" len="med"/>
                </a:ln>
              </p:spPr>
            </p:sp>
            <p:sp>
              <p:nvSpPr>
                <p:cNvPr id="277571" name="直接连接符 323651"/>
                <p:cNvSpPr/>
                <p:nvPr/>
              </p:nvSpPr>
              <p:spPr>
                <a:xfrm flipH="1" flipV="1">
                  <a:off x="1488" y="1500"/>
                  <a:ext cx="249" cy="249"/>
                </a:xfrm>
                <a:prstGeom prst="line">
                  <a:avLst/>
                </a:prstGeom>
                <a:ln w="19050" cap="flat" cmpd="sng">
                  <a:solidFill>
                    <a:schemeClr val="tx2"/>
                  </a:solidFill>
                  <a:prstDash val="solid"/>
                  <a:round/>
                  <a:headEnd type="none" w="med" len="med"/>
                  <a:tailEnd type="triangle" w="med" len="med"/>
                </a:ln>
              </p:spPr>
            </p:sp>
            <p:sp>
              <p:nvSpPr>
                <p:cNvPr id="277572" name="直接连接符 323652"/>
                <p:cNvSpPr/>
                <p:nvPr/>
              </p:nvSpPr>
              <p:spPr>
                <a:xfrm flipH="1" flipV="1">
                  <a:off x="1968" y="1116"/>
                  <a:ext cx="249" cy="249"/>
                </a:xfrm>
                <a:prstGeom prst="line">
                  <a:avLst/>
                </a:prstGeom>
                <a:ln w="19050" cap="flat" cmpd="sng">
                  <a:solidFill>
                    <a:schemeClr val="tx2"/>
                  </a:solidFill>
                  <a:prstDash val="solid"/>
                  <a:round/>
                  <a:headEnd type="none" w="med" len="med"/>
                  <a:tailEnd type="triangle" w="med" len="med"/>
                </a:ln>
              </p:spPr>
            </p:sp>
            <p:sp>
              <p:nvSpPr>
                <p:cNvPr id="277573" name="直接连接符 323653"/>
                <p:cNvSpPr/>
                <p:nvPr/>
              </p:nvSpPr>
              <p:spPr>
                <a:xfrm flipH="1" flipV="1">
                  <a:off x="1344" y="723"/>
                  <a:ext cx="249" cy="249"/>
                </a:xfrm>
                <a:prstGeom prst="line">
                  <a:avLst/>
                </a:prstGeom>
                <a:ln w="19050" cap="flat" cmpd="sng">
                  <a:solidFill>
                    <a:schemeClr val="tx2"/>
                  </a:solidFill>
                  <a:prstDash val="solid"/>
                  <a:round/>
                  <a:headEnd type="none" w="med" len="med"/>
                  <a:tailEnd type="triangle" w="med" len="med"/>
                </a:ln>
              </p:spPr>
            </p:sp>
            <p:sp>
              <p:nvSpPr>
                <p:cNvPr id="277574" name="矩形 323654"/>
                <p:cNvSpPr/>
                <p:nvPr/>
              </p:nvSpPr>
              <p:spPr>
                <a:xfrm>
                  <a:off x="205"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T</a:t>
                  </a:r>
                  <a:endParaRPr lang="en-US" altLang="x-none" sz="2400" dirty="0">
                    <a:latin typeface="Times New Roman" panose="02020603050405020304" pitchFamily="2" charset="0"/>
                    <a:ea typeface="宋体" panose="02010600030101010101" pitchFamily="2" charset="-122"/>
                  </a:endParaRPr>
                </a:p>
              </p:txBody>
            </p:sp>
            <p:grpSp>
              <p:nvGrpSpPr>
                <p:cNvPr id="277575" name="组合 323655"/>
                <p:cNvGrpSpPr/>
                <p:nvPr/>
              </p:nvGrpSpPr>
              <p:grpSpPr>
                <a:xfrm>
                  <a:off x="440" y="100"/>
                  <a:ext cx="480" cy="144"/>
                  <a:chOff x="0" y="0"/>
                  <a:chExt cx="480" cy="144"/>
                </a:xfrm>
              </p:grpSpPr>
              <p:sp>
                <p:nvSpPr>
                  <p:cNvPr id="277576" name="直接连接符 323656"/>
                  <p:cNvSpPr/>
                  <p:nvPr/>
                </p:nvSpPr>
                <p:spPr>
                  <a:xfrm>
                    <a:off x="0" y="0"/>
                    <a:ext cx="192" cy="0"/>
                  </a:xfrm>
                  <a:prstGeom prst="line">
                    <a:avLst/>
                  </a:prstGeom>
                  <a:ln w="19050" cap="flat" cmpd="sng">
                    <a:solidFill>
                      <a:schemeClr val="hlink"/>
                    </a:solidFill>
                    <a:prstDash val="solid"/>
                    <a:round/>
                    <a:headEnd type="none" w="med" len="med"/>
                    <a:tailEnd type="none" w="med" len="med"/>
                  </a:ln>
                </p:spPr>
              </p:sp>
              <p:sp>
                <p:nvSpPr>
                  <p:cNvPr id="277577" name="直接连接符 323657"/>
                  <p:cNvSpPr/>
                  <p:nvPr/>
                </p:nvSpPr>
                <p:spPr>
                  <a:xfrm>
                    <a:off x="192" y="0"/>
                    <a:ext cx="0" cy="144"/>
                  </a:xfrm>
                  <a:prstGeom prst="line">
                    <a:avLst/>
                  </a:prstGeom>
                  <a:ln w="19050" cap="flat" cmpd="sng">
                    <a:solidFill>
                      <a:schemeClr val="hlink"/>
                    </a:solidFill>
                    <a:prstDash val="solid"/>
                    <a:round/>
                    <a:headEnd type="none" w="med" len="med"/>
                    <a:tailEnd type="none" w="med" len="med"/>
                  </a:ln>
                </p:spPr>
              </p:sp>
              <p:sp>
                <p:nvSpPr>
                  <p:cNvPr id="277578" name="直接连接符 323658"/>
                  <p:cNvSpPr/>
                  <p:nvPr/>
                </p:nvSpPr>
                <p:spPr>
                  <a:xfrm>
                    <a:off x="192" y="144"/>
                    <a:ext cx="288" cy="0"/>
                  </a:xfrm>
                  <a:prstGeom prst="line">
                    <a:avLst/>
                  </a:prstGeom>
                  <a:ln w="19050" cap="flat" cmpd="sng">
                    <a:solidFill>
                      <a:schemeClr val="hlink"/>
                    </a:solidFill>
                    <a:prstDash val="solid"/>
                    <a:round/>
                    <a:headEnd type="none" w="med" len="med"/>
                    <a:tailEnd type="triangle" w="med" len="med"/>
                  </a:ln>
                </p:spPr>
              </p:sp>
            </p:grpSp>
          </p:grpSp>
        </p:grpSp>
        <p:grpSp>
          <p:nvGrpSpPr>
            <p:cNvPr id="277579" name="组合 323659"/>
            <p:cNvGrpSpPr/>
            <p:nvPr/>
          </p:nvGrpSpPr>
          <p:grpSpPr>
            <a:xfrm>
              <a:off x="1056" y="0"/>
              <a:ext cx="1741" cy="2255"/>
              <a:chOff x="0" y="0"/>
              <a:chExt cx="1741" cy="2255"/>
            </a:xfrm>
          </p:grpSpPr>
          <p:grpSp>
            <p:nvGrpSpPr>
              <p:cNvPr id="277580" name="组合 323660"/>
              <p:cNvGrpSpPr/>
              <p:nvPr/>
            </p:nvGrpSpPr>
            <p:grpSpPr>
              <a:xfrm>
                <a:off x="48" y="156"/>
                <a:ext cx="1693" cy="2099"/>
                <a:chOff x="0" y="0"/>
                <a:chExt cx="1693" cy="2099"/>
              </a:xfrm>
            </p:grpSpPr>
            <p:sp>
              <p:nvSpPr>
                <p:cNvPr id="277581" name="矩形 323661"/>
                <p:cNvSpPr/>
                <p:nvPr/>
              </p:nvSpPr>
              <p:spPr>
                <a:xfrm>
                  <a:off x="624" y="1872"/>
                  <a:ext cx="1002"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二</a:t>
                  </a:r>
                  <a:r>
                    <a:rPr lang="zh-CN" altLang="en-US" sz="2000" b="1" dirty="0">
                      <a:latin typeface="宋体" panose="02010600030101010101" pitchFamily="2" charset="-122"/>
                      <a:ea typeface="宋体" panose="02010600030101010101" pitchFamily="2" charset="-122"/>
                    </a:rPr>
                    <a:t>叉链表</a:t>
                  </a:r>
                  <a:endParaRPr lang="zh-CN" altLang="en-US" sz="2000" b="1" dirty="0">
                    <a:latin typeface="宋体" panose="02010600030101010101" pitchFamily="2" charset="-122"/>
                    <a:ea typeface="宋体" panose="02010600030101010101" pitchFamily="2" charset="-122"/>
                  </a:endParaRPr>
                </a:p>
              </p:txBody>
            </p:sp>
            <p:grpSp>
              <p:nvGrpSpPr>
                <p:cNvPr id="277582" name="组合 323662"/>
                <p:cNvGrpSpPr/>
                <p:nvPr/>
              </p:nvGrpSpPr>
              <p:grpSpPr>
                <a:xfrm>
                  <a:off x="611" y="0"/>
                  <a:ext cx="589" cy="227"/>
                  <a:chOff x="0" y="0"/>
                  <a:chExt cx="589" cy="227"/>
                </a:xfrm>
              </p:grpSpPr>
              <p:sp>
                <p:nvSpPr>
                  <p:cNvPr id="277583" name="矩形 323663"/>
                  <p:cNvSpPr/>
                  <p:nvPr/>
                </p:nvSpPr>
                <p:spPr>
                  <a:xfrm>
                    <a:off x="0" y="0"/>
                    <a:ext cx="589"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a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77584" name="直接连接符 323664"/>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85" name="直接连接符 323665"/>
                  <p:cNvSpPr/>
                  <p:nvPr/>
                </p:nvSpPr>
                <p:spPr>
                  <a:xfrm>
                    <a:off x="384" y="0"/>
                    <a:ext cx="0" cy="227"/>
                  </a:xfrm>
                  <a:prstGeom prst="line">
                    <a:avLst/>
                  </a:prstGeom>
                  <a:ln w="9525" cap="flat" cmpd="sng">
                    <a:solidFill>
                      <a:schemeClr val="tx1"/>
                    </a:solidFill>
                    <a:prstDash val="solid"/>
                    <a:round/>
                    <a:headEnd type="none" w="med" len="med"/>
                    <a:tailEnd type="none" w="med" len="med"/>
                  </a:ln>
                </p:spPr>
              </p:sp>
            </p:grpSp>
            <p:grpSp>
              <p:nvGrpSpPr>
                <p:cNvPr id="277586" name="组合 323666"/>
                <p:cNvGrpSpPr/>
                <p:nvPr/>
              </p:nvGrpSpPr>
              <p:grpSpPr>
                <a:xfrm>
                  <a:off x="288" y="392"/>
                  <a:ext cx="589" cy="227"/>
                  <a:chOff x="0" y="0"/>
                  <a:chExt cx="589" cy="227"/>
                </a:xfrm>
              </p:grpSpPr>
              <p:sp>
                <p:nvSpPr>
                  <p:cNvPr id="277587" name="矩形 323667"/>
                  <p:cNvSpPr/>
                  <p:nvPr/>
                </p:nvSpPr>
                <p:spPr>
                  <a:xfrm>
                    <a:off x="0" y="0"/>
                    <a:ext cx="589"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277588" name="直接连接符 323668"/>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89" name="直接连接符 323669"/>
                  <p:cNvSpPr/>
                  <p:nvPr/>
                </p:nvSpPr>
                <p:spPr>
                  <a:xfrm>
                    <a:off x="384" y="0"/>
                    <a:ext cx="0" cy="227"/>
                  </a:xfrm>
                  <a:prstGeom prst="line">
                    <a:avLst/>
                  </a:prstGeom>
                  <a:ln w="9525" cap="flat" cmpd="sng">
                    <a:solidFill>
                      <a:schemeClr val="tx1"/>
                    </a:solidFill>
                    <a:prstDash val="solid"/>
                    <a:round/>
                    <a:headEnd type="none" w="med" len="med"/>
                    <a:tailEnd type="none" w="med" len="med"/>
                  </a:ln>
                </p:spPr>
              </p:sp>
            </p:grpSp>
            <p:grpSp>
              <p:nvGrpSpPr>
                <p:cNvPr id="277590" name="组合 323670"/>
                <p:cNvGrpSpPr/>
                <p:nvPr/>
              </p:nvGrpSpPr>
              <p:grpSpPr>
                <a:xfrm>
                  <a:off x="0" y="784"/>
                  <a:ext cx="589" cy="227"/>
                  <a:chOff x="0" y="0"/>
                  <a:chExt cx="589" cy="227"/>
                </a:xfrm>
              </p:grpSpPr>
              <p:sp>
                <p:nvSpPr>
                  <p:cNvPr id="277591" name="矩形 323671"/>
                  <p:cNvSpPr/>
                  <p:nvPr/>
                </p:nvSpPr>
                <p:spPr>
                  <a:xfrm>
                    <a:off x="0" y="0"/>
                    <a:ext cx="589"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c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77592" name="直接连接符 323672"/>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93" name="直接连接符 323673"/>
                  <p:cNvSpPr/>
                  <p:nvPr/>
                </p:nvSpPr>
                <p:spPr>
                  <a:xfrm>
                    <a:off x="384" y="0"/>
                    <a:ext cx="0" cy="227"/>
                  </a:xfrm>
                  <a:prstGeom prst="line">
                    <a:avLst/>
                  </a:prstGeom>
                  <a:ln w="9525" cap="flat" cmpd="sng">
                    <a:solidFill>
                      <a:schemeClr val="tx1"/>
                    </a:solidFill>
                    <a:prstDash val="solid"/>
                    <a:round/>
                    <a:headEnd type="none" w="med" len="med"/>
                    <a:tailEnd type="none" w="med" len="med"/>
                  </a:ln>
                </p:spPr>
              </p:sp>
            </p:grpSp>
            <p:grpSp>
              <p:nvGrpSpPr>
                <p:cNvPr id="277594" name="组合 323674"/>
                <p:cNvGrpSpPr/>
                <p:nvPr/>
              </p:nvGrpSpPr>
              <p:grpSpPr>
                <a:xfrm>
                  <a:off x="720" y="792"/>
                  <a:ext cx="589" cy="227"/>
                  <a:chOff x="0" y="0"/>
                  <a:chExt cx="589" cy="227"/>
                </a:xfrm>
              </p:grpSpPr>
              <p:sp>
                <p:nvSpPr>
                  <p:cNvPr id="277595" name="矩形 323675"/>
                  <p:cNvSpPr/>
                  <p:nvPr/>
                </p:nvSpPr>
                <p:spPr>
                  <a:xfrm>
                    <a:off x="0" y="0"/>
                    <a:ext cx="589"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277596" name="直接连接符 323676"/>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597" name="直接连接符 323677"/>
                  <p:cNvSpPr/>
                  <p:nvPr/>
                </p:nvSpPr>
                <p:spPr>
                  <a:xfrm>
                    <a:off x="384" y="0"/>
                    <a:ext cx="0" cy="227"/>
                  </a:xfrm>
                  <a:prstGeom prst="line">
                    <a:avLst/>
                  </a:prstGeom>
                  <a:ln w="9525" cap="flat" cmpd="sng">
                    <a:solidFill>
                      <a:schemeClr val="tx1"/>
                    </a:solidFill>
                    <a:prstDash val="solid"/>
                    <a:round/>
                    <a:headEnd type="none" w="med" len="med"/>
                    <a:tailEnd type="none" w="med" len="med"/>
                  </a:ln>
                </p:spPr>
              </p:sp>
            </p:grpSp>
            <p:grpSp>
              <p:nvGrpSpPr>
                <p:cNvPr id="277598" name="组合 323678"/>
                <p:cNvGrpSpPr/>
                <p:nvPr/>
              </p:nvGrpSpPr>
              <p:grpSpPr>
                <a:xfrm>
                  <a:off x="384" y="1200"/>
                  <a:ext cx="589" cy="227"/>
                  <a:chOff x="0" y="0"/>
                  <a:chExt cx="589" cy="227"/>
                </a:xfrm>
              </p:grpSpPr>
              <p:sp>
                <p:nvSpPr>
                  <p:cNvPr id="277599" name="矩形 323679"/>
                  <p:cNvSpPr/>
                  <p:nvPr/>
                </p:nvSpPr>
                <p:spPr>
                  <a:xfrm>
                    <a:off x="0" y="0"/>
                    <a:ext cx="589"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277600" name="直接连接符 323680"/>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601" name="直接连接符 323681"/>
                  <p:cNvSpPr/>
                  <p:nvPr/>
                </p:nvSpPr>
                <p:spPr>
                  <a:xfrm>
                    <a:off x="384" y="0"/>
                    <a:ext cx="0" cy="227"/>
                  </a:xfrm>
                  <a:prstGeom prst="line">
                    <a:avLst/>
                  </a:prstGeom>
                  <a:ln w="9525" cap="flat" cmpd="sng">
                    <a:solidFill>
                      <a:schemeClr val="tx1"/>
                    </a:solidFill>
                    <a:prstDash val="solid"/>
                    <a:round/>
                    <a:headEnd type="none" w="med" len="med"/>
                    <a:tailEnd type="none" w="med" len="med"/>
                  </a:ln>
                </p:spPr>
              </p:sp>
            </p:grpSp>
            <p:grpSp>
              <p:nvGrpSpPr>
                <p:cNvPr id="277602" name="组合 323682"/>
                <p:cNvGrpSpPr/>
                <p:nvPr/>
              </p:nvGrpSpPr>
              <p:grpSpPr>
                <a:xfrm>
                  <a:off x="768" y="1584"/>
                  <a:ext cx="589" cy="227"/>
                  <a:chOff x="0" y="0"/>
                  <a:chExt cx="589" cy="227"/>
                </a:xfrm>
              </p:grpSpPr>
              <p:sp>
                <p:nvSpPr>
                  <p:cNvPr id="277603" name="矩形 323683"/>
                  <p:cNvSpPr/>
                  <p:nvPr/>
                </p:nvSpPr>
                <p:spPr>
                  <a:xfrm>
                    <a:off x="0" y="0"/>
                    <a:ext cx="589"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g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77604" name="直接连接符 323684"/>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605" name="直接连接符 323685"/>
                  <p:cNvSpPr/>
                  <p:nvPr/>
                </p:nvSpPr>
                <p:spPr>
                  <a:xfrm>
                    <a:off x="384" y="0"/>
                    <a:ext cx="0" cy="227"/>
                  </a:xfrm>
                  <a:prstGeom prst="line">
                    <a:avLst/>
                  </a:prstGeom>
                  <a:ln w="9525" cap="flat" cmpd="sng">
                    <a:solidFill>
                      <a:schemeClr val="tx1"/>
                    </a:solidFill>
                    <a:prstDash val="solid"/>
                    <a:round/>
                    <a:headEnd type="none" w="med" len="med"/>
                    <a:tailEnd type="none" w="med" len="med"/>
                  </a:ln>
                </p:spPr>
              </p:sp>
            </p:grpSp>
            <p:grpSp>
              <p:nvGrpSpPr>
                <p:cNvPr id="277606" name="组合 323686"/>
                <p:cNvGrpSpPr/>
                <p:nvPr/>
              </p:nvGrpSpPr>
              <p:grpSpPr>
                <a:xfrm>
                  <a:off x="1104" y="1197"/>
                  <a:ext cx="589" cy="227"/>
                  <a:chOff x="0" y="0"/>
                  <a:chExt cx="589" cy="227"/>
                </a:xfrm>
              </p:grpSpPr>
              <p:sp>
                <p:nvSpPr>
                  <p:cNvPr id="277607" name="矩形 323687"/>
                  <p:cNvSpPr/>
                  <p:nvPr/>
                </p:nvSpPr>
                <p:spPr>
                  <a:xfrm>
                    <a:off x="0" y="0"/>
                    <a:ext cx="589"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f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77608" name="直接连接符 323688"/>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277609" name="直接连接符 323689"/>
                  <p:cNvSpPr/>
                  <p:nvPr/>
                </p:nvSpPr>
                <p:spPr>
                  <a:xfrm>
                    <a:off x="384" y="0"/>
                    <a:ext cx="0" cy="227"/>
                  </a:xfrm>
                  <a:prstGeom prst="line">
                    <a:avLst/>
                  </a:prstGeom>
                  <a:ln w="9525" cap="flat" cmpd="sng">
                    <a:solidFill>
                      <a:schemeClr val="tx1"/>
                    </a:solidFill>
                    <a:prstDash val="solid"/>
                    <a:round/>
                    <a:headEnd type="none" w="med" len="med"/>
                    <a:tailEnd type="none" w="med" len="med"/>
                  </a:ln>
                </p:spPr>
              </p:sp>
            </p:grpSp>
            <p:sp>
              <p:nvSpPr>
                <p:cNvPr id="277610" name="直接连接符 323690"/>
                <p:cNvSpPr/>
                <p:nvPr/>
              </p:nvSpPr>
              <p:spPr>
                <a:xfrm flipH="1">
                  <a:off x="576" y="136"/>
                  <a:ext cx="136" cy="249"/>
                </a:xfrm>
                <a:prstGeom prst="line">
                  <a:avLst/>
                </a:prstGeom>
                <a:ln w="19050" cap="flat" cmpd="sng">
                  <a:solidFill>
                    <a:schemeClr val="tx1"/>
                  </a:solidFill>
                  <a:prstDash val="solid"/>
                  <a:round/>
                  <a:headEnd type="none" w="med" len="med"/>
                  <a:tailEnd type="triangle" w="med" len="med"/>
                </a:ln>
              </p:spPr>
            </p:sp>
            <p:sp>
              <p:nvSpPr>
                <p:cNvPr id="277611" name="直接连接符 323691"/>
                <p:cNvSpPr/>
                <p:nvPr/>
              </p:nvSpPr>
              <p:spPr>
                <a:xfrm flipH="1">
                  <a:off x="288" y="535"/>
                  <a:ext cx="136" cy="249"/>
                </a:xfrm>
                <a:prstGeom prst="line">
                  <a:avLst/>
                </a:prstGeom>
                <a:ln w="19050" cap="flat" cmpd="sng">
                  <a:solidFill>
                    <a:schemeClr val="tx1"/>
                  </a:solidFill>
                  <a:prstDash val="solid"/>
                  <a:round/>
                  <a:headEnd type="none" w="med" len="med"/>
                  <a:tailEnd type="triangle" w="med" len="med"/>
                </a:ln>
              </p:spPr>
            </p:sp>
            <p:sp>
              <p:nvSpPr>
                <p:cNvPr id="277612" name="直接连接符 323692"/>
                <p:cNvSpPr/>
                <p:nvPr/>
              </p:nvSpPr>
              <p:spPr>
                <a:xfrm>
                  <a:off x="776" y="544"/>
                  <a:ext cx="181" cy="249"/>
                </a:xfrm>
                <a:prstGeom prst="line">
                  <a:avLst/>
                </a:prstGeom>
                <a:ln w="19050" cap="flat" cmpd="sng">
                  <a:solidFill>
                    <a:schemeClr val="tx1"/>
                  </a:solidFill>
                  <a:prstDash val="solid"/>
                  <a:round/>
                  <a:headEnd type="none" w="med" len="med"/>
                  <a:tailEnd type="triangle" w="med" len="med"/>
                </a:ln>
              </p:spPr>
            </p:sp>
            <p:sp>
              <p:nvSpPr>
                <p:cNvPr id="277613" name="直接连接符 323693"/>
                <p:cNvSpPr/>
                <p:nvPr/>
              </p:nvSpPr>
              <p:spPr>
                <a:xfrm flipH="1">
                  <a:off x="683" y="943"/>
                  <a:ext cx="136" cy="249"/>
                </a:xfrm>
                <a:prstGeom prst="line">
                  <a:avLst/>
                </a:prstGeom>
                <a:ln w="19050" cap="flat" cmpd="sng">
                  <a:solidFill>
                    <a:schemeClr val="tx1"/>
                  </a:solidFill>
                  <a:prstDash val="solid"/>
                  <a:round/>
                  <a:headEnd type="none" w="med" len="med"/>
                  <a:tailEnd type="triangle" w="med" len="med"/>
                </a:ln>
              </p:spPr>
            </p:sp>
            <p:sp>
              <p:nvSpPr>
                <p:cNvPr id="277614" name="直接连接符 323694"/>
                <p:cNvSpPr/>
                <p:nvPr/>
              </p:nvSpPr>
              <p:spPr>
                <a:xfrm>
                  <a:off x="1163" y="952"/>
                  <a:ext cx="181" cy="249"/>
                </a:xfrm>
                <a:prstGeom prst="line">
                  <a:avLst/>
                </a:prstGeom>
                <a:ln w="19050" cap="flat" cmpd="sng">
                  <a:solidFill>
                    <a:schemeClr val="tx1"/>
                  </a:solidFill>
                  <a:prstDash val="solid"/>
                  <a:round/>
                  <a:headEnd type="none" w="med" len="med"/>
                  <a:tailEnd type="triangle" w="med" len="med"/>
                </a:ln>
              </p:spPr>
            </p:sp>
            <p:sp>
              <p:nvSpPr>
                <p:cNvPr id="277615" name="直接连接符 323695"/>
                <p:cNvSpPr/>
                <p:nvPr/>
              </p:nvSpPr>
              <p:spPr>
                <a:xfrm>
                  <a:off x="864" y="1335"/>
                  <a:ext cx="181" cy="249"/>
                </a:xfrm>
                <a:prstGeom prst="line">
                  <a:avLst/>
                </a:prstGeom>
                <a:ln w="19050" cap="flat" cmpd="sng">
                  <a:solidFill>
                    <a:schemeClr val="tx1"/>
                  </a:solidFill>
                  <a:prstDash val="solid"/>
                  <a:round/>
                  <a:headEnd type="none" w="med" len="med"/>
                  <a:tailEnd type="triangle" w="med" len="med"/>
                </a:ln>
              </p:spPr>
            </p:sp>
          </p:grpSp>
          <p:sp>
            <p:nvSpPr>
              <p:cNvPr id="277616" name="矩形 323696"/>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T</a:t>
                </a:r>
                <a:endParaRPr lang="en-US" altLang="x-none" sz="2400" dirty="0">
                  <a:latin typeface="Times New Roman" panose="02020603050405020304" pitchFamily="2" charset="0"/>
                  <a:ea typeface="宋体" panose="02010600030101010101" pitchFamily="2" charset="-122"/>
                </a:endParaRPr>
              </a:p>
            </p:txBody>
          </p:sp>
          <p:grpSp>
            <p:nvGrpSpPr>
              <p:cNvPr id="277617" name="组合 323697"/>
              <p:cNvGrpSpPr/>
              <p:nvPr/>
            </p:nvGrpSpPr>
            <p:grpSpPr>
              <a:xfrm>
                <a:off x="171" y="108"/>
                <a:ext cx="480" cy="144"/>
                <a:chOff x="0" y="0"/>
                <a:chExt cx="480" cy="144"/>
              </a:xfrm>
            </p:grpSpPr>
            <p:sp>
              <p:nvSpPr>
                <p:cNvPr id="277618" name="直接连接符 323698"/>
                <p:cNvSpPr/>
                <p:nvPr/>
              </p:nvSpPr>
              <p:spPr>
                <a:xfrm>
                  <a:off x="0" y="0"/>
                  <a:ext cx="192" cy="0"/>
                </a:xfrm>
                <a:prstGeom prst="line">
                  <a:avLst/>
                </a:prstGeom>
                <a:ln w="19050" cap="flat" cmpd="sng">
                  <a:solidFill>
                    <a:schemeClr val="tx1"/>
                  </a:solidFill>
                  <a:prstDash val="solid"/>
                  <a:round/>
                  <a:headEnd type="none" w="med" len="med"/>
                  <a:tailEnd type="none" w="med" len="med"/>
                </a:ln>
              </p:spPr>
            </p:sp>
            <p:sp>
              <p:nvSpPr>
                <p:cNvPr id="277619" name="直接连接符 323699"/>
                <p:cNvSpPr/>
                <p:nvPr/>
              </p:nvSpPr>
              <p:spPr>
                <a:xfrm>
                  <a:off x="192" y="0"/>
                  <a:ext cx="0" cy="144"/>
                </a:xfrm>
                <a:prstGeom prst="line">
                  <a:avLst/>
                </a:prstGeom>
                <a:ln w="19050" cap="flat" cmpd="sng">
                  <a:solidFill>
                    <a:schemeClr val="tx1"/>
                  </a:solidFill>
                  <a:prstDash val="solid"/>
                  <a:round/>
                  <a:headEnd type="none" w="med" len="med"/>
                  <a:tailEnd type="none" w="med" len="med"/>
                </a:ln>
              </p:spPr>
            </p:sp>
            <p:sp>
              <p:nvSpPr>
                <p:cNvPr id="277620" name="直接连接符 323700"/>
                <p:cNvSpPr/>
                <p:nvPr/>
              </p:nvSpPr>
              <p:spPr>
                <a:xfrm>
                  <a:off x="192" y="144"/>
                  <a:ext cx="288" cy="0"/>
                </a:xfrm>
                <a:prstGeom prst="line">
                  <a:avLst/>
                </a:prstGeom>
                <a:ln w="19050" cap="flat" cmpd="sng">
                  <a:solidFill>
                    <a:schemeClr val="tx1"/>
                  </a:solidFill>
                  <a:prstDash val="solid"/>
                  <a:round/>
                  <a:headEnd type="none" w="med" len="med"/>
                  <a:tailEnd type="triangle" w="med" len="med"/>
                </a:ln>
              </p:spPr>
            </p:sp>
          </p:gr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10" name="标题 324609"/>
          <p:cNvSpPr>
            <a:spLocks noGrp="1"/>
          </p:cNvSpPr>
          <p:nvPr>
            <p:ph type="ctrTitle" sz="quarter"/>
          </p:nvPr>
        </p:nvSpPr>
        <p:spPr>
          <a:xfrm>
            <a:off x="1676400" y="427038"/>
            <a:ext cx="8667750" cy="914400"/>
          </a:xfrm>
        </p:spPr>
        <p:txBody>
          <a:bodyPr lIns="92075" tIns="46038" rIns="92075" bIns="46038" anchor="b"/>
          <a:p>
            <a:pPr defTabSz="914400" fontAlgn="base"/>
            <a:r>
              <a:rPr lang="en-US" altLang="x-none" sz="5400" b="1" strike="noStrike" kern="1200" baseline="0" noProof="1" dirty="0">
                <a:latin typeface="Times New Roman" panose="02020603050405020304" pitchFamily="2" charset="0"/>
                <a:ea typeface="宋体" panose="02010600030101010101" pitchFamily="2" charset="-122"/>
              </a:rPr>
              <a:t>6.3</a:t>
            </a:r>
            <a:r>
              <a:rPr lang="en-US" altLang="x-none" sz="5400" b="1" strike="noStrike" kern="1200" baseline="0" noProof="1" dirty="0">
                <a:latin typeface="宋体" panose="02010600030101010101" pitchFamily="2" charset="-122"/>
                <a:ea typeface="宋体" panose="02010600030101010101" pitchFamily="2" charset="-122"/>
              </a:rPr>
              <a:t>  </a:t>
            </a:r>
            <a:r>
              <a:rPr lang="zh-CN" altLang="en-US" sz="5400" b="1" strike="noStrike" kern="1200" baseline="0" noProof="1" dirty="0">
                <a:latin typeface="楷体_GB2312" pitchFamily="1" charset="-122"/>
                <a:ea typeface="楷体_GB2312" pitchFamily="1" charset="-122"/>
              </a:rPr>
              <a:t>遍历二叉树及其应用</a:t>
            </a:r>
            <a:endParaRPr lang="zh-CN" altLang="en-US" sz="5400" b="1" strike="noStrike" kern="1200" baseline="0" noProof="1" dirty="0">
              <a:latin typeface="楷体_GB2312" pitchFamily="1" charset="-122"/>
              <a:ea typeface="楷体_GB2312" pitchFamily="1" charset="-122"/>
            </a:endParaRPr>
          </a:p>
        </p:txBody>
      </p:sp>
      <p:sp>
        <p:nvSpPr>
          <p:cNvPr id="278530" name="副标题 324610"/>
          <p:cNvSpPr>
            <a:spLocks noGrp="1"/>
          </p:cNvSpPr>
          <p:nvPr>
            <p:ph type="subTitle" sz="quarter" idx="1"/>
          </p:nvPr>
        </p:nvSpPr>
        <p:spPr>
          <a:xfrm>
            <a:off x="1676400" y="1484313"/>
            <a:ext cx="8839200" cy="4752975"/>
          </a:xfrm>
        </p:spPr>
        <p:txBody>
          <a:bodyPr lIns="92075" tIns="46038" rIns="92075" bIns="46038" anchor="ctr"/>
          <a:p>
            <a:pPr algn="l" defTabSz="914400">
              <a:lnSpc>
                <a:spcPct val="110000"/>
              </a:lnSpc>
              <a:buClrTx/>
              <a:buSzPct val="80000"/>
              <a:buNone/>
            </a:pPr>
            <a:r>
              <a:rPr lang="zh-CN" altLang="en-US" b="1" kern="1200" baseline="0" dirty="0">
                <a:solidFill>
                  <a:schemeClr val="folHlink"/>
                </a:solidFill>
                <a:latin typeface="宋体" panose="02010600030101010101" pitchFamily="2" charset="-122"/>
                <a:ea typeface="+mn-ea"/>
                <a:cs typeface="+mn-cs"/>
              </a:rPr>
              <a:t>遍历二叉树</a:t>
            </a:r>
            <a:r>
              <a:rPr lang="en-US" altLang="x-none" b="1" kern="1200" baseline="0" dirty="0">
                <a:latin typeface="+mn-lt"/>
                <a:ea typeface="+mn-ea"/>
                <a:cs typeface="+mn-cs"/>
              </a:rPr>
              <a:t>(Traversing Binary Tree)</a:t>
            </a:r>
            <a:r>
              <a:rPr lang="zh-CN" altLang="en-US" b="1" kern="1200" baseline="0" dirty="0">
                <a:latin typeface="宋体" panose="02010600030101010101" pitchFamily="2" charset="-122"/>
                <a:ea typeface="+mn-ea"/>
                <a:cs typeface="+mn-cs"/>
              </a:rPr>
              <a:t>：</a:t>
            </a:r>
            <a:r>
              <a:rPr lang="zh-CN" altLang="en-US" sz="2800" b="1" kern="1200" baseline="0" dirty="0">
                <a:latin typeface="宋体" panose="02010600030101010101" pitchFamily="2" charset="-122"/>
                <a:ea typeface="+mn-ea"/>
                <a:cs typeface="+mn-cs"/>
              </a:rPr>
              <a:t>是指</a:t>
            </a:r>
            <a:r>
              <a:rPr lang="zh-CN" altLang="en-US" sz="2800" b="1" kern="1200" baseline="0" dirty="0">
                <a:solidFill>
                  <a:schemeClr val="tx2"/>
                </a:solidFill>
                <a:latin typeface="宋体" panose="02010600030101010101" pitchFamily="2" charset="-122"/>
                <a:ea typeface="+mn-ea"/>
                <a:cs typeface="+mn-cs"/>
              </a:rPr>
              <a:t>按指定的规律</a:t>
            </a:r>
            <a:r>
              <a:rPr lang="zh-CN" altLang="en-US" sz="2800" b="1" kern="1200" baseline="0" dirty="0">
                <a:latin typeface="宋体" panose="02010600030101010101" pitchFamily="2" charset="-122"/>
                <a:ea typeface="+mn-ea"/>
                <a:cs typeface="+mn-cs"/>
              </a:rPr>
              <a:t>对二叉树中的</a:t>
            </a:r>
            <a:r>
              <a:rPr lang="zh-CN" altLang="en-US" sz="2800" b="1" kern="1200" baseline="0" dirty="0">
                <a:solidFill>
                  <a:schemeClr val="tx2"/>
                </a:solidFill>
                <a:latin typeface="宋体" panose="02010600030101010101" pitchFamily="2" charset="-122"/>
                <a:ea typeface="+mn-ea"/>
                <a:cs typeface="+mn-cs"/>
              </a:rPr>
              <a:t>每个结点访问一次且仅访问一次</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a:p>
            <a:pPr algn="l" defTabSz="914400">
              <a:lnSpc>
                <a:spcPct val="110000"/>
              </a:lnSpc>
              <a:buClrTx/>
              <a:buSzPct val="80000"/>
              <a:buNone/>
            </a:pPr>
            <a:r>
              <a:rPr lang="zh-CN" altLang="en-US" kern="1200" baseline="0" dirty="0">
                <a:latin typeface="宋体" panose="02010600030101010101" pitchFamily="2" charset="-122"/>
                <a:ea typeface="+mn-ea"/>
                <a:cs typeface="+mn-cs"/>
              </a:rPr>
              <a:t>    </a:t>
            </a:r>
            <a:r>
              <a:rPr lang="zh-CN" altLang="en-US" sz="2800" b="1" kern="1200" baseline="0" dirty="0">
                <a:latin typeface="宋体" panose="02010600030101010101" pitchFamily="2" charset="-122"/>
                <a:ea typeface="+mn-ea"/>
                <a:cs typeface="+mn-cs"/>
              </a:rPr>
              <a:t>所谓</a:t>
            </a:r>
            <a:r>
              <a:rPr lang="zh-CN" altLang="en-US" sz="2800" b="1" kern="1200" baseline="0" dirty="0">
                <a:solidFill>
                  <a:schemeClr val="folHlink"/>
                </a:solidFill>
                <a:latin typeface="宋体" panose="02010600030101010101" pitchFamily="2" charset="-122"/>
                <a:ea typeface="+mn-ea"/>
                <a:cs typeface="+mn-cs"/>
              </a:rPr>
              <a:t>访问</a:t>
            </a:r>
            <a:r>
              <a:rPr lang="zh-CN" altLang="en-US" sz="2800" b="1" kern="1200" baseline="0" dirty="0">
                <a:latin typeface="宋体" panose="02010600030101010101" pitchFamily="2" charset="-122"/>
                <a:ea typeface="+mn-ea"/>
                <a:cs typeface="+mn-cs"/>
              </a:rPr>
              <a:t>是指对结点做某种处理。如：输出信息</a:t>
            </a:r>
            <a:r>
              <a:rPr lang="zh-CN" altLang="en-US" sz="2800" b="1" kern="1200" baseline="0" dirty="0">
                <a:latin typeface="+mn-lt"/>
                <a:ea typeface="+mn-ea"/>
                <a:cs typeface="+mn-cs"/>
              </a:rPr>
              <a:t>、修改结点的值等</a:t>
            </a:r>
            <a:r>
              <a:rPr lang="zh-CN" altLang="en-US" sz="2800" b="1" kern="1200" baseline="0" dirty="0">
                <a:latin typeface="宋体" panose="02010600030101010101" pitchFamily="2" charset="-122"/>
                <a:ea typeface="+mn-ea"/>
                <a:cs typeface="+mn-cs"/>
              </a:rPr>
              <a:t>。</a:t>
            </a:r>
            <a:endParaRPr lang="zh-CN" altLang="en-US" sz="2800" b="1" kern="1200" baseline="0" dirty="0">
              <a:latin typeface="宋体" panose="02010600030101010101" pitchFamily="2" charset="-122"/>
              <a:ea typeface="+mn-ea"/>
              <a:cs typeface="+mn-cs"/>
            </a:endParaRPr>
          </a:p>
          <a:p>
            <a:pPr algn="l" defTabSz="914400">
              <a:lnSpc>
                <a:spcPct val="110000"/>
              </a:lnSpc>
              <a:buClrTx/>
              <a:buSzPct val="80000"/>
              <a:buNone/>
            </a:pPr>
            <a:r>
              <a:rPr lang="zh-CN" altLang="en-US" sz="2800" b="1" kern="1200" baseline="0" dirty="0">
                <a:latin typeface="宋体" panose="02010600030101010101" pitchFamily="2" charset="-122"/>
                <a:ea typeface="+mn-ea"/>
                <a:cs typeface="+mn-cs"/>
              </a:rPr>
              <a:t>    二叉树是一种非线性结构，每个结点都可能有左</a:t>
            </a:r>
            <a:r>
              <a:rPr lang="zh-CN" altLang="en-US" sz="2800" b="1" kern="1200" baseline="0" dirty="0">
                <a:latin typeface="+mn-lt"/>
                <a:ea typeface="+mn-ea"/>
                <a:cs typeface="+mn-cs"/>
              </a:rPr>
              <a:t>、</a:t>
            </a:r>
            <a:r>
              <a:rPr lang="zh-CN" altLang="en-US" sz="2800" b="1" kern="1200" baseline="0" dirty="0">
                <a:latin typeface="宋体" panose="02010600030101010101" pitchFamily="2" charset="-122"/>
                <a:ea typeface="+mn-ea"/>
                <a:cs typeface="+mn-cs"/>
              </a:rPr>
              <a:t>右两棵子树，因此，需要寻找一种规律，使二叉树上的结点能排列在一个线性队列上，从而便于遍历。</a:t>
            </a:r>
            <a:endParaRPr lang="zh-CN" altLang="en-US" sz="2800" b="1" kern="1200" baseline="0" dirty="0">
              <a:latin typeface="宋体" panose="02010600030101010101" pitchFamily="2" charset="-122"/>
              <a:ea typeface="+mn-ea"/>
              <a:cs typeface="+mn-cs"/>
            </a:endParaRPr>
          </a:p>
          <a:p>
            <a:pPr algn="l" defTabSz="914400">
              <a:lnSpc>
                <a:spcPct val="110000"/>
              </a:lnSpc>
              <a:buClrTx/>
              <a:buSzPct val="80000"/>
              <a:buNone/>
            </a:pPr>
            <a:r>
              <a:rPr lang="zh-CN" altLang="en-US" sz="2800" b="1" kern="1200" baseline="0" dirty="0">
                <a:latin typeface="宋体" panose="02010600030101010101" pitchFamily="2" charset="-122"/>
                <a:ea typeface="+mn-ea"/>
                <a:cs typeface="+mn-cs"/>
              </a:rPr>
              <a:t>    二叉树的基本组成：根结点</a:t>
            </a:r>
            <a:r>
              <a:rPr lang="zh-CN" altLang="en-US" sz="2800" b="1" kern="1200" baseline="0" dirty="0">
                <a:latin typeface="+mn-lt"/>
                <a:ea typeface="+mn-ea"/>
                <a:cs typeface="+mn-cs"/>
              </a:rPr>
              <a:t>、</a:t>
            </a:r>
            <a:r>
              <a:rPr lang="zh-CN" altLang="en-US" sz="2800" b="1" kern="1200" baseline="0" dirty="0">
                <a:latin typeface="宋体" panose="02010600030101010101" pitchFamily="2" charset="-122"/>
                <a:ea typeface="+mn-ea"/>
                <a:cs typeface="+mn-cs"/>
              </a:rPr>
              <a:t>左子树</a:t>
            </a:r>
            <a:r>
              <a:rPr lang="zh-CN" altLang="en-US" sz="2800" b="1" kern="1200" baseline="0" dirty="0">
                <a:latin typeface="+mn-lt"/>
                <a:ea typeface="+mn-ea"/>
                <a:cs typeface="+mn-cs"/>
              </a:rPr>
              <a:t>、</a:t>
            </a:r>
            <a:r>
              <a:rPr lang="zh-CN" altLang="en-US" sz="2800" b="1" kern="1200" baseline="0" dirty="0">
                <a:latin typeface="宋体" panose="02010600030101010101" pitchFamily="2" charset="-122"/>
                <a:ea typeface="+mn-ea"/>
                <a:cs typeface="+mn-cs"/>
              </a:rPr>
              <a:t>右子树。若能依次遍历这三部分，就是遍历了二叉树。</a:t>
            </a:r>
            <a:endParaRPr lang="zh-CN" altLang="en-US" sz="2800" b="1" kern="1200" baseline="0" dirty="0">
              <a:latin typeface="宋体" panose="02010600030101010101" pitchFamily="2" charset="-122"/>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3" name="矩形 325633"/>
          <p:cNvSpPr/>
          <p:nvPr/>
        </p:nvSpPr>
        <p:spPr>
          <a:xfrm>
            <a:off x="1676400" y="450850"/>
            <a:ext cx="8812213" cy="6121400"/>
          </a:xfrm>
          <a:prstGeom prst="rect">
            <a:avLst/>
          </a:prstGeom>
          <a:noFill/>
          <a:ln w="9525">
            <a:noFill/>
          </a:ln>
        </p:spPr>
        <p:txBody>
          <a:bodyPr anchor="t">
            <a:spAutoFit/>
          </a:bodyPr>
          <a:p>
            <a:pPr>
              <a:lnSpc>
                <a:spcPct val="110000"/>
              </a:lnSpc>
              <a:spcBef>
                <a:spcPct val="20000"/>
              </a:spcBef>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若以</a:t>
            </a:r>
            <a:r>
              <a:rPr lang="en-US" altLang="x-none" sz="2800" b="1" dirty="0">
                <a:latin typeface="Times New Roman" panose="02020603050405020304" pitchFamily="2" charset="0"/>
                <a:ea typeface="宋体" panose="02010600030101010101" pitchFamily="2" charset="-122"/>
              </a:rPr>
              <a:t>L</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分别表示遍历左子树、遍历根结点和遍历右子树，</a:t>
            </a:r>
            <a:r>
              <a:rPr lang="zh-CN" altLang="en-US" sz="2800" b="1" dirty="0">
                <a:latin typeface="Times New Roman" panose="02020603050405020304" pitchFamily="2" charset="0"/>
                <a:ea typeface="宋体" panose="02010600030101010101" pitchFamily="2" charset="-122"/>
              </a:rPr>
              <a:t>则有六种遍历方案：</a:t>
            </a:r>
            <a:r>
              <a:rPr lang="en-US" altLang="x-none" sz="2800" b="1" dirty="0">
                <a:latin typeface="Times New Roman" panose="02020603050405020304" pitchFamily="2" charset="0"/>
                <a:ea typeface="宋体" panose="02010600030101010101" pitchFamily="2" charset="-122"/>
              </a:rPr>
              <a:t>DLR</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LDR</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LRD</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DRL</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RDL</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RLD</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若规定</a:t>
            </a:r>
            <a:r>
              <a:rPr lang="zh-CN" altLang="en-US" sz="2800" b="1" dirty="0">
                <a:solidFill>
                  <a:schemeClr val="folHlink"/>
                </a:solidFill>
                <a:latin typeface="宋体" panose="02010600030101010101" pitchFamily="2" charset="-122"/>
                <a:ea typeface="宋体" panose="02010600030101010101" pitchFamily="2" charset="-122"/>
              </a:rPr>
              <a:t>先左后右</a:t>
            </a:r>
            <a:r>
              <a:rPr lang="zh-CN" altLang="en-US" sz="2800" b="1" dirty="0">
                <a:latin typeface="宋体" panose="02010600030101010101" pitchFamily="2" charset="-122"/>
                <a:ea typeface="宋体" panose="02010600030101010101" pitchFamily="2" charset="-122"/>
              </a:rPr>
              <a:t>，则只有</a:t>
            </a:r>
            <a:r>
              <a:rPr lang="zh-CN" altLang="en-US" sz="2800" b="1" dirty="0">
                <a:latin typeface="Times New Roman" panose="02020603050405020304" pitchFamily="2" charset="0"/>
                <a:ea typeface="宋体" panose="02010600030101010101" pitchFamily="2" charset="-122"/>
              </a:rPr>
              <a:t>前三种情况</a:t>
            </a:r>
            <a:r>
              <a:rPr lang="zh-CN" altLang="en-US" sz="2800" b="1" dirty="0">
                <a:latin typeface="宋体" panose="02010600030101010101" pitchFamily="2" charset="-122"/>
                <a:ea typeface="宋体" panose="02010600030101010101" pitchFamily="2" charset="-122"/>
              </a:rPr>
              <a:t>三种情况，分别是：</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pPr>
            <a:r>
              <a:rPr lang="en-US" altLang="x-none" sz="2800" b="1" dirty="0">
                <a:solidFill>
                  <a:schemeClr val="folHlink"/>
                </a:solidFill>
                <a:latin typeface="Times New Roman" panose="02020603050405020304" pitchFamily="2" charset="0"/>
                <a:ea typeface="宋体" panose="02010600030101010101" pitchFamily="2" charset="-122"/>
              </a:rPr>
              <a:t>DLR</a:t>
            </a:r>
            <a:r>
              <a:rPr lang="en-US" altLang="x-none"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先</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根</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序遍历。</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pPr>
            <a:r>
              <a:rPr lang="en-US" altLang="x-none" sz="2800" b="1" dirty="0">
                <a:solidFill>
                  <a:schemeClr val="folHlink"/>
                </a:solidFill>
                <a:latin typeface="Times New Roman" panose="02020603050405020304" pitchFamily="2" charset="0"/>
                <a:ea typeface="宋体" panose="02010600030101010101" pitchFamily="2" charset="-122"/>
              </a:rPr>
              <a:t>LDR</a:t>
            </a:r>
            <a:r>
              <a:rPr lang="en-US" altLang="x-none"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中</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根</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序遍历。</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pPr>
            <a:r>
              <a:rPr lang="en-US" altLang="x-none" sz="2800" b="1" dirty="0">
                <a:solidFill>
                  <a:schemeClr val="folHlink"/>
                </a:solidFill>
                <a:latin typeface="Times New Roman" panose="02020603050405020304" pitchFamily="2" charset="0"/>
                <a:ea typeface="宋体" panose="02010600030101010101" pitchFamily="2" charset="-122"/>
              </a:rPr>
              <a:t>LRD</a:t>
            </a:r>
            <a:r>
              <a:rPr lang="en-US" altLang="x-none"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后</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根</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序遍历。</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对于二叉树的遍历，分别讨论递归遍历算法和非递归遍历算法。递归遍历算法具有非常清晰的结构，但初学者往往难以接受或怀疑，不敢使用。实际上，递归算法是由系统通过使用堆栈来实现控制的。而非递归算法中的控制是由设计者定义和使用堆栈来实现的。</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ransition spd="med">
    <p:blind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6658" name="标题 326657"/>
          <p:cNvSpPr>
            <a:spLocks noGrp="1"/>
          </p:cNvSpPr>
          <p:nvPr>
            <p:ph type="ctrTitle" sz="quarter"/>
          </p:nvPr>
        </p:nvSpPr>
        <p:spPr>
          <a:xfrm>
            <a:off x="2828925" y="439738"/>
            <a:ext cx="6291263" cy="755650"/>
          </a:xfrm>
        </p:spPr>
        <p:txBody>
          <a:bodyPr lIns="92075" tIns="46038" rIns="92075" bIns="46038" anchor="b"/>
          <a:p>
            <a:pPr defTabSz="914400" fontAlgn="base"/>
            <a:r>
              <a:rPr lang="en-US" altLang="x-none" b="1" strike="noStrike" kern="1200" baseline="0" noProof="1" dirty="0">
                <a:latin typeface="Times New Roman" panose="02020603050405020304" pitchFamily="2" charset="0"/>
                <a:ea typeface="宋体" panose="02010600030101010101" pitchFamily="2" charset="-122"/>
              </a:rPr>
              <a:t>6.3.1</a:t>
            </a:r>
            <a:r>
              <a:rPr lang="en-US" altLang="x-none" b="1" strike="noStrike" kern="1200" baseline="0" noProof="1" dirty="0">
                <a:latin typeface="宋体" panose="02010600030101010101" pitchFamily="2" charset="-122"/>
                <a:ea typeface="宋体" panose="02010600030101010101" pitchFamily="2" charset="-122"/>
              </a:rPr>
              <a:t>  </a:t>
            </a:r>
            <a:r>
              <a:rPr lang="zh-CN" altLang="en-US" b="1" strike="noStrike" kern="1200" baseline="0" noProof="1" dirty="0">
                <a:latin typeface="楷体_GB2312" pitchFamily="1" charset="-122"/>
                <a:ea typeface="楷体_GB2312" pitchFamily="1" charset="-122"/>
              </a:rPr>
              <a:t>先序遍历二叉树</a:t>
            </a:r>
            <a:endParaRPr lang="zh-CN" altLang="en-US" b="1" strike="noStrike" kern="1200" baseline="0" noProof="1" dirty="0">
              <a:latin typeface="楷体_GB2312" pitchFamily="1" charset="-122"/>
              <a:ea typeface="楷体_GB2312" pitchFamily="1" charset="-122"/>
            </a:endParaRPr>
          </a:p>
        </p:txBody>
      </p:sp>
      <p:sp>
        <p:nvSpPr>
          <p:cNvPr id="280578" name="副标题 326658"/>
          <p:cNvSpPr>
            <a:spLocks noGrp="1"/>
          </p:cNvSpPr>
          <p:nvPr>
            <p:ph type="subTitle" sz="quarter" idx="1"/>
          </p:nvPr>
        </p:nvSpPr>
        <p:spPr>
          <a:xfrm>
            <a:off x="1676400" y="1268413"/>
            <a:ext cx="8839200" cy="3744912"/>
          </a:xfrm>
        </p:spPr>
        <p:txBody>
          <a:bodyPr lIns="92075" tIns="46038" rIns="92075" bIns="46038" anchor="ctr"/>
          <a:p>
            <a:pPr algn="l" defTabSz="914400">
              <a:lnSpc>
                <a:spcPct val="110000"/>
              </a:lnSpc>
              <a:buSzPct val="80000"/>
            </a:pPr>
            <a:r>
              <a:rPr lang="en-US" altLang="x-none" sz="4000" b="1" kern="1200" baseline="0" dirty="0">
                <a:solidFill>
                  <a:schemeClr val="folHlink"/>
                </a:solidFill>
                <a:latin typeface="+mn-lt"/>
                <a:ea typeface="+mn-ea"/>
                <a:cs typeface="+mn-cs"/>
              </a:rPr>
              <a:t>1  </a:t>
            </a:r>
            <a:r>
              <a:rPr lang="zh-CN" altLang="en-US" sz="4000" b="1" kern="1200" baseline="0" dirty="0">
                <a:solidFill>
                  <a:schemeClr val="folHlink"/>
                </a:solidFill>
                <a:latin typeface="+mn-lt"/>
                <a:ea typeface="楷体_GB2312" pitchFamily="1" charset="-122"/>
                <a:cs typeface="+mn-cs"/>
              </a:rPr>
              <a:t>递归算法</a:t>
            </a:r>
            <a:endParaRPr lang="zh-CN" altLang="en-US" sz="4000" b="1" kern="1200" baseline="0" dirty="0">
              <a:solidFill>
                <a:schemeClr val="folHlink"/>
              </a:solidFill>
              <a:latin typeface="+mn-lt"/>
              <a:ea typeface="楷体_GB2312" pitchFamily="1" charset="-122"/>
              <a:cs typeface="+mn-cs"/>
            </a:endParaRPr>
          </a:p>
          <a:p>
            <a:pPr algn="l" defTabSz="914400">
              <a:lnSpc>
                <a:spcPct val="110000"/>
              </a:lnSpc>
              <a:buSzPct val="80000"/>
            </a:pPr>
            <a:r>
              <a:rPr lang="zh-CN" altLang="en-US" b="1" kern="1200" baseline="0" dirty="0">
                <a:latin typeface="+mn-lt"/>
                <a:ea typeface="+mn-ea"/>
                <a:cs typeface="+mn-cs"/>
              </a:rPr>
              <a:t>算法的递归定义是：</a:t>
            </a:r>
            <a:endParaRPr lang="zh-CN" altLang="en-US" b="1" kern="1200" baseline="0" dirty="0">
              <a:latin typeface="+mn-lt"/>
              <a:ea typeface="+mn-ea"/>
              <a:cs typeface="+mn-cs"/>
            </a:endParaRPr>
          </a:p>
          <a:p>
            <a:pPr algn="l" defTabSz="914400">
              <a:lnSpc>
                <a:spcPct val="110000"/>
              </a:lnSpc>
              <a:buSzPct val="80000"/>
            </a:pPr>
            <a:r>
              <a:rPr lang="zh-CN" altLang="en-US" b="1" kern="1200" baseline="0" dirty="0">
                <a:latin typeface="+mn-lt"/>
                <a:ea typeface="+mn-ea"/>
                <a:cs typeface="+mn-cs"/>
              </a:rPr>
              <a:t>       </a:t>
            </a:r>
            <a:r>
              <a:rPr lang="zh-CN" altLang="en-US" sz="2800" b="1" kern="1200" baseline="0" dirty="0">
                <a:latin typeface="+mn-lt"/>
                <a:ea typeface="+mn-ea"/>
                <a:cs typeface="+mn-cs"/>
              </a:rPr>
              <a:t>若二叉树为空，则遍历结束；否则</a:t>
            </a:r>
            <a:endParaRPr lang="zh-CN" altLang="en-US" sz="2800" b="1" kern="1200" baseline="0" dirty="0">
              <a:latin typeface="+mn-lt"/>
              <a:ea typeface="+mn-ea"/>
              <a:cs typeface="+mn-cs"/>
            </a:endParaRPr>
          </a:p>
          <a:p>
            <a:pPr lvl="1" algn="l" defTabSz="914400">
              <a:lnSpc>
                <a:spcPct val="110000"/>
              </a:lnSpc>
              <a:buSzPct val="90000"/>
            </a:pPr>
            <a:r>
              <a:rPr lang="zh-CN" altLang="en-US" b="1" kern="1200" baseline="0" dirty="0">
                <a:latin typeface="+mn-lt"/>
                <a:ea typeface="+mn-ea"/>
                <a:cs typeface="+mn-cs"/>
              </a:rPr>
              <a:t>⑴ 访问根结点；</a:t>
            </a:r>
            <a:endParaRPr lang="zh-CN" altLang="en-US" b="1" kern="1200" baseline="0" dirty="0">
              <a:latin typeface="+mn-lt"/>
              <a:ea typeface="+mn-ea"/>
              <a:cs typeface="+mn-cs"/>
            </a:endParaRPr>
          </a:p>
          <a:p>
            <a:pPr lvl="1" algn="l" defTabSz="914400">
              <a:lnSpc>
                <a:spcPct val="110000"/>
              </a:lnSpc>
              <a:buSzPct val="90000"/>
            </a:pPr>
            <a:r>
              <a:rPr lang="zh-CN" altLang="en-US" b="1" kern="1200" baseline="0" dirty="0">
                <a:latin typeface="+mn-lt"/>
                <a:ea typeface="+mn-ea"/>
                <a:cs typeface="+mn-cs"/>
              </a:rPr>
              <a:t>⑵ 先序遍历左子树</a:t>
            </a:r>
            <a:r>
              <a:rPr lang="en-US" altLang="x-none" b="1" kern="1200" baseline="0" dirty="0">
                <a:latin typeface="+mn-lt"/>
                <a:ea typeface="+mn-ea"/>
                <a:cs typeface="+mn-cs"/>
              </a:rPr>
              <a:t>(</a:t>
            </a:r>
            <a:r>
              <a:rPr lang="zh-CN" altLang="en-US" b="1" kern="1200" baseline="0" dirty="0">
                <a:solidFill>
                  <a:schemeClr val="folHlink"/>
                </a:solidFill>
                <a:latin typeface="+mn-lt"/>
                <a:ea typeface="+mn-ea"/>
                <a:cs typeface="+mn-cs"/>
              </a:rPr>
              <a:t>递归调用本算法</a:t>
            </a:r>
            <a:r>
              <a:rPr lang="en-US" altLang="x-none" b="1" kern="1200" baseline="0" dirty="0">
                <a:latin typeface="+mn-lt"/>
                <a:ea typeface="+mn-ea"/>
                <a:cs typeface="+mn-cs"/>
              </a:rPr>
              <a:t>)</a:t>
            </a:r>
            <a:r>
              <a:rPr lang="zh-CN" altLang="en-US" b="1" kern="1200" baseline="0" dirty="0">
                <a:latin typeface="+mn-lt"/>
                <a:ea typeface="+mn-ea"/>
                <a:cs typeface="+mn-cs"/>
              </a:rPr>
              <a:t>；</a:t>
            </a:r>
            <a:endParaRPr lang="zh-CN" altLang="en-US" b="1" kern="1200" baseline="0" dirty="0">
              <a:latin typeface="+mn-lt"/>
              <a:ea typeface="+mn-ea"/>
              <a:cs typeface="+mn-cs"/>
            </a:endParaRPr>
          </a:p>
          <a:p>
            <a:pPr lvl="1" algn="l" defTabSz="914400">
              <a:lnSpc>
                <a:spcPct val="110000"/>
              </a:lnSpc>
              <a:buSzPct val="90000"/>
            </a:pPr>
            <a:r>
              <a:rPr lang="zh-CN" altLang="en-US" b="1" kern="1200" baseline="0" dirty="0">
                <a:latin typeface="+mn-lt"/>
                <a:ea typeface="+mn-ea"/>
                <a:cs typeface="+mn-cs"/>
              </a:rPr>
              <a:t>⑶ 先序遍历右子树</a:t>
            </a:r>
            <a:r>
              <a:rPr lang="en-US" altLang="x-none" b="1" kern="1200" baseline="0" dirty="0">
                <a:latin typeface="+mn-lt"/>
                <a:ea typeface="+mn-ea"/>
                <a:cs typeface="+mn-cs"/>
              </a:rPr>
              <a:t>(</a:t>
            </a:r>
            <a:r>
              <a:rPr lang="zh-CN" altLang="en-US" b="1" kern="1200" baseline="0" dirty="0">
                <a:solidFill>
                  <a:schemeClr val="folHlink"/>
                </a:solidFill>
                <a:latin typeface="+mn-lt"/>
                <a:ea typeface="+mn-ea"/>
                <a:cs typeface="+mn-cs"/>
              </a:rPr>
              <a:t>递归调用本算法</a:t>
            </a:r>
            <a:r>
              <a:rPr lang="en-US" altLang="x-none" b="1" kern="1200" baseline="0" dirty="0">
                <a:latin typeface="+mn-lt"/>
                <a:ea typeface="+mn-ea"/>
                <a:cs typeface="+mn-cs"/>
              </a:rPr>
              <a:t>)</a:t>
            </a:r>
            <a:r>
              <a:rPr lang="zh-CN" altLang="en-US" b="1" kern="1200" baseline="0" dirty="0">
                <a:latin typeface="+mn-lt"/>
                <a:ea typeface="+mn-ea"/>
                <a:cs typeface="+mn-cs"/>
              </a:rPr>
              <a:t>。</a:t>
            </a:r>
            <a:endParaRPr lang="zh-CN" altLang="en-US" b="1" kern="1200" baseline="0" dirty="0">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3" name="内容占位符 300033"/>
          <p:cNvSpPr>
            <a:spLocks noGrp="1"/>
          </p:cNvSpPr>
          <p:nvPr>
            <p:ph idx="4294967295"/>
          </p:nvPr>
        </p:nvSpPr>
        <p:spPr>
          <a:xfrm>
            <a:off x="1676400" y="134938"/>
            <a:ext cx="8839200" cy="3365500"/>
          </a:xfrm>
        </p:spPr>
        <p:txBody>
          <a:bodyPr anchor="t"/>
          <a:p>
            <a:pPr marL="0" indent="0">
              <a:lnSpc>
                <a:spcPct val="110000"/>
              </a:lnSpc>
              <a:buNone/>
            </a:pPr>
            <a:r>
              <a:rPr lang="en-US" altLang="x-none" sz="3600" b="1" dirty="0">
                <a:solidFill>
                  <a:schemeClr val="tx2"/>
                </a:solidFill>
              </a:rPr>
              <a:t>2</a:t>
            </a:r>
            <a:r>
              <a:rPr lang="en-US" altLang="x-none" sz="3600" b="1" dirty="0">
                <a:solidFill>
                  <a:schemeClr val="tx2"/>
                </a:solidFill>
                <a:latin typeface="宋体" panose="02010600030101010101" pitchFamily="2" charset="-122"/>
              </a:rPr>
              <a:t> </a:t>
            </a:r>
            <a:r>
              <a:rPr lang="zh-CN" altLang="en-US" sz="3600" b="1" dirty="0">
                <a:solidFill>
                  <a:schemeClr val="tx2"/>
                </a:solidFill>
                <a:latin typeface="楷体_GB2312" pitchFamily="1" charset="-122"/>
                <a:ea typeface="楷体_GB2312" pitchFamily="1" charset="-122"/>
              </a:rPr>
              <a:t>树的基本术语</a:t>
            </a:r>
            <a:endParaRPr lang="zh-CN" altLang="en-US" sz="3600" b="1" dirty="0">
              <a:solidFill>
                <a:schemeClr val="tx2"/>
              </a:solidFill>
              <a:latin typeface="楷体_GB2312" pitchFamily="1" charset="-122"/>
              <a:ea typeface="楷体_GB2312" pitchFamily="1" charset="-122"/>
            </a:endParaRPr>
          </a:p>
          <a:p>
            <a:pPr marL="381000" lvl="1" indent="0">
              <a:lnSpc>
                <a:spcPct val="110000"/>
              </a:lnSpc>
              <a:buFont typeface="Wingdings" panose="05000000000000000000" pitchFamily="2" charset="2"/>
              <a:buNone/>
            </a:pPr>
            <a:r>
              <a:rPr lang="zh-CN" altLang="en-US" sz="3200" b="1" dirty="0">
                <a:latin typeface="宋体" panose="02010600030101010101" pitchFamily="2" charset="-122"/>
              </a:rPr>
              <a:t>⑴</a:t>
            </a:r>
            <a:r>
              <a:rPr lang="zh-CN" altLang="en-US" sz="3200" b="1" dirty="0">
                <a:solidFill>
                  <a:schemeClr val="folHlink"/>
                </a:solidFill>
                <a:latin typeface="宋体" panose="02010600030101010101" pitchFamily="2" charset="-122"/>
              </a:rPr>
              <a:t> 结点</a:t>
            </a:r>
            <a:r>
              <a:rPr lang="en-US" altLang="x-none" sz="3200" b="1" dirty="0"/>
              <a:t>(node)</a:t>
            </a:r>
            <a:r>
              <a:rPr lang="zh-CN" altLang="en-US" sz="3200" b="1" dirty="0">
                <a:latin typeface="宋体" panose="02010600030101010101" pitchFamily="2" charset="-122"/>
              </a:rPr>
              <a:t>：</a:t>
            </a:r>
            <a:r>
              <a:rPr lang="zh-CN" altLang="en-US" b="1" dirty="0">
                <a:latin typeface="宋体" panose="02010600030101010101" pitchFamily="2" charset="-122"/>
              </a:rPr>
              <a:t>一个数据元素及其若干指向其子树的分支。</a:t>
            </a:r>
            <a:endParaRPr lang="zh-CN" altLang="en-US" b="1" dirty="0">
              <a:latin typeface="宋体" panose="02010600030101010101" pitchFamily="2" charset="-122"/>
            </a:endParaRPr>
          </a:p>
          <a:p>
            <a:pPr marL="381000" lvl="1" indent="0">
              <a:lnSpc>
                <a:spcPct val="110000"/>
              </a:lnSpc>
              <a:buNone/>
            </a:pPr>
            <a:r>
              <a:rPr lang="zh-CN" altLang="en-US" sz="3200" b="1" dirty="0">
                <a:latin typeface="宋体" panose="02010600030101010101" pitchFamily="2" charset="-122"/>
              </a:rPr>
              <a:t>⑵</a:t>
            </a:r>
            <a:r>
              <a:rPr lang="zh-CN" altLang="en-US" sz="3200" b="1" dirty="0">
                <a:solidFill>
                  <a:schemeClr val="folHlink"/>
                </a:solidFill>
                <a:latin typeface="宋体" panose="02010600030101010101" pitchFamily="2" charset="-122"/>
              </a:rPr>
              <a:t> 结点的度</a:t>
            </a:r>
            <a:r>
              <a:rPr lang="en-US" altLang="x-none" sz="3200" b="1" dirty="0"/>
              <a:t>(degree)</a:t>
            </a:r>
            <a:r>
              <a:rPr lang="en-US" altLang="x-none" sz="3200" b="1" dirty="0">
                <a:solidFill>
                  <a:schemeClr val="folHlink"/>
                </a:solidFill>
              </a:rPr>
              <a:t> </a:t>
            </a:r>
            <a:r>
              <a:rPr lang="zh-CN" altLang="en-US" sz="3200" dirty="0">
                <a:latin typeface="宋体" panose="02010600030101010101" pitchFamily="2" charset="-122"/>
              </a:rPr>
              <a:t>、</a:t>
            </a:r>
            <a:r>
              <a:rPr lang="zh-CN" altLang="en-US" sz="3200" b="1" dirty="0">
                <a:solidFill>
                  <a:schemeClr val="folHlink"/>
                </a:solidFill>
                <a:latin typeface="宋体" panose="02010600030101010101" pitchFamily="2" charset="-122"/>
              </a:rPr>
              <a:t>树的度</a:t>
            </a:r>
            <a:r>
              <a:rPr lang="zh-CN" altLang="en-US" sz="3200" b="1" dirty="0">
                <a:latin typeface="宋体" panose="02010600030101010101" pitchFamily="2" charset="-122"/>
              </a:rPr>
              <a:t>：</a:t>
            </a:r>
            <a:r>
              <a:rPr lang="zh-CN" altLang="en-US" b="1" dirty="0">
                <a:latin typeface="宋体" panose="02010600030101010101" pitchFamily="2" charset="-122"/>
              </a:rPr>
              <a:t>结点所拥有的子树的棵数称为</a:t>
            </a:r>
            <a:r>
              <a:rPr lang="zh-CN" altLang="en-US" b="1" dirty="0">
                <a:solidFill>
                  <a:schemeClr val="folHlink"/>
                </a:solidFill>
                <a:latin typeface="宋体" panose="02010600030101010101" pitchFamily="2" charset="-122"/>
              </a:rPr>
              <a:t>结点的度</a:t>
            </a:r>
            <a:r>
              <a:rPr lang="zh-CN" altLang="en-US" b="1" dirty="0">
                <a:latin typeface="宋体" panose="02010600030101010101" pitchFamily="2" charset="-122"/>
              </a:rPr>
              <a:t>。树中结点度的最大值称为</a:t>
            </a:r>
            <a:r>
              <a:rPr lang="zh-CN" altLang="en-US" b="1" dirty="0">
                <a:solidFill>
                  <a:schemeClr val="folHlink"/>
                </a:solidFill>
                <a:latin typeface="宋体" panose="02010600030101010101" pitchFamily="2" charset="-122"/>
              </a:rPr>
              <a:t>树的度</a:t>
            </a:r>
            <a:r>
              <a:rPr lang="zh-CN" altLang="en-US" b="1" dirty="0">
                <a:latin typeface="宋体" panose="02010600030101010101" pitchFamily="2" charset="-122"/>
              </a:rPr>
              <a:t>。</a:t>
            </a:r>
            <a:r>
              <a:rPr lang="zh-CN" altLang="en-US" sz="2400" b="1" dirty="0">
                <a:latin typeface="宋体" panose="02010600030101010101" pitchFamily="2" charset="-122"/>
              </a:rPr>
              <a:t>    </a:t>
            </a:r>
            <a:endParaRPr lang="zh-CN" altLang="en-US" sz="2400" b="1" dirty="0">
              <a:latin typeface="宋体" panose="02010600030101010101" pitchFamily="2" charset="-122"/>
            </a:endParaRPr>
          </a:p>
        </p:txBody>
      </p:sp>
      <p:grpSp>
        <p:nvGrpSpPr>
          <p:cNvPr id="253954" name="组合 300034"/>
          <p:cNvGrpSpPr/>
          <p:nvPr/>
        </p:nvGrpSpPr>
        <p:grpSpPr>
          <a:xfrm>
            <a:off x="2438400" y="3429000"/>
            <a:ext cx="7315200" cy="3124200"/>
            <a:chOff x="0" y="0"/>
            <a:chExt cx="4608" cy="1968"/>
          </a:xfrm>
        </p:grpSpPr>
        <p:sp>
          <p:nvSpPr>
            <p:cNvPr id="253955" name="矩形 300035"/>
            <p:cNvSpPr/>
            <p:nvPr/>
          </p:nvSpPr>
          <p:spPr>
            <a:xfrm>
              <a:off x="912" y="1728"/>
              <a:ext cx="1776"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树的示</a:t>
              </a:r>
              <a:r>
                <a:rPr lang="zh-CN" altLang="en-US" sz="2000" b="1" dirty="0">
                  <a:latin typeface="Times New Roman" panose="02020603050405020304" pitchFamily="2" charset="0"/>
                  <a:ea typeface="宋体" panose="02010600030101010101" pitchFamily="2" charset="-122"/>
                </a:rPr>
                <a:t>例形式</a:t>
              </a:r>
              <a:endParaRPr lang="zh-CN" altLang="en-US" sz="2000" b="1" dirty="0">
                <a:latin typeface="Arial" panose="020B0604020202020204" pitchFamily="34" charset="0"/>
                <a:ea typeface="宋体" panose="02010600030101010101" pitchFamily="2" charset="-122"/>
              </a:endParaRPr>
            </a:p>
          </p:txBody>
        </p:sp>
        <p:grpSp>
          <p:nvGrpSpPr>
            <p:cNvPr id="253956" name="组合 300036"/>
            <p:cNvGrpSpPr/>
            <p:nvPr/>
          </p:nvGrpSpPr>
          <p:grpSpPr>
            <a:xfrm>
              <a:off x="0" y="0"/>
              <a:ext cx="4608" cy="1920"/>
              <a:chOff x="0" y="0"/>
              <a:chExt cx="4608" cy="1920"/>
            </a:xfrm>
          </p:grpSpPr>
          <p:sp>
            <p:nvSpPr>
              <p:cNvPr id="253957" name="椭圆 300037"/>
              <p:cNvSpPr/>
              <p:nvPr/>
            </p:nvSpPr>
            <p:spPr>
              <a:xfrm>
                <a:off x="672" y="720"/>
                <a:ext cx="249" cy="249"/>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grpSp>
            <p:nvGrpSpPr>
              <p:cNvPr id="253958" name="组合 300038"/>
              <p:cNvGrpSpPr/>
              <p:nvPr/>
            </p:nvGrpSpPr>
            <p:grpSpPr>
              <a:xfrm>
                <a:off x="2317" y="0"/>
                <a:ext cx="2291" cy="1619"/>
                <a:chOff x="0" y="0"/>
                <a:chExt cx="2291" cy="1619"/>
              </a:xfrm>
            </p:grpSpPr>
            <p:sp>
              <p:nvSpPr>
                <p:cNvPr id="253959" name="椭圆 300039"/>
                <p:cNvSpPr/>
                <p:nvPr/>
              </p:nvSpPr>
              <p:spPr>
                <a:xfrm>
                  <a:off x="1056" y="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253960" name="椭圆 300040"/>
                <p:cNvSpPr/>
                <p:nvPr/>
              </p:nvSpPr>
              <p:spPr>
                <a:xfrm>
                  <a:off x="528" y="48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253961" name="椭圆 300041"/>
                <p:cNvSpPr/>
                <p:nvPr/>
              </p:nvSpPr>
              <p:spPr>
                <a:xfrm>
                  <a:off x="1680" y="466"/>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253962" name="椭圆 300042"/>
                <p:cNvSpPr/>
                <p:nvPr/>
              </p:nvSpPr>
              <p:spPr>
                <a:xfrm>
                  <a:off x="1074" y="463"/>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253963" name="椭圆 300043"/>
                <p:cNvSpPr/>
                <p:nvPr/>
              </p:nvSpPr>
              <p:spPr>
                <a:xfrm>
                  <a:off x="240" y="925"/>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253964" name="椭圆 300044"/>
                <p:cNvSpPr/>
                <p:nvPr/>
              </p:nvSpPr>
              <p:spPr>
                <a:xfrm>
                  <a:off x="1069" y="906"/>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253965" name="椭圆 300045"/>
                <p:cNvSpPr/>
                <p:nvPr/>
              </p:nvSpPr>
              <p:spPr>
                <a:xfrm>
                  <a:off x="733" y="91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253966" name="椭圆 300046"/>
                <p:cNvSpPr/>
                <p:nvPr/>
              </p:nvSpPr>
              <p:spPr>
                <a:xfrm>
                  <a:off x="1440" y="91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253967" name="椭圆 300047"/>
                <p:cNvSpPr/>
                <p:nvPr/>
              </p:nvSpPr>
              <p:spPr>
                <a:xfrm>
                  <a:off x="1728" y="91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253968" name="椭圆 300048"/>
                <p:cNvSpPr/>
                <p:nvPr/>
              </p:nvSpPr>
              <p:spPr>
                <a:xfrm>
                  <a:off x="864" y="1344"/>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M</a:t>
                  </a:r>
                  <a:endParaRPr lang="en-US" altLang="x-none" sz="2400" dirty="0">
                    <a:latin typeface="Times New Roman" panose="02020603050405020304" pitchFamily="2" charset="0"/>
                    <a:ea typeface="宋体" panose="02010600030101010101" pitchFamily="2" charset="-122"/>
                  </a:endParaRPr>
                </a:p>
              </p:txBody>
            </p:sp>
            <p:sp>
              <p:nvSpPr>
                <p:cNvPr id="253969" name="椭圆 300049"/>
                <p:cNvSpPr/>
                <p:nvPr/>
              </p:nvSpPr>
              <p:spPr>
                <a:xfrm>
                  <a:off x="2064" y="903"/>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J</a:t>
                  </a:r>
                  <a:endParaRPr lang="en-US" altLang="x-none" sz="2400" dirty="0">
                    <a:latin typeface="Times New Roman" panose="02020603050405020304" pitchFamily="2" charset="0"/>
                    <a:ea typeface="宋体" panose="02010600030101010101" pitchFamily="2" charset="-122"/>
                  </a:endParaRPr>
                </a:p>
              </p:txBody>
            </p:sp>
            <p:sp>
              <p:nvSpPr>
                <p:cNvPr id="253970" name="椭圆 300050"/>
                <p:cNvSpPr/>
                <p:nvPr/>
              </p:nvSpPr>
              <p:spPr>
                <a:xfrm>
                  <a:off x="1323" y="1374"/>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sp>
              <p:nvSpPr>
                <p:cNvPr id="253971" name="直接连接符 300051"/>
                <p:cNvSpPr/>
                <p:nvPr/>
              </p:nvSpPr>
              <p:spPr>
                <a:xfrm flipH="1">
                  <a:off x="690" y="183"/>
                  <a:ext cx="363" cy="317"/>
                </a:xfrm>
                <a:prstGeom prst="line">
                  <a:avLst/>
                </a:prstGeom>
                <a:ln w="9525" cap="flat" cmpd="sng">
                  <a:solidFill>
                    <a:schemeClr val="tx1"/>
                  </a:solidFill>
                  <a:prstDash val="solid"/>
                  <a:round/>
                  <a:headEnd type="none" w="med" len="med"/>
                  <a:tailEnd type="none" w="med" len="med"/>
                </a:ln>
              </p:spPr>
            </p:sp>
            <p:sp>
              <p:nvSpPr>
                <p:cNvPr id="253972" name="直接连接符 300052"/>
                <p:cNvSpPr/>
                <p:nvPr/>
              </p:nvSpPr>
              <p:spPr>
                <a:xfrm>
                  <a:off x="1182" y="240"/>
                  <a:ext cx="0" cy="227"/>
                </a:xfrm>
                <a:prstGeom prst="line">
                  <a:avLst/>
                </a:prstGeom>
                <a:ln w="9525" cap="flat" cmpd="sng">
                  <a:solidFill>
                    <a:schemeClr val="tx1"/>
                  </a:solidFill>
                  <a:prstDash val="solid"/>
                  <a:round/>
                  <a:headEnd type="none" w="med" len="med"/>
                  <a:tailEnd type="none" w="med" len="med"/>
                </a:ln>
              </p:spPr>
            </p:sp>
            <p:sp>
              <p:nvSpPr>
                <p:cNvPr id="253973" name="直接连接符 300053"/>
                <p:cNvSpPr/>
                <p:nvPr/>
              </p:nvSpPr>
              <p:spPr>
                <a:xfrm>
                  <a:off x="1278" y="171"/>
                  <a:ext cx="453" cy="295"/>
                </a:xfrm>
                <a:prstGeom prst="line">
                  <a:avLst/>
                </a:prstGeom>
                <a:ln w="9525" cap="flat" cmpd="sng">
                  <a:solidFill>
                    <a:schemeClr val="tx1"/>
                  </a:solidFill>
                  <a:prstDash val="solid"/>
                  <a:round/>
                  <a:headEnd type="none" w="med" len="med"/>
                  <a:tailEnd type="none" w="med" len="med"/>
                </a:ln>
              </p:spPr>
            </p:sp>
            <p:sp>
              <p:nvSpPr>
                <p:cNvPr id="253974" name="直接连接符 300054"/>
                <p:cNvSpPr/>
                <p:nvPr/>
              </p:nvSpPr>
              <p:spPr>
                <a:xfrm flipH="1">
                  <a:off x="354" y="681"/>
                  <a:ext cx="192" cy="240"/>
                </a:xfrm>
                <a:prstGeom prst="line">
                  <a:avLst/>
                </a:prstGeom>
                <a:ln w="9525" cap="flat" cmpd="sng">
                  <a:solidFill>
                    <a:schemeClr val="tx1"/>
                  </a:solidFill>
                  <a:prstDash val="solid"/>
                  <a:round/>
                  <a:headEnd type="none" w="med" len="med"/>
                  <a:tailEnd type="none" w="med" len="med"/>
                </a:ln>
              </p:spPr>
            </p:sp>
            <p:sp>
              <p:nvSpPr>
                <p:cNvPr id="253975" name="直接连接符 300055"/>
                <p:cNvSpPr/>
                <p:nvPr/>
              </p:nvSpPr>
              <p:spPr>
                <a:xfrm>
                  <a:off x="681" y="711"/>
                  <a:ext cx="144" cy="192"/>
                </a:xfrm>
                <a:prstGeom prst="line">
                  <a:avLst/>
                </a:prstGeom>
                <a:ln w="9525" cap="flat" cmpd="sng">
                  <a:solidFill>
                    <a:schemeClr val="tx1"/>
                  </a:solidFill>
                  <a:prstDash val="solid"/>
                  <a:round/>
                  <a:headEnd type="none" w="med" len="med"/>
                  <a:tailEnd type="none" w="med" len="med"/>
                </a:ln>
              </p:spPr>
            </p:sp>
            <p:sp>
              <p:nvSpPr>
                <p:cNvPr id="253976" name="直接连接符 300056"/>
                <p:cNvSpPr/>
                <p:nvPr/>
              </p:nvSpPr>
              <p:spPr>
                <a:xfrm>
                  <a:off x="1182" y="685"/>
                  <a:ext cx="0" cy="227"/>
                </a:xfrm>
                <a:prstGeom prst="line">
                  <a:avLst/>
                </a:prstGeom>
                <a:ln w="9525" cap="flat" cmpd="sng">
                  <a:solidFill>
                    <a:schemeClr val="tx1"/>
                  </a:solidFill>
                  <a:prstDash val="solid"/>
                  <a:round/>
                  <a:headEnd type="none" w="med" len="med"/>
                  <a:tailEnd type="none" w="med" len="med"/>
                </a:ln>
              </p:spPr>
            </p:sp>
            <p:sp>
              <p:nvSpPr>
                <p:cNvPr id="253977" name="直接连接符 300057"/>
                <p:cNvSpPr/>
                <p:nvPr/>
              </p:nvSpPr>
              <p:spPr>
                <a:xfrm flipH="1">
                  <a:off x="1536" y="672"/>
                  <a:ext cx="192" cy="240"/>
                </a:xfrm>
                <a:prstGeom prst="line">
                  <a:avLst/>
                </a:prstGeom>
                <a:ln w="9525" cap="flat" cmpd="sng">
                  <a:solidFill>
                    <a:schemeClr val="tx1"/>
                  </a:solidFill>
                  <a:prstDash val="solid"/>
                  <a:round/>
                  <a:headEnd type="none" w="med" len="med"/>
                  <a:tailEnd type="none" w="med" len="med"/>
                </a:ln>
              </p:spPr>
            </p:sp>
            <p:sp>
              <p:nvSpPr>
                <p:cNvPr id="253978" name="直接连接符 300058"/>
                <p:cNvSpPr/>
                <p:nvPr/>
              </p:nvSpPr>
              <p:spPr>
                <a:xfrm>
                  <a:off x="1824" y="685"/>
                  <a:ext cx="0" cy="227"/>
                </a:xfrm>
                <a:prstGeom prst="line">
                  <a:avLst/>
                </a:prstGeom>
                <a:ln w="9525" cap="flat" cmpd="sng">
                  <a:solidFill>
                    <a:schemeClr val="tx1"/>
                  </a:solidFill>
                  <a:prstDash val="solid"/>
                  <a:round/>
                  <a:headEnd type="none" w="med" len="med"/>
                  <a:tailEnd type="none" w="med" len="med"/>
                </a:ln>
              </p:spPr>
            </p:sp>
            <p:sp>
              <p:nvSpPr>
                <p:cNvPr id="253979" name="直接连接符 300059"/>
                <p:cNvSpPr/>
                <p:nvPr/>
              </p:nvSpPr>
              <p:spPr>
                <a:xfrm>
                  <a:off x="1893" y="654"/>
                  <a:ext cx="288" cy="240"/>
                </a:xfrm>
                <a:prstGeom prst="line">
                  <a:avLst/>
                </a:prstGeom>
                <a:ln w="9525" cap="flat" cmpd="sng">
                  <a:solidFill>
                    <a:schemeClr val="tx1"/>
                  </a:solidFill>
                  <a:prstDash val="solid"/>
                  <a:round/>
                  <a:headEnd type="none" w="med" len="med"/>
                  <a:tailEnd type="none" w="med" len="med"/>
                </a:ln>
              </p:spPr>
            </p:sp>
            <p:sp>
              <p:nvSpPr>
                <p:cNvPr id="253980" name="椭圆 300060"/>
                <p:cNvSpPr/>
                <p:nvPr/>
              </p:nvSpPr>
              <p:spPr>
                <a:xfrm>
                  <a:off x="0" y="1392"/>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p:txBody>
            </p:sp>
            <p:sp>
              <p:nvSpPr>
                <p:cNvPr id="253981" name="椭圆 300061"/>
                <p:cNvSpPr/>
                <p:nvPr/>
              </p:nvSpPr>
              <p:spPr>
                <a:xfrm>
                  <a:off x="502" y="1378"/>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L</a:t>
                  </a:r>
                  <a:endParaRPr lang="en-US" altLang="x-none" sz="2400" dirty="0">
                    <a:latin typeface="Times New Roman" panose="02020603050405020304" pitchFamily="2" charset="0"/>
                    <a:ea typeface="宋体" panose="02010600030101010101" pitchFamily="2" charset="-122"/>
                  </a:endParaRPr>
                </a:p>
              </p:txBody>
            </p:sp>
            <p:sp>
              <p:nvSpPr>
                <p:cNvPr id="253982" name="直接连接符 300062"/>
                <p:cNvSpPr/>
                <p:nvPr/>
              </p:nvSpPr>
              <p:spPr>
                <a:xfrm flipH="1">
                  <a:off x="144" y="1143"/>
                  <a:ext cx="144" cy="240"/>
                </a:xfrm>
                <a:prstGeom prst="line">
                  <a:avLst/>
                </a:prstGeom>
                <a:ln w="9525" cap="flat" cmpd="sng">
                  <a:solidFill>
                    <a:schemeClr val="tx1"/>
                  </a:solidFill>
                  <a:prstDash val="solid"/>
                  <a:round/>
                  <a:headEnd type="none" w="med" len="med"/>
                  <a:tailEnd type="none" w="med" len="med"/>
                </a:ln>
              </p:spPr>
            </p:sp>
            <p:sp>
              <p:nvSpPr>
                <p:cNvPr id="253983" name="直接连接符 300063"/>
                <p:cNvSpPr/>
                <p:nvPr/>
              </p:nvSpPr>
              <p:spPr>
                <a:xfrm>
                  <a:off x="423" y="1134"/>
                  <a:ext cx="192" cy="240"/>
                </a:xfrm>
                <a:prstGeom prst="line">
                  <a:avLst/>
                </a:prstGeom>
                <a:ln w="9525" cap="flat" cmpd="sng">
                  <a:solidFill>
                    <a:schemeClr val="tx1"/>
                  </a:solidFill>
                  <a:prstDash val="solid"/>
                  <a:round/>
                  <a:headEnd type="none" w="med" len="med"/>
                  <a:tailEnd type="none" w="med" len="med"/>
                </a:ln>
              </p:spPr>
            </p:sp>
            <p:sp>
              <p:nvSpPr>
                <p:cNvPr id="253984" name="直接连接符 300064"/>
                <p:cNvSpPr/>
                <p:nvPr/>
              </p:nvSpPr>
              <p:spPr>
                <a:xfrm flipH="1">
                  <a:off x="960" y="1113"/>
                  <a:ext cx="144" cy="240"/>
                </a:xfrm>
                <a:prstGeom prst="line">
                  <a:avLst/>
                </a:prstGeom>
                <a:ln w="9525" cap="flat" cmpd="sng">
                  <a:solidFill>
                    <a:schemeClr val="tx1"/>
                  </a:solidFill>
                  <a:prstDash val="solid"/>
                  <a:round/>
                  <a:headEnd type="none" w="med" len="med"/>
                  <a:tailEnd type="none" w="med" len="med"/>
                </a:ln>
              </p:spPr>
            </p:sp>
            <p:sp>
              <p:nvSpPr>
                <p:cNvPr id="253985" name="直接连接符 300065"/>
                <p:cNvSpPr/>
                <p:nvPr/>
              </p:nvSpPr>
              <p:spPr>
                <a:xfrm>
                  <a:off x="1248" y="1122"/>
                  <a:ext cx="192" cy="240"/>
                </a:xfrm>
                <a:prstGeom prst="line">
                  <a:avLst/>
                </a:prstGeom>
                <a:ln w="9525" cap="flat" cmpd="sng">
                  <a:solidFill>
                    <a:schemeClr val="tx1"/>
                  </a:solidFill>
                  <a:prstDash val="solid"/>
                  <a:round/>
                  <a:headEnd type="none" w="med" len="med"/>
                  <a:tailEnd type="none" w="med" len="med"/>
                </a:ln>
              </p:spPr>
            </p:sp>
          </p:grpSp>
          <p:sp>
            <p:nvSpPr>
              <p:cNvPr id="253986" name="矩形 300066"/>
              <p:cNvSpPr/>
              <p:nvPr/>
            </p:nvSpPr>
            <p:spPr>
              <a:xfrm>
                <a:off x="0" y="1200"/>
                <a:ext cx="1392"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Times New Roman" panose="02020603050405020304" pitchFamily="2" charset="0"/>
                    <a:ea typeface="宋体" panose="02010600030101010101" pitchFamily="2" charset="-122"/>
                  </a:rPr>
                  <a:t>只有根结点</a:t>
                </a:r>
                <a:endParaRPr lang="zh-CN" altLang="en-US" sz="2000" b="1" dirty="0">
                  <a:latin typeface="Times New Roman" panose="02020603050405020304" pitchFamily="2" charset="0"/>
                  <a:ea typeface="宋体" panose="02010600030101010101" pitchFamily="2" charset="-122"/>
                </a:endParaRPr>
              </a:p>
            </p:txBody>
          </p:sp>
          <p:sp>
            <p:nvSpPr>
              <p:cNvPr id="253987" name="矩形 300067"/>
              <p:cNvSpPr/>
              <p:nvPr/>
            </p:nvSpPr>
            <p:spPr>
              <a:xfrm>
                <a:off x="2736" y="1680"/>
                <a:ext cx="1392"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一般的树</a:t>
                </a:r>
                <a:endParaRPr lang="zh-CN" altLang="en-US" sz="2000" b="1" dirty="0">
                  <a:latin typeface="Times New Roman" panose="02020603050405020304" pitchFamily="2" charset="0"/>
                  <a:ea typeface="宋体" panose="02010600030101010101" pitchFamily="2" charset="-122"/>
                </a:endParaRPr>
              </a:p>
            </p:txBody>
          </p:sp>
        </p:grpSp>
      </p:grpSp>
    </p:spTree>
  </p:cSld>
  <p:clrMapOvr>
    <a:masterClrMapping/>
  </p:clrMapOvr>
  <p:transition spd="slow">
    <p:blind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1" name="矩形 327681"/>
          <p:cNvSpPr/>
          <p:nvPr/>
        </p:nvSpPr>
        <p:spPr>
          <a:xfrm>
            <a:off x="1676400" y="425450"/>
            <a:ext cx="8812213" cy="6172200"/>
          </a:xfrm>
          <a:prstGeom prst="rect">
            <a:avLst/>
          </a:prstGeom>
          <a:noFill/>
          <a:ln w="9525">
            <a:noFill/>
          </a:ln>
        </p:spPr>
        <p:txBody>
          <a:bodyPr anchor="t"/>
          <a:p>
            <a:pPr>
              <a:lnSpc>
                <a:spcPct val="110000"/>
              </a:lnSpc>
              <a:spcBef>
                <a:spcPct val="20000"/>
              </a:spcBef>
              <a:buSzPct val="80000"/>
              <a:buFont typeface="Wingdings" panose="05000000000000000000" pitchFamily="2" charset="2"/>
              <a:buNone/>
            </a:pPr>
            <a:r>
              <a:rPr lang="zh-CN" altLang="en-US" sz="3200" b="1" dirty="0">
                <a:solidFill>
                  <a:schemeClr val="folHlink"/>
                </a:solidFill>
                <a:latin typeface="宋体" panose="02010600030101010101" pitchFamily="2" charset="-122"/>
                <a:ea typeface="宋体" panose="02010600030101010101" pitchFamily="2" charset="-122"/>
              </a:rPr>
              <a:t>先序遍历的递归算法</a:t>
            </a:r>
            <a:endParaRPr lang="zh-CN" altLang="en-US" sz="3200" b="1" dirty="0">
              <a:solidFill>
                <a:schemeClr val="folHlink"/>
              </a:solidFill>
              <a:latin typeface="宋体" panose="02010600030101010101" pitchFamily="2" charset="-122"/>
              <a:ea typeface="宋体" panose="02010600030101010101" pitchFamily="2" charset="-122"/>
            </a:endParaRPr>
          </a:p>
          <a:p>
            <a:pPr>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void  PreorderTraverse(</a:t>
            </a:r>
            <a:r>
              <a:rPr lang="en-US" altLang="x-none" sz="2800" b="1" dirty="0">
                <a:latin typeface="Times New Roman" panose="02020603050405020304" pitchFamily="2" charset="0"/>
                <a:ea typeface="Arial Unicode MS" panose="020B0604020202020204" charset="-122"/>
              </a:rPr>
              <a:t>BTNode  *T</a:t>
            </a: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marL="355600" lvl="1"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  if  (T!=NULL) </a:t>
            </a:r>
            <a:endParaRPr lang="en-US" altLang="x-none" sz="2800" b="1" dirty="0">
              <a:latin typeface="Times New Roman" panose="02020603050405020304" pitchFamily="2" charset="0"/>
              <a:ea typeface="楷体_GB2312" pitchFamily="1" charset="-122"/>
            </a:endParaRPr>
          </a:p>
          <a:p>
            <a:pPr marL="1079500" lvl="3"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  visit(T-&gt;data) ;       </a:t>
            </a:r>
            <a:r>
              <a:rPr lang="en-US" altLang="x-none" sz="2400" b="1" dirty="0">
                <a:latin typeface="Times New Roman" panose="02020603050405020304" pitchFamily="2" charset="0"/>
                <a:ea typeface="楷体_GB2312" pitchFamily="1" charset="-122"/>
              </a:rPr>
              <a:t>/*  </a:t>
            </a:r>
            <a:r>
              <a:rPr lang="zh-CN" altLang="en-US" sz="2400" b="1" dirty="0">
                <a:latin typeface="Times New Roman" panose="02020603050405020304" pitchFamily="2" charset="0"/>
                <a:ea typeface="宋体" panose="02010600030101010101" pitchFamily="2" charset="-122"/>
              </a:rPr>
              <a:t>访问根结点</a:t>
            </a:r>
            <a:r>
              <a:rPr lang="zh-CN" altLang="en-US" sz="2400" b="1" dirty="0">
                <a:latin typeface="Times New Roman" panose="02020603050405020304" pitchFamily="2" charset="0"/>
                <a:ea typeface="楷体_GB2312" pitchFamily="1" charset="-122"/>
              </a:rPr>
              <a:t>  *</a:t>
            </a:r>
            <a:r>
              <a:rPr lang="en-US" altLang="x-none" sz="2400" b="1" dirty="0">
                <a:latin typeface="Times New Roman" panose="02020603050405020304" pitchFamily="2" charset="0"/>
                <a:ea typeface="楷体_GB2312" pitchFamily="1" charset="-122"/>
              </a:rPr>
              <a:t>/</a:t>
            </a:r>
            <a:endParaRPr lang="en-US" altLang="x-none" sz="2400" b="1" dirty="0">
              <a:latin typeface="Times New Roman" panose="02020603050405020304" pitchFamily="2" charset="0"/>
              <a:ea typeface="楷体_GB2312" pitchFamily="1" charset="-122"/>
            </a:endParaRPr>
          </a:p>
          <a:p>
            <a:pPr marL="1435100" lvl="4"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PreorderTraverse(</a:t>
            </a:r>
            <a:r>
              <a:rPr lang="en-US" altLang="x-none" sz="2800" b="1" dirty="0">
                <a:latin typeface="Times New Roman" panose="02020603050405020304" pitchFamily="2" charset="0"/>
                <a:ea typeface="Arial Unicode MS" panose="020B0604020202020204" charset="-122"/>
              </a:rPr>
              <a:t>T-&gt;Lchild</a:t>
            </a:r>
            <a:r>
              <a:rPr lang="en-US" altLang="x-none" sz="2800" b="1" dirty="0">
                <a:latin typeface="Times New Roman" panose="02020603050405020304" pitchFamily="2" charset="0"/>
                <a:ea typeface="楷体_GB2312" pitchFamily="1" charset="-122"/>
              </a:rPr>
              <a:t>) ;</a:t>
            </a:r>
            <a:endParaRPr lang="en-US" altLang="x-none" sz="2800" b="1" dirty="0">
              <a:latin typeface="Times New Roman" panose="02020603050405020304" pitchFamily="2" charset="0"/>
              <a:ea typeface="楷体_GB2312" pitchFamily="1" charset="-122"/>
            </a:endParaRPr>
          </a:p>
          <a:p>
            <a:pPr marL="1435100" lvl="4"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PreorderTraverse(</a:t>
            </a:r>
            <a:r>
              <a:rPr lang="en-US" altLang="x-none" sz="2800" b="1" dirty="0">
                <a:latin typeface="Times New Roman" panose="02020603050405020304" pitchFamily="2" charset="0"/>
                <a:ea typeface="Arial Unicode MS" panose="020B0604020202020204" charset="-122"/>
              </a:rPr>
              <a:t>T-&gt;Rchild</a:t>
            </a:r>
            <a:r>
              <a:rPr lang="en-US" altLang="x-none" sz="2800" b="1" dirty="0">
                <a:latin typeface="Times New Roman" panose="02020603050405020304" pitchFamily="2" charset="0"/>
                <a:ea typeface="楷体_GB2312" pitchFamily="1" charset="-122"/>
              </a:rPr>
              <a:t>) ;     </a:t>
            </a:r>
            <a:endParaRPr lang="en-US" altLang="x-none" sz="2800" b="1" dirty="0">
              <a:latin typeface="Times New Roman" panose="02020603050405020304" pitchFamily="2" charset="0"/>
              <a:ea typeface="楷体_GB2312" pitchFamily="1" charset="-122"/>
            </a:endParaRPr>
          </a:p>
          <a:p>
            <a:pPr marL="1079500" lvl="3"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marL="355600" lvl="1"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a:lnSpc>
                <a:spcPct val="110000"/>
              </a:lnSpc>
              <a:spcBef>
                <a:spcPct val="20000"/>
              </a:spcBef>
              <a:buSzPct val="80000"/>
              <a:buFont typeface="Wingdings" panose="05000000000000000000" pitchFamily="2" charset="2"/>
              <a:buNone/>
            </a:pPr>
            <a:r>
              <a:rPr lang="zh-CN" altLang="en-US" sz="3200" b="1" dirty="0">
                <a:solidFill>
                  <a:schemeClr val="folHlink"/>
                </a:solidFill>
                <a:latin typeface="楷体_GB2312" pitchFamily="1" charset="-122"/>
                <a:ea typeface="楷体_GB2312" pitchFamily="1" charset="-122"/>
              </a:rPr>
              <a:t>说明：</a:t>
            </a:r>
            <a:r>
              <a:rPr lang="en-US" altLang="x-none" sz="2800" b="1" dirty="0">
                <a:latin typeface="Times New Roman" panose="02020603050405020304" pitchFamily="2" charset="0"/>
                <a:ea typeface="宋体" panose="02010600030101010101" pitchFamily="2" charset="-122"/>
              </a:rPr>
              <a:t>visit()</a:t>
            </a:r>
            <a:r>
              <a:rPr lang="zh-CN" altLang="en-US" sz="2800" b="1" dirty="0">
                <a:latin typeface="楷体_GB2312" pitchFamily="1" charset="-122"/>
                <a:ea typeface="楷体_GB2312" pitchFamily="1" charset="-122"/>
              </a:rPr>
              <a:t>函数是访问结点的数据域，其要求视具体问题而定。树采用二叉链表的存储结构，用指针变量</a:t>
            </a:r>
            <a:r>
              <a:rPr lang="en-US" altLang="x-none" sz="2800" b="1" dirty="0">
                <a:latin typeface="楷体_GB2312" pitchFamily="1" charset="-122"/>
                <a:ea typeface="楷体_GB2312" pitchFamily="1" charset="-122"/>
              </a:rPr>
              <a:t>T</a:t>
            </a:r>
            <a:r>
              <a:rPr lang="zh-CN" altLang="en-US" sz="2800" b="1" dirty="0">
                <a:latin typeface="楷体_GB2312" pitchFamily="1" charset="-122"/>
                <a:ea typeface="楷体_GB2312" pitchFamily="1" charset="-122"/>
              </a:rPr>
              <a:t>来指向。</a:t>
            </a:r>
            <a:endParaRPr lang="zh-CN" altLang="en-US" sz="2800" dirty="0">
              <a:solidFill>
                <a:schemeClr val="tx2"/>
              </a:solidFill>
              <a:latin typeface="Times New Roman" panose="02020603050405020304" pitchFamily="2" charset="0"/>
              <a:ea typeface="楷体_GB2312" pitchFamily="1" charset="-122"/>
            </a:endParaRPr>
          </a:p>
        </p:txBody>
      </p:sp>
    </p:spTree>
  </p:cSld>
  <p:clrMapOvr>
    <a:masterClrMapping/>
  </p:clrMapOvr>
  <p:transition spd="med">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5" name="副标题 328705"/>
          <p:cNvSpPr>
            <a:spLocks noGrp="1"/>
          </p:cNvSpPr>
          <p:nvPr>
            <p:ph type="subTitle" sz="quarter" idx="1"/>
          </p:nvPr>
        </p:nvSpPr>
        <p:spPr>
          <a:xfrm>
            <a:off x="1703388" y="333375"/>
            <a:ext cx="8839200" cy="4751388"/>
          </a:xfrm>
        </p:spPr>
        <p:txBody>
          <a:bodyPr lIns="92075" tIns="46038" rIns="92075" bIns="46038" anchor="ctr"/>
          <a:p>
            <a:pPr algn="l" defTabSz="914400">
              <a:lnSpc>
                <a:spcPct val="110000"/>
              </a:lnSpc>
              <a:buSzPct val="80000"/>
            </a:pPr>
            <a:r>
              <a:rPr lang="en-US" altLang="x-none" sz="4000" b="1" kern="1200" baseline="0" dirty="0">
                <a:solidFill>
                  <a:schemeClr val="folHlink"/>
                </a:solidFill>
                <a:latin typeface="+mn-lt"/>
                <a:ea typeface="+mn-ea"/>
                <a:cs typeface="+mn-cs"/>
              </a:rPr>
              <a:t>2  </a:t>
            </a:r>
            <a:r>
              <a:rPr lang="zh-CN" altLang="en-US" sz="4000" b="1" kern="1200" baseline="0" dirty="0">
                <a:solidFill>
                  <a:schemeClr val="folHlink"/>
                </a:solidFill>
                <a:latin typeface="+mn-lt"/>
                <a:ea typeface="楷体_GB2312" pitchFamily="1" charset="-122"/>
                <a:cs typeface="+mn-cs"/>
              </a:rPr>
              <a:t>非递归算法</a:t>
            </a:r>
            <a:endParaRPr lang="zh-CN" altLang="en-US" sz="40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设</a:t>
            </a:r>
            <a:r>
              <a:rPr lang="en-US" altLang="x-none" sz="2800" b="1" kern="1200" baseline="0" dirty="0">
                <a:latin typeface="+mn-lt"/>
                <a:ea typeface="+mn-ea"/>
                <a:cs typeface="+mn-cs"/>
              </a:rPr>
              <a:t>T</a:t>
            </a:r>
            <a:r>
              <a:rPr lang="zh-CN" altLang="en-US" sz="2800" b="1" kern="1200" baseline="0" dirty="0">
                <a:latin typeface="+mn-lt"/>
                <a:ea typeface="+mn-ea"/>
                <a:cs typeface="+mn-cs"/>
              </a:rPr>
              <a:t>是指向二叉树根结点的指针变量，非递归算法是：</a:t>
            </a:r>
            <a:endParaRPr lang="zh-CN" altLang="en-US" sz="28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若二叉树为空，则返回；否则，令</a:t>
            </a:r>
            <a:r>
              <a:rPr lang="en-US" altLang="x-none" sz="2800" b="1" kern="1200" baseline="0" dirty="0">
                <a:latin typeface="+mn-lt"/>
                <a:ea typeface="+mn-ea"/>
                <a:cs typeface="+mn-cs"/>
              </a:rPr>
              <a:t>p=T</a:t>
            </a:r>
            <a:r>
              <a:rPr lang="zh-CN" altLang="en-US" sz="2800" b="1" kern="1200" baseline="0" dirty="0">
                <a:latin typeface="+mn-lt"/>
                <a:ea typeface="+mn-ea"/>
                <a:cs typeface="+mn-cs"/>
              </a:rPr>
              <a:t>；</a:t>
            </a:r>
            <a:endParaRPr lang="zh-CN" altLang="en-US" sz="2800" b="1" kern="1200" baseline="0" dirty="0">
              <a:latin typeface="+mn-lt"/>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⑴ </a:t>
            </a:r>
            <a:r>
              <a:rPr lang="zh-CN" altLang="en-US" b="1" kern="1200" baseline="0" dirty="0">
                <a:latin typeface="+mn-lt"/>
                <a:ea typeface="+mn-ea"/>
                <a:cs typeface="+mn-cs"/>
              </a:rPr>
              <a:t>访问</a:t>
            </a:r>
            <a:r>
              <a:rPr lang="en-US" altLang="x-none" b="1" kern="1200" baseline="0" dirty="0">
                <a:latin typeface="+mn-lt"/>
                <a:ea typeface="+mn-ea"/>
                <a:cs typeface="+mn-cs"/>
              </a:rPr>
              <a:t>p</a:t>
            </a:r>
            <a:r>
              <a:rPr lang="zh-CN" altLang="en-US" b="1" kern="1200" baseline="0" dirty="0">
                <a:latin typeface="+mn-lt"/>
                <a:ea typeface="+mn-ea"/>
                <a:cs typeface="+mn-cs"/>
              </a:rPr>
              <a:t>所指向的结点；</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⑵ </a:t>
            </a:r>
            <a:r>
              <a:rPr lang="en-US" altLang="x-none" b="1" kern="1200" baseline="0" dirty="0">
                <a:latin typeface="+mn-lt"/>
                <a:ea typeface="+mn-ea"/>
                <a:cs typeface="+mn-cs"/>
              </a:rPr>
              <a:t>q=p-&gt;Rchild </a:t>
            </a:r>
            <a:r>
              <a:rPr lang="zh-CN" altLang="en-US" b="1" kern="1200" baseline="0" dirty="0">
                <a:latin typeface="+mn-lt"/>
                <a:ea typeface="+mn-ea"/>
                <a:cs typeface="+mn-cs"/>
              </a:rPr>
              <a:t>，若</a:t>
            </a:r>
            <a:r>
              <a:rPr lang="en-US" altLang="x-none" b="1" kern="1200" baseline="0" dirty="0">
                <a:latin typeface="+mn-lt"/>
                <a:ea typeface="+mn-ea"/>
                <a:cs typeface="+mn-cs"/>
              </a:rPr>
              <a:t>q</a:t>
            </a:r>
            <a:r>
              <a:rPr lang="zh-CN" altLang="en-US" b="1" kern="1200" baseline="0" dirty="0">
                <a:latin typeface="+mn-lt"/>
                <a:ea typeface="+mn-ea"/>
                <a:cs typeface="+mn-cs"/>
              </a:rPr>
              <a:t>不为空，则</a:t>
            </a:r>
            <a:r>
              <a:rPr lang="en-US" altLang="x-none" b="1" kern="1200" baseline="0" dirty="0">
                <a:latin typeface="+mn-lt"/>
                <a:ea typeface="+mn-ea"/>
                <a:cs typeface="+mn-cs"/>
              </a:rPr>
              <a:t>q</a:t>
            </a:r>
            <a:r>
              <a:rPr lang="zh-CN" altLang="en-US" b="1" kern="1200" baseline="0" dirty="0">
                <a:latin typeface="+mn-lt"/>
                <a:ea typeface="+mn-ea"/>
                <a:cs typeface="+mn-cs"/>
              </a:rPr>
              <a:t>进栈；</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⑶ </a:t>
            </a:r>
            <a:r>
              <a:rPr lang="en-US" altLang="x-none" b="1" kern="1200" baseline="0" dirty="0">
                <a:latin typeface="+mn-lt"/>
                <a:ea typeface="+mn-ea"/>
                <a:cs typeface="+mn-cs"/>
              </a:rPr>
              <a:t>p=p-&gt;Lchild </a:t>
            </a:r>
            <a:r>
              <a:rPr lang="zh-CN" altLang="en-US" b="1" kern="1200" baseline="0" dirty="0">
                <a:latin typeface="+mn-lt"/>
                <a:ea typeface="+mn-ea"/>
                <a:cs typeface="+mn-cs"/>
              </a:rPr>
              <a:t>，若</a:t>
            </a:r>
            <a:r>
              <a:rPr lang="en-US" altLang="x-none" b="1" kern="1200" baseline="0" dirty="0">
                <a:latin typeface="+mn-lt"/>
                <a:ea typeface="+mn-ea"/>
                <a:cs typeface="+mn-cs"/>
              </a:rPr>
              <a:t>p</a:t>
            </a:r>
            <a:r>
              <a:rPr lang="zh-CN" altLang="en-US" b="1" kern="1200" baseline="0" dirty="0">
                <a:latin typeface="+mn-lt"/>
                <a:ea typeface="+mn-ea"/>
                <a:cs typeface="+mn-cs"/>
              </a:rPr>
              <a:t>不为空，转</a:t>
            </a:r>
            <a:r>
              <a:rPr lang="en-US" altLang="x-none" b="1" kern="1200" baseline="0" dirty="0">
                <a:latin typeface="+mn-lt"/>
                <a:ea typeface="+mn-ea"/>
                <a:cs typeface="+mn-cs"/>
              </a:rPr>
              <a:t>(1)</a:t>
            </a:r>
            <a:r>
              <a:rPr lang="zh-CN" altLang="en-US" b="1" kern="1200" baseline="0" dirty="0">
                <a:latin typeface="+mn-lt"/>
                <a:ea typeface="+mn-ea"/>
                <a:cs typeface="+mn-cs"/>
              </a:rPr>
              <a:t>，否则转</a:t>
            </a:r>
            <a:r>
              <a:rPr lang="en-US" altLang="x-none" b="1" kern="1200" baseline="0" dirty="0">
                <a:latin typeface="+mn-lt"/>
                <a:ea typeface="+mn-ea"/>
                <a:cs typeface="+mn-cs"/>
              </a:rPr>
              <a:t>(4)</a:t>
            </a:r>
            <a:r>
              <a:rPr lang="zh-CN" altLang="en-US" b="1" kern="1200" baseline="0" dirty="0">
                <a:latin typeface="+mn-lt"/>
                <a:ea typeface="+mn-ea"/>
                <a:cs typeface="+mn-cs"/>
              </a:rPr>
              <a:t>；</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⑷</a:t>
            </a:r>
            <a:r>
              <a:rPr lang="zh-CN" altLang="en-US" b="1" kern="1200" baseline="0" dirty="0">
                <a:latin typeface="+mn-lt"/>
                <a:ea typeface="+mn-ea"/>
                <a:cs typeface="+mn-cs"/>
              </a:rPr>
              <a:t>  退栈到</a:t>
            </a:r>
            <a:r>
              <a:rPr lang="en-US" altLang="x-none" b="1" kern="1200" baseline="0" dirty="0">
                <a:latin typeface="+mn-lt"/>
                <a:ea typeface="+mn-ea"/>
                <a:cs typeface="+mn-cs"/>
              </a:rPr>
              <a:t>p </a:t>
            </a:r>
            <a:r>
              <a:rPr lang="zh-CN" altLang="en-US" b="1" kern="1200" baseline="0" dirty="0">
                <a:latin typeface="+mn-lt"/>
                <a:ea typeface="+mn-ea"/>
                <a:cs typeface="+mn-cs"/>
              </a:rPr>
              <a:t>，转</a:t>
            </a:r>
            <a:r>
              <a:rPr lang="en-US" altLang="x-none" b="1" kern="1200" baseline="0" dirty="0">
                <a:latin typeface="+mn-lt"/>
                <a:ea typeface="+mn-ea"/>
                <a:cs typeface="+mn-cs"/>
              </a:rPr>
              <a:t>(1)</a:t>
            </a:r>
            <a:r>
              <a:rPr lang="zh-CN" altLang="en-US" b="1" kern="1200" baseline="0" dirty="0">
                <a:latin typeface="+mn-lt"/>
                <a:ea typeface="+mn-ea"/>
                <a:cs typeface="+mn-cs"/>
              </a:rPr>
              <a:t>，直到栈空为止。</a:t>
            </a:r>
            <a:endParaRPr lang="zh-CN" altLang="en-US" b="1" kern="1200" baseline="0" dirty="0">
              <a:latin typeface="+mn-lt"/>
              <a:ea typeface="+mn-ea"/>
              <a:cs typeface="+mn-cs"/>
            </a:endParaRPr>
          </a:p>
          <a:p>
            <a:pPr algn="l" defTabSz="914400">
              <a:lnSpc>
                <a:spcPct val="110000"/>
              </a:lnSpc>
              <a:buClrTx/>
              <a:buSzPct val="80000"/>
              <a:buNone/>
            </a:pPr>
            <a:r>
              <a:rPr lang="zh-CN" altLang="en-US" b="1" kern="1200" baseline="0" dirty="0">
                <a:solidFill>
                  <a:schemeClr val="folHlink"/>
                </a:solidFill>
                <a:latin typeface="+mn-lt"/>
                <a:ea typeface="+mn-ea"/>
                <a:cs typeface="+mn-cs"/>
              </a:rPr>
              <a:t>算法实现</a:t>
            </a:r>
            <a:r>
              <a:rPr lang="zh-CN" altLang="en-US" b="1" kern="1200" baseline="0" dirty="0">
                <a:latin typeface="+mn-lt"/>
                <a:ea typeface="+mn-ea"/>
                <a:cs typeface="+mn-cs"/>
              </a:rPr>
              <a:t>：</a:t>
            </a:r>
            <a:endParaRPr lang="zh-CN" altLang="en-US" b="1" kern="1200" baseline="0" dirty="0">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49" name="文本框 329729"/>
          <p:cNvSpPr txBox="1"/>
          <p:nvPr/>
        </p:nvSpPr>
        <p:spPr>
          <a:xfrm>
            <a:off x="1676400" y="166688"/>
            <a:ext cx="8812213" cy="6682105"/>
          </a:xfrm>
          <a:prstGeom prst="rect">
            <a:avLst/>
          </a:prstGeom>
          <a:noFill/>
          <a:ln w="9525">
            <a:noFill/>
          </a:ln>
        </p:spPr>
        <p:txBody>
          <a:bodyPr anchor="t">
            <a:spAutoFit/>
          </a:bodyPr>
          <a:p>
            <a:pPr>
              <a:spcBef>
                <a:spcPct val="10000"/>
              </a:spcBef>
            </a:pPr>
            <a:r>
              <a:rPr lang="en-US" altLang="x-none" sz="2800" b="1" dirty="0">
                <a:latin typeface="Times New Roman" panose="02020603050405020304" pitchFamily="2" charset="0"/>
                <a:ea typeface="宋体" panose="02010600030101010101" pitchFamily="2" charset="-122"/>
              </a:rPr>
              <a:t>#define  MAX_NODE  50</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void  PreorderTraverse( BTNode  *T)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  BTNode  *</a:t>
            </a:r>
            <a:r>
              <a:rPr lang="en-US" altLang="x-none" sz="2800" b="1" dirty="0">
                <a:latin typeface="Times New Roman" panose="02020603050405020304" pitchFamily="2" charset="0"/>
                <a:ea typeface="楷体_GB2312" pitchFamily="1" charset="-122"/>
              </a:rPr>
              <a:t>Stack[</a:t>
            </a:r>
            <a:r>
              <a:rPr lang="en-US" altLang="x-none" sz="2800" b="1" dirty="0">
                <a:latin typeface="Times New Roman" panose="02020603050405020304" pitchFamily="2" charset="0"/>
                <a:ea typeface="宋体" panose="02010600030101010101" pitchFamily="2" charset="-122"/>
              </a:rPr>
              <a:t>MAX_NODE</a:t>
            </a:r>
            <a:r>
              <a:rPr lang="en-US" altLang="x-none" sz="2800" b="1" dirty="0">
                <a:latin typeface="Times New Roman" panose="02020603050405020304" pitchFamily="2" charset="0"/>
                <a:ea typeface="楷体_GB2312" pitchFamily="1" charset="-122"/>
              </a:rPr>
              <a:t>] ,</a:t>
            </a:r>
            <a:r>
              <a:rPr lang="en-US" altLang="x-none" sz="2800" b="1" dirty="0">
                <a:latin typeface="Times New Roman" panose="02020603050405020304" pitchFamily="2" charset="0"/>
                <a:ea typeface="宋体" panose="02010600030101010101" pitchFamily="2" charset="-122"/>
              </a:rPr>
              <a:t>*p=T, *q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int  top=0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if  (T==NULL)  printf(“ Binary Tree is Empty!\n”)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else {  do</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visit( p-&gt; data ) ;   q=p-&gt;Rchild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 q!=NULL )  stack[++top]=q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p=p-&gt;Lchild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(p==NULL) { p=stack[top] ;  top--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while (p!=NULL)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4" name="标题 330753"/>
          <p:cNvSpPr>
            <a:spLocks noGrp="1"/>
          </p:cNvSpPr>
          <p:nvPr>
            <p:ph type="ctrTitle" sz="quarter"/>
          </p:nvPr>
        </p:nvSpPr>
        <p:spPr>
          <a:xfrm>
            <a:off x="2541588" y="368300"/>
            <a:ext cx="6291263" cy="755650"/>
          </a:xfrm>
        </p:spPr>
        <p:txBody>
          <a:bodyPr lIns="92075" tIns="46038" rIns="92075" bIns="46038" anchor="b"/>
          <a:p>
            <a:pPr defTabSz="914400" fontAlgn="base"/>
            <a:r>
              <a:rPr lang="en-US" altLang="x-none" b="1" strike="noStrike" kern="1200" baseline="0" noProof="1" dirty="0">
                <a:latin typeface="Times New Roman" panose="02020603050405020304" pitchFamily="2" charset="0"/>
                <a:ea typeface="宋体" panose="02010600030101010101" pitchFamily="2" charset="-122"/>
              </a:rPr>
              <a:t>6.3.2</a:t>
            </a:r>
            <a:r>
              <a:rPr lang="en-US" altLang="x-none" b="1" strike="noStrike" kern="1200" baseline="0" noProof="1" dirty="0">
                <a:latin typeface="宋体" panose="02010600030101010101" pitchFamily="2" charset="-122"/>
                <a:ea typeface="宋体" panose="02010600030101010101" pitchFamily="2" charset="-122"/>
              </a:rPr>
              <a:t>  </a:t>
            </a:r>
            <a:r>
              <a:rPr lang="zh-CN" altLang="en-US" b="1" strike="noStrike" kern="1200" baseline="0" noProof="1" dirty="0">
                <a:latin typeface="楷体_GB2312" pitchFamily="1" charset="-122"/>
                <a:ea typeface="楷体_GB2312" pitchFamily="1" charset="-122"/>
              </a:rPr>
              <a:t>中序遍历二叉树</a:t>
            </a:r>
            <a:endParaRPr lang="zh-CN" altLang="en-US" b="1" strike="noStrike" kern="1200" baseline="0" noProof="1" dirty="0">
              <a:latin typeface="楷体_GB2312" pitchFamily="1" charset="-122"/>
              <a:ea typeface="楷体_GB2312" pitchFamily="1" charset="-122"/>
            </a:endParaRPr>
          </a:p>
        </p:txBody>
      </p:sp>
      <p:sp>
        <p:nvSpPr>
          <p:cNvPr id="284674" name="副标题 330754"/>
          <p:cNvSpPr>
            <a:spLocks noGrp="1"/>
          </p:cNvSpPr>
          <p:nvPr>
            <p:ph type="subTitle" sz="quarter" idx="1"/>
          </p:nvPr>
        </p:nvSpPr>
        <p:spPr>
          <a:xfrm>
            <a:off x="1676400" y="1196975"/>
            <a:ext cx="8839200" cy="3744913"/>
          </a:xfrm>
        </p:spPr>
        <p:txBody>
          <a:bodyPr lIns="92075" tIns="46038" rIns="92075" bIns="46038" anchor="ctr"/>
          <a:p>
            <a:pPr algn="l" defTabSz="914400">
              <a:lnSpc>
                <a:spcPct val="110000"/>
              </a:lnSpc>
              <a:buSzPct val="80000"/>
            </a:pPr>
            <a:r>
              <a:rPr lang="en-US" altLang="x-none" sz="4000" b="1" kern="1200" baseline="0" dirty="0">
                <a:solidFill>
                  <a:schemeClr val="folHlink"/>
                </a:solidFill>
                <a:latin typeface="+mn-lt"/>
                <a:ea typeface="+mn-ea"/>
                <a:cs typeface="+mn-cs"/>
              </a:rPr>
              <a:t>1  </a:t>
            </a:r>
            <a:r>
              <a:rPr lang="zh-CN" altLang="en-US" sz="4000" b="1" kern="1200" baseline="0" dirty="0">
                <a:solidFill>
                  <a:schemeClr val="folHlink"/>
                </a:solidFill>
                <a:latin typeface="+mn-lt"/>
                <a:ea typeface="楷体_GB2312" pitchFamily="1" charset="-122"/>
                <a:cs typeface="+mn-cs"/>
              </a:rPr>
              <a:t>递归算法</a:t>
            </a:r>
            <a:endParaRPr lang="zh-CN" altLang="en-US" sz="4000" b="1" kern="1200" baseline="0" dirty="0">
              <a:latin typeface="+mn-lt"/>
              <a:ea typeface="+mn-ea"/>
              <a:cs typeface="+mn-cs"/>
            </a:endParaRPr>
          </a:p>
          <a:p>
            <a:pPr algn="l" defTabSz="914400">
              <a:lnSpc>
                <a:spcPct val="110000"/>
              </a:lnSpc>
              <a:buSzPct val="80000"/>
            </a:pPr>
            <a:r>
              <a:rPr lang="zh-CN" altLang="en-US" b="1" kern="1200" baseline="0" dirty="0">
                <a:latin typeface="+mn-lt"/>
                <a:ea typeface="+mn-ea"/>
                <a:cs typeface="+mn-cs"/>
              </a:rPr>
              <a:t>算法的递归定义是：</a:t>
            </a:r>
            <a:endParaRPr lang="zh-CN" altLang="en-US" b="1" kern="1200" baseline="0" dirty="0">
              <a:latin typeface="+mn-lt"/>
              <a:ea typeface="+mn-ea"/>
              <a:cs typeface="+mn-cs"/>
            </a:endParaRPr>
          </a:p>
          <a:p>
            <a:pPr algn="l" defTabSz="914400">
              <a:lnSpc>
                <a:spcPct val="110000"/>
              </a:lnSpc>
              <a:buSzPct val="80000"/>
            </a:pPr>
            <a:r>
              <a:rPr lang="zh-CN" altLang="en-US" b="1" kern="1200" baseline="0" dirty="0">
                <a:latin typeface="+mn-lt"/>
                <a:ea typeface="+mn-ea"/>
                <a:cs typeface="+mn-cs"/>
              </a:rPr>
              <a:t>       </a:t>
            </a:r>
            <a:r>
              <a:rPr lang="zh-CN" altLang="en-US" sz="2800" b="1" kern="1200" baseline="0" dirty="0">
                <a:latin typeface="+mn-lt"/>
                <a:ea typeface="+mn-ea"/>
                <a:cs typeface="+mn-cs"/>
              </a:rPr>
              <a:t>若二叉树为空，则遍历结束；否则</a:t>
            </a:r>
            <a:endParaRPr lang="zh-CN" altLang="en-US" sz="2800" b="1" kern="1200" baseline="0" dirty="0">
              <a:latin typeface="+mn-lt"/>
              <a:ea typeface="+mn-ea"/>
              <a:cs typeface="+mn-cs"/>
            </a:endParaRPr>
          </a:p>
          <a:p>
            <a:pPr lvl="1" algn="l" defTabSz="914400">
              <a:lnSpc>
                <a:spcPct val="110000"/>
              </a:lnSpc>
              <a:buSzPct val="90000"/>
            </a:pPr>
            <a:r>
              <a:rPr lang="zh-CN" altLang="en-US" b="1" kern="1200" baseline="0" dirty="0">
                <a:latin typeface="+mn-lt"/>
                <a:ea typeface="+mn-ea"/>
                <a:cs typeface="+mn-cs"/>
              </a:rPr>
              <a:t>⑴ 中序遍历左子树</a:t>
            </a:r>
            <a:r>
              <a:rPr lang="en-US" altLang="x-none" b="1" kern="1200" baseline="0" dirty="0">
                <a:latin typeface="+mn-lt"/>
                <a:ea typeface="+mn-ea"/>
                <a:cs typeface="+mn-cs"/>
              </a:rPr>
              <a:t>(</a:t>
            </a:r>
            <a:r>
              <a:rPr lang="zh-CN" altLang="en-US" b="1" kern="1200" baseline="0" dirty="0">
                <a:solidFill>
                  <a:schemeClr val="folHlink"/>
                </a:solidFill>
                <a:latin typeface="+mn-lt"/>
                <a:ea typeface="+mn-ea"/>
                <a:cs typeface="+mn-cs"/>
              </a:rPr>
              <a:t>递归调用本算法</a:t>
            </a:r>
            <a:r>
              <a:rPr lang="en-US" altLang="x-none" b="1" kern="1200" baseline="0" dirty="0">
                <a:latin typeface="+mn-lt"/>
                <a:ea typeface="+mn-ea"/>
                <a:cs typeface="+mn-cs"/>
              </a:rPr>
              <a:t>)</a:t>
            </a:r>
            <a:r>
              <a:rPr lang="zh-CN" altLang="en-US" b="1" kern="1200" baseline="0" dirty="0">
                <a:latin typeface="+mn-lt"/>
                <a:ea typeface="+mn-ea"/>
                <a:cs typeface="+mn-cs"/>
              </a:rPr>
              <a:t>；</a:t>
            </a:r>
            <a:endParaRPr lang="zh-CN" altLang="en-US" b="1" kern="1200" baseline="0" dirty="0">
              <a:latin typeface="+mn-lt"/>
              <a:ea typeface="+mn-ea"/>
              <a:cs typeface="+mn-cs"/>
            </a:endParaRPr>
          </a:p>
          <a:p>
            <a:pPr lvl="1" algn="l" defTabSz="914400">
              <a:lnSpc>
                <a:spcPct val="110000"/>
              </a:lnSpc>
              <a:buSzPct val="90000"/>
            </a:pPr>
            <a:r>
              <a:rPr lang="zh-CN" altLang="en-US" b="1" kern="1200" baseline="0" dirty="0">
                <a:latin typeface="+mn-lt"/>
                <a:ea typeface="+mn-ea"/>
                <a:cs typeface="+mn-cs"/>
              </a:rPr>
              <a:t>⑵ 访问根结点；</a:t>
            </a:r>
            <a:endParaRPr lang="zh-CN" altLang="en-US" b="1" kern="1200" baseline="0" dirty="0">
              <a:latin typeface="+mn-lt"/>
              <a:ea typeface="+mn-ea"/>
              <a:cs typeface="+mn-cs"/>
            </a:endParaRPr>
          </a:p>
          <a:p>
            <a:pPr lvl="1" algn="l" defTabSz="914400">
              <a:lnSpc>
                <a:spcPct val="110000"/>
              </a:lnSpc>
              <a:buSzPct val="90000"/>
            </a:pPr>
            <a:r>
              <a:rPr lang="zh-CN" altLang="en-US" b="1" kern="1200" baseline="0" dirty="0">
                <a:latin typeface="+mn-lt"/>
                <a:ea typeface="+mn-ea"/>
                <a:cs typeface="+mn-cs"/>
              </a:rPr>
              <a:t>⑶ 中序遍历右子树</a:t>
            </a:r>
            <a:r>
              <a:rPr lang="en-US" altLang="x-none" b="1" kern="1200" baseline="0" dirty="0">
                <a:latin typeface="+mn-lt"/>
                <a:ea typeface="+mn-ea"/>
                <a:cs typeface="+mn-cs"/>
              </a:rPr>
              <a:t>(</a:t>
            </a:r>
            <a:r>
              <a:rPr lang="zh-CN" altLang="en-US" b="1" kern="1200" baseline="0" dirty="0">
                <a:solidFill>
                  <a:schemeClr val="folHlink"/>
                </a:solidFill>
                <a:latin typeface="+mn-lt"/>
                <a:ea typeface="+mn-ea"/>
                <a:cs typeface="+mn-cs"/>
              </a:rPr>
              <a:t>递归调用本算法</a:t>
            </a:r>
            <a:r>
              <a:rPr lang="en-US" altLang="x-none" b="1" kern="1200" baseline="0" dirty="0">
                <a:latin typeface="+mn-lt"/>
                <a:ea typeface="+mn-ea"/>
                <a:cs typeface="+mn-cs"/>
              </a:rPr>
              <a:t>)</a:t>
            </a:r>
            <a:r>
              <a:rPr lang="zh-CN" altLang="en-US" b="1" kern="1200" baseline="0" dirty="0">
                <a:latin typeface="+mn-lt"/>
                <a:ea typeface="+mn-ea"/>
                <a:cs typeface="+mn-cs"/>
              </a:rPr>
              <a:t>。</a:t>
            </a:r>
            <a:endParaRPr lang="zh-CN" altLang="en-US" b="1" kern="1200" baseline="0" dirty="0">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7" name="矩形 331777"/>
          <p:cNvSpPr/>
          <p:nvPr/>
        </p:nvSpPr>
        <p:spPr>
          <a:xfrm>
            <a:off x="1676400" y="188913"/>
            <a:ext cx="8812213" cy="4608512"/>
          </a:xfrm>
          <a:prstGeom prst="rect">
            <a:avLst/>
          </a:prstGeom>
          <a:noFill/>
          <a:ln w="9525">
            <a:noFill/>
          </a:ln>
        </p:spPr>
        <p:txBody>
          <a:bodyPr anchor="t"/>
          <a:p>
            <a:pPr>
              <a:lnSpc>
                <a:spcPct val="110000"/>
              </a:lnSpc>
              <a:spcBef>
                <a:spcPct val="20000"/>
              </a:spcBef>
              <a:buSzPct val="80000"/>
              <a:buFont typeface="Wingdings" panose="05000000000000000000" pitchFamily="2" charset="2"/>
              <a:buNone/>
            </a:pPr>
            <a:r>
              <a:rPr lang="zh-CN" altLang="en-US" sz="3200" b="1" dirty="0">
                <a:solidFill>
                  <a:schemeClr val="folHlink"/>
                </a:solidFill>
                <a:latin typeface="宋体" panose="02010600030101010101" pitchFamily="2" charset="-122"/>
                <a:ea typeface="宋体" panose="02010600030101010101" pitchFamily="2" charset="-122"/>
              </a:rPr>
              <a:t>中序遍历的递归算法</a:t>
            </a:r>
            <a:endParaRPr lang="zh-CN" altLang="en-US" sz="3200" b="1" dirty="0">
              <a:solidFill>
                <a:schemeClr val="folHlink"/>
              </a:solidFill>
              <a:latin typeface="宋体" panose="02010600030101010101" pitchFamily="2" charset="-122"/>
              <a:ea typeface="宋体" panose="02010600030101010101" pitchFamily="2" charset="-122"/>
            </a:endParaRPr>
          </a:p>
          <a:p>
            <a:pPr>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void  InorderTraverse(</a:t>
            </a:r>
            <a:r>
              <a:rPr lang="en-US" altLang="x-none" sz="2800" b="1" dirty="0">
                <a:latin typeface="Times New Roman" panose="02020603050405020304" pitchFamily="2" charset="0"/>
                <a:ea typeface="Arial Unicode MS" panose="020B0604020202020204" charset="-122"/>
              </a:rPr>
              <a:t>BTNode  *T</a:t>
            </a: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marL="355600" lvl="1"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  if  (T!=NULL) </a:t>
            </a:r>
            <a:endParaRPr lang="en-US" altLang="x-none" sz="2800" b="1" dirty="0">
              <a:latin typeface="Times New Roman" panose="02020603050405020304" pitchFamily="2" charset="0"/>
              <a:ea typeface="楷体_GB2312" pitchFamily="1" charset="-122"/>
            </a:endParaRPr>
          </a:p>
          <a:p>
            <a:pPr marL="1079500" lvl="3"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  InorderTraverse(</a:t>
            </a:r>
            <a:r>
              <a:rPr lang="en-US" altLang="x-none" sz="2800" b="1" dirty="0">
                <a:latin typeface="Times New Roman" panose="02020603050405020304" pitchFamily="2" charset="0"/>
                <a:ea typeface="Arial Unicode MS" panose="020B0604020202020204" charset="-122"/>
              </a:rPr>
              <a:t>T-&gt;Lchild</a:t>
            </a:r>
            <a:r>
              <a:rPr lang="en-US" altLang="x-none" sz="2800" b="1" dirty="0">
                <a:latin typeface="Times New Roman" panose="02020603050405020304" pitchFamily="2" charset="0"/>
                <a:ea typeface="楷体_GB2312" pitchFamily="1" charset="-122"/>
              </a:rPr>
              <a:t>) ;</a:t>
            </a:r>
            <a:endParaRPr lang="en-US" altLang="x-none" sz="2800" b="1" dirty="0">
              <a:latin typeface="Times New Roman" panose="02020603050405020304" pitchFamily="2" charset="0"/>
              <a:ea typeface="楷体_GB2312" pitchFamily="1" charset="-122"/>
            </a:endParaRPr>
          </a:p>
          <a:p>
            <a:pPr marL="1435100" lvl="4"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visit(T-&gt;data) ;       </a:t>
            </a:r>
            <a:r>
              <a:rPr lang="en-US" altLang="x-none" sz="2400" b="1" dirty="0">
                <a:latin typeface="Times New Roman" panose="02020603050405020304" pitchFamily="2" charset="0"/>
                <a:ea typeface="楷体_GB2312" pitchFamily="1" charset="-122"/>
              </a:rPr>
              <a:t>/*   </a:t>
            </a:r>
            <a:r>
              <a:rPr lang="zh-CN" altLang="en-US" sz="2400" b="1" dirty="0">
                <a:latin typeface="Times New Roman" panose="02020603050405020304" pitchFamily="2" charset="0"/>
                <a:ea typeface="宋体" panose="02010600030101010101" pitchFamily="2" charset="-122"/>
              </a:rPr>
              <a:t>访问根结点   </a:t>
            </a:r>
            <a:r>
              <a:rPr lang="zh-CN" altLang="en-US" sz="2400" b="1" dirty="0">
                <a:latin typeface="Times New Roman" panose="02020603050405020304" pitchFamily="2" charset="0"/>
                <a:ea typeface="楷体_GB2312" pitchFamily="1" charset="-122"/>
              </a:rPr>
              <a:t>*</a:t>
            </a:r>
            <a:r>
              <a:rPr lang="en-US" altLang="x-none" sz="2400" b="1" dirty="0">
                <a:latin typeface="Times New Roman" panose="02020603050405020304" pitchFamily="2" charset="0"/>
                <a:ea typeface="楷体_GB2312" pitchFamily="1" charset="-122"/>
              </a:rPr>
              <a:t>/</a:t>
            </a:r>
            <a:endParaRPr lang="en-US" altLang="x-none" sz="2400" b="1" dirty="0">
              <a:latin typeface="Times New Roman" panose="02020603050405020304" pitchFamily="2" charset="0"/>
              <a:ea typeface="楷体_GB2312" pitchFamily="1" charset="-122"/>
            </a:endParaRPr>
          </a:p>
          <a:p>
            <a:pPr marL="1435100" lvl="4"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InorderTraverse(</a:t>
            </a:r>
            <a:r>
              <a:rPr lang="en-US" altLang="x-none" sz="2800" b="1" dirty="0">
                <a:latin typeface="Times New Roman" panose="02020603050405020304" pitchFamily="2" charset="0"/>
                <a:ea typeface="Arial Unicode MS" panose="020B0604020202020204" charset="-122"/>
              </a:rPr>
              <a:t>T-&gt;Rchild</a:t>
            </a:r>
            <a:r>
              <a:rPr lang="en-US" altLang="x-none" sz="2800" b="1" dirty="0">
                <a:latin typeface="Times New Roman" panose="02020603050405020304" pitchFamily="2" charset="0"/>
                <a:ea typeface="楷体_GB2312" pitchFamily="1" charset="-122"/>
              </a:rPr>
              <a:t>) ;</a:t>
            </a:r>
            <a:endParaRPr lang="en-US" altLang="x-none" sz="2800" b="1" dirty="0">
              <a:latin typeface="Times New Roman" panose="02020603050405020304" pitchFamily="2" charset="0"/>
              <a:ea typeface="楷体_GB2312" pitchFamily="1" charset="-122"/>
            </a:endParaRPr>
          </a:p>
          <a:p>
            <a:pPr marL="1079500" lvl="3"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marL="355600" lvl="1" indent="0" eaLnBrk="1" hangingPunct="1">
              <a:lnSpc>
                <a:spcPct val="110000"/>
              </a:lnSpc>
              <a:spcBef>
                <a:spcPct val="20000"/>
              </a:spcBef>
              <a:buSzPct val="80000"/>
              <a:buFont typeface="Wingdings" panose="05000000000000000000" pitchFamily="2" charset="2"/>
              <a:buNone/>
            </a:pPr>
            <a:r>
              <a:rPr lang="en-US" altLang="x-none" sz="2800" b="1" dirty="0">
                <a:latin typeface="Times New Roman" panose="02020603050405020304" pitchFamily="2" charset="0"/>
                <a:ea typeface="楷体_GB2312" pitchFamily="1" charset="-122"/>
              </a:rPr>
              <a:t>}</a:t>
            </a:r>
            <a:r>
              <a:rPr lang="en-US" altLang="x-none" sz="2800" b="1" dirty="0">
                <a:latin typeface="宋体" panose="02010600030101010101" pitchFamily="2" charset="-122"/>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图</a:t>
            </a:r>
            <a:r>
              <a:rPr lang="en-US" altLang="x-none" sz="2400" b="1" dirty="0">
                <a:latin typeface="Times New Roman" panose="02020603050405020304" pitchFamily="2" charset="0"/>
                <a:ea typeface="宋体" panose="02010600030101010101" pitchFamily="2" charset="-122"/>
              </a:rPr>
              <a:t>6-8(a) </a:t>
            </a:r>
            <a:r>
              <a:rPr lang="zh-CN" altLang="en-US" sz="2400" b="1" dirty="0">
                <a:latin typeface="Times New Roman" panose="02020603050405020304" pitchFamily="2" charset="0"/>
                <a:ea typeface="宋体" panose="02010600030101010101" pitchFamily="2" charset="-122"/>
              </a:rPr>
              <a:t>的二叉树，输出的次序是： </a:t>
            </a:r>
            <a:r>
              <a:rPr lang="en-US" altLang="x-none" sz="2400" b="1" dirty="0">
                <a:latin typeface="Times New Roman" panose="02020603050405020304" pitchFamily="2" charset="0"/>
                <a:ea typeface="宋体" panose="02010600030101010101" pitchFamily="2" charset="-122"/>
              </a:rPr>
              <a:t>cbegdfa */</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transition spd="med">
    <p:blind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1" name="副标题 332801"/>
          <p:cNvSpPr>
            <a:spLocks noGrp="1"/>
          </p:cNvSpPr>
          <p:nvPr>
            <p:ph type="subTitle" sz="quarter" idx="1"/>
          </p:nvPr>
        </p:nvSpPr>
        <p:spPr>
          <a:xfrm>
            <a:off x="1676400" y="549275"/>
            <a:ext cx="8839200" cy="5327650"/>
          </a:xfrm>
        </p:spPr>
        <p:txBody>
          <a:bodyPr lIns="92075" tIns="46038" rIns="92075" bIns="46038" anchor="ctr"/>
          <a:p>
            <a:pPr algn="l" defTabSz="914400">
              <a:lnSpc>
                <a:spcPct val="110000"/>
              </a:lnSpc>
              <a:buSzPct val="80000"/>
            </a:pPr>
            <a:r>
              <a:rPr lang="en-US" altLang="x-none" sz="4000" b="1" kern="1200" baseline="0" dirty="0">
                <a:solidFill>
                  <a:schemeClr val="folHlink"/>
                </a:solidFill>
                <a:latin typeface="+mn-lt"/>
                <a:ea typeface="+mn-ea"/>
                <a:cs typeface="+mn-cs"/>
              </a:rPr>
              <a:t>2  </a:t>
            </a:r>
            <a:r>
              <a:rPr lang="zh-CN" altLang="en-US" sz="4000" b="1" kern="1200" baseline="0" dirty="0">
                <a:solidFill>
                  <a:schemeClr val="folHlink"/>
                </a:solidFill>
                <a:latin typeface="+mn-lt"/>
                <a:ea typeface="楷体_GB2312" pitchFamily="1" charset="-122"/>
                <a:cs typeface="+mn-cs"/>
              </a:rPr>
              <a:t>非递归算法</a:t>
            </a:r>
            <a:endParaRPr lang="zh-CN" altLang="en-US" sz="40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设</a:t>
            </a:r>
            <a:r>
              <a:rPr lang="en-US" altLang="x-none" sz="2800" b="1" kern="1200" baseline="0" dirty="0">
                <a:latin typeface="+mn-lt"/>
                <a:ea typeface="+mn-ea"/>
                <a:cs typeface="+mn-cs"/>
              </a:rPr>
              <a:t>T</a:t>
            </a:r>
            <a:r>
              <a:rPr lang="zh-CN" altLang="en-US" sz="2800" b="1" kern="1200" baseline="0" dirty="0">
                <a:latin typeface="+mn-lt"/>
                <a:ea typeface="+mn-ea"/>
                <a:cs typeface="+mn-cs"/>
              </a:rPr>
              <a:t>是指向二叉树根结点的指针变量，非递归算法是：</a:t>
            </a:r>
            <a:endParaRPr lang="zh-CN" altLang="en-US" sz="28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若二叉树为空，则返回；否则，令</a:t>
            </a:r>
            <a:r>
              <a:rPr lang="en-US" altLang="x-none" sz="2800" b="1" kern="1200" baseline="0" dirty="0">
                <a:latin typeface="+mn-lt"/>
                <a:ea typeface="+mn-ea"/>
                <a:cs typeface="+mn-cs"/>
              </a:rPr>
              <a:t>p=T</a:t>
            </a:r>
            <a:endParaRPr lang="en-US" altLang="x-none" sz="2800" b="1" kern="1200" baseline="0" dirty="0">
              <a:latin typeface="+mn-lt"/>
              <a:ea typeface="+mn-ea"/>
              <a:cs typeface="+mn-cs"/>
            </a:endParaRPr>
          </a:p>
          <a:p>
            <a:pPr marL="533400" lvl="1" algn="l" defTabSz="914400">
              <a:lnSpc>
                <a:spcPct val="110000"/>
              </a:lnSpc>
              <a:buSzPct val="90000"/>
            </a:pPr>
            <a:r>
              <a:rPr lang="en-US" altLang="x-none" b="1" kern="1200" baseline="0" dirty="0">
                <a:latin typeface="宋体" panose="02010600030101010101" pitchFamily="2" charset="-122"/>
                <a:ea typeface="+mn-ea"/>
                <a:cs typeface="+mn-cs"/>
              </a:rPr>
              <a:t>⑴ </a:t>
            </a:r>
            <a:r>
              <a:rPr lang="zh-CN" altLang="en-US" b="1" kern="1200" baseline="0" dirty="0">
                <a:latin typeface="+mn-lt"/>
                <a:ea typeface="+mn-ea"/>
                <a:cs typeface="+mn-cs"/>
              </a:rPr>
              <a:t>若</a:t>
            </a:r>
            <a:r>
              <a:rPr lang="en-US" altLang="x-none" b="1" kern="1200" baseline="0" dirty="0">
                <a:latin typeface="+mn-lt"/>
                <a:ea typeface="+mn-ea"/>
                <a:cs typeface="+mn-cs"/>
              </a:rPr>
              <a:t>p</a:t>
            </a:r>
            <a:r>
              <a:rPr lang="zh-CN" altLang="en-US" b="1" kern="1200" baseline="0" dirty="0">
                <a:latin typeface="+mn-lt"/>
                <a:ea typeface="+mn-ea"/>
                <a:cs typeface="+mn-cs"/>
              </a:rPr>
              <a:t>不为空，</a:t>
            </a:r>
            <a:r>
              <a:rPr lang="en-US" altLang="x-none" b="1" kern="1200" baseline="0" dirty="0">
                <a:latin typeface="+mn-lt"/>
                <a:ea typeface="+mn-ea"/>
                <a:cs typeface="+mn-cs"/>
              </a:rPr>
              <a:t>p</a:t>
            </a:r>
            <a:r>
              <a:rPr lang="zh-CN" altLang="en-US" b="1" kern="1200" baseline="0" dirty="0">
                <a:latin typeface="+mn-lt"/>
                <a:ea typeface="+mn-ea"/>
                <a:cs typeface="+mn-cs"/>
              </a:rPr>
              <a:t>进栈， </a:t>
            </a:r>
            <a:r>
              <a:rPr lang="en-US" altLang="x-none" b="1" kern="1200" baseline="0" dirty="0">
                <a:latin typeface="+mn-lt"/>
                <a:ea typeface="+mn-ea"/>
                <a:cs typeface="+mn-cs"/>
              </a:rPr>
              <a:t>p=p-&gt;Lchild </a:t>
            </a:r>
            <a:r>
              <a:rPr lang="zh-CN" altLang="en-US" b="1" kern="1200" baseline="0" dirty="0">
                <a:latin typeface="+mn-lt"/>
                <a:ea typeface="+mn-ea"/>
                <a:cs typeface="+mn-cs"/>
              </a:rPr>
              <a:t>；</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⑵ </a:t>
            </a:r>
            <a:r>
              <a:rPr lang="zh-CN" altLang="en-US" b="1" kern="1200" baseline="0" dirty="0">
                <a:latin typeface="+mn-lt"/>
                <a:ea typeface="+mn-ea"/>
                <a:cs typeface="+mn-cs"/>
              </a:rPr>
              <a:t>否则</a:t>
            </a:r>
            <a:r>
              <a:rPr lang="en-US" altLang="x-none" b="1" kern="1200" baseline="0" dirty="0">
                <a:latin typeface="+mn-lt"/>
                <a:ea typeface="+mn-ea"/>
                <a:cs typeface="+mn-cs"/>
              </a:rPr>
              <a:t>(</a:t>
            </a:r>
            <a:r>
              <a:rPr lang="zh-CN" altLang="en-US" b="1" kern="1200" baseline="0" dirty="0">
                <a:latin typeface="+mn-lt"/>
                <a:ea typeface="+mn-ea"/>
                <a:cs typeface="+mn-cs"/>
              </a:rPr>
              <a:t>即</a:t>
            </a:r>
            <a:r>
              <a:rPr lang="en-US" altLang="x-none" b="1" kern="1200" baseline="0" dirty="0">
                <a:latin typeface="+mn-lt"/>
                <a:ea typeface="+mn-ea"/>
                <a:cs typeface="+mn-cs"/>
              </a:rPr>
              <a:t>p</a:t>
            </a:r>
            <a:r>
              <a:rPr lang="zh-CN" altLang="en-US" b="1" kern="1200" baseline="0" dirty="0">
                <a:latin typeface="+mn-lt"/>
                <a:ea typeface="+mn-ea"/>
                <a:cs typeface="+mn-cs"/>
              </a:rPr>
              <a:t>为空</a:t>
            </a:r>
            <a:r>
              <a:rPr lang="en-US" altLang="x-none" b="1" kern="1200" baseline="0" dirty="0">
                <a:latin typeface="+mn-lt"/>
                <a:ea typeface="+mn-ea"/>
                <a:cs typeface="+mn-cs"/>
              </a:rPr>
              <a:t>)</a:t>
            </a:r>
            <a:r>
              <a:rPr lang="zh-CN" altLang="en-US" b="1" kern="1200" baseline="0" dirty="0">
                <a:latin typeface="+mn-lt"/>
                <a:ea typeface="+mn-ea"/>
                <a:cs typeface="+mn-cs"/>
              </a:rPr>
              <a:t>，退栈到</a:t>
            </a:r>
            <a:r>
              <a:rPr lang="en-US" altLang="x-none" b="1" kern="1200" baseline="0" dirty="0">
                <a:latin typeface="+mn-lt"/>
                <a:ea typeface="+mn-ea"/>
                <a:cs typeface="+mn-cs"/>
              </a:rPr>
              <a:t>p</a:t>
            </a:r>
            <a:r>
              <a:rPr lang="zh-CN" altLang="en-US" b="1" kern="1200" baseline="0" dirty="0">
                <a:latin typeface="+mn-lt"/>
                <a:ea typeface="+mn-ea"/>
                <a:cs typeface="+mn-cs"/>
              </a:rPr>
              <a:t>，访问</a:t>
            </a:r>
            <a:r>
              <a:rPr lang="en-US" altLang="x-none" b="1" kern="1200" baseline="0" dirty="0">
                <a:latin typeface="+mn-lt"/>
                <a:ea typeface="+mn-ea"/>
                <a:cs typeface="+mn-cs"/>
              </a:rPr>
              <a:t>p</a:t>
            </a:r>
            <a:r>
              <a:rPr lang="zh-CN" altLang="en-US" b="1" kern="1200" baseline="0" dirty="0">
                <a:latin typeface="+mn-lt"/>
                <a:ea typeface="+mn-ea"/>
                <a:cs typeface="+mn-cs"/>
              </a:rPr>
              <a:t>所指向的结点；</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latin typeface="宋体" panose="02010600030101010101" pitchFamily="2" charset="-122"/>
                <a:ea typeface="+mn-ea"/>
                <a:cs typeface="+mn-cs"/>
              </a:rPr>
              <a:t>⑶ </a:t>
            </a:r>
            <a:r>
              <a:rPr lang="en-US" altLang="x-none" b="1" kern="1200" baseline="0" dirty="0">
                <a:latin typeface="+mn-lt"/>
                <a:ea typeface="+mn-ea"/>
                <a:cs typeface="+mn-cs"/>
              </a:rPr>
              <a:t>p=p-&gt;Rchild </a:t>
            </a:r>
            <a:r>
              <a:rPr lang="zh-CN" altLang="en-US" b="1" kern="1200" baseline="0" dirty="0">
                <a:latin typeface="+mn-lt"/>
                <a:ea typeface="+mn-ea"/>
                <a:cs typeface="+mn-cs"/>
              </a:rPr>
              <a:t>，转</a:t>
            </a:r>
            <a:r>
              <a:rPr lang="en-US" altLang="x-none" b="1" kern="1200" baseline="0" dirty="0">
                <a:latin typeface="+mn-lt"/>
                <a:ea typeface="+mn-ea"/>
                <a:cs typeface="+mn-cs"/>
              </a:rPr>
              <a:t>(1)</a:t>
            </a:r>
            <a:r>
              <a:rPr lang="zh-CN" altLang="en-US" b="1" kern="1200" baseline="0" dirty="0">
                <a:latin typeface="+mn-lt"/>
                <a:ea typeface="+mn-ea"/>
                <a:cs typeface="+mn-cs"/>
              </a:rPr>
              <a:t>；</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latin typeface="+mn-lt"/>
                <a:ea typeface="+mn-ea"/>
                <a:cs typeface="+mn-cs"/>
              </a:rPr>
              <a:t>直到栈空为止。</a:t>
            </a:r>
            <a:endParaRPr lang="zh-CN" altLang="en-US" b="1" kern="1200" baseline="0" dirty="0">
              <a:latin typeface="+mn-lt"/>
              <a:ea typeface="+mn-ea"/>
              <a:cs typeface="+mn-cs"/>
            </a:endParaRPr>
          </a:p>
          <a:p>
            <a:pPr algn="l" defTabSz="914400">
              <a:lnSpc>
                <a:spcPct val="110000"/>
              </a:lnSpc>
              <a:buClrTx/>
              <a:buSzPct val="80000"/>
              <a:buNone/>
            </a:pPr>
            <a:r>
              <a:rPr lang="zh-CN" altLang="en-US" b="1" kern="1200" baseline="0" dirty="0">
                <a:solidFill>
                  <a:schemeClr val="folHlink"/>
                </a:solidFill>
                <a:latin typeface="+mn-lt"/>
                <a:ea typeface="+mn-ea"/>
                <a:cs typeface="+mn-cs"/>
              </a:rPr>
              <a:t>算法实现</a:t>
            </a:r>
            <a:r>
              <a:rPr lang="zh-CN" altLang="en-US" b="1" kern="1200" baseline="0" dirty="0">
                <a:latin typeface="+mn-lt"/>
                <a:ea typeface="+mn-ea"/>
                <a:cs typeface="+mn-cs"/>
              </a:rPr>
              <a:t>：</a:t>
            </a:r>
            <a:endParaRPr lang="zh-CN" altLang="en-US" b="1" kern="1200" baseline="0" dirty="0">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5" name="文本框 333825"/>
          <p:cNvSpPr txBox="1"/>
          <p:nvPr/>
        </p:nvSpPr>
        <p:spPr>
          <a:xfrm>
            <a:off x="1676400" y="131763"/>
            <a:ext cx="8812213" cy="6682105"/>
          </a:xfrm>
          <a:prstGeom prst="rect">
            <a:avLst/>
          </a:prstGeom>
          <a:noFill/>
          <a:ln w="9525">
            <a:noFill/>
          </a:ln>
        </p:spPr>
        <p:txBody>
          <a:bodyPr anchor="t">
            <a:spAutoFit/>
          </a:bodyPr>
          <a:p>
            <a:pPr>
              <a:spcBef>
                <a:spcPct val="10000"/>
              </a:spcBef>
            </a:pPr>
            <a:r>
              <a:rPr lang="en-US" altLang="x-none" sz="2800" b="1" dirty="0">
                <a:latin typeface="Times New Roman" panose="02020603050405020304" pitchFamily="2" charset="0"/>
                <a:ea typeface="宋体" panose="02010600030101010101" pitchFamily="2" charset="-122"/>
              </a:rPr>
              <a:t>#define MAX_NODE  50</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void  InorderTraverse( BTNode  *T)</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BTNode  *</a:t>
            </a:r>
            <a:r>
              <a:rPr lang="en-US" altLang="x-none" sz="2800" b="1" dirty="0">
                <a:latin typeface="Times New Roman" panose="02020603050405020304" pitchFamily="2" charset="0"/>
                <a:ea typeface="楷体_GB2312" pitchFamily="1" charset="-122"/>
              </a:rPr>
              <a:t>Stack[</a:t>
            </a:r>
            <a:r>
              <a:rPr lang="en-US" altLang="x-none" sz="2800" b="1" dirty="0">
                <a:latin typeface="Times New Roman" panose="02020603050405020304" pitchFamily="2" charset="0"/>
                <a:ea typeface="宋体" panose="02010600030101010101" pitchFamily="2" charset="-122"/>
              </a:rPr>
              <a:t>MAX_NODE</a:t>
            </a:r>
            <a:r>
              <a:rPr lang="en-US" altLang="x-none" sz="2800" b="1" dirty="0">
                <a:latin typeface="Times New Roman" panose="02020603050405020304" pitchFamily="2" charset="0"/>
                <a:ea typeface="楷体_GB2312" pitchFamily="1" charset="-122"/>
              </a:rPr>
              <a:t>] ,</a:t>
            </a:r>
            <a:r>
              <a:rPr lang="en-US" altLang="x-none" sz="2800" b="1" dirty="0">
                <a:latin typeface="Times New Roman" panose="02020603050405020304" pitchFamily="2" charset="0"/>
                <a:ea typeface="宋体" panose="02010600030101010101" pitchFamily="2" charset="-122"/>
              </a:rPr>
              <a:t>*p=T ;</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int  top=0 , bool=1 ;</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if  (T==NULL)  printf(“ Binary Tree is Empty!\n”) ;</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else  { do</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 while (p!=NULL)</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  stack[++top]=p ;  p=p-&gt;Lchild ;   }</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if  (top==0)  bool=0 ;</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else  {  p=stack[top] ;  top-- ;</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visit( p-&gt;data ) ;  p=p-&gt;Rchild ; }</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  while (bool!=0) ;</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0" name="标题 334849"/>
          <p:cNvSpPr>
            <a:spLocks noGrp="1"/>
          </p:cNvSpPr>
          <p:nvPr>
            <p:ph type="ctrTitle" sz="quarter"/>
          </p:nvPr>
        </p:nvSpPr>
        <p:spPr>
          <a:xfrm>
            <a:off x="1676400" y="152400"/>
            <a:ext cx="6291263" cy="755650"/>
          </a:xfrm>
        </p:spPr>
        <p:txBody>
          <a:bodyPr lIns="92075" tIns="46038" rIns="92075" bIns="46038" anchor="b"/>
          <a:p>
            <a:pPr defTabSz="914400" fontAlgn="base"/>
            <a:r>
              <a:rPr lang="en-US" altLang="x-none" b="1" strike="noStrike" kern="1200" baseline="0" noProof="1" dirty="0">
                <a:latin typeface="Times New Roman" panose="02020603050405020304" pitchFamily="2" charset="0"/>
                <a:ea typeface="宋体" panose="02010600030101010101" pitchFamily="2" charset="-122"/>
              </a:rPr>
              <a:t>6.3.3</a:t>
            </a:r>
            <a:r>
              <a:rPr lang="en-US" altLang="x-none" b="1" strike="noStrike" kern="1200" baseline="0" noProof="1" dirty="0">
                <a:latin typeface="宋体" panose="02010600030101010101" pitchFamily="2" charset="-122"/>
                <a:ea typeface="宋体" panose="02010600030101010101" pitchFamily="2" charset="-122"/>
              </a:rPr>
              <a:t>  </a:t>
            </a:r>
            <a:r>
              <a:rPr lang="zh-CN" altLang="en-US" b="1" strike="noStrike" kern="1200" baseline="0" noProof="1" dirty="0">
                <a:latin typeface="楷体_GB2312" pitchFamily="1" charset="-122"/>
                <a:ea typeface="楷体_GB2312" pitchFamily="1" charset="-122"/>
              </a:rPr>
              <a:t>后序遍历二叉树</a:t>
            </a:r>
            <a:endParaRPr lang="zh-CN" altLang="en-US" b="1" strike="noStrike" kern="1200" baseline="0" noProof="1" dirty="0">
              <a:latin typeface="楷体_GB2312" pitchFamily="1" charset="-122"/>
              <a:ea typeface="楷体_GB2312" pitchFamily="1" charset="-122"/>
            </a:endParaRPr>
          </a:p>
        </p:txBody>
      </p:sp>
      <p:sp>
        <p:nvSpPr>
          <p:cNvPr id="288770" name="副标题 334850"/>
          <p:cNvSpPr>
            <a:spLocks noGrp="1"/>
          </p:cNvSpPr>
          <p:nvPr>
            <p:ph type="subTitle" sz="quarter" idx="1"/>
          </p:nvPr>
        </p:nvSpPr>
        <p:spPr>
          <a:xfrm>
            <a:off x="1676400" y="981075"/>
            <a:ext cx="8839200" cy="3743325"/>
          </a:xfrm>
        </p:spPr>
        <p:txBody>
          <a:bodyPr lIns="92075" tIns="46038" rIns="92075" bIns="46038" anchor="ctr"/>
          <a:p>
            <a:pPr algn="l" defTabSz="914400">
              <a:lnSpc>
                <a:spcPct val="110000"/>
              </a:lnSpc>
              <a:buSzPct val="80000"/>
            </a:pPr>
            <a:r>
              <a:rPr lang="en-US" altLang="x-none" sz="4000" b="1" kern="1200" baseline="0" dirty="0">
                <a:solidFill>
                  <a:schemeClr val="folHlink"/>
                </a:solidFill>
                <a:latin typeface="+mn-lt"/>
                <a:ea typeface="+mn-ea"/>
                <a:cs typeface="+mn-cs"/>
              </a:rPr>
              <a:t>1  </a:t>
            </a:r>
            <a:r>
              <a:rPr lang="zh-CN" altLang="en-US" sz="4000" b="1" kern="1200" baseline="0" dirty="0">
                <a:solidFill>
                  <a:schemeClr val="folHlink"/>
                </a:solidFill>
                <a:latin typeface="+mn-lt"/>
                <a:ea typeface="楷体_GB2312" pitchFamily="1" charset="-122"/>
                <a:cs typeface="+mn-cs"/>
              </a:rPr>
              <a:t>递归算法</a:t>
            </a:r>
            <a:endParaRPr lang="zh-CN" altLang="en-US" b="1" kern="1200" baseline="0" dirty="0">
              <a:latin typeface="+mn-lt"/>
              <a:ea typeface="+mn-ea"/>
              <a:cs typeface="+mn-cs"/>
            </a:endParaRPr>
          </a:p>
          <a:p>
            <a:pPr algn="l" defTabSz="914400">
              <a:lnSpc>
                <a:spcPct val="110000"/>
              </a:lnSpc>
              <a:buSzPct val="80000"/>
            </a:pPr>
            <a:r>
              <a:rPr lang="zh-CN" altLang="en-US" b="1" kern="1200" baseline="0" dirty="0">
                <a:latin typeface="+mn-lt"/>
                <a:ea typeface="+mn-ea"/>
                <a:cs typeface="+mn-cs"/>
              </a:rPr>
              <a:t>算法的递归定义是：</a:t>
            </a:r>
            <a:endParaRPr lang="zh-CN" altLang="en-US" b="1" kern="1200" baseline="0" dirty="0">
              <a:latin typeface="+mn-lt"/>
              <a:ea typeface="+mn-ea"/>
              <a:cs typeface="+mn-cs"/>
            </a:endParaRPr>
          </a:p>
          <a:p>
            <a:pPr algn="l" defTabSz="914400">
              <a:lnSpc>
                <a:spcPct val="110000"/>
              </a:lnSpc>
              <a:buSzPct val="80000"/>
            </a:pPr>
            <a:r>
              <a:rPr lang="zh-CN" altLang="en-US" b="1" kern="1200" baseline="0" dirty="0">
                <a:latin typeface="+mn-lt"/>
                <a:ea typeface="+mn-ea"/>
                <a:cs typeface="+mn-cs"/>
              </a:rPr>
              <a:t>       </a:t>
            </a:r>
            <a:r>
              <a:rPr lang="zh-CN" altLang="en-US" sz="2800" b="1" kern="1200" baseline="0" dirty="0">
                <a:latin typeface="+mn-lt"/>
                <a:ea typeface="+mn-ea"/>
                <a:cs typeface="+mn-cs"/>
              </a:rPr>
              <a:t>若二叉树为空，则遍历结束；否则</a:t>
            </a:r>
            <a:endParaRPr lang="zh-CN" altLang="en-US" sz="2800" b="1" kern="1200" baseline="0" dirty="0">
              <a:latin typeface="+mn-lt"/>
              <a:ea typeface="+mn-ea"/>
              <a:cs typeface="+mn-cs"/>
            </a:endParaRPr>
          </a:p>
          <a:p>
            <a:pPr lvl="1" algn="l" defTabSz="914400">
              <a:lnSpc>
                <a:spcPct val="110000"/>
              </a:lnSpc>
              <a:buSzPct val="90000"/>
            </a:pPr>
            <a:r>
              <a:rPr lang="zh-CN" altLang="en-US" b="1" kern="1200" baseline="0" dirty="0">
                <a:latin typeface="+mn-lt"/>
                <a:ea typeface="+mn-ea"/>
                <a:cs typeface="+mn-cs"/>
              </a:rPr>
              <a:t>⑴ 后序遍历左子树</a:t>
            </a:r>
            <a:r>
              <a:rPr lang="en-US" altLang="x-none" b="1" kern="1200" baseline="0" dirty="0">
                <a:latin typeface="+mn-lt"/>
                <a:ea typeface="+mn-ea"/>
                <a:cs typeface="+mn-cs"/>
              </a:rPr>
              <a:t>(</a:t>
            </a:r>
            <a:r>
              <a:rPr lang="zh-CN" altLang="en-US" b="1" kern="1200" baseline="0" dirty="0">
                <a:solidFill>
                  <a:schemeClr val="folHlink"/>
                </a:solidFill>
                <a:latin typeface="+mn-lt"/>
                <a:ea typeface="+mn-ea"/>
                <a:cs typeface="+mn-cs"/>
              </a:rPr>
              <a:t>递归调用本算法</a:t>
            </a:r>
            <a:r>
              <a:rPr lang="en-US" altLang="x-none" b="1" kern="1200" baseline="0" dirty="0">
                <a:latin typeface="+mn-lt"/>
                <a:ea typeface="+mn-ea"/>
                <a:cs typeface="+mn-cs"/>
              </a:rPr>
              <a:t>)</a:t>
            </a:r>
            <a:r>
              <a:rPr lang="zh-CN" altLang="en-US" b="1" kern="1200" baseline="0" dirty="0">
                <a:latin typeface="+mn-lt"/>
                <a:ea typeface="+mn-ea"/>
                <a:cs typeface="+mn-cs"/>
              </a:rPr>
              <a:t>；</a:t>
            </a:r>
            <a:endParaRPr lang="zh-CN" altLang="en-US" b="1" kern="1200" baseline="0" dirty="0">
              <a:latin typeface="+mn-lt"/>
              <a:ea typeface="+mn-ea"/>
              <a:cs typeface="+mn-cs"/>
            </a:endParaRPr>
          </a:p>
          <a:p>
            <a:pPr lvl="1" algn="l" defTabSz="914400">
              <a:lnSpc>
                <a:spcPct val="110000"/>
              </a:lnSpc>
              <a:buSzPct val="90000"/>
            </a:pPr>
            <a:r>
              <a:rPr lang="zh-CN" altLang="en-US" b="1" kern="1200" baseline="0" dirty="0">
                <a:latin typeface="+mn-lt"/>
                <a:ea typeface="+mn-ea"/>
                <a:cs typeface="+mn-cs"/>
              </a:rPr>
              <a:t>⑵ 后序遍历右子树</a:t>
            </a:r>
            <a:r>
              <a:rPr lang="en-US" altLang="x-none" b="1" kern="1200" baseline="0" dirty="0">
                <a:latin typeface="+mn-lt"/>
                <a:ea typeface="+mn-ea"/>
                <a:cs typeface="+mn-cs"/>
              </a:rPr>
              <a:t>(</a:t>
            </a:r>
            <a:r>
              <a:rPr lang="zh-CN" altLang="en-US" b="1" kern="1200" baseline="0" dirty="0">
                <a:solidFill>
                  <a:schemeClr val="folHlink"/>
                </a:solidFill>
                <a:latin typeface="+mn-lt"/>
                <a:ea typeface="+mn-ea"/>
                <a:cs typeface="+mn-cs"/>
              </a:rPr>
              <a:t>递归调用本算法</a:t>
            </a:r>
            <a:r>
              <a:rPr lang="en-US" altLang="x-none" b="1" kern="1200" baseline="0" dirty="0">
                <a:latin typeface="+mn-lt"/>
                <a:ea typeface="+mn-ea"/>
                <a:cs typeface="+mn-cs"/>
              </a:rPr>
              <a:t>) </a:t>
            </a:r>
            <a:r>
              <a:rPr lang="zh-CN" altLang="en-US" b="1" kern="1200" baseline="0" dirty="0">
                <a:latin typeface="+mn-lt"/>
                <a:ea typeface="+mn-ea"/>
                <a:cs typeface="+mn-cs"/>
              </a:rPr>
              <a:t>；</a:t>
            </a:r>
            <a:endParaRPr lang="zh-CN" altLang="en-US" b="1" kern="1200" baseline="0" dirty="0">
              <a:latin typeface="+mn-lt"/>
              <a:ea typeface="+mn-ea"/>
              <a:cs typeface="+mn-cs"/>
            </a:endParaRPr>
          </a:p>
          <a:p>
            <a:pPr lvl="1" algn="l" defTabSz="914400">
              <a:lnSpc>
                <a:spcPct val="110000"/>
              </a:lnSpc>
              <a:buSzPct val="90000"/>
            </a:pPr>
            <a:r>
              <a:rPr lang="zh-CN" altLang="en-US" b="1" kern="1200" baseline="0" dirty="0">
                <a:latin typeface="+mn-lt"/>
                <a:ea typeface="+mn-ea"/>
                <a:cs typeface="+mn-cs"/>
              </a:rPr>
              <a:t>⑶ 访问根结点 。</a:t>
            </a:r>
            <a:endParaRPr lang="zh-CN" altLang="en-US" b="1" kern="1200" baseline="0" dirty="0">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3" name="矩形 335873"/>
          <p:cNvSpPr/>
          <p:nvPr/>
        </p:nvSpPr>
        <p:spPr>
          <a:xfrm>
            <a:off x="1676400" y="188913"/>
            <a:ext cx="8812213" cy="5976937"/>
          </a:xfrm>
          <a:prstGeom prst="rect">
            <a:avLst/>
          </a:prstGeom>
          <a:noFill/>
          <a:ln w="9525">
            <a:noFill/>
          </a:ln>
        </p:spPr>
        <p:txBody>
          <a:bodyPr anchor="t"/>
          <a:p>
            <a:pPr defTabSz="0">
              <a:lnSpc>
                <a:spcPct val="110000"/>
              </a:lnSpc>
              <a:spcBef>
                <a:spcPct val="20000"/>
              </a:spcBef>
              <a:buSzPct val="80000"/>
              <a:buFont typeface="Wingdings" panose="05000000000000000000" pitchFamily="2" charset="2"/>
              <a:buNone/>
              <a:tabLst>
                <a:tab pos="723900" algn="l"/>
              </a:tabLst>
            </a:pPr>
            <a:r>
              <a:rPr lang="zh-CN" altLang="en-US" sz="3200" b="1" dirty="0">
                <a:solidFill>
                  <a:schemeClr val="folHlink"/>
                </a:solidFill>
                <a:latin typeface="宋体" panose="02010600030101010101" pitchFamily="2" charset="-122"/>
                <a:ea typeface="宋体" panose="02010600030101010101" pitchFamily="2" charset="-122"/>
              </a:rPr>
              <a:t>后序遍历的递归算法</a:t>
            </a:r>
            <a:endParaRPr lang="zh-CN" altLang="en-US" sz="3200" b="1" dirty="0">
              <a:solidFill>
                <a:schemeClr val="folHlink"/>
              </a:solidFill>
              <a:latin typeface="宋体" panose="02010600030101010101" pitchFamily="2" charset="-122"/>
              <a:ea typeface="宋体" panose="02010600030101010101" pitchFamily="2" charset="-122"/>
            </a:endParaRPr>
          </a:p>
          <a:p>
            <a:pPr defTabSz="0">
              <a:lnSpc>
                <a:spcPct val="110000"/>
              </a:lnSpc>
              <a:spcBef>
                <a:spcPct val="20000"/>
              </a:spcBef>
              <a:buSzPct val="80000"/>
              <a:buFont typeface="Wingdings" panose="05000000000000000000" pitchFamily="2" charset="2"/>
              <a:buNone/>
              <a:tabLst>
                <a:tab pos="723900" algn="l"/>
              </a:tabLst>
            </a:pPr>
            <a:r>
              <a:rPr lang="en-US" altLang="x-none" sz="2800" b="1" dirty="0">
                <a:latin typeface="Times New Roman" panose="02020603050405020304" pitchFamily="2" charset="0"/>
                <a:ea typeface="楷体_GB2312" pitchFamily="1" charset="-122"/>
              </a:rPr>
              <a:t>void  PostorderTraverse(</a:t>
            </a:r>
            <a:r>
              <a:rPr lang="en-US" altLang="x-none" sz="2800" b="1" dirty="0">
                <a:latin typeface="Times New Roman" panose="02020603050405020304" pitchFamily="2" charset="0"/>
                <a:ea typeface="Arial Unicode MS" panose="020B0604020202020204" charset="-122"/>
              </a:rPr>
              <a:t>BTNode  *T</a:t>
            </a: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marL="355600" lvl="1" indent="0" defTabSz="0" eaLnBrk="1" hangingPunct="1">
              <a:lnSpc>
                <a:spcPct val="110000"/>
              </a:lnSpc>
              <a:spcBef>
                <a:spcPct val="20000"/>
              </a:spcBef>
              <a:buSzPct val="80000"/>
              <a:buFont typeface="Wingdings" panose="05000000000000000000" pitchFamily="2" charset="2"/>
              <a:buNone/>
              <a:tabLst>
                <a:tab pos="723900" algn="l"/>
              </a:tabLst>
            </a:pPr>
            <a:r>
              <a:rPr lang="en-US" altLang="x-none" sz="2800" b="1" dirty="0">
                <a:latin typeface="Times New Roman" panose="02020603050405020304" pitchFamily="2" charset="0"/>
                <a:ea typeface="楷体_GB2312" pitchFamily="1" charset="-122"/>
              </a:rPr>
              <a:t>{  if  (T!=NULL) </a:t>
            </a:r>
            <a:endParaRPr lang="en-US" altLang="x-none" sz="2800" b="1" dirty="0">
              <a:latin typeface="Times New Roman" panose="02020603050405020304" pitchFamily="2" charset="0"/>
              <a:ea typeface="楷体_GB2312" pitchFamily="1" charset="-122"/>
            </a:endParaRPr>
          </a:p>
          <a:p>
            <a:pPr marL="1079500" lvl="3" indent="0" defTabSz="0" eaLnBrk="1" hangingPunct="1">
              <a:lnSpc>
                <a:spcPct val="110000"/>
              </a:lnSpc>
              <a:spcBef>
                <a:spcPct val="20000"/>
              </a:spcBef>
              <a:buSzPct val="80000"/>
              <a:buFont typeface="Wingdings" panose="05000000000000000000" pitchFamily="2" charset="2"/>
              <a:buNone/>
              <a:tabLst>
                <a:tab pos="723900" algn="l"/>
              </a:tabLst>
            </a:pPr>
            <a:r>
              <a:rPr lang="en-US" altLang="x-none" sz="2800" b="1" dirty="0">
                <a:latin typeface="Times New Roman" panose="02020603050405020304" pitchFamily="2" charset="0"/>
                <a:ea typeface="楷体_GB2312" pitchFamily="1" charset="-122"/>
              </a:rPr>
              <a:t>{  PostorderTraverse(</a:t>
            </a:r>
            <a:r>
              <a:rPr lang="en-US" altLang="x-none" sz="2800" b="1" dirty="0">
                <a:latin typeface="Times New Roman" panose="02020603050405020304" pitchFamily="2" charset="0"/>
                <a:ea typeface="Arial Unicode MS" panose="020B0604020202020204" charset="-122"/>
              </a:rPr>
              <a:t>T-&gt;Lchild</a:t>
            </a:r>
            <a:r>
              <a:rPr lang="en-US" altLang="x-none" sz="2800" b="1" dirty="0">
                <a:latin typeface="Times New Roman" panose="02020603050405020304" pitchFamily="2" charset="0"/>
                <a:ea typeface="楷体_GB2312" pitchFamily="1" charset="-122"/>
              </a:rPr>
              <a:t>) ;</a:t>
            </a:r>
            <a:endParaRPr lang="en-US" altLang="x-none" sz="2800" b="1" dirty="0">
              <a:latin typeface="Times New Roman" panose="02020603050405020304" pitchFamily="2" charset="0"/>
              <a:ea typeface="楷体_GB2312" pitchFamily="1" charset="-122"/>
            </a:endParaRPr>
          </a:p>
          <a:p>
            <a:pPr marL="1435100" lvl="4" indent="0" defTabSz="0" eaLnBrk="1" hangingPunct="1">
              <a:lnSpc>
                <a:spcPct val="110000"/>
              </a:lnSpc>
              <a:spcBef>
                <a:spcPct val="20000"/>
              </a:spcBef>
              <a:buSzPct val="80000"/>
              <a:buFont typeface="Wingdings" panose="05000000000000000000" pitchFamily="2" charset="2"/>
              <a:buNone/>
              <a:tabLst>
                <a:tab pos="723900" algn="l"/>
              </a:tabLst>
            </a:pPr>
            <a:r>
              <a:rPr lang="en-US" altLang="x-none" sz="2800" b="1" dirty="0">
                <a:latin typeface="Times New Roman" panose="02020603050405020304" pitchFamily="2" charset="0"/>
                <a:ea typeface="楷体_GB2312" pitchFamily="1" charset="-122"/>
              </a:rPr>
              <a:t>PostorderTraverse(</a:t>
            </a:r>
            <a:r>
              <a:rPr lang="en-US" altLang="x-none" sz="2800" b="1" dirty="0">
                <a:latin typeface="Times New Roman" panose="02020603050405020304" pitchFamily="2" charset="0"/>
                <a:ea typeface="Arial Unicode MS" panose="020B0604020202020204" charset="-122"/>
              </a:rPr>
              <a:t>T-&gt;Rchild</a:t>
            </a:r>
            <a:r>
              <a:rPr lang="en-US" altLang="x-none" sz="2800" b="1" dirty="0">
                <a:latin typeface="Times New Roman" panose="02020603050405020304" pitchFamily="2" charset="0"/>
                <a:ea typeface="楷体_GB2312" pitchFamily="1" charset="-122"/>
              </a:rPr>
              <a:t>) ; </a:t>
            </a:r>
            <a:endParaRPr lang="en-US" altLang="x-none" sz="2800" b="1" dirty="0">
              <a:latin typeface="Times New Roman" panose="02020603050405020304" pitchFamily="2" charset="0"/>
              <a:ea typeface="楷体_GB2312" pitchFamily="1" charset="-122"/>
            </a:endParaRPr>
          </a:p>
          <a:p>
            <a:pPr marL="1435100" lvl="4" indent="0" defTabSz="0" eaLnBrk="1" hangingPunct="1">
              <a:lnSpc>
                <a:spcPct val="110000"/>
              </a:lnSpc>
              <a:spcBef>
                <a:spcPct val="20000"/>
              </a:spcBef>
              <a:buSzPct val="80000"/>
              <a:buFont typeface="Wingdings" panose="05000000000000000000" pitchFamily="2" charset="2"/>
              <a:buNone/>
              <a:tabLst>
                <a:tab pos="723900" algn="l"/>
              </a:tabLst>
            </a:pPr>
            <a:r>
              <a:rPr lang="en-US" altLang="x-none" sz="2800" b="1" dirty="0">
                <a:latin typeface="Times New Roman" panose="02020603050405020304" pitchFamily="2" charset="0"/>
                <a:ea typeface="楷体_GB2312" pitchFamily="1" charset="-122"/>
              </a:rPr>
              <a:t>visit(T-&gt;data) ;       </a:t>
            </a:r>
            <a:r>
              <a:rPr lang="en-US" altLang="x-none" sz="2400" b="1" dirty="0">
                <a:latin typeface="Times New Roman" panose="02020603050405020304" pitchFamily="2" charset="0"/>
                <a:ea typeface="楷体_GB2312" pitchFamily="1" charset="-122"/>
              </a:rPr>
              <a:t>/*  </a:t>
            </a:r>
            <a:r>
              <a:rPr lang="zh-CN" altLang="en-US" sz="2400" b="1" dirty="0">
                <a:latin typeface="Times New Roman" panose="02020603050405020304" pitchFamily="2" charset="0"/>
                <a:ea typeface="宋体" panose="02010600030101010101" pitchFamily="2" charset="-122"/>
              </a:rPr>
              <a:t>访问根结点</a:t>
            </a:r>
            <a:r>
              <a:rPr lang="zh-CN" altLang="en-US" sz="2400" b="1" dirty="0">
                <a:latin typeface="Times New Roman" panose="02020603050405020304" pitchFamily="2" charset="0"/>
                <a:ea typeface="楷体_GB2312" pitchFamily="1" charset="-122"/>
              </a:rPr>
              <a:t>  *</a:t>
            </a:r>
            <a:r>
              <a:rPr lang="en-US" altLang="x-none" sz="2400" b="1" dirty="0">
                <a:latin typeface="Times New Roman" panose="02020603050405020304" pitchFamily="2" charset="0"/>
                <a:ea typeface="楷体_GB2312" pitchFamily="1" charset="-122"/>
              </a:rPr>
              <a:t>/</a:t>
            </a:r>
            <a:r>
              <a:rPr lang="en-US" altLang="x-none" sz="2800" b="1" dirty="0">
                <a:latin typeface="Times New Roman" panose="02020603050405020304" pitchFamily="2" charset="0"/>
                <a:ea typeface="楷体_GB2312" pitchFamily="1" charset="-122"/>
              </a:rPr>
              <a:t> </a:t>
            </a:r>
            <a:endParaRPr lang="en-US" altLang="x-none" sz="2800" b="1" dirty="0">
              <a:latin typeface="Times New Roman" panose="02020603050405020304" pitchFamily="2" charset="0"/>
              <a:ea typeface="楷体_GB2312" pitchFamily="1" charset="-122"/>
            </a:endParaRPr>
          </a:p>
          <a:p>
            <a:pPr marL="1079500" lvl="3" indent="0" defTabSz="0" eaLnBrk="1" hangingPunct="1">
              <a:lnSpc>
                <a:spcPct val="110000"/>
              </a:lnSpc>
              <a:spcBef>
                <a:spcPct val="20000"/>
              </a:spcBef>
              <a:buSzPct val="80000"/>
              <a:buFont typeface="Wingdings" panose="05000000000000000000" pitchFamily="2" charset="2"/>
              <a:buNone/>
              <a:tabLst>
                <a:tab pos="723900" algn="l"/>
              </a:tabLst>
            </a:pP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marL="355600" lvl="1" indent="0" defTabSz="0" eaLnBrk="1" hangingPunct="1">
              <a:lnSpc>
                <a:spcPct val="110000"/>
              </a:lnSpc>
              <a:spcBef>
                <a:spcPct val="20000"/>
              </a:spcBef>
              <a:buSzPct val="80000"/>
              <a:buFont typeface="Wingdings" panose="05000000000000000000" pitchFamily="2" charset="2"/>
              <a:buNone/>
              <a:tabLst>
                <a:tab pos="723900" algn="l"/>
              </a:tabLst>
            </a:pPr>
            <a:r>
              <a:rPr lang="en-US" altLang="x-none" sz="2800" b="1" dirty="0">
                <a:latin typeface="Times New Roman" panose="02020603050405020304" pitchFamily="2" charset="0"/>
                <a:ea typeface="楷体_GB2312" pitchFamily="1" charset="-122"/>
              </a:rPr>
              <a:t>}</a:t>
            </a:r>
            <a:r>
              <a:rPr lang="en-US" altLang="x-none" sz="2800" b="1" dirty="0">
                <a:latin typeface="宋体" panose="02010600030101010101" pitchFamily="2" charset="-122"/>
                <a:ea typeface="宋体" panose="02010600030101010101" pitchFamily="2" charset="-122"/>
              </a:rPr>
              <a:t>   </a:t>
            </a:r>
            <a:r>
              <a:rPr lang="en-US" altLang="x-none"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图</a:t>
            </a:r>
            <a:r>
              <a:rPr lang="en-US" altLang="x-none" sz="2400" b="1" dirty="0">
                <a:latin typeface="Times New Roman" panose="02020603050405020304" pitchFamily="2" charset="0"/>
                <a:ea typeface="宋体" panose="02010600030101010101" pitchFamily="2" charset="-122"/>
              </a:rPr>
              <a:t>6-8(a)</a:t>
            </a:r>
            <a:r>
              <a:rPr lang="en-US" altLang="x-none"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的二叉树，输出的次序是： </a:t>
            </a:r>
            <a:r>
              <a:rPr lang="en-US" altLang="x-none" sz="2400" b="1" dirty="0">
                <a:latin typeface="宋体" panose="02010600030101010101" pitchFamily="2" charset="-122"/>
                <a:ea typeface="宋体" panose="02010600030101010101" pitchFamily="2" charset="-122"/>
              </a:rPr>
              <a:t>cgefdba   */</a:t>
            </a:r>
            <a:endParaRPr lang="en-US" altLang="x-none" sz="2400" b="1" dirty="0">
              <a:latin typeface="宋体" panose="02010600030101010101" pitchFamily="2" charset="-122"/>
              <a:ea typeface="宋体" panose="02010600030101010101" pitchFamily="2" charset="-122"/>
            </a:endParaRPr>
          </a:p>
          <a:p>
            <a:pPr defTabSz="0">
              <a:lnSpc>
                <a:spcPct val="110000"/>
              </a:lnSpc>
              <a:spcBef>
                <a:spcPct val="20000"/>
              </a:spcBef>
              <a:tabLst>
                <a:tab pos="723900" algn="l"/>
              </a:tabLst>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遍历二叉树的算法中基本操作是访问结点，因此，无论是哪种次序的遍历，对有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个结点的二叉树，其时间复杂度均为</a:t>
            </a:r>
            <a:r>
              <a:rPr lang="en-US" altLang="x-none" sz="2800" b="1" dirty="0">
                <a:latin typeface="Times New Roman" panose="02020603050405020304" pitchFamily="2" charset="0"/>
                <a:ea typeface="宋体" panose="02010600030101010101" pitchFamily="2" charset="-122"/>
              </a:rPr>
              <a:t>O(n)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ransition spd="med">
    <p:blind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8" name="矩形 336897"/>
          <p:cNvSpPr/>
          <p:nvPr/>
        </p:nvSpPr>
        <p:spPr>
          <a:xfrm>
            <a:off x="1600200" y="152400"/>
            <a:ext cx="8991600" cy="3277870"/>
          </a:xfrm>
          <a:prstGeom prst="rect">
            <a:avLst/>
          </a:prstGeom>
          <a:noFill/>
          <a:ln w="9525">
            <a:noFill/>
          </a:ln>
        </p:spPr>
        <p:txBody>
          <a:bodyPr anchor="t">
            <a:spAutoFit/>
          </a:bodyPr>
          <a:p>
            <a:pPr>
              <a:lnSpc>
                <a:spcPct val="110000"/>
              </a:lnSpc>
              <a:spcBef>
                <a:spcPct val="20000"/>
              </a:spcBef>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6-9</a:t>
            </a:r>
            <a:r>
              <a:rPr lang="zh-CN" altLang="en-US" sz="2800" b="1" dirty="0">
                <a:latin typeface="宋体" panose="02010600030101010101" pitchFamily="2" charset="-122"/>
                <a:ea typeface="宋体" panose="02010600030101010101" pitchFamily="2" charset="-122"/>
              </a:rPr>
              <a:t>所示的二叉树表示表达式：</a:t>
            </a:r>
            <a:r>
              <a:rPr lang="en-US" altLang="x-none" sz="2800" b="1" dirty="0">
                <a:latin typeface="Times New Roman" panose="02020603050405020304" pitchFamily="2" charset="0"/>
                <a:ea typeface="宋体" panose="02010600030101010101" pitchFamily="2" charset="-122"/>
              </a:rPr>
              <a:t>(a+b*(c-d)-e/f)</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按不同的次序遍历此二叉树，将访问的结点按先后次序排列起来的次序是：</a:t>
            </a:r>
            <a:endParaRPr lang="zh-CN" altLang="en-US" sz="2800" b="1" dirty="0">
              <a:latin typeface="宋体" panose="02010600030101010101" pitchFamily="2" charset="-122"/>
              <a:ea typeface="宋体" panose="02010600030101010101" pitchFamily="2" charset="-122"/>
            </a:endParaRPr>
          </a:p>
          <a:p>
            <a:pPr lvl="1" indent="0" eaLnBrk="1" hangingPunct="1">
              <a:lnSpc>
                <a:spcPct val="110000"/>
              </a:lnSpc>
              <a:spcBef>
                <a:spcPct val="20000"/>
              </a:spcBef>
            </a:pPr>
            <a:r>
              <a:rPr lang="zh-CN" altLang="en-US" sz="2800" b="1" dirty="0">
                <a:latin typeface="宋体" panose="02010600030101010101" pitchFamily="2" charset="-122"/>
                <a:ea typeface="宋体" panose="02010600030101010101" pitchFamily="2" charset="-122"/>
              </a:rPr>
              <a:t> 其先序序列为：  </a:t>
            </a:r>
            <a:r>
              <a:rPr lang="en-US" altLang="x-none" sz="2800" b="1" dirty="0">
                <a:latin typeface="Times New Roman" panose="02020603050405020304" pitchFamily="2" charset="0"/>
                <a:ea typeface="宋体" panose="02010600030101010101" pitchFamily="2" charset="-122"/>
              </a:rPr>
              <a:t>-+a*b-cd/ef</a:t>
            </a:r>
            <a:endParaRPr lang="en-US" altLang="x-none" sz="2800" b="1" dirty="0">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en-US" altLang="x-none"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其中序序列为：   </a:t>
            </a:r>
            <a:r>
              <a:rPr lang="en-US" altLang="x-none" sz="2800" b="1" dirty="0">
                <a:latin typeface="Times New Roman" panose="02020603050405020304" pitchFamily="2" charset="0"/>
                <a:ea typeface="宋体" panose="02010600030101010101" pitchFamily="2" charset="-122"/>
              </a:rPr>
              <a:t>a+b*c-d-e/f</a:t>
            </a:r>
            <a:endParaRPr lang="en-US" altLang="x-none" sz="2800" b="1" dirty="0">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en-US" altLang="x-none"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其后序序列为：   </a:t>
            </a:r>
            <a:r>
              <a:rPr lang="en-US" altLang="x-none" sz="2800" b="1" dirty="0">
                <a:latin typeface="Times New Roman" panose="02020603050405020304" pitchFamily="2" charset="0"/>
                <a:ea typeface="宋体" panose="02010600030101010101" pitchFamily="2" charset="-122"/>
              </a:rPr>
              <a:t>abcd-*+ef/-</a:t>
            </a:r>
            <a:endParaRPr lang="en-US" altLang="x-none" sz="2800" b="1" dirty="0">
              <a:latin typeface="Times New Roman" panose="02020603050405020304" pitchFamily="2" charset="0"/>
              <a:ea typeface="宋体" panose="02010600030101010101" pitchFamily="2" charset="-122"/>
            </a:endParaRPr>
          </a:p>
        </p:txBody>
      </p:sp>
      <p:grpSp>
        <p:nvGrpSpPr>
          <p:cNvPr id="290818" name="组合 336898"/>
          <p:cNvGrpSpPr/>
          <p:nvPr/>
        </p:nvGrpSpPr>
        <p:grpSpPr>
          <a:xfrm>
            <a:off x="6045200" y="2708275"/>
            <a:ext cx="4443413" cy="3675063"/>
            <a:chOff x="0" y="0"/>
            <a:chExt cx="2799" cy="2315"/>
          </a:xfrm>
        </p:grpSpPr>
        <p:grpSp>
          <p:nvGrpSpPr>
            <p:cNvPr id="290819" name="组合 336899"/>
            <p:cNvGrpSpPr/>
            <p:nvPr/>
          </p:nvGrpSpPr>
          <p:grpSpPr>
            <a:xfrm>
              <a:off x="714" y="0"/>
              <a:ext cx="1542" cy="2040"/>
              <a:chOff x="0" y="0"/>
              <a:chExt cx="1552" cy="2056"/>
            </a:xfrm>
          </p:grpSpPr>
          <p:grpSp>
            <p:nvGrpSpPr>
              <p:cNvPr id="290820" name="组合 336900"/>
              <p:cNvGrpSpPr/>
              <p:nvPr/>
            </p:nvGrpSpPr>
            <p:grpSpPr>
              <a:xfrm>
                <a:off x="400" y="0"/>
                <a:ext cx="728" cy="480"/>
                <a:chOff x="0" y="0"/>
                <a:chExt cx="728" cy="480"/>
              </a:xfrm>
            </p:grpSpPr>
            <p:sp>
              <p:nvSpPr>
                <p:cNvPr id="290821" name="椭圆 336901"/>
                <p:cNvSpPr/>
                <p:nvPr/>
              </p:nvSpPr>
              <p:spPr>
                <a:xfrm>
                  <a:off x="240" y="0"/>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zh-CN" altLang="en-US" sz="2400" dirty="0">
                      <a:latin typeface="Times New Roman" panose="02020603050405020304" pitchFamily="2" charset="0"/>
                      <a:ea typeface="宋体" panose="02010600030101010101" pitchFamily="2" charset="-122"/>
                    </a:rPr>
                    <a:t>－</a:t>
                  </a:r>
                  <a:endParaRPr lang="zh-CN" altLang="en-US" sz="2400" dirty="0">
                    <a:latin typeface="Times New Roman" panose="02020603050405020304" pitchFamily="2" charset="0"/>
                    <a:ea typeface="宋体" panose="02010600030101010101" pitchFamily="2" charset="-122"/>
                  </a:endParaRPr>
                </a:p>
              </p:txBody>
            </p:sp>
            <p:sp>
              <p:nvSpPr>
                <p:cNvPr id="290822" name="直接连接符 336902"/>
                <p:cNvSpPr/>
                <p:nvPr/>
              </p:nvSpPr>
              <p:spPr>
                <a:xfrm flipH="1">
                  <a:off x="0" y="208"/>
                  <a:ext cx="272" cy="272"/>
                </a:xfrm>
                <a:prstGeom prst="line">
                  <a:avLst/>
                </a:prstGeom>
                <a:ln w="12700" cap="sq" cmpd="sng">
                  <a:solidFill>
                    <a:schemeClr val="tx1"/>
                  </a:solidFill>
                  <a:prstDash val="solid"/>
                  <a:round/>
                  <a:headEnd type="none" w="med" len="med"/>
                  <a:tailEnd type="none" w="med" len="med"/>
                </a:ln>
              </p:spPr>
            </p:sp>
            <p:sp>
              <p:nvSpPr>
                <p:cNvPr id="290823" name="直接连接符 336903"/>
                <p:cNvSpPr/>
                <p:nvPr/>
              </p:nvSpPr>
              <p:spPr>
                <a:xfrm>
                  <a:off x="456" y="192"/>
                  <a:ext cx="272" cy="272"/>
                </a:xfrm>
                <a:prstGeom prst="line">
                  <a:avLst/>
                </a:prstGeom>
                <a:ln w="12700" cap="sq" cmpd="sng">
                  <a:solidFill>
                    <a:schemeClr val="tx1"/>
                  </a:solidFill>
                  <a:prstDash val="solid"/>
                  <a:round/>
                  <a:headEnd type="none" w="med" len="med"/>
                  <a:tailEnd type="none" w="med" len="med"/>
                </a:ln>
              </p:spPr>
            </p:sp>
          </p:grpSp>
          <p:grpSp>
            <p:nvGrpSpPr>
              <p:cNvPr id="290824" name="组合 336904"/>
              <p:cNvGrpSpPr/>
              <p:nvPr/>
            </p:nvGrpSpPr>
            <p:grpSpPr>
              <a:xfrm>
                <a:off x="848" y="472"/>
                <a:ext cx="704" cy="696"/>
                <a:chOff x="0" y="0"/>
                <a:chExt cx="704" cy="696"/>
              </a:xfrm>
            </p:grpSpPr>
            <p:sp>
              <p:nvSpPr>
                <p:cNvPr id="290825" name="椭圆 336905"/>
                <p:cNvSpPr/>
                <p:nvPr/>
              </p:nvSpPr>
              <p:spPr>
                <a:xfrm>
                  <a:off x="208" y="0"/>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290826" name="椭圆 336906"/>
                <p:cNvSpPr/>
                <p:nvPr/>
              </p:nvSpPr>
              <p:spPr>
                <a:xfrm>
                  <a:off x="464" y="456"/>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290827" name="椭圆 336907"/>
                <p:cNvSpPr/>
                <p:nvPr/>
              </p:nvSpPr>
              <p:spPr>
                <a:xfrm>
                  <a:off x="0" y="456"/>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290828" name="直接连接符 336908"/>
                <p:cNvSpPr/>
                <p:nvPr/>
              </p:nvSpPr>
              <p:spPr>
                <a:xfrm flipH="1">
                  <a:off x="106" y="229"/>
                  <a:ext cx="159" cy="227"/>
                </a:xfrm>
                <a:prstGeom prst="line">
                  <a:avLst/>
                </a:prstGeom>
                <a:ln w="12700" cap="sq" cmpd="sng">
                  <a:solidFill>
                    <a:schemeClr val="tx1"/>
                  </a:solidFill>
                  <a:prstDash val="solid"/>
                  <a:round/>
                  <a:headEnd type="none" w="med" len="med"/>
                  <a:tailEnd type="none" w="med" len="med"/>
                </a:ln>
              </p:spPr>
            </p:sp>
            <p:sp>
              <p:nvSpPr>
                <p:cNvPr id="290829" name="直接连接符 336909"/>
                <p:cNvSpPr/>
                <p:nvPr/>
              </p:nvSpPr>
              <p:spPr>
                <a:xfrm>
                  <a:off x="417" y="221"/>
                  <a:ext cx="159" cy="227"/>
                </a:xfrm>
                <a:prstGeom prst="line">
                  <a:avLst/>
                </a:prstGeom>
                <a:ln w="12700" cap="sq" cmpd="sng">
                  <a:solidFill>
                    <a:schemeClr val="tx1"/>
                  </a:solidFill>
                  <a:prstDash val="solid"/>
                  <a:round/>
                  <a:headEnd type="none" w="med" len="med"/>
                  <a:tailEnd type="none" w="med" len="med"/>
                </a:ln>
              </p:spPr>
            </p:sp>
          </p:grpSp>
          <p:grpSp>
            <p:nvGrpSpPr>
              <p:cNvPr id="290830" name="组合 336910"/>
              <p:cNvGrpSpPr/>
              <p:nvPr/>
            </p:nvGrpSpPr>
            <p:grpSpPr>
              <a:xfrm>
                <a:off x="560" y="1360"/>
                <a:ext cx="704" cy="696"/>
                <a:chOff x="0" y="0"/>
                <a:chExt cx="704" cy="696"/>
              </a:xfrm>
            </p:grpSpPr>
            <p:sp>
              <p:nvSpPr>
                <p:cNvPr id="290831" name="椭圆 336911"/>
                <p:cNvSpPr/>
                <p:nvPr/>
              </p:nvSpPr>
              <p:spPr>
                <a:xfrm>
                  <a:off x="208" y="0"/>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290832" name="椭圆 336912"/>
                <p:cNvSpPr/>
                <p:nvPr/>
              </p:nvSpPr>
              <p:spPr>
                <a:xfrm>
                  <a:off x="464" y="456"/>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290833" name="椭圆 336913"/>
                <p:cNvSpPr/>
                <p:nvPr/>
              </p:nvSpPr>
              <p:spPr>
                <a:xfrm>
                  <a:off x="0" y="456"/>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290834" name="直接连接符 336914"/>
                <p:cNvSpPr/>
                <p:nvPr/>
              </p:nvSpPr>
              <p:spPr>
                <a:xfrm flipH="1">
                  <a:off x="106" y="229"/>
                  <a:ext cx="159" cy="227"/>
                </a:xfrm>
                <a:prstGeom prst="line">
                  <a:avLst/>
                </a:prstGeom>
                <a:ln w="12700" cap="sq" cmpd="sng">
                  <a:solidFill>
                    <a:schemeClr val="tx1"/>
                  </a:solidFill>
                  <a:prstDash val="solid"/>
                  <a:round/>
                  <a:headEnd type="none" w="med" len="med"/>
                  <a:tailEnd type="none" w="med" len="med"/>
                </a:ln>
              </p:spPr>
            </p:sp>
            <p:sp>
              <p:nvSpPr>
                <p:cNvPr id="290835" name="直接连接符 336915"/>
                <p:cNvSpPr/>
                <p:nvPr/>
              </p:nvSpPr>
              <p:spPr>
                <a:xfrm>
                  <a:off x="417" y="221"/>
                  <a:ext cx="159" cy="227"/>
                </a:xfrm>
                <a:prstGeom prst="line">
                  <a:avLst/>
                </a:prstGeom>
                <a:ln w="12700" cap="sq" cmpd="sng">
                  <a:solidFill>
                    <a:schemeClr val="tx1"/>
                  </a:solidFill>
                  <a:prstDash val="solid"/>
                  <a:round/>
                  <a:headEnd type="none" w="med" len="med"/>
                  <a:tailEnd type="none" w="med" len="med"/>
                </a:ln>
              </p:spPr>
            </p:sp>
          </p:grpSp>
          <p:grpSp>
            <p:nvGrpSpPr>
              <p:cNvPr id="290836" name="组合 336916"/>
              <p:cNvGrpSpPr/>
              <p:nvPr/>
            </p:nvGrpSpPr>
            <p:grpSpPr>
              <a:xfrm>
                <a:off x="256" y="912"/>
                <a:ext cx="607" cy="683"/>
                <a:chOff x="0" y="0"/>
                <a:chExt cx="607" cy="683"/>
              </a:xfrm>
            </p:grpSpPr>
            <p:sp>
              <p:nvSpPr>
                <p:cNvPr id="290837" name="椭圆 336917"/>
                <p:cNvSpPr/>
                <p:nvPr/>
              </p:nvSpPr>
              <p:spPr>
                <a:xfrm>
                  <a:off x="0" y="443"/>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290838" name="椭圆 336918"/>
                <p:cNvSpPr/>
                <p:nvPr/>
              </p:nvSpPr>
              <p:spPr>
                <a:xfrm>
                  <a:off x="256" y="0"/>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zh-CN" altLang="en-US" sz="2400" dirty="0">
                      <a:latin typeface="Times New Roman" panose="02020603050405020304" pitchFamily="2" charset="0"/>
                      <a:ea typeface="宋体" panose="02010600030101010101" pitchFamily="2" charset="-122"/>
                    </a:rPr>
                    <a:t>*</a:t>
                  </a:r>
                  <a:endParaRPr lang="zh-CN" altLang="en-US" sz="2400" dirty="0">
                    <a:latin typeface="Times New Roman" panose="02020603050405020304" pitchFamily="2" charset="0"/>
                    <a:ea typeface="宋体" panose="02010600030101010101" pitchFamily="2" charset="-122"/>
                  </a:endParaRPr>
                </a:p>
              </p:txBody>
            </p:sp>
            <p:sp>
              <p:nvSpPr>
                <p:cNvPr id="290839" name="直接连接符 336919"/>
                <p:cNvSpPr/>
                <p:nvPr/>
              </p:nvSpPr>
              <p:spPr>
                <a:xfrm flipH="1">
                  <a:off x="137" y="208"/>
                  <a:ext cx="159" cy="227"/>
                </a:xfrm>
                <a:prstGeom prst="line">
                  <a:avLst/>
                </a:prstGeom>
                <a:ln w="12700" cap="sq" cmpd="sng">
                  <a:solidFill>
                    <a:schemeClr val="tx1"/>
                  </a:solidFill>
                  <a:prstDash val="solid"/>
                  <a:round/>
                  <a:headEnd type="none" w="med" len="med"/>
                  <a:tailEnd type="none" w="med" len="med"/>
                </a:ln>
              </p:spPr>
            </p:sp>
            <p:sp>
              <p:nvSpPr>
                <p:cNvPr id="290840" name="直接连接符 336920"/>
                <p:cNvSpPr/>
                <p:nvPr/>
              </p:nvSpPr>
              <p:spPr>
                <a:xfrm>
                  <a:off x="448" y="216"/>
                  <a:ext cx="159" cy="227"/>
                </a:xfrm>
                <a:prstGeom prst="line">
                  <a:avLst/>
                </a:prstGeom>
                <a:ln w="12700" cap="sq" cmpd="sng">
                  <a:solidFill>
                    <a:schemeClr val="tx1"/>
                  </a:solidFill>
                  <a:prstDash val="solid"/>
                  <a:round/>
                  <a:headEnd type="none" w="med" len="med"/>
                  <a:tailEnd type="none" w="med" len="med"/>
                </a:ln>
              </p:spPr>
            </p:sp>
          </p:grpSp>
          <p:grpSp>
            <p:nvGrpSpPr>
              <p:cNvPr id="290841" name="组合 336921"/>
              <p:cNvGrpSpPr/>
              <p:nvPr/>
            </p:nvGrpSpPr>
            <p:grpSpPr>
              <a:xfrm>
                <a:off x="0" y="477"/>
                <a:ext cx="592" cy="675"/>
                <a:chOff x="0" y="0"/>
                <a:chExt cx="592" cy="675"/>
              </a:xfrm>
            </p:grpSpPr>
            <p:sp>
              <p:nvSpPr>
                <p:cNvPr id="290842" name="椭圆 336922"/>
                <p:cNvSpPr/>
                <p:nvPr/>
              </p:nvSpPr>
              <p:spPr>
                <a:xfrm>
                  <a:off x="0" y="435"/>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290843" name="椭圆 336923"/>
                <p:cNvSpPr/>
                <p:nvPr/>
              </p:nvSpPr>
              <p:spPr>
                <a:xfrm>
                  <a:off x="241" y="0"/>
                  <a:ext cx="240" cy="240"/>
                </a:xfrm>
                <a:prstGeom prst="ellipse">
                  <a:avLst/>
                </a:prstGeom>
                <a:noFill/>
                <a:ln w="12700" cap="sq"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290844" name="直接连接符 336924"/>
                <p:cNvSpPr/>
                <p:nvPr/>
              </p:nvSpPr>
              <p:spPr>
                <a:xfrm flipH="1">
                  <a:off x="122" y="208"/>
                  <a:ext cx="159" cy="227"/>
                </a:xfrm>
                <a:prstGeom prst="line">
                  <a:avLst/>
                </a:prstGeom>
                <a:ln w="12700" cap="sq" cmpd="sng">
                  <a:solidFill>
                    <a:schemeClr val="tx1"/>
                  </a:solidFill>
                  <a:prstDash val="solid"/>
                  <a:round/>
                  <a:headEnd type="none" w="med" len="med"/>
                  <a:tailEnd type="none" w="med" len="med"/>
                </a:ln>
              </p:spPr>
            </p:sp>
            <p:sp>
              <p:nvSpPr>
                <p:cNvPr id="290845" name="直接连接符 336925"/>
                <p:cNvSpPr/>
                <p:nvPr/>
              </p:nvSpPr>
              <p:spPr>
                <a:xfrm>
                  <a:off x="433" y="216"/>
                  <a:ext cx="159" cy="227"/>
                </a:xfrm>
                <a:prstGeom prst="line">
                  <a:avLst/>
                </a:prstGeom>
                <a:ln w="12700" cap="sq" cmpd="sng">
                  <a:solidFill>
                    <a:schemeClr val="tx1"/>
                  </a:solidFill>
                  <a:prstDash val="solid"/>
                  <a:round/>
                  <a:headEnd type="none" w="med" len="med"/>
                  <a:tailEnd type="none" w="med" len="med"/>
                </a:ln>
              </p:spPr>
            </p:sp>
          </p:grpSp>
        </p:grpSp>
        <p:sp>
          <p:nvSpPr>
            <p:cNvPr id="336927" name="矩形 336926"/>
            <p:cNvSpPr/>
            <p:nvPr/>
          </p:nvSpPr>
          <p:spPr>
            <a:xfrm>
              <a:off x="0" y="2088"/>
              <a:ext cx="2799" cy="227"/>
            </a:xfrm>
            <a:prstGeom prst="rect">
              <a:avLst/>
            </a:prstGeom>
            <a:noFill/>
            <a:ln w="9525">
              <a:noFill/>
            </a:ln>
          </p:spPr>
          <p:txBody>
            <a:bodyPr lIns="92075" tIns="46038" rIns="92075" bIns="46038" anchor="ctr"/>
            <a:p>
              <a:pPr algn="ctr" eaLnBrk="0" fontAlgn="base" hangingPunct="0"/>
              <a:r>
                <a:rPr lang="zh-CN" altLang="en-US" sz="2000" b="1" strike="noStrike" noProof="1" dirty="0">
                  <a:latin typeface="Arial" panose="020B0604020202020204" pitchFamily="34" charset="0"/>
                  <a:ea typeface="宋体" panose="02010600030101010101" pitchFamily="2" charset="-122"/>
                  <a:cs typeface="+mn-cs"/>
                </a:rPr>
                <a:t>图</a:t>
              </a:r>
              <a:r>
                <a:rPr lang="en-US" altLang="x-none" sz="2000" b="1" strike="noStrike" noProof="1" dirty="0">
                  <a:latin typeface="Times New Roman" panose="02020603050405020304" pitchFamily="2" charset="0"/>
                  <a:ea typeface="宋体" panose="02010600030101010101" pitchFamily="2" charset="-122"/>
                  <a:cs typeface="+mn-cs"/>
                </a:rPr>
                <a:t>6-9</a:t>
              </a:r>
              <a:r>
                <a:rPr lang="en-US" altLang="x-none" sz="2000" b="1"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lang="zh-CN" altLang="en-US" sz="2000" b="1" strike="noStrike" noProof="1" dirty="0">
                  <a:latin typeface="宋体" panose="02010600030101010101" pitchFamily="2" charset="-122"/>
                  <a:ea typeface="宋体" panose="02010600030101010101" pitchFamily="2" charset="-122"/>
                  <a:cs typeface="+mn-cs"/>
                </a:rPr>
                <a:t>表达式 </a:t>
              </a:r>
              <a:r>
                <a:rPr lang="en-US" altLang="x-none" sz="2000" b="1" strike="noStrike" noProof="1" dirty="0">
                  <a:latin typeface="Times New Roman" panose="02020603050405020304" pitchFamily="2" charset="0"/>
                  <a:ea typeface="宋体" panose="02010600030101010101" pitchFamily="2" charset="-122"/>
                  <a:cs typeface="+mn-cs"/>
                </a:rPr>
                <a:t>(a+b*(c-d)-e/f)</a:t>
              </a:r>
              <a:r>
                <a:rPr lang="zh-CN" altLang="en-US" sz="2000" b="1" strike="noStrike" noProof="1" dirty="0">
                  <a:latin typeface="Times New Roman" panose="02020603050405020304" pitchFamily="2" charset="0"/>
                  <a:ea typeface="宋体" panose="02010600030101010101" pitchFamily="2" charset="-122"/>
                  <a:cs typeface="+mn-cs"/>
                </a:rPr>
                <a:t>二叉树</a:t>
              </a:r>
              <a:endParaRPr lang="zh-CN" altLang="en-US" sz="2000" b="1" strike="noStrike" noProof="1" dirty="0">
                <a:latin typeface="Times New Roman" panose="02020603050405020304" pitchFamily="2" charset="0"/>
              </a:endParaRP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6898">
                                            <p:txEl>
                                              <p:charRg st="0" end="37"/>
                                            </p:txEl>
                                          </p:spTgt>
                                        </p:tgtEl>
                                        <p:attrNameLst>
                                          <p:attrName>style.visibility</p:attrName>
                                        </p:attrNameLst>
                                      </p:cBhvr>
                                      <p:to>
                                        <p:strVal val="visible"/>
                                      </p:to>
                                    </p:set>
                                    <p:anim calcmode="lin" valueType="num">
                                      <p:cBhvr additive="base">
                                        <p:cTn id="7" dur="500" fill="hold"/>
                                        <p:tgtEl>
                                          <p:spTgt spid="336898">
                                            <p:txEl>
                                              <p:charRg st="0" end="3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6898">
                                            <p:txEl>
                                              <p:charRg st="0" end="3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6898">
                                            <p:txEl>
                                              <p:charRg st="37" end="71"/>
                                            </p:txEl>
                                          </p:spTgt>
                                        </p:tgtEl>
                                        <p:attrNameLst>
                                          <p:attrName>style.visibility</p:attrName>
                                        </p:attrNameLst>
                                      </p:cBhvr>
                                      <p:to>
                                        <p:strVal val="visible"/>
                                      </p:to>
                                    </p:set>
                                    <p:anim calcmode="lin" valueType="num">
                                      <p:cBhvr additive="base">
                                        <p:cTn id="13" dur="500" fill="hold"/>
                                        <p:tgtEl>
                                          <p:spTgt spid="336898">
                                            <p:txEl>
                                              <p:charRg st="37" end="7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6898">
                                            <p:txEl>
                                              <p:charRg st="37" end="7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336898">
                                            <p:txEl>
                                              <p:charRg st="71" end="93"/>
                                            </p:txEl>
                                          </p:spTgt>
                                        </p:tgtEl>
                                        <p:attrNameLst>
                                          <p:attrName>style.visibility</p:attrName>
                                        </p:attrNameLst>
                                      </p:cBhvr>
                                      <p:to>
                                        <p:strVal val="visible"/>
                                      </p:to>
                                    </p:set>
                                    <p:anim calcmode="lin" valueType="num">
                                      <p:cBhvr additive="base">
                                        <p:cTn id="17" dur="500" fill="hold"/>
                                        <p:tgtEl>
                                          <p:spTgt spid="336898">
                                            <p:txEl>
                                              <p:charRg st="71" end="9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6898">
                                            <p:txEl>
                                              <p:charRg st="71" end="9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1"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336898">
                                            <p:txEl>
                                              <p:charRg st="93" end="116"/>
                                            </p:txEl>
                                          </p:spTgt>
                                        </p:tgtEl>
                                        <p:attrNameLst>
                                          <p:attrName>style.visibility</p:attrName>
                                        </p:attrNameLst>
                                      </p:cBhvr>
                                      <p:to>
                                        <p:strVal val="visible"/>
                                      </p:to>
                                    </p:set>
                                    <p:anim calcmode="lin" valueType="num">
                                      <p:cBhvr additive="base">
                                        <p:cTn id="21" dur="500" fill="hold"/>
                                        <p:tgtEl>
                                          <p:spTgt spid="336898">
                                            <p:txEl>
                                              <p:charRg st="93" end="116"/>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36898">
                                            <p:txEl>
                                              <p:charRg st="93" end="1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1"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336898">
                                            <p:txEl>
                                              <p:charRg st="116" end="139"/>
                                            </p:txEl>
                                          </p:spTgt>
                                        </p:tgtEl>
                                        <p:attrNameLst>
                                          <p:attrName>style.visibility</p:attrName>
                                        </p:attrNameLst>
                                      </p:cBhvr>
                                      <p:to>
                                        <p:strVal val="visible"/>
                                      </p:to>
                                    </p:set>
                                    <p:anim calcmode="lin" valueType="num">
                                      <p:cBhvr additive="base">
                                        <p:cTn id="25" dur="500" fill="hold"/>
                                        <p:tgtEl>
                                          <p:spTgt spid="336898">
                                            <p:txEl>
                                              <p:charRg st="116" end="13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6898">
                                            <p:txEl>
                                              <p:charRg st="116" end="13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矩形 301057"/>
          <p:cNvSpPr/>
          <p:nvPr/>
        </p:nvSpPr>
        <p:spPr>
          <a:xfrm>
            <a:off x="1676400" y="152400"/>
            <a:ext cx="8812213" cy="62484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4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6-1(b)</a:t>
            </a:r>
            <a:r>
              <a:rPr lang="zh-CN" altLang="en-US" sz="2800" b="1" dirty="0">
                <a:latin typeface="Times New Roman" panose="02020603050405020304" pitchFamily="2" charset="0"/>
                <a:ea typeface="宋体" panose="02010600030101010101" pitchFamily="2" charset="-122"/>
              </a:rPr>
              <a:t>中结点</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的度是</a:t>
            </a:r>
            <a:r>
              <a:rPr lang="en-US" altLang="x-none" sz="2800" b="1" dirty="0">
                <a:latin typeface="Times New Roman" panose="02020603050405020304" pitchFamily="2" charset="0"/>
                <a:ea typeface="宋体" panose="02010600030101010101" pitchFamily="2" charset="-122"/>
              </a:rPr>
              <a:t>3 </a:t>
            </a:r>
            <a:r>
              <a:rPr lang="zh-CN" altLang="en-US" sz="2800" b="1" dirty="0">
                <a:latin typeface="Times New Roman" panose="02020603050405020304" pitchFamily="2" charset="0"/>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的度是</a:t>
            </a:r>
            <a:r>
              <a:rPr lang="en-US" altLang="x-none" sz="2800" b="1" dirty="0">
                <a:latin typeface="Times New Roman" panose="02020603050405020304" pitchFamily="2" charset="0"/>
                <a:ea typeface="宋体" panose="02010600030101010101" pitchFamily="2" charset="-122"/>
              </a:rPr>
              <a:t>2 </a:t>
            </a:r>
            <a:r>
              <a:rPr lang="zh-CN" altLang="en-US" sz="2800" b="1" dirty="0">
                <a:latin typeface="Times New Roman" panose="02020603050405020304" pitchFamily="2" charset="0"/>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M</a:t>
            </a:r>
            <a:r>
              <a:rPr lang="zh-CN" altLang="en-US" sz="2800" b="1" dirty="0">
                <a:latin typeface="Times New Roman" panose="02020603050405020304" pitchFamily="2" charset="0"/>
                <a:ea typeface="宋体" panose="02010600030101010101" pitchFamily="2" charset="-122"/>
              </a:rPr>
              <a:t>的度是</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，树的度是</a:t>
            </a:r>
            <a:r>
              <a:rPr lang="en-US" altLang="x-none" sz="2800" b="1" dirty="0">
                <a:latin typeface="Times New Roman" panose="02020603050405020304" pitchFamily="2" charset="0"/>
                <a:ea typeface="宋体" panose="02010600030101010101" pitchFamily="2" charset="-122"/>
              </a:rPr>
              <a:t>3 </a:t>
            </a:r>
            <a:r>
              <a:rPr lang="zh-CN" altLang="en-US" sz="2800" b="1" dirty="0">
                <a:latin typeface="Times New Roman" panose="02020603050405020304" pitchFamily="2" charset="0"/>
                <a:ea typeface="宋体" panose="02010600030101010101" pitchFamily="2" charset="-122"/>
              </a:rPr>
              <a:t>。</a:t>
            </a:r>
            <a:endParaRPr lang="zh-CN" altLang="en-US" sz="2800" b="1" dirty="0">
              <a:solidFill>
                <a:schemeClr val="folHlink"/>
              </a:solidFill>
              <a:latin typeface="宋体" panose="02010600030101010101" pitchFamily="2" charset="-122"/>
              <a:ea typeface="宋体" panose="02010600030101010101" pitchFamily="2" charset="-122"/>
            </a:endParaRPr>
          </a:p>
          <a:p>
            <a:pPr marL="381000" lvl="1" indent="0" eaLnBrk="1" hangingPunct="1">
              <a:lnSpc>
                <a:spcPct val="110000"/>
              </a:lnSpc>
              <a:spcBef>
                <a:spcPct val="20000"/>
              </a:spcBef>
              <a:buClr>
                <a:schemeClr val="accent2"/>
              </a:buClr>
              <a:buSzPct val="80000"/>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⑶</a:t>
            </a:r>
            <a:r>
              <a:rPr lang="zh-CN" altLang="en-US" sz="3200" b="1" dirty="0">
                <a:solidFill>
                  <a:schemeClr val="folHlink"/>
                </a:solidFill>
                <a:latin typeface="宋体" panose="02010600030101010101" pitchFamily="2" charset="-122"/>
                <a:ea typeface="宋体" panose="02010600030101010101" pitchFamily="2" charset="-122"/>
              </a:rPr>
              <a:t> 叶子</a:t>
            </a:r>
            <a:r>
              <a:rPr lang="en-US" altLang="x-none" sz="3200" b="1" dirty="0">
                <a:latin typeface="Times New Roman" panose="02020603050405020304" pitchFamily="2" charset="0"/>
                <a:ea typeface="宋体" panose="02010600030101010101" pitchFamily="2" charset="-122"/>
              </a:rPr>
              <a:t>(left)</a:t>
            </a:r>
            <a:r>
              <a:rPr lang="zh-CN" altLang="en-US" sz="3200" b="1" dirty="0">
                <a:solidFill>
                  <a:schemeClr val="folHlink"/>
                </a:solidFill>
                <a:latin typeface="宋体" panose="02010600030101010101" pitchFamily="2" charset="-122"/>
                <a:ea typeface="宋体" panose="02010600030101010101" pitchFamily="2" charset="-122"/>
              </a:rPr>
              <a:t>结点</a:t>
            </a:r>
            <a:r>
              <a:rPr lang="zh-CN" altLang="en-US" sz="3200" b="1" dirty="0">
                <a:latin typeface="宋体" panose="02010600030101010101" pitchFamily="2" charset="-122"/>
                <a:ea typeface="宋体" panose="02010600030101010101" pitchFamily="2" charset="-122"/>
              </a:rPr>
              <a:t>、</a:t>
            </a:r>
            <a:r>
              <a:rPr lang="zh-CN" altLang="en-US" sz="3200" b="1" dirty="0">
                <a:solidFill>
                  <a:schemeClr val="folHlink"/>
                </a:solidFill>
                <a:latin typeface="宋体" panose="02010600030101010101" pitchFamily="2" charset="-122"/>
                <a:ea typeface="宋体" panose="02010600030101010101" pitchFamily="2" charset="-122"/>
              </a:rPr>
              <a:t>非叶子结点</a:t>
            </a:r>
            <a:r>
              <a:rPr lang="zh-CN" altLang="en-US" sz="32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树中</a:t>
            </a:r>
            <a:r>
              <a:rPr lang="zh-CN" altLang="en-US" sz="2800" b="1" dirty="0">
                <a:solidFill>
                  <a:schemeClr val="folHlink"/>
                </a:solidFill>
                <a:latin typeface="Times New Roman" panose="02020603050405020304" pitchFamily="2" charset="0"/>
                <a:ea typeface="宋体" panose="02010600030101010101" pitchFamily="2" charset="-122"/>
              </a:rPr>
              <a:t>度为</a:t>
            </a:r>
            <a:r>
              <a:rPr lang="en-US" altLang="x-none" sz="2800" b="1" dirty="0">
                <a:solidFill>
                  <a:schemeClr val="folHlink"/>
                </a:solidFill>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结点称为</a:t>
            </a:r>
            <a:r>
              <a:rPr lang="zh-CN" altLang="en-US" sz="2800" b="1" dirty="0">
                <a:solidFill>
                  <a:schemeClr val="folHlink"/>
                </a:solidFill>
                <a:latin typeface="宋体" panose="02010600030101010101" pitchFamily="2" charset="-122"/>
                <a:ea typeface="宋体" panose="02010600030101010101" pitchFamily="2" charset="-122"/>
              </a:rPr>
              <a:t>叶子结点</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或终端结点</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。相对应地，</a:t>
            </a:r>
            <a:r>
              <a:rPr lang="zh-CN" altLang="en-US" sz="2800" b="1" dirty="0">
                <a:solidFill>
                  <a:schemeClr val="folHlink"/>
                </a:solidFill>
                <a:latin typeface="Times New Roman" panose="02020603050405020304" pitchFamily="2" charset="0"/>
                <a:ea typeface="宋体" panose="02010600030101010101" pitchFamily="2" charset="-122"/>
              </a:rPr>
              <a:t>度不为</a:t>
            </a:r>
            <a:r>
              <a:rPr lang="en-US" altLang="x-none" sz="2800" b="1" dirty="0">
                <a:solidFill>
                  <a:schemeClr val="folHlink"/>
                </a:solidFill>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结点称为</a:t>
            </a:r>
            <a:r>
              <a:rPr lang="zh-CN" altLang="en-US" sz="2800" b="1" dirty="0">
                <a:solidFill>
                  <a:schemeClr val="folHlink"/>
                </a:solidFill>
                <a:latin typeface="宋体" panose="02010600030101010101" pitchFamily="2" charset="-122"/>
                <a:ea typeface="宋体" panose="02010600030101010101" pitchFamily="2" charset="-122"/>
              </a:rPr>
              <a:t>非叶子结点</a:t>
            </a:r>
            <a:r>
              <a:rPr lang="en-US" altLang="x-none"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或非终端结点或分支结点</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。除根结点外，分支结点又称为内部结点。</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如图</a:t>
            </a:r>
            <a:r>
              <a:rPr lang="en-US" altLang="x-none" sz="2800" b="1" dirty="0">
                <a:latin typeface="Times New Roman" panose="02020603050405020304" pitchFamily="2" charset="0"/>
                <a:ea typeface="宋体" panose="02010600030101010101" pitchFamily="2" charset="-122"/>
              </a:rPr>
              <a:t>6-1(b)</a:t>
            </a:r>
            <a:r>
              <a:rPr lang="zh-CN" altLang="en-US" sz="2800" b="1" dirty="0">
                <a:latin typeface="宋体" panose="02010600030101010101" pitchFamily="2" charset="-122"/>
                <a:ea typeface="宋体" panose="02010600030101010101" pitchFamily="2" charset="-122"/>
              </a:rPr>
              <a:t>中结点</a:t>
            </a:r>
            <a:r>
              <a:rPr lang="en-US" altLang="x-none" sz="2800" b="1" dirty="0">
                <a:latin typeface="Times New Roman" panose="02020603050405020304" pitchFamily="2" charset="0"/>
                <a:ea typeface="宋体" panose="02010600030101010101" pitchFamily="2" charset="-122"/>
              </a:rPr>
              <a:t>H</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J</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是叶子</a:t>
            </a:r>
            <a:r>
              <a:rPr lang="zh-CN" altLang="en-US" sz="2800" b="1" dirty="0">
                <a:latin typeface="宋体" panose="02010600030101010101" pitchFamily="2" charset="-122"/>
                <a:ea typeface="宋体" panose="02010600030101010101" pitchFamily="2" charset="-122"/>
              </a:rPr>
              <a:t>结点，而所有其它结点都是分支结点。</a:t>
            </a:r>
            <a:endParaRPr lang="zh-CN" altLang="en-US" sz="2800" b="1" dirty="0">
              <a:latin typeface="宋体" panose="02010600030101010101" pitchFamily="2" charset="-122"/>
              <a:ea typeface="宋体" panose="02010600030101010101" pitchFamily="2" charset="-122"/>
            </a:endParaRPr>
          </a:p>
          <a:p>
            <a:pPr marL="381000" lvl="1" indent="0" eaLnBrk="1" hangingPunct="1">
              <a:lnSpc>
                <a:spcPct val="110000"/>
              </a:lnSpc>
              <a:spcBef>
                <a:spcPct val="20000"/>
              </a:spcBef>
              <a:buClr>
                <a:schemeClr val="accent2"/>
              </a:buClr>
              <a:buSzPct val="80000"/>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⑷</a:t>
            </a:r>
            <a:r>
              <a:rPr lang="zh-CN" altLang="en-US" sz="3200" b="1" dirty="0">
                <a:solidFill>
                  <a:schemeClr val="folHlink"/>
                </a:solidFill>
                <a:latin typeface="宋体" panose="02010600030101010101" pitchFamily="2" charset="-122"/>
                <a:ea typeface="宋体" panose="02010600030101010101" pitchFamily="2" charset="-122"/>
              </a:rPr>
              <a:t> 孩子结点</a:t>
            </a:r>
            <a:r>
              <a:rPr lang="zh-CN" altLang="en-US" sz="3200" b="1" dirty="0">
                <a:latin typeface="宋体" panose="02010600030101010101" pitchFamily="2" charset="-122"/>
                <a:ea typeface="宋体" panose="02010600030101010101" pitchFamily="2" charset="-122"/>
              </a:rPr>
              <a:t>、</a:t>
            </a:r>
            <a:r>
              <a:rPr lang="zh-CN" altLang="en-US" sz="3200" b="1" dirty="0">
                <a:solidFill>
                  <a:schemeClr val="folHlink"/>
                </a:solidFill>
                <a:latin typeface="宋体" panose="02010600030101010101" pitchFamily="2" charset="-122"/>
                <a:ea typeface="宋体" panose="02010600030101010101" pitchFamily="2" charset="-122"/>
              </a:rPr>
              <a:t>双亲结点</a:t>
            </a:r>
            <a:r>
              <a:rPr lang="zh-CN" altLang="en-US" sz="3200" b="1" dirty="0">
                <a:latin typeface="宋体" panose="02010600030101010101" pitchFamily="2" charset="-122"/>
                <a:ea typeface="宋体" panose="02010600030101010101" pitchFamily="2" charset="-122"/>
              </a:rPr>
              <a:t>、</a:t>
            </a:r>
            <a:r>
              <a:rPr lang="zh-CN" altLang="en-US" sz="3200" b="1" dirty="0">
                <a:solidFill>
                  <a:schemeClr val="folHlink"/>
                </a:solidFill>
                <a:latin typeface="宋体" panose="02010600030101010101" pitchFamily="2" charset="-122"/>
                <a:ea typeface="宋体" panose="02010600030101010101" pitchFamily="2" charset="-122"/>
              </a:rPr>
              <a:t>兄弟结点</a:t>
            </a:r>
            <a:endParaRPr lang="zh-CN" altLang="en-US" sz="3200" dirty="0">
              <a:solidFill>
                <a:schemeClr val="folHlink"/>
              </a:solidFill>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一个结点的</a:t>
            </a:r>
            <a:r>
              <a:rPr lang="zh-CN" altLang="en-US" sz="2800" b="1" dirty="0">
                <a:solidFill>
                  <a:schemeClr val="folHlink"/>
                </a:solidFill>
                <a:latin typeface="宋体" panose="02010600030101010101" pitchFamily="2" charset="-122"/>
                <a:ea typeface="宋体" panose="02010600030101010101" pitchFamily="2" charset="-122"/>
              </a:rPr>
              <a:t>子树的根</a:t>
            </a:r>
            <a:r>
              <a:rPr lang="zh-CN" altLang="en-US" sz="2800" b="1" dirty="0">
                <a:latin typeface="宋体" panose="02010600030101010101" pitchFamily="2" charset="-122"/>
                <a:ea typeface="宋体" panose="02010600030101010101" pitchFamily="2" charset="-122"/>
              </a:rPr>
              <a:t>称为该结点的孩子结点</a:t>
            </a:r>
            <a:r>
              <a:rPr lang="en-US" altLang="x-none" sz="2800" b="1" dirty="0">
                <a:latin typeface="Times New Roman" panose="02020603050405020304" pitchFamily="2" charset="0"/>
                <a:ea typeface="宋体" panose="02010600030101010101" pitchFamily="2" charset="-122"/>
              </a:rPr>
              <a:t>(child)</a:t>
            </a:r>
            <a:r>
              <a:rPr lang="zh-CN" altLang="en-US" sz="2800" b="1" dirty="0">
                <a:latin typeface="宋体" panose="02010600030101010101" pitchFamily="2" charset="-122"/>
                <a:ea typeface="宋体" panose="02010600030101010101" pitchFamily="2" charset="-122"/>
              </a:rPr>
              <a:t>或子结点；相应地，该结点是其孩子结点的双亲结点</a:t>
            </a:r>
            <a:r>
              <a:rPr lang="en-US" altLang="x-none" sz="2800" b="1" dirty="0">
                <a:latin typeface="Times New Roman" panose="02020603050405020304" pitchFamily="2" charset="0"/>
                <a:ea typeface="宋体" panose="02010600030101010101" pitchFamily="2" charset="-122"/>
              </a:rPr>
              <a:t>(parent)</a:t>
            </a:r>
            <a:r>
              <a:rPr lang="zh-CN" altLang="en-US" sz="2800" b="1" dirty="0">
                <a:latin typeface="宋体" panose="02010600030101010101" pitchFamily="2" charset="-122"/>
                <a:ea typeface="宋体" panose="02010600030101010101" pitchFamily="2" charset="-122"/>
              </a:rPr>
              <a:t>或父结点。</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1" name="副标题 337921"/>
          <p:cNvSpPr>
            <a:spLocks noGrp="1"/>
          </p:cNvSpPr>
          <p:nvPr>
            <p:ph type="subTitle" sz="quarter" idx="1"/>
          </p:nvPr>
        </p:nvSpPr>
        <p:spPr>
          <a:xfrm>
            <a:off x="1676400" y="333375"/>
            <a:ext cx="8839200" cy="4319588"/>
          </a:xfrm>
        </p:spPr>
        <p:txBody>
          <a:bodyPr lIns="92075" tIns="46038" rIns="92075" bIns="46038" anchor="ctr"/>
          <a:p>
            <a:pPr algn="l" defTabSz="914400">
              <a:lnSpc>
                <a:spcPct val="110000"/>
              </a:lnSpc>
              <a:buSzPct val="80000"/>
            </a:pPr>
            <a:r>
              <a:rPr lang="en-US" altLang="x-none" sz="4000" b="1" kern="1200" baseline="0" dirty="0">
                <a:solidFill>
                  <a:schemeClr val="folHlink"/>
                </a:solidFill>
                <a:latin typeface="+mn-lt"/>
                <a:ea typeface="+mn-ea"/>
                <a:cs typeface="+mn-cs"/>
              </a:rPr>
              <a:t>2  </a:t>
            </a:r>
            <a:r>
              <a:rPr lang="zh-CN" altLang="en-US" sz="4000" b="1" kern="1200" baseline="0" dirty="0">
                <a:solidFill>
                  <a:schemeClr val="folHlink"/>
                </a:solidFill>
                <a:latin typeface="+mn-lt"/>
                <a:ea typeface="楷体_GB2312" pitchFamily="1" charset="-122"/>
                <a:cs typeface="+mn-cs"/>
              </a:rPr>
              <a:t>非递归算法</a:t>
            </a:r>
            <a:endParaRPr lang="zh-CN" altLang="en-US" sz="40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        在后序遍历中，根结点是最后被访问的。因此，在遍历过程中，当搜索指针指向某一根结点时，不能立即访问，而要先遍历其左子树，此时</a:t>
            </a:r>
            <a:r>
              <a:rPr lang="zh-CN" altLang="en-US" sz="2800" b="1" kern="1200" baseline="0" dirty="0">
                <a:solidFill>
                  <a:schemeClr val="folHlink"/>
                </a:solidFill>
                <a:latin typeface="+mn-lt"/>
                <a:ea typeface="+mn-ea"/>
                <a:cs typeface="+mn-cs"/>
              </a:rPr>
              <a:t>根结点进栈</a:t>
            </a:r>
            <a:r>
              <a:rPr lang="zh-CN" altLang="en-US" sz="2800" b="1" kern="1200" baseline="0" dirty="0">
                <a:latin typeface="+mn-lt"/>
                <a:ea typeface="+mn-ea"/>
                <a:cs typeface="+mn-cs"/>
              </a:rPr>
              <a:t>。当其左子树遍历完后再搜索到该根结点时，还是不能访问，还需遍历其右子树。所以，此</a:t>
            </a:r>
            <a:r>
              <a:rPr lang="zh-CN" altLang="en-US" sz="2800" b="1" kern="1200" baseline="0" dirty="0">
                <a:solidFill>
                  <a:schemeClr val="folHlink"/>
                </a:solidFill>
                <a:latin typeface="+mn-lt"/>
                <a:ea typeface="+mn-ea"/>
                <a:cs typeface="+mn-cs"/>
              </a:rPr>
              <a:t>根结点还需再次进栈</a:t>
            </a:r>
            <a:r>
              <a:rPr lang="zh-CN" altLang="en-US" sz="2800" b="1" kern="1200" baseline="0" dirty="0">
                <a:latin typeface="+mn-lt"/>
                <a:ea typeface="+mn-ea"/>
                <a:cs typeface="+mn-cs"/>
              </a:rPr>
              <a:t>，当其右子树遍历完后再退栈到到该根结点时，才能被访问。</a:t>
            </a:r>
            <a:endParaRPr lang="zh-CN" altLang="en-US" sz="28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        因此，设立一个状态标志变量</a:t>
            </a:r>
            <a:r>
              <a:rPr lang="en-US" altLang="x-none" sz="2800" b="1" kern="1200" baseline="0" dirty="0">
                <a:latin typeface="+mn-lt"/>
                <a:ea typeface="+mn-ea"/>
                <a:cs typeface="+mn-cs"/>
              </a:rPr>
              <a:t>tag </a:t>
            </a:r>
            <a:r>
              <a:rPr lang="zh-CN" altLang="en-US" sz="2800" b="1" kern="1200" baseline="0" dirty="0">
                <a:latin typeface="+mn-lt"/>
                <a:ea typeface="+mn-ea"/>
                <a:cs typeface="+mn-cs"/>
              </a:rPr>
              <a:t>：</a:t>
            </a:r>
            <a:endParaRPr lang="zh-CN" altLang="en-US" sz="2800" b="1" kern="1200" baseline="0" dirty="0">
              <a:latin typeface="+mn-lt"/>
              <a:ea typeface="+mn-ea"/>
              <a:cs typeface="+mn-cs"/>
            </a:endParaRPr>
          </a:p>
        </p:txBody>
      </p:sp>
      <p:grpSp>
        <p:nvGrpSpPr>
          <p:cNvPr id="291842" name="组合 337922"/>
          <p:cNvGrpSpPr/>
          <p:nvPr/>
        </p:nvGrpSpPr>
        <p:grpSpPr>
          <a:xfrm>
            <a:off x="2451100" y="4724400"/>
            <a:ext cx="3932238" cy="914400"/>
            <a:chOff x="0" y="0"/>
            <a:chExt cx="2477" cy="576"/>
          </a:xfrm>
        </p:grpSpPr>
        <p:sp>
          <p:nvSpPr>
            <p:cNvPr id="291843" name="矩形 337923"/>
            <p:cNvSpPr/>
            <p:nvPr/>
          </p:nvSpPr>
          <p:spPr>
            <a:xfrm>
              <a:off x="595" y="0"/>
              <a:ext cx="1882"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0 </a:t>
              </a:r>
              <a:r>
                <a:rPr lang="zh-CN" altLang="en-US" sz="2400" b="1" dirty="0">
                  <a:latin typeface="Times New Roman" panose="02020603050405020304" pitchFamily="2"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 结点暂不能访问</a:t>
              </a:r>
              <a:endParaRPr lang="zh-CN" altLang="en-US" sz="2400" b="1" dirty="0">
                <a:latin typeface="宋体" panose="02010600030101010101" pitchFamily="2" charset="-122"/>
                <a:ea typeface="宋体" panose="02010600030101010101" pitchFamily="2" charset="-122"/>
              </a:endParaRPr>
            </a:p>
          </p:txBody>
        </p:sp>
        <p:sp>
          <p:nvSpPr>
            <p:cNvPr id="291844" name="矩形 337924"/>
            <p:cNvSpPr/>
            <p:nvPr/>
          </p:nvSpPr>
          <p:spPr>
            <a:xfrm>
              <a:off x="595" y="327"/>
              <a:ext cx="1882" cy="24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1 </a:t>
              </a:r>
              <a:r>
                <a:rPr lang="zh-CN" altLang="en-US" sz="2400" b="1" dirty="0">
                  <a:latin typeface="Times New Roman" panose="02020603050405020304" pitchFamily="2"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 结点可以被访问</a:t>
              </a:r>
              <a:endParaRPr lang="zh-CN" altLang="en-US" sz="2400" b="1" dirty="0">
                <a:latin typeface="宋体" panose="02010600030101010101" pitchFamily="2" charset="-122"/>
                <a:ea typeface="宋体" panose="02010600030101010101" pitchFamily="2" charset="-122"/>
              </a:endParaRPr>
            </a:p>
          </p:txBody>
        </p:sp>
        <p:sp>
          <p:nvSpPr>
            <p:cNvPr id="291845" name="矩形 337925"/>
            <p:cNvSpPr/>
            <p:nvPr/>
          </p:nvSpPr>
          <p:spPr>
            <a:xfrm>
              <a:off x="0" y="184"/>
              <a:ext cx="499"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tag=</a:t>
              </a:r>
              <a:endParaRPr lang="en-US" altLang="x-none" sz="2400" b="1" dirty="0">
                <a:latin typeface="Times New Roman" panose="02020603050405020304" pitchFamily="2" charset="0"/>
                <a:ea typeface="宋体" panose="02010600030101010101" pitchFamily="2" charset="-122"/>
              </a:endParaRPr>
            </a:p>
          </p:txBody>
        </p:sp>
        <p:sp>
          <p:nvSpPr>
            <p:cNvPr id="291846" name="左大括号 337926"/>
            <p:cNvSpPr/>
            <p:nvPr/>
          </p:nvSpPr>
          <p:spPr>
            <a:xfrm>
              <a:off x="515" y="96"/>
              <a:ext cx="68" cy="408"/>
            </a:xfrm>
            <a:prstGeom prst="leftBrace">
              <a:avLst>
                <a:gd name="adj1" fmla="val 50000"/>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5" name="矩形 338945"/>
          <p:cNvSpPr/>
          <p:nvPr/>
        </p:nvSpPr>
        <p:spPr>
          <a:xfrm>
            <a:off x="1676400" y="188913"/>
            <a:ext cx="8839200" cy="6464935"/>
          </a:xfrm>
          <a:prstGeom prst="rect">
            <a:avLst/>
          </a:prstGeom>
          <a:noFill/>
          <a:ln w="9525">
            <a:noFill/>
          </a:ln>
        </p:spPr>
        <p:txBody>
          <a:bodyPr anchor="t">
            <a:spAutoFit/>
          </a:bodyPr>
          <a:p>
            <a:pPr>
              <a:lnSpc>
                <a:spcPct val="110000"/>
              </a:lnSpc>
              <a:spcBef>
                <a:spcPct val="20000"/>
              </a:spcBef>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其次，设两个堆栈</a:t>
            </a:r>
            <a:r>
              <a:rPr lang="en-US" altLang="x-none" sz="2800" b="1" dirty="0">
                <a:latin typeface="Times New Roman" panose="02020603050405020304" pitchFamily="2" charset="0"/>
                <a:ea typeface="宋体" panose="02010600030101010101" pitchFamily="2" charset="-122"/>
              </a:rPr>
              <a:t>S</a:t>
            </a:r>
            <a:r>
              <a:rPr lang="en-US" altLang="x-none" sz="2800" b="1" baseline="-25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S</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S</a:t>
            </a:r>
            <a:r>
              <a:rPr lang="en-US" altLang="x-none" sz="2800" b="1" baseline="-25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保存结点，</a:t>
            </a:r>
            <a:r>
              <a:rPr lang="en-US" altLang="x-none" sz="2800" b="1" dirty="0">
                <a:latin typeface="Times New Roman" panose="02020603050405020304" pitchFamily="2" charset="0"/>
                <a:ea typeface="宋体" panose="02010600030101010101" pitchFamily="2" charset="-122"/>
              </a:rPr>
              <a:t>S</a:t>
            </a:r>
            <a:r>
              <a:rPr lang="en-US" altLang="x-none" sz="2800" b="1" baseline="-25000"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保存结点的</a:t>
            </a:r>
            <a:r>
              <a:rPr lang="zh-CN" altLang="en-US" sz="2800" b="1" dirty="0">
                <a:latin typeface="宋体" panose="02010600030101010101" pitchFamily="2" charset="-122"/>
                <a:ea typeface="宋体" panose="02010600030101010101" pitchFamily="2" charset="-122"/>
              </a:rPr>
              <a:t>状态标志变量</a:t>
            </a:r>
            <a:r>
              <a:rPr lang="en-US" altLang="x-none" sz="2800" b="1" dirty="0">
                <a:latin typeface="Times New Roman" panose="02020603050405020304" pitchFamily="2" charset="0"/>
                <a:ea typeface="宋体" panose="02010600030101010101" pitchFamily="2" charset="-122"/>
              </a:rPr>
              <a:t>tag </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S</a:t>
            </a:r>
            <a:r>
              <a:rPr lang="en-US" altLang="x-none" sz="2800" b="1" baseline="-25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和</a:t>
            </a:r>
            <a:r>
              <a:rPr lang="en-US" altLang="x-none" sz="2800" b="1" dirty="0">
                <a:latin typeface="Times New Roman" panose="02020603050405020304" pitchFamily="2" charset="0"/>
                <a:ea typeface="宋体" panose="02010600030101010101" pitchFamily="2" charset="-122"/>
              </a:rPr>
              <a:t>S</a:t>
            </a:r>
            <a:r>
              <a:rPr lang="en-US" altLang="x-none" sz="2800" b="1" baseline="-25000"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共用一个栈顶</a:t>
            </a:r>
            <a:r>
              <a:rPr lang="zh-CN" altLang="en-US" sz="2800" b="1" dirty="0">
                <a:latin typeface="宋体" panose="02010600030101010101" pitchFamily="2" charset="-122"/>
                <a:ea typeface="宋体" panose="02010600030101010101" pitchFamily="2" charset="-122"/>
              </a:rPr>
              <a:t>指针。</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设</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是指向根结点的指针变量，非递归算法是：</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若二叉树为空，则返回；否则，令</a:t>
            </a:r>
            <a:r>
              <a:rPr lang="en-US" altLang="x-none" sz="2800" b="1" dirty="0">
                <a:latin typeface="Times New Roman" panose="02020603050405020304" pitchFamily="2" charset="0"/>
                <a:ea typeface="宋体" panose="02010600030101010101" pitchFamily="2" charset="-122"/>
              </a:rPr>
              <a:t>p=T</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latin typeface="宋体" panose="02010600030101010101" pitchFamily="2" charset="-122"/>
                <a:ea typeface="宋体" panose="02010600030101010101" pitchFamily="2" charset="-122"/>
              </a:rPr>
              <a:t>⑴ </a:t>
            </a:r>
            <a:r>
              <a:rPr lang="zh-CN" altLang="en-US" sz="2800" b="1" dirty="0">
                <a:latin typeface="Times New Roman" panose="02020603050405020304" pitchFamily="2" charset="0"/>
                <a:ea typeface="宋体" panose="02010600030101010101" pitchFamily="2" charset="-122"/>
              </a:rPr>
              <a:t>第一次经过根结点</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，不访问： </a:t>
            </a:r>
            <a:endParaRPr lang="zh-CN" altLang="en-US"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进栈</a:t>
            </a:r>
            <a:r>
              <a:rPr lang="en-US" altLang="x-none" sz="2800" b="1" dirty="0">
                <a:latin typeface="Times New Roman" panose="02020603050405020304" pitchFamily="2" charset="0"/>
                <a:ea typeface="宋体" panose="02010600030101010101" pitchFamily="2" charset="-122"/>
              </a:rPr>
              <a:t>S1 </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tag </a:t>
            </a:r>
            <a:r>
              <a:rPr lang="zh-CN" altLang="en-US" sz="2800" b="1" dirty="0">
                <a:latin typeface="Times New Roman" panose="02020603050405020304" pitchFamily="2" charset="0"/>
                <a:ea typeface="宋体" panose="02010600030101010101" pitchFamily="2" charset="-122"/>
              </a:rPr>
              <a:t>赋值</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，进栈</a:t>
            </a:r>
            <a:r>
              <a:rPr lang="en-US" altLang="x-none" sz="2800" b="1" dirty="0">
                <a:latin typeface="Times New Roman" panose="02020603050405020304" pitchFamily="2" charset="0"/>
                <a:ea typeface="宋体" panose="02010600030101010101" pitchFamily="2" charset="-122"/>
              </a:rPr>
              <a:t>S2</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p=p-&gt;Lchild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latin typeface="宋体" panose="02010600030101010101" pitchFamily="2" charset="-122"/>
                <a:ea typeface="宋体" panose="02010600030101010101" pitchFamily="2" charset="-122"/>
              </a:rPr>
              <a:t>⑵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不为空，转</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，否则，取状态标志值</a:t>
            </a:r>
            <a:r>
              <a:rPr lang="en-US" altLang="x-none" sz="2800" b="1" dirty="0">
                <a:latin typeface="Times New Roman" panose="02020603050405020304" pitchFamily="2" charset="0"/>
                <a:ea typeface="宋体" panose="02010600030101010101" pitchFamily="2" charset="-122"/>
              </a:rPr>
              <a:t>tag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⑶</a:t>
            </a:r>
            <a:r>
              <a:rPr lang="zh-CN" altLang="en-US" sz="2800" b="1" dirty="0">
                <a:latin typeface="Times New Roman" panose="02020603050405020304" pitchFamily="2" charset="0"/>
                <a:ea typeface="宋体" panose="02010600030101010101" pitchFamily="2" charset="-122"/>
              </a:rPr>
              <a:t> 若</a:t>
            </a:r>
            <a:r>
              <a:rPr lang="en-US" altLang="x-none" sz="2800" b="1" dirty="0">
                <a:latin typeface="Times New Roman" panose="02020603050405020304" pitchFamily="2" charset="0"/>
                <a:ea typeface="宋体" panose="02010600030101010101" pitchFamily="2" charset="-122"/>
              </a:rPr>
              <a:t>tag=0</a:t>
            </a:r>
            <a:r>
              <a:rPr lang="zh-CN" altLang="en-US" sz="2800" b="1" dirty="0">
                <a:latin typeface="Times New Roman" panose="02020603050405020304" pitchFamily="2" charset="0"/>
                <a:ea typeface="宋体" panose="02010600030101010101" pitchFamily="2" charset="-122"/>
              </a:rPr>
              <a:t>：对栈</a:t>
            </a:r>
            <a:r>
              <a:rPr lang="en-US" altLang="x-none" sz="2800" b="1" dirty="0">
                <a:latin typeface="Times New Roman" panose="02020603050405020304" pitchFamily="2" charset="0"/>
                <a:ea typeface="宋体" panose="02010600030101010101" pitchFamily="2" charset="-122"/>
              </a:rPr>
              <a:t>S1</a:t>
            </a:r>
            <a:r>
              <a:rPr lang="zh-CN" altLang="en-US" sz="2800" b="1" dirty="0">
                <a:latin typeface="Times New Roman" panose="02020603050405020304" pitchFamily="2" charset="0"/>
                <a:ea typeface="宋体" panose="02010600030101010101" pitchFamily="2" charset="-122"/>
              </a:rPr>
              <a:t>，不访问，不出栈；修改</a:t>
            </a:r>
            <a:r>
              <a:rPr lang="en-US" altLang="x-none" sz="2800" b="1" dirty="0">
                <a:latin typeface="Times New Roman" panose="02020603050405020304" pitchFamily="2" charset="0"/>
                <a:ea typeface="宋体" panose="02010600030101010101" pitchFamily="2" charset="-122"/>
              </a:rPr>
              <a:t>S2</a:t>
            </a:r>
            <a:r>
              <a:rPr lang="zh-CN" altLang="en-US" sz="2800" b="1" dirty="0">
                <a:latin typeface="Times New Roman" panose="02020603050405020304" pitchFamily="2" charset="0"/>
                <a:ea typeface="宋体" panose="02010600030101010101" pitchFamily="2" charset="-122"/>
              </a:rPr>
              <a:t>栈顶元素值</a:t>
            </a:r>
            <a:r>
              <a:rPr lang="en-US" altLang="x-none" sz="2800" b="1" dirty="0">
                <a:latin typeface="Times New Roman" panose="02020603050405020304" pitchFamily="2" charset="0"/>
                <a:ea typeface="宋体" panose="02010600030101010101" pitchFamily="2" charset="-122"/>
              </a:rPr>
              <a:t>(tag</a:t>
            </a:r>
            <a:r>
              <a:rPr lang="zh-CN" altLang="en-US" sz="2800" b="1" dirty="0">
                <a:latin typeface="Times New Roman" panose="02020603050405020304" pitchFamily="2" charset="0"/>
                <a:ea typeface="宋体" panose="02010600030101010101" pitchFamily="2" charset="-122"/>
              </a:rPr>
              <a:t>赋值</a:t>
            </a:r>
            <a:r>
              <a:rPr lang="en-US" altLang="x-none" sz="2800" b="1" dirty="0">
                <a:latin typeface="Times New Roman" panose="02020603050405020304" pitchFamily="2" charset="0"/>
                <a:ea typeface="宋体" panose="02010600030101010101" pitchFamily="2" charset="-122"/>
              </a:rPr>
              <a:t>1) </a:t>
            </a:r>
            <a:r>
              <a:rPr lang="zh-CN" altLang="en-US" sz="2800" b="1" dirty="0">
                <a:latin typeface="Times New Roman" panose="02020603050405020304" pitchFamily="2" charset="0"/>
                <a:ea typeface="宋体" panose="02010600030101010101" pitchFamily="2" charset="-122"/>
              </a:rPr>
              <a:t>，取</a:t>
            </a:r>
            <a:r>
              <a:rPr lang="en-US" altLang="x-none" sz="2800" b="1" dirty="0">
                <a:latin typeface="Times New Roman" panose="02020603050405020304" pitchFamily="2" charset="0"/>
                <a:ea typeface="宋体" panose="02010600030101010101" pitchFamily="2" charset="-122"/>
              </a:rPr>
              <a:t>S1</a:t>
            </a:r>
            <a:r>
              <a:rPr lang="zh-CN" altLang="en-US" sz="2800" b="1" dirty="0">
                <a:latin typeface="Times New Roman" panose="02020603050405020304" pitchFamily="2" charset="0"/>
                <a:ea typeface="宋体" panose="02010600030101010101" pitchFamily="2" charset="-122"/>
              </a:rPr>
              <a:t>栈顶元素的右子树，即</a:t>
            </a:r>
            <a:r>
              <a:rPr lang="en-US" altLang="x-none" sz="2800" b="1" dirty="0">
                <a:latin typeface="Times New Roman" panose="02020603050405020304" pitchFamily="2" charset="0"/>
                <a:ea typeface="宋体" panose="02010600030101010101" pitchFamily="2" charset="-122"/>
              </a:rPr>
              <a:t>p=S1[top]-&gt;Rchild </a:t>
            </a:r>
            <a:r>
              <a:rPr lang="zh-CN" altLang="en-US" sz="2800" b="1" dirty="0">
                <a:latin typeface="Times New Roman" panose="02020603050405020304" pitchFamily="2" charset="0"/>
                <a:ea typeface="宋体" panose="02010600030101010101" pitchFamily="2" charset="-122"/>
              </a:rPr>
              <a:t>，转</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latin typeface="宋体" panose="02010600030101010101" pitchFamily="2" charset="-122"/>
                <a:ea typeface="宋体" panose="02010600030101010101" pitchFamily="2" charset="-122"/>
              </a:rPr>
              <a:t>⑷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tag=1</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S1</a:t>
            </a:r>
            <a:r>
              <a:rPr lang="zh-CN" altLang="en-US" sz="2800" b="1" dirty="0">
                <a:latin typeface="Times New Roman" panose="02020603050405020304" pitchFamily="2" charset="0"/>
                <a:ea typeface="宋体" panose="02010600030101010101" pitchFamily="2" charset="-122"/>
              </a:rPr>
              <a:t>退栈，访问该结点；</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直到栈空为止。</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89" name="矩形 339969"/>
          <p:cNvSpPr/>
          <p:nvPr/>
        </p:nvSpPr>
        <p:spPr>
          <a:xfrm>
            <a:off x="1676400" y="152400"/>
            <a:ext cx="8839200" cy="5796280"/>
          </a:xfrm>
          <a:prstGeom prst="rect">
            <a:avLst/>
          </a:prstGeom>
          <a:noFill/>
          <a:ln w="9525">
            <a:noFill/>
          </a:ln>
        </p:spPr>
        <p:txBody>
          <a:bodyPr anchor="t">
            <a:spAutoFit/>
          </a:bodyPr>
          <a:p>
            <a:pPr>
              <a:spcBef>
                <a:spcPct val="10000"/>
              </a:spcBef>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endParaRPr lang="zh-CN" altLang="en-US" sz="3200" b="1" dirty="0">
              <a:solidFill>
                <a:schemeClr val="hlink"/>
              </a:solidFill>
              <a:latin typeface="宋体" panose="02010600030101010101" pitchFamily="2" charset="-122"/>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#define MAX_NODE  50</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void  PostorderTraverse( BTNode  *T)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  BTNode  *</a:t>
            </a:r>
            <a:r>
              <a:rPr lang="en-US" altLang="x-none" sz="2800" b="1" dirty="0">
                <a:latin typeface="Times New Roman" panose="02020603050405020304" pitchFamily="2" charset="0"/>
                <a:ea typeface="楷体_GB2312" pitchFamily="1" charset="-122"/>
              </a:rPr>
              <a:t>S</a:t>
            </a:r>
            <a:r>
              <a:rPr lang="en-US" altLang="x-none" sz="2800" b="1" baseline="-25000" dirty="0">
                <a:latin typeface="Times New Roman" panose="02020603050405020304" pitchFamily="2" charset="0"/>
                <a:ea typeface="楷体_GB2312" pitchFamily="1" charset="-122"/>
              </a:rPr>
              <a:t>1</a:t>
            </a:r>
            <a:r>
              <a:rPr lang="en-US" altLang="x-none" sz="2800" b="1" dirty="0">
                <a:latin typeface="Times New Roman" panose="02020603050405020304" pitchFamily="2" charset="0"/>
                <a:ea typeface="楷体_GB2312" pitchFamily="1" charset="-122"/>
              </a:rPr>
              <a:t>[</a:t>
            </a:r>
            <a:r>
              <a:rPr lang="en-US" altLang="x-none" sz="2800" b="1" dirty="0">
                <a:latin typeface="Times New Roman" panose="02020603050405020304" pitchFamily="2" charset="0"/>
                <a:ea typeface="宋体" panose="02010600030101010101" pitchFamily="2" charset="-122"/>
              </a:rPr>
              <a:t>MAX_NODE</a:t>
            </a:r>
            <a:r>
              <a:rPr lang="en-US" altLang="x-none" sz="2800" b="1" dirty="0">
                <a:latin typeface="Times New Roman" panose="02020603050405020304" pitchFamily="2" charset="0"/>
                <a:ea typeface="楷体_GB2312" pitchFamily="1" charset="-122"/>
              </a:rPr>
              <a:t>] ,</a:t>
            </a:r>
            <a:r>
              <a:rPr lang="en-US" altLang="x-none" sz="2800" b="1" dirty="0">
                <a:latin typeface="Times New Roman" panose="02020603050405020304" pitchFamily="2" charset="0"/>
                <a:ea typeface="宋体" panose="02010600030101010101" pitchFamily="2" charset="-122"/>
              </a:rPr>
              <a:t>*p=T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int S2[MAX_NODE] , top=0 , bool=1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if  (T==NULL)  printf(“Binary Tree is Empty!\n”)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else  { do</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while (p!=NULL)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S1[++top]=p ; S2[top]=0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p=p-&gt;Lchild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(top==0)  bool=0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3" name="文本框 340993"/>
          <p:cNvSpPr txBox="1"/>
          <p:nvPr/>
        </p:nvSpPr>
        <p:spPr>
          <a:xfrm>
            <a:off x="1676400" y="131763"/>
            <a:ext cx="8812213" cy="4744085"/>
          </a:xfrm>
          <a:prstGeom prst="rect">
            <a:avLst/>
          </a:prstGeom>
          <a:noFill/>
          <a:ln w="9525">
            <a:noFill/>
          </a:ln>
        </p:spPr>
        <p:txBody>
          <a:bodyPr anchor="t">
            <a:spAutoFit/>
          </a:bodyPr>
          <a:p>
            <a:pPr marL="1435100" lvl="4" indent="0" eaLnBrk="1" hangingPunct="1">
              <a:spcBef>
                <a:spcPct val="1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else if  (</a:t>
            </a:r>
            <a:r>
              <a:rPr lang="en-US" altLang="x-none" sz="2800" b="1" dirty="0">
                <a:latin typeface="Times New Roman" panose="02020603050405020304" pitchFamily="2" charset="0"/>
                <a:ea typeface="楷体_GB2312" pitchFamily="1" charset="-122"/>
              </a:rPr>
              <a:t>S</a:t>
            </a:r>
            <a:r>
              <a:rPr lang="en-US" altLang="x-none" sz="2800" b="1" baseline="-25000" dirty="0">
                <a:latin typeface="Times New Roman" panose="02020603050405020304" pitchFamily="2" charset="0"/>
                <a:ea typeface="楷体_GB2312" pitchFamily="1" charset="-122"/>
              </a:rPr>
              <a:t>2</a:t>
            </a:r>
            <a:r>
              <a:rPr lang="en-US" altLang="x-none" sz="2800" b="1" dirty="0">
                <a:latin typeface="Times New Roman" panose="02020603050405020304" pitchFamily="2" charset="0"/>
                <a:ea typeface="楷体_GB2312" pitchFamily="1" charset="-122"/>
              </a:rPr>
              <a:t>[top]==0</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p=</a:t>
            </a:r>
            <a:r>
              <a:rPr lang="en-US" altLang="x-none" sz="2800" b="1" dirty="0">
                <a:latin typeface="Times New Roman" panose="02020603050405020304" pitchFamily="2" charset="0"/>
                <a:ea typeface="楷体_GB2312" pitchFamily="1" charset="-122"/>
              </a:rPr>
              <a:t>S</a:t>
            </a:r>
            <a:r>
              <a:rPr lang="en-US" altLang="x-none" sz="2800" b="1" baseline="-25000" dirty="0">
                <a:latin typeface="Times New Roman" panose="02020603050405020304" pitchFamily="2" charset="0"/>
                <a:ea typeface="楷体_GB2312" pitchFamily="1" charset="-122"/>
              </a:rPr>
              <a:t>1</a:t>
            </a:r>
            <a:r>
              <a:rPr lang="en-US" altLang="x-none" sz="2800" b="1" dirty="0">
                <a:latin typeface="Times New Roman" panose="02020603050405020304" pitchFamily="2" charset="0"/>
                <a:ea typeface="宋体" panose="02010600030101010101" pitchFamily="2" charset="-122"/>
              </a:rPr>
              <a:t>[top]-&gt;Rchild ;  </a:t>
            </a:r>
            <a:r>
              <a:rPr lang="en-US" altLang="x-none" sz="2800" b="1" dirty="0">
                <a:latin typeface="Times New Roman" panose="02020603050405020304" pitchFamily="2" charset="0"/>
                <a:ea typeface="楷体_GB2312" pitchFamily="1" charset="-122"/>
              </a:rPr>
              <a:t>S</a:t>
            </a:r>
            <a:r>
              <a:rPr lang="en-US" altLang="x-none" sz="2800" b="1" baseline="-25000" dirty="0">
                <a:latin typeface="Times New Roman" panose="02020603050405020304" pitchFamily="2" charset="0"/>
                <a:ea typeface="楷体_GB2312" pitchFamily="1" charset="-122"/>
              </a:rPr>
              <a:t>2</a:t>
            </a:r>
            <a:r>
              <a:rPr lang="en-US" altLang="x-none" sz="2800" b="1" dirty="0">
                <a:latin typeface="Times New Roman" panose="02020603050405020304" pitchFamily="2" charset="0"/>
                <a:ea typeface="楷体_GB2312" pitchFamily="1" charset="-122"/>
              </a:rPr>
              <a:t>[top]=1</a:t>
            </a:r>
            <a:r>
              <a:rPr lang="en-US" altLang="x-none" sz="2800" b="1" dirty="0">
                <a:latin typeface="Times New Roman" panose="02020603050405020304" pitchFamily="2" charset="0"/>
                <a:ea typeface="宋体" panose="02010600030101010101" pitchFamily="2" charset="-122"/>
              </a:rPr>
              <a:t>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else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p=</a:t>
            </a:r>
            <a:r>
              <a:rPr lang="en-US" altLang="x-none" sz="2800" b="1" dirty="0">
                <a:latin typeface="Times New Roman" panose="02020603050405020304" pitchFamily="2" charset="0"/>
                <a:ea typeface="楷体_GB2312" pitchFamily="1" charset="-122"/>
              </a:rPr>
              <a:t>S</a:t>
            </a:r>
            <a:r>
              <a:rPr lang="en-US" altLang="x-none" sz="2800" b="1" baseline="-25000" dirty="0">
                <a:latin typeface="Times New Roman" panose="02020603050405020304" pitchFamily="2" charset="0"/>
                <a:ea typeface="楷体_GB2312" pitchFamily="1" charset="-122"/>
              </a:rPr>
              <a:t>1</a:t>
            </a:r>
            <a:r>
              <a:rPr lang="en-US" altLang="x-none" sz="2800" b="1" dirty="0">
                <a:latin typeface="Times New Roman" panose="02020603050405020304" pitchFamily="2" charset="0"/>
                <a:ea typeface="宋体" panose="02010600030101010101" pitchFamily="2" charset="-122"/>
              </a:rPr>
              <a:t>[top] ;  top--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visit( p-&gt;data ) ; </a:t>
            </a:r>
            <a:r>
              <a:rPr lang="en-US" altLang="x-none" sz="2800" b="1" dirty="0">
                <a:solidFill>
                  <a:schemeClr val="folHlink"/>
                </a:solidFill>
                <a:latin typeface="Times New Roman" panose="02020603050405020304" pitchFamily="2" charset="0"/>
                <a:ea typeface="宋体" panose="02010600030101010101" pitchFamily="2" charset="-122"/>
              </a:rPr>
              <a:t>p=NULL</a:t>
            </a:r>
            <a:r>
              <a:rPr lang="en-US" altLang="x-none" sz="2800" b="1" dirty="0">
                <a:latin typeface="Times New Roman" panose="02020603050405020304" pitchFamily="2" charset="0"/>
                <a:ea typeface="宋体" panose="02010600030101010101" pitchFamily="2" charset="-122"/>
              </a:rPr>
              <a:t>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使循环继续进行而不至于死循环 *</a:t>
            </a:r>
            <a:r>
              <a:rPr lang="en-US" altLang="x-none" sz="2400" b="1" dirty="0">
                <a:latin typeface="Times New Roman" panose="02020603050405020304" pitchFamily="2" charset="0"/>
                <a:ea typeface="宋体" panose="02010600030101010101" pitchFamily="2" charset="-122"/>
              </a:rPr>
              <a:t>/</a:t>
            </a:r>
            <a:br>
              <a:rPr lang="en-US" altLang="x-none" sz="2400" b="1" dirty="0">
                <a:latin typeface="Times New Roman" panose="02020603050405020304" pitchFamily="2" charset="0"/>
                <a:ea typeface="宋体" panose="02010600030101010101" pitchFamily="2" charset="-122"/>
              </a:rPr>
            </a:br>
            <a:r>
              <a:rPr lang="en-US" altLang="x-none"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while (bool!=0)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8" name="标题 342017"/>
          <p:cNvSpPr>
            <a:spLocks noGrp="1"/>
          </p:cNvSpPr>
          <p:nvPr>
            <p:ph type="ctrTitle" sz="quarter"/>
          </p:nvPr>
        </p:nvSpPr>
        <p:spPr>
          <a:xfrm>
            <a:off x="2252663" y="152400"/>
            <a:ext cx="6291263" cy="755650"/>
          </a:xfrm>
        </p:spPr>
        <p:txBody>
          <a:bodyPr lIns="92075" tIns="46038" rIns="92075" bIns="46038" anchor="b"/>
          <a:p>
            <a:pPr defTabSz="914400" fontAlgn="base"/>
            <a:r>
              <a:rPr lang="en-US" altLang="x-none" b="1" strike="noStrike" kern="1200" baseline="0" noProof="1" dirty="0">
                <a:latin typeface="Times New Roman" panose="02020603050405020304" pitchFamily="2" charset="0"/>
                <a:ea typeface="宋体" panose="02010600030101010101" pitchFamily="2" charset="-122"/>
              </a:rPr>
              <a:t>6.3.4</a:t>
            </a:r>
            <a:r>
              <a:rPr lang="en-US" altLang="x-none" b="1" strike="noStrike" kern="1200" baseline="0" noProof="1" dirty="0">
                <a:latin typeface="宋体" panose="02010600030101010101" pitchFamily="2" charset="-122"/>
                <a:ea typeface="宋体" panose="02010600030101010101" pitchFamily="2" charset="-122"/>
              </a:rPr>
              <a:t>  </a:t>
            </a:r>
            <a:r>
              <a:rPr lang="zh-CN" altLang="en-US" b="1" strike="noStrike" kern="1200" baseline="0" noProof="1" dirty="0">
                <a:latin typeface="楷体_GB2312" pitchFamily="1" charset="-122"/>
                <a:ea typeface="楷体_GB2312" pitchFamily="1" charset="-122"/>
              </a:rPr>
              <a:t>层次遍历二叉树</a:t>
            </a:r>
            <a:endParaRPr lang="zh-CN" altLang="en-US" b="1" strike="noStrike" kern="1200" baseline="0" noProof="1" dirty="0">
              <a:latin typeface="楷体_GB2312" pitchFamily="1" charset="-122"/>
              <a:ea typeface="楷体_GB2312" pitchFamily="1" charset="-122"/>
            </a:endParaRPr>
          </a:p>
        </p:txBody>
      </p:sp>
      <p:sp>
        <p:nvSpPr>
          <p:cNvPr id="295938" name="副标题 342018"/>
          <p:cNvSpPr>
            <a:spLocks noGrp="1"/>
          </p:cNvSpPr>
          <p:nvPr>
            <p:ph type="subTitle" sz="quarter" idx="1"/>
          </p:nvPr>
        </p:nvSpPr>
        <p:spPr>
          <a:xfrm>
            <a:off x="1676400" y="981075"/>
            <a:ext cx="8839200" cy="5876925"/>
          </a:xfrm>
        </p:spPr>
        <p:txBody>
          <a:bodyPr lIns="92075" tIns="46038" rIns="92075" bIns="46038" anchor="ctr"/>
          <a:p>
            <a:pPr algn="l" defTabSz="914400">
              <a:lnSpc>
                <a:spcPct val="110000"/>
              </a:lnSpc>
              <a:buSzPct val="80000"/>
            </a:pPr>
            <a:r>
              <a:rPr lang="zh-CN" altLang="en-US" sz="2400" b="1" kern="1200" baseline="0" dirty="0">
                <a:latin typeface="+mn-lt"/>
                <a:ea typeface="+mn-ea"/>
                <a:cs typeface="+mn-cs"/>
              </a:rPr>
              <a:t>        </a:t>
            </a:r>
            <a:r>
              <a:rPr lang="zh-CN" altLang="en-US" sz="2800" b="1" kern="1200" baseline="0" dirty="0">
                <a:latin typeface="+mn-lt"/>
                <a:ea typeface="+mn-ea"/>
                <a:cs typeface="+mn-cs"/>
              </a:rPr>
              <a:t>层次遍历二叉树，是从根结点开始遍历，按层次次序“</a:t>
            </a:r>
            <a:r>
              <a:rPr lang="zh-CN" altLang="en-US" sz="2800" b="1" kern="1200" baseline="0" dirty="0">
                <a:solidFill>
                  <a:schemeClr val="folHlink"/>
                </a:solidFill>
                <a:latin typeface="+mn-lt"/>
                <a:ea typeface="+mn-ea"/>
                <a:cs typeface="+mn-cs"/>
              </a:rPr>
              <a:t>自上而下</a:t>
            </a:r>
            <a:r>
              <a:rPr lang="zh-CN" altLang="en-US" sz="2800" b="1" kern="1200" baseline="0" dirty="0">
                <a:latin typeface="+mn-lt"/>
                <a:ea typeface="+mn-ea"/>
                <a:cs typeface="+mn-cs"/>
              </a:rPr>
              <a:t>，</a:t>
            </a:r>
            <a:r>
              <a:rPr lang="zh-CN" altLang="en-US" sz="2800" b="1" kern="1200" baseline="0" dirty="0">
                <a:solidFill>
                  <a:schemeClr val="folHlink"/>
                </a:solidFill>
                <a:latin typeface="+mn-lt"/>
                <a:ea typeface="+mn-ea"/>
                <a:cs typeface="+mn-cs"/>
              </a:rPr>
              <a:t>从左至右</a:t>
            </a:r>
            <a:r>
              <a:rPr lang="zh-CN" altLang="en-US" sz="2800" b="1" kern="1200" baseline="0" dirty="0">
                <a:latin typeface="+mn-lt"/>
                <a:ea typeface="+mn-ea"/>
                <a:cs typeface="+mn-cs"/>
              </a:rPr>
              <a:t>”访问树中的各结点。</a:t>
            </a:r>
            <a:endParaRPr lang="zh-CN" altLang="en-US" sz="28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       为保证是按层次遍历，必须设置一个队列，初始化时为空。</a:t>
            </a:r>
            <a:endParaRPr lang="zh-CN" altLang="en-US" sz="28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       设</a:t>
            </a:r>
            <a:r>
              <a:rPr lang="en-US" altLang="x-none" sz="2800" b="1" kern="1200" baseline="0" dirty="0">
                <a:latin typeface="+mn-lt"/>
                <a:ea typeface="+mn-ea"/>
                <a:cs typeface="+mn-cs"/>
              </a:rPr>
              <a:t>T</a:t>
            </a:r>
            <a:r>
              <a:rPr lang="zh-CN" altLang="en-US" sz="2800" b="1" kern="1200" baseline="0" dirty="0">
                <a:latin typeface="+mn-lt"/>
                <a:ea typeface="+mn-ea"/>
                <a:cs typeface="+mn-cs"/>
              </a:rPr>
              <a:t>是指向根结点的指针变量，层次遍历非递归算法是：</a:t>
            </a:r>
            <a:endParaRPr lang="zh-CN" altLang="en-US" sz="28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若二叉树为空，则返回；否则，令</a:t>
            </a:r>
            <a:r>
              <a:rPr lang="en-US" altLang="x-none" sz="2800" b="1" kern="1200" baseline="0" dirty="0">
                <a:latin typeface="+mn-lt"/>
                <a:ea typeface="+mn-ea"/>
                <a:cs typeface="+mn-cs"/>
              </a:rPr>
              <a:t>p=T</a:t>
            </a:r>
            <a:r>
              <a:rPr lang="zh-CN" altLang="en-US" sz="2800" b="1" kern="1200" baseline="0" dirty="0">
                <a:latin typeface="+mn-lt"/>
                <a:ea typeface="+mn-ea"/>
                <a:cs typeface="+mn-cs"/>
              </a:rPr>
              <a:t>，</a:t>
            </a:r>
            <a:r>
              <a:rPr lang="en-US" altLang="x-none" sz="2800" b="1" kern="1200" baseline="0" dirty="0">
                <a:latin typeface="+mn-lt"/>
                <a:ea typeface="+mn-ea"/>
                <a:cs typeface="+mn-cs"/>
              </a:rPr>
              <a:t>p</a:t>
            </a:r>
            <a:r>
              <a:rPr lang="zh-CN" altLang="en-US" sz="2800" b="1" kern="1200" baseline="0" dirty="0">
                <a:latin typeface="+mn-lt"/>
                <a:ea typeface="+mn-ea"/>
                <a:cs typeface="+mn-cs"/>
              </a:rPr>
              <a:t>入队；</a:t>
            </a:r>
            <a:endParaRPr lang="zh-CN" altLang="en-US" sz="2800" b="1" kern="1200" baseline="0" dirty="0">
              <a:latin typeface="+mn-lt"/>
              <a:ea typeface="+mn-ea"/>
              <a:cs typeface="+mn-cs"/>
            </a:endParaRPr>
          </a:p>
          <a:p>
            <a:pPr marL="533400" lvl="1" algn="l" defTabSz="914400">
              <a:lnSpc>
                <a:spcPct val="110000"/>
              </a:lnSpc>
              <a:buSzPct val="90000"/>
            </a:pPr>
            <a:r>
              <a:rPr lang="zh-CN" altLang="en-US" b="1" kern="1200" baseline="0" dirty="0">
                <a:latin typeface="+mn-lt"/>
                <a:ea typeface="+mn-ea"/>
                <a:cs typeface="+mn-cs"/>
              </a:rPr>
              <a:t>⑴ 队首元素出队到</a:t>
            </a:r>
            <a:r>
              <a:rPr lang="en-US" altLang="x-none" b="1" kern="1200" baseline="0" dirty="0">
                <a:latin typeface="+mn-lt"/>
                <a:ea typeface="+mn-ea"/>
                <a:cs typeface="+mn-cs"/>
              </a:rPr>
              <a:t>p</a:t>
            </a:r>
            <a:r>
              <a:rPr lang="zh-CN" altLang="en-US" b="1" kern="1200" baseline="0" dirty="0">
                <a:latin typeface="+mn-lt"/>
                <a:ea typeface="+mn-ea"/>
                <a:cs typeface="+mn-cs"/>
              </a:rPr>
              <a:t>；</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latin typeface="+mn-lt"/>
                <a:ea typeface="+mn-ea"/>
                <a:cs typeface="+mn-cs"/>
              </a:rPr>
              <a:t>⑵访问</a:t>
            </a:r>
            <a:r>
              <a:rPr lang="en-US" altLang="x-none" b="1" kern="1200" baseline="0" dirty="0">
                <a:latin typeface="+mn-lt"/>
                <a:ea typeface="+mn-ea"/>
                <a:cs typeface="+mn-cs"/>
              </a:rPr>
              <a:t>p</a:t>
            </a:r>
            <a:r>
              <a:rPr lang="zh-CN" altLang="en-US" b="1" kern="1200" baseline="0" dirty="0">
                <a:latin typeface="+mn-lt"/>
                <a:ea typeface="+mn-ea"/>
                <a:cs typeface="+mn-cs"/>
              </a:rPr>
              <a:t>所指向的结点； </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latin typeface="+mn-lt"/>
                <a:ea typeface="+mn-ea"/>
                <a:cs typeface="+mn-cs"/>
              </a:rPr>
              <a:t> ⑶将</a:t>
            </a:r>
            <a:r>
              <a:rPr lang="en-US" altLang="x-none" b="1" kern="1200" baseline="0" dirty="0">
                <a:latin typeface="+mn-lt"/>
                <a:ea typeface="+mn-ea"/>
                <a:cs typeface="+mn-cs"/>
              </a:rPr>
              <a:t>p</a:t>
            </a:r>
            <a:r>
              <a:rPr lang="zh-CN" altLang="en-US" b="1" kern="1200" baseline="0" dirty="0">
                <a:latin typeface="+mn-lt"/>
                <a:ea typeface="+mn-ea"/>
                <a:cs typeface="+mn-cs"/>
              </a:rPr>
              <a:t>所指向的结点的左、右子结点依次入队。直到队空为止。</a:t>
            </a:r>
            <a:endParaRPr lang="zh-CN" altLang="en-US" b="1" kern="1200" baseline="0" dirty="0">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1" name="文本框 343041"/>
          <p:cNvSpPr txBox="1"/>
          <p:nvPr/>
        </p:nvSpPr>
        <p:spPr>
          <a:xfrm>
            <a:off x="1676400" y="131763"/>
            <a:ext cx="8812213" cy="7155815"/>
          </a:xfrm>
          <a:prstGeom prst="rect">
            <a:avLst/>
          </a:prstGeom>
          <a:noFill/>
          <a:ln w="9525">
            <a:noFill/>
          </a:ln>
        </p:spPr>
        <p:txBody>
          <a:bodyPr anchor="t">
            <a:spAutoFit/>
          </a:bodyPr>
          <a:p>
            <a:pPr>
              <a:spcBef>
                <a:spcPct val="10000"/>
              </a:spcBef>
            </a:pPr>
            <a:r>
              <a:rPr lang="en-US" altLang="x-none" sz="2800" b="1" dirty="0">
                <a:latin typeface="Times New Roman" panose="02020603050405020304" pitchFamily="2" charset="0"/>
                <a:ea typeface="宋体" panose="02010600030101010101" pitchFamily="2" charset="-122"/>
              </a:rPr>
              <a:t>#define MAX_NODE  50</a:t>
            </a:r>
            <a:endParaRPr lang="en-US" altLang="x-none" sz="2800" b="1" dirty="0">
              <a:latin typeface="Times New Roman" panose="02020603050405020304" pitchFamily="2" charset="0"/>
              <a:ea typeface="宋体" panose="02010600030101010101" pitchFamily="2" charset="-122"/>
            </a:endParaRPr>
          </a:p>
          <a:p>
            <a:pPr>
              <a:spcBef>
                <a:spcPct val="10000"/>
              </a:spcBef>
            </a:pPr>
            <a:r>
              <a:rPr lang="en-US" altLang="x-none" sz="2800" b="1" dirty="0">
                <a:latin typeface="Times New Roman" panose="02020603050405020304" pitchFamily="2" charset="0"/>
                <a:ea typeface="宋体" panose="02010600030101010101" pitchFamily="2" charset="-122"/>
              </a:rPr>
              <a:t>void  LevelorderTraverse( BTNode  *T)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  BTNode  *</a:t>
            </a:r>
            <a:r>
              <a:rPr lang="en-US" altLang="x-none" sz="2800" b="1" dirty="0">
                <a:latin typeface="Times New Roman" panose="02020603050405020304" pitchFamily="2" charset="0"/>
                <a:ea typeface="楷体_GB2312" pitchFamily="1" charset="-122"/>
              </a:rPr>
              <a:t>Queue[</a:t>
            </a:r>
            <a:r>
              <a:rPr lang="en-US" altLang="x-none" sz="2800" b="1" dirty="0">
                <a:latin typeface="Times New Roman" panose="02020603050405020304" pitchFamily="2" charset="0"/>
                <a:ea typeface="宋体" panose="02010600030101010101" pitchFamily="2" charset="-122"/>
              </a:rPr>
              <a:t>MAX_NODE</a:t>
            </a:r>
            <a:r>
              <a:rPr lang="en-US" altLang="x-none" sz="2800" b="1" dirty="0">
                <a:latin typeface="Times New Roman" panose="02020603050405020304" pitchFamily="2" charset="0"/>
                <a:ea typeface="楷体_GB2312" pitchFamily="1" charset="-122"/>
              </a:rPr>
              <a:t>] ,</a:t>
            </a:r>
            <a:r>
              <a:rPr lang="en-US" altLang="x-none" sz="2800" b="1" dirty="0">
                <a:latin typeface="Times New Roman" panose="02020603050405020304" pitchFamily="2" charset="0"/>
                <a:ea typeface="宋体" panose="02010600030101010101" pitchFamily="2" charset="-122"/>
              </a:rPr>
              <a:t>*p=T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int  front=0 , rear=0 ;</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if  (p!=NULL)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  Queue[++rear]=p;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根结点入队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while (front&lt;rear)</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p=Queue[++front];  visit( p-&gt;data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(p-&gt;Lchild!=NULL)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Queue[++rear]=p;</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左结点入队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(p-&gt;Rchild!=NULL)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Queue[++rear]=p;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左结点入队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5" name="文本框 344065"/>
          <p:cNvSpPr txBox="1"/>
          <p:nvPr/>
        </p:nvSpPr>
        <p:spPr>
          <a:xfrm>
            <a:off x="1676400" y="1419225"/>
            <a:ext cx="8812213" cy="1986280"/>
          </a:xfrm>
          <a:prstGeom prst="rect">
            <a:avLst/>
          </a:prstGeom>
          <a:noFill/>
          <a:ln w="9525">
            <a:noFill/>
          </a:ln>
        </p:spPr>
        <p:txBody>
          <a:bodyPr anchor="t">
            <a:spAutoFit/>
          </a:bodyPr>
          <a:p>
            <a:pPr>
              <a:lnSpc>
                <a:spcPct val="110000"/>
              </a:lnSpc>
              <a:spcBef>
                <a:spcPct val="20000"/>
              </a:spcBef>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“遍历”是二叉树最重要的基本操作，是各种其它操作的基础，二叉树的许多其它操作都可以通过遍历来实现。如建立二叉树的存储结构、求二叉树的结点数、求二叉树的深度等。</a:t>
            </a:r>
            <a:endParaRPr lang="zh-CN" altLang="en-US" sz="2800" b="1" dirty="0">
              <a:latin typeface="Times New Roman" panose="02020603050405020304" pitchFamily="2" charset="0"/>
              <a:ea typeface="宋体" panose="02010600030101010101" pitchFamily="2" charset="-122"/>
            </a:endParaRPr>
          </a:p>
        </p:txBody>
      </p:sp>
      <p:sp>
        <p:nvSpPr>
          <p:cNvPr id="344067" name="标题 344066"/>
          <p:cNvSpPr>
            <a:spLocks noGrp="1"/>
          </p:cNvSpPr>
          <p:nvPr>
            <p:ph type="title"/>
          </p:nvPr>
        </p:nvSpPr>
        <p:spPr>
          <a:xfrm>
            <a:off x="2135188" y="476250"/>
            <a:ext cx="7750175" cy="762000"/>
          </a:xfrm>
        </p:spPr>
        <p:txBody>
          <a:bodyPr lIns="92075" tIns="46038" rIns="92075" bIns="46038" anchor="ctr"/>
          <a:p>
            <a:pPr fontAlgn="base"/>
            <a:r>
              <a:rPr lang="en-US" altLang="x-none" b="1" strike="noStrike" noProof="1" dirty="0">
                <a:effectLst/>
                <a:latin typeface="Times New Roman" panose="02020603050405020304" pitchFamily="2" charset="0"/>
              </a:rPr>
              <a:t>6.3.5</a:t>
            </a:r>
            <a:r>
              <a:rPr lang="en-US" altLang="x-none" b="1" strike="noStrike" noProof="1" dirty="0"/>
              <a:t>  </a:t>
            </a:r>
            <a:r>
              <a:rPr lang="zh-CN" altLang="en-US" b="1" strike="noStrike" noProof="1" dirty="0">
                <a:effectLst/>
                <a:ea typeface="楷体_GB2312" pitchFamily="1" charset="-122"/>
              </a:rPr>
              <a:t>二叉树遍历算法的应用</a:t>
            </a:r>
            <a:endParaRPr lang="zh-CN" altLang="en-US" b="1" strike="noStrike" noProof="1" dirty="0">
              <a:effectLst/>
              <a:ea typeface="楷体_GB2312" pitchFamily="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09" name="矩形 345089"/>
          <p:cNvSpPr/>
          <p:nvPr/>
        </p:nvSpPr>
        <p:spPr>
          <a:xfrm>
            <a:off x="1703388" y="549275"/>
            <a:ext cx="8785225" cy="2521585"/>
          </a:xfrm>
          <a:prstGeom prst="rect">
            <a:avLst/>
          </a:prstGeom>
          <a:noFill/>
          <a:ln w="9525">
            <a:noFill/>
          </a:ln>
        </p:spPr>
        <p:txBody>
          <a:bodyPr anchor="t">
            <a:spAutoFit/>
          </a:bodyPr>
          <a:p>
            <a:pPr>
              <a:lnSpc>
                <a:spcPct val="110000"/>
              </a:lnSpc>
              <a:spcBef>
                <a:spcPct val="20000"/>
              </a:spcBef>
            </a:pPr>
            <a:r>
              <a:rPr lang="en-US" altLang="x-none" sz="4000" b="1" dirty="0">
                <a:solidFill>
                  <a:schemeClr val="tx2"/>
                </a:solidFill>
                <a:latin typeface="Times New Roman" panose="02020603050405020304" pitchFamily="2" charset="0"/>
                <a:ea typeface="宋体" panose="02010600030101010101" pitchFamily="2" charset="-122"/>
              </a:rPr>
              <a:t>1  </a:t>
            </a:r>
            <a:r>
              <a:rPr lang="zh-CN" altLang="en-US" sz="4000" b="1" dirty="0">
                <a:solidFill>
                  <a:schemeClr val="tx2"/>
                </a:solidFill>
                <a:latin typeface="Times New Roman" panose="02020603050405020304" pitchFamily="2" charset="0"/>
                <a:ea typeface="楷体_GB2312" pitchFamily="1" charset="-122"/>
              </a:rPr>
              <a:t>二叉树的二叉链表创建</a:t>
            </a:r>
            <a:endParaRPr lang="zh-CN" altLang="en-US" sz="4000" b="1" dirty="0">
              <a:solidFill>
                <a:schemeClr val="tx2"/>
              </a:solidFill>
              <a:latin typeface="Times New Roman" panose="02020603050405020304" pitchFamily="2" charset="0"/>
              <a:ea typeface="楷体_GB2312" pitchFamily="1" charset="-122"/>
            </a:endParaRPr>
          </a:p>
          <a:p>
            <a:pPr>
              <a:lnSpc>
                <a:spcPct val="110000"/>
              </a:lnSpc>
              <a:spcBef>
                <a:spcPct val="20000"/>
              </a:spcBef>
            </a:pPr>
            <a:r>
              <a:rPr lang="zh-CN" altLang="en-US" sz="3600" b="1" dirty="0">
                <a:solidFill>
                  <a:schemeClr val="folHlink"/>
                </a:solidFill>
                <a:latin typeface="宋体" panose="02010600030101010101" pitchFamily="2" charset="-122"/>
                <a:ea typeface="宋体" panose="02010600030101010101" pitchFamily="2" charset="-122"/>
              </a:rPr>
              <a:t>⑴</a:t>
            </a:r>
            <a:r>
              <a:rPr lang="zh-CN" altLang="en-US" sz="3600" b="1" dirty="0">
                <a:solidFill>
                  <a:schemeClr val="folHlink"/>
                </a:solidFill>
                <a:latin typeface="Times New Roman" panose="02020603050405020304" pitchFamily="2" charset="0"/>
                <a:ea typeface="宋体" panose="02010600030101010101" pitchFamily="2" charset="-122"/>
              </a:rPr>
              <a:t>  </a:t>
            </a:r>
            <a:r>
              <a:rPr lang="zh-CN" altLang="en-US" sz="3600" b="1" dirty="0">
                <a:solidFill>
                  <a:schemeClr val="folHlink"/>
                </a:solidFill>
                <a:latin typeface="Times New Roman" panose="02020603050405020304" pitchFamily="2" charset="0"/>
                <a:ea typeface="楷体_GB2312" pitchFamily="1" charset="-122"/>
              </a:rPr>
              <a:t>按满二叉树方式建立 </a:t>
            </a:r>
            <a:r>
              <a:rPr lang="en-US" altLang="x-none" sz="3600" b="1" dirty="0">
                <a:latin typeface="Times New Roman" panose="02020603050405020304" pitchFamily="2" charset="0"/>
                <a:ea typeface="宋体" panose="02010600030101010101" pitchFamily="2" charset="-122"/>
              </a:rPr>
              <a:t>(</a:t>
            </a:r>
            <a:r>
              <a:rPr lang="zh-CN" altLang="en-US" sz="3600" b="1" dirty="0">
                <a:latin typeface="Times New Roman" panose="02020603050405020304" pitchFamily="2" charset="0"/>
                <a:ea typeface="楷体_GB2312" pitchFamily="1" charset="-122"/>
              </a:rPr>
              <a:t>补充</a:t>
            </a:r>
            <a:r>
              <a:rPr lang="en-US" altLang="x-none" sz="3600" b="1" dirty="0">
                <a:latin typeface="Times New Roman" panose="02020603050405020304" pitchFamily="2" charset="0"/>
                <a:ea typeface="宋体" panose="02010600030101010101" pitchFamily="2" charset="-122"/>
              </a:rPr>
              <a:t>)</a:t>
            </a:r>
            <a:endParaRPr lang="en-US" altLang="x-none" sz="36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4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在此补充按满二叉树的方式对结点进行编号建立链式二叉树。对每个结点，输入</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ch</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grpSp>
        <p:nvGrpSpPr>
          <p:cNvPr id="299010" name="组合 345090"/>
          <p:cNvGrpSpPr/>
          <p:nvPr/>
        </p:nvGrpSpPr>
        <p:grpSpPr>
          <a:xfrm>
            <a:off x="2362200" y="3132138"/>
            <a:ext cx="6353175" cy="1066800"/>
            <a:chOff x="0" y="0"/>
            <a:chExt cx="4002" cy="672"/>
          </a:xfrm>
        </p:grpSpPr>
        <p:sp>
          <p:nvSpPr>
            <p:cNvPr id="299011" name="矩形 345091"/>
            <p:cNvSpPr/>
            <p:nvPr/>
          </p:nvSpPr>
          <p:spPr>
            <a:xfrm>
              <a:off x="80" y="0"/>
              <a:ext cx="3922"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i </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结点编号，按从小到大的顺序输入</a:t>
              </a:r>
              <a:endParaRPr lang="zh-CN" altLang="en-US" sz="2800" b="1" dirty="0">
                <a:latin typeface="宋体" panose="02010600030101010101" pitchFamily="2" charset="-122"/>
                <a:ea typeface="宋体" panose="02010600030101010101" pitchFamily="2" charset="-122"/>
              </a:endParaRPr>
            </a:p>
          </p:txBody>
        </p:sp>
        <p:sp>
          <p:nvSpPr>
            <p:cNvPr id="299012" name="矩形 345092"/>
            <p:cNvSpPr/>
            <p:nvPr/>
          </p:nvSpPr>
          <p:spPr>
            <a:xfrm>
              <a:off x="80" y="377"/>
              <a:ext cx="2947"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ch </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结点内容，假设是字符</a:t>
              </a:r>
              <a:endParaRPr lang="zh-CN" altLang="en-US" sz="2800" b="1" dirty="0">
                <a:latin typeface="宋体" panose="02010600030101010101" pitchFamily="2" charset="-122"/>
                <a:ea typeface="宋体" panose="02010600030101010101" pitchFamily="2" charset="-122"/>
              </a:endParaRPr>
            </a:p>
          </p:txBody>
        </p:sp>
        <p:sp>
          <p:nvSpPr>
            <p:cNvPr id="299013" name="左大括号 345093"/>
            <p:cNvSpPr/>
            <p:nvPr/>
          </p:nvSpPr>
          <p:spPr>
            <a:xfrm>
              <a:off x="0" y="96"/>
              <a:ext cx="68" cy="499"/>
            </a:xfrm>
            <a:prstGeom prst="leftBrace">
              <a:avLst>
                <a:gd name="adj1" fmla="val 61117"/>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299014" name="矩形 345094"/>
          <p:cNvSpPr/>
          <p:nvPr/>
        </p:nvSpPr>
        <p:spPr>
          <a:xfrm>
            <a:off x="1676400" y="4356100"/>
            <a:ext cx="8839200" cy="1678305"/>
          </a:xfrm>
          <a:prstGeom prst="rect">
            <a:avLst/>
          </a:prstGeom>
          <a:noFill/>
          <a:ln w="9525">
            <a:noFill/>
          </a:ln>
        </p:spPr>
        <p:txBody>
          <a:bodyPr anchor="t">
            <a:spAutoFit/>
          </a:bodyPr>
          <a:p>
            <a:pPr>
              <a:lnSpc>
                <a:spcPct val="110000"/>
              </a:lnSpc>
              <a:spcBef>
                <a:spcPct val="20000"/>
              </a:spcBef>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在建立过程中借助一个一维数组</a:t>
            </a:r>
            <a:r>
              <a:rPr lang="en-US" altLang="x-none" sz="2800" b="1" dirty="0">
                <a:latin typeface="Times New Roman" panose="02020603050405020304" pitchFamily="2" charset="0"/>
                <a:ea typeface="宋体" panose="02010600030101010101" pitchFamily="2" charset="-122"/>
              </a:rPr>
              <a:t>S[n] </a:t>
            </a:r>
            <a:r>
              <a:rPr lang="zh-CN" altLang="en-US" sz="2800" b="1" dirty="0">
                <a:latin typeface="宋体" panose="02010600030101010101" pitchFamily="2" charset="-122"/>
                <a:ea typeface="宋体" panose="02010600030101010101" pitchFamily="2" charset="-122"/>
              </a:rPr>
              <a:t>，编号为</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的结点保存在</a:t>
            </a:r>
            <a:r>
              <a:rPr lang="en-US" altLang="x-none" sz="2800" b="1" dirty="0">
                <a:latin typeface="Times New Roman" panose="02020603050405020304" pitchFamily="2" charset="0"/>
                <a:ea typeface="宋体" panose="02010600030101010101" pitchFamily="2" charset="-122"/>
              </a:rPr>
              <a:t>S[i]</a:t>
            </a:r>
            <a:r>
              <a:rPr lang="zh-CN" altLang="en-US" sz="2800" b="1" dirty="0">
                <a:latin typeface="Times New Roman" panose="02020603050405020304" pitchFamily="2" charset="0"/>
                <a:ea typeface="宋体" panose="02010600030101010101" pitchFamily="2" charset="-122"/>
              </a:rPr>
              <a:t>中</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3" name="文本框 346113"/>
          <p:cNvSpPr txBox="1"/>
          <p:nvPr/>
        </p:nvSpPr>
        <p:spPr>
          <a:xfrm>
            <a:off x="1676400" y="152400"/>
            <a:ext cx="8839200" cy="6614160"/>
          </a:xfrm>
          <a:prstGeom prst="rect">
            <a:avLst/>
          </a:prstGeom>
          <a:noFill/>
          <a:ln w="9525">
            <a:noFill/>
          </a:ln>
        </p:spPr>
        <p:txBody>
          <a:bodyPr anchor="t">
            <a:spAutoFit/>
          </a:bodyPr>
          <a:p>
            <a:pPr>
              <a:spcBef>
                <a:spcPct val="10000"/>
              </a:spcBef>
            </a:pPr>
            <a:r>
              <a:rPr lang="en-US" altLang="x-none" sz="2800" b="1" dirty="0">
                <a:latin typeface="Times New Roman" panose="02020603050405020304" pitchFamily="2" charset="0"/>
                <a:ea typeface="楷体_GB2312" pitchFamily="1" charset="-122"/>
              </a:rPr>
              <a:t>#define </a:t>
            </a:r>
            <a:r>
              <a:rPr lang="en-US" altLang="x-none" sz="2800" b="1" dirty="0">
                <a:latin typeface="Times New Roman" panose="02020603050405020304" pitchFamily="2" charset="0"/>
                <a:ea typeface="宋体" panose="02010600030101010101" pitchFamily="2" charset="-122"/>
              </a:rPr>
              <a:t>MAX_NODE </a:t>
            </a:r>
            <a:r>
              <a:rPr lang="en-US" altLang="x-none" sz="2800" b="1" dirty="0">
                <a:latin typeface="Times New Roman" panose="02020603050405020304" pitchFamily="2" charset="0"/>
                <a:ea typeface="楷体_GB2312" pitchFamily="1" charset="-122"/>
              </a:rPr>
              <a:t> 50</a:t>
            </a:r>
            <a:endParaRPr lang="en-US" altLang="x-none" sz="2800" b="1" dirty="0">
              <a:latin typeface="Times New Roman" panose="02020603050405020304" pitchFamily="2" charset="0"/>
              <a:ea typeface="楷体_GB2312" pitchFamily="1" charset="-122"/>
            </a:endParaRPr>
          </a:p>
          <a:p>
            <a:pPr>
              <a:spcBef>
                <a:spcPct val="10000"/>
              </a:spcBef>
            </a:pPr>
            <a:r>
              <a:rPr lang="en-US" altLang="x-none" sz="2800" b="1" dirty="0">
                <a:latin typeface="Times New Roman" panose="02020603050405020304" pitchFamily="2" charset="0"/>
                <a:ea typeface="楷体_GB2312" pitchFamily="1" charset="-122"/>
              </a:rPr>
              <a:t>typedef struct BTNode</a:t>
            </a:r>
            <a:endParaRPr lang="en-US" altLang="x-none" sz="2800" b="1" dirty="0">
              <a:latin typeface="Times New Roman" panose="02020603050405020304" pitchFamily="2" charset="0"/>
              <a:ea typeface="楷体_GB2312" pitchFamily="1" charset="-122"/>
            </a:endParaRPr>
          </a:p>
          <a:p>
            <a:pPr marL="355600" lvl="1" indent="0" eaLnBrk="1" hangingPunct="1">
              <a:spcBef>
                <a:spcPct val="10000"/>
              </a:spcBef>
            </a:pPr>
            <a:r>
              <a:rPr lang="en-US" altLang="x-none" sz="2800" b="1" dirty="0">
                <a:latin typeface="Times New Roman" panose="02020603050405020304" pitchFamily="2" charset="0"/>
                <a:ea typeface="楷体_GB2312" pitchFamily="1" charset="-122"/>
              </a:rPr>
              <a:t>{  char  data ;</a:t>
            </a:r>
            <a:endParaRPr lang="en-US" altLang="x-none" sz="2800" b="1" dirty="0">
              <a:latin typeface="Times New Roman" panose="02020603050405020304" pitchFamily="2" charset="0"/>
              <a:ea typeface="楷体_GB2312" pitchFamily="1" charset="-122"/>
            </a:endParaRPr>
          </a:p>
          <a:p>
            <a:pPr marL="723900" lvl="2" indent="0" eaLnBrk="1" hangingPunct="1">
              <a:spcBef>
                <a:spcPct val="10000"/>
              </a:spcBef>
            </a:pPr>
            <a:r>
              <a:rPr lang="en-US" altLang="x-none" sz="2800" b="1" dirty="0">
                <a:latin typeface="Times New Roman" panose="02020603050405020304" pitchFamily="2" charset="0"/>
                <a:ea typeface="楷体_GB2312" pitchFamily="1" charset="-122"/>
              </a:rPr>
              <a:t>struct BTNode *Lchild , *Rchild ;</a:t>
            </a:r>
            <a:endParaRPr lang="en-US" altLang="x-none" sz="2800" b="1" dirty="0">
              <a:latin typeface="Times New Roman" panose="02020603050405020304" pitchFamily="2" charset="0"/>
              <a:ea typeface="楷体_GB2312" pitchFamily="1" charset="-122"/>
            </a:endParaRPr>
          </a:p>
          <a:p>
            <a:pPr marL="355600" lvl="1" indent="0" eaLnBrk="1" hangingPunct="1">
              <a:spcBef>
                <a:spcPct val="10000"/>
              </a:spcBef>
            </a:pPr>
            <a:r>
              <a:rPr lang="en-US" altLang="x-none" sz="2800" b="1" dirty="0">
                <a:latin typeface="Times New Roman" panose="02020603050405020304" pitchFamily="2" charset="0"/>
                <a:ea typeface="楷体_GB2312" pitchFamily="1" charset="-122"/>
              </a:rPr>
              <a:t>}BTNode ;</a:t>
            </a:r>
            <a:endParaRPr lang="en-US" altLang="x-none" sz="2800" b="1" dirty="0">
              <a:latin typeface="Times New Roman" panose="02020603050405020304" pitchFamily="2" charset="0"/>
              <a:ea typeface="楷体_GB2312" pitchFamily="1" charset="-122"/>
            </a:endParaRPr>
          </a:p>
          <a:p>
            <a:pPr>
              <a:spcBef>
                <a:spcPct val="10000"/>
              </a:spcBef>
            </a:pPr>
            <a:r>
              <a:rPr lang="en-US" altLang="x-none" sz="2800" b="1" dirty="0">
                <a:latin typeface="Times New Roman" panose="02020603050405020304" pitchFamily="2" charset="0"/>
                <a:ea typeface="楷体_GB2312" pitchFamily="1" charset="-122"/>
              </a:rPr>
              <a:t>BTNode  *Create_BTree(void)   </a:t>
            </a:r>
            <a:endParaRPr lang="en-US" altLang="x-none" sz="2800" b="1" dirty="0">
              <a:latin typeface="Times New Roman" panose="02020603050405020304" pitchFamily="2" charset="0"/>
              <a:ea typeface="楷体_GB2312" pitchFamily="1" charset="-122"/>
            </a:endParaRPr>
          </a:p>
          <a:p>
            <a:pPr>
              <a:spcBef>
                <a:spcPct val="10000"/>
              </a:spcBef>
            </a:pPr>
            <a:r>
              <a:rPr lang="en-US" altLang="x-none" sz="2400" b="1" dirty="0">
                <a:latin typeface="宋体" panose="02010600030101010101" pitchFamily="2" charset="-122"/>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建立链式二叉树，返回指向根结点的指针变量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楷体_GB2312" pitchFamily="1" charset="-122"/>
              </a:rPr>
              <a:t>{  BTNode  *T , *p , *s[</a:t>
            </a:r>
            <a:r>
              <a:rPr lang="en-US" altLang="x-none" sz="2800" b="1" dirty="0">
                <a:latin typeface="Times New Roman" panose="02020603050405020304" pitchFamily="2" charset="0"/>
                <a:ea typeface="宋体" panose="02010600030101010101" pitchFamily="2" charset="-122"/>
              </a:rPr>
              <a:t>MAX_NODE</a:t>
            </a:r>
            <a:r>
              <a:rPr lang="en-US" altLang="x-none" sz="2800" b="1" dirty="0">
                <a:latin typeface="Times New Roman" panose="02020603050405020304" pitchFamily="2" charset="0"/>
                <a:ea typeface="楷体_GB2312" pitchFamily="1" charset="-122"/>
              </a:rPr>
              <a:t>] ;  </a:t>
            </a:r>
            <a:endParaRPr lang="en-US" altLang="x-none" sz="2800" b="1" dirty="0">
              <a:latin typeface="Times New Roman" panose="02020603050405020304" pitchFamily="2" charset="0"/>
              <a:ea typeface="楷体_GB2312" pitchFamily="1" charset="-122"/>
            </a:endParaRPr>
          </a:p>
          <a:p>
            <a:pPr marL="723900" lvl="2" indent="0" eaLnBrk="1" hangingPunct="1">
              <a:spcBef>
                <a:spcPct val="10000"/>
              </a:spcBef>
            </a:pPr>
            <a:r>
              <a:rPr lang="en-US" altLang="x-none" sz="2800" b="1" dirty="0">
                <a:latin typeface="Times New Roman" panose="02020603050405020304" pitchFamily="2" charset="0"/>
                <a:ea typeface="楷体_GB2312" pitchFamily="1" charset="-122"/>
              </a:rPr>
              <a:t>char ch ; int i , j ;</a:t>
            </a:r>
            <a:endParaRPr lang="en-US" altLang="x-none" sz="2800" b="1" dirty="0">
              <a:latin typeface="Times New Roman" panose="02020603050405020304" pitchFamily="2" charset="0"/>
              <a:ea typeface="楷体_GB2312" pitchFamily="1" charset="-122"/>
            </a:endParaRPr>
          </a:p>
          <a:p>
            <a:pPr marL="723900" lvl="2" indent="0" eaLnBrk="1" hangingPunct="1">
              <a:spcBef>
                <a:spcPct val="10000"/>
              </a:spcBef>
            </a:pPr>
            <a:r>
              <a:rPr lang="en-US" altLang="x-none" sz="2800" b="1" dirty="0">
                <a:latin typeface="Times New Roman" panose="02020603050405020304" pitchFamily="2" charset="0"/>
                <a:ea typeface="楷体_GB2312" pitchFamily="1" charset="-122"/>
              </a:rPr>
              <a:t>while (1)</a:t>
            </a:r>
            <a:endParaRPr lang="en-US" altLang="x-none" sz="2800" b="1" dirty="0">
              <a:latin typeface="Times New Roman" panose="02020603050405020304" pitchFamily="2" charset="0"/>
              <a:ea typeface="楷体_GB2312" pitchFamily="1" charset="-122"/>
            </a:endParaRPr>
          </a:p>
          <a:p>
            <a:pPr marL="1079500" lvl="3" indent="0" eaLnBrk="1" hangingPunct="1">
              <a:spcBef>
                <a:spcPct val="10000"/>
              </a:spcBef>
            </a:pPr>
            <a:r>
              <a:rPr lang="en-US" altLang="x-none" sz="2800" b="1" dirty="0">
                <a:latin typeface="Times New Roman" panose="02020603050405020304" pitchFamily="2" charset="0"/>
                <a:ea typeface="楷体_GB2312" pitchFamily="1" charset="-122"/>
              </a:rPr>
              <a:t>{  scanf(“%d”, &amp;i) ;</a:t>
            </a:r>
            <a:endParaRPr lang="en-US" altLang="x-none" sz="2800" b="1" dirty="0">
              <a:latin typeface="Times New Roman" panose="02020603050405020304" pitchFamily="2" charset="0"/>
              <a:ea typeface="楷体_GB2312" pitchFamily="1"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if  (i==0)  break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以编号</a:t>
            </a:r>
            <a:r>
              <a:rPr lang="en-US" altLang="x-none" sz="2400" b="1" dirty="0">
                <a:latin typeface="Times New Roman" panose="02020603050405020304" pitchFamily="2" charset="0"/>
                <a:ea typeface="宋体" panose="02010600030101010101" pitchFamily="2" charset="-122"/>
              </a:rPr>
              <a:t>0</a:t>
            </a:r>
            <a:r>
              <a:rPr lang="zh-CN" altLang="en-US" sz="2400" b="1" dirty="0">
                <a:latin typeface="Times New Roman" panose="02020603050405020304" pitchFamily="2" charset="0"/>
                <a:ea typeface="宋体" panose="02010600030101010101" pitchFamily="2" charset="-122"/>
              </a:rPr>
              <a:t>作为输入结束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else  </a:t>
            </a:r>
            <a:endParaRPr lang="en-US" altLang="x-none" sz="2800" b="1" dirty="0">
              <a:latin typeface="Times New Roman" panose="02020603050405020304" pitchFamily="2" charset="0"/>
              <a:ea typeface="楷体_GB2312" pitchFamily="1"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     {  ch=getchar() ;</a:t>
            </a:r>
            <a:endParaRPr lang="en-US" altLang="x-none" sz="2800" b="1" dirty="0">
              <a:latin typeface="Times New Roman" panose="02020603050405020304" pitchFamily="2" charset="0"/>
              <a:ea typeface="楷体_GB2312" pitchFamily="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7" name="文本框 347137"/>
          <p:cNvSpPr txBox="1"/>
          <p:nvPr/>
        </p:nvSpPr>
        <p:spPr>
          <a:xfrm>
            <a:off x="1676400" y="152400"/>
            <a:ext cx="8839200" cy="6208395"/>
          </a:xfrm>
          <a:prstGeom prst="rect">
            <a:avLst/>
          </a:prstGeom>
          <a:noFill/>
          <a:ln w="9525">
            <a:noFill/>
          </a:ln>
        </p:spPr>
        <p:txBody>
          <a:bodyPr anchor="t">
            <a:spAutoFit/>
          </a:bodyPr>
          <a:p>
            <a:pPr marL="1435100" lvl="4" indent="0" eaLnBrk="1" hangingPunct="1">
              <a:spcBef>
                <a:spcPct val="1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p=(BTNode *)malloc(sizeof(BTNode))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楷体_GB2312" pitchFamily="1" charset="-122"/>
              </a:rPr>
              <a:t>p–&gt;data=ch ;</a:t>
            </a:r>
            <a:endParaRPr lang="en-US" altLang="x-none" sz="2800" b="1" dirty="0">
              <a:latin typeface="Times New Roman" panose="02020603050405020304" pitchFamily="2" charset="0"/>
              <a:ea typeface="楷体_GB2312" pitchFamily="1"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       p–&gt;Lchild=p–&gt;Rchild=NULL ;  s[i]=p ;</a:t>
            </a:r>
            <a:endParaRPr lang="en-US" altLang="x-none" sz="2800" b="1" dirty="0">
              <a:latin typeface="Times New Roman" panose="02020603050405020304" pitchFamily="2" charset="0"/>
              <a:ea typeface="楷体_GB2312" pitchFamily="1"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       if (i==1)  T=p ; </a:t>
            </a:r>
            <a:endParaRPr lang="en-US" altLang="x-none" sz="2800" b="1" dirty="0">
              <a:latin typeface="Times New Roman" panose="02020603050405020304" pitchFamily="2" charset="0"/>
              <a:ea typeface="楷体_GB2312" pitchFamily="1"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       else </a:t>
            </a:r>
            <a:endParaRPr lang="en-US" altLang="x-none" sz="2800" b="1" dirty="0">
              <a:latin typeface="Times New Roman" panose="02020603050405020304" pitchFamily="2" charset="0"/>
              <a:ea typeface="楷体_GB2312" pitchFamily="1"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           {  j=i/2 ;    </a:t>
            </a:r>
            <a:r>
              <a:rPr lang="en-US" altLang="x-none" sz="2400" b="1" dirty="0">
                <a:latin typeface="Times New Roman" panose="02020603050405020304" pitchFamily="2" charset="0"/>
                <a:ea typeface="宋体" panose="02010600030101010101" pitchFamily="2" charset="-122"/>
              </a:rPr>
              <a:t>/*    j</a:t>
            </a:r>
            <a:r>
              <a:rPr lang="zh-CN" altLang="en-US" sz="2400" b="1" dirty="0">
                <a:latin typeface="Times New Roman" panose="02020603050405020304" pitchFamily="2" charset="0"/>
                <a:ea typeface="宋体" panose="02010600030101010101" pitchFamily="2" charset="-122"/>
              </a:rPr>
              <a:t>是</a:t>
            </a:r>
            <a:r>
              <a:rPr lang="en-US" altLang="x-none" sz="2400" b="1" dirty="0">
                <a:latin typeface="Times New Roman" panose="02020603050405020304" pitchFamily="2" charset="0"/>
                <a:ea typeface="宋体" panose="02010600030101010101" pitchFamily="2" charset="-122"/>
              </a:rPr>
              <a:t>i</a:t>
            </a:r>
            <a:r>
              <a:rPr lang="zh-CN" altLang="en-US" sz="2400" b="1" dirty="0">
                <a:latin typeface="Times New Roman" panose="02020603050405020304" pitchFamily="2" charset="0"/>
                <a:ea typeface="宋体" panose="02010600030101010101" pitchFamily="2" charset="-122"/>
              </a:rPr>
              <a:t>的双亲结点编号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楷体_GB2312" pitchFamily="1" charset="-122"/>
              </a:rPr>
              <a:t>if (i%2==0)  s[j]-&gt;Lchild=p ;</a:t>
            </a:r>
            <a:endParaRPr lang="en-US" altLang="x-none" sz="2800" b="1" dirty="0">
              <a:latin typeface="Times New Roman" panose="02020603050405020304" pitchFamily="2" charset="0"/>
              <a:ea typeface="楷体_GB2312" pitchFamily="1"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               else  s[j]-&gt;Rchild=p ;</a:t>
            </a:r>
            <a:endParaRPr lang="en-US" altLang="x-none" sz="2800" b="1" dirty="0">
              <a:latin typeface="Times New Roman" panose="02020603050405020304" pitchFamily="2" charset="0"/>
              <a:ea typeface="楷体_GB2312" pitchFamily="1"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            }</a:t>
            </a:r>
            <a:endParaRPr lang="en-US" altLang="x-none" sz="2800" b="1" dirty="0">
              <a:latin typeface="Times New Roman" panose="02020603050405020304" pitchFamily="2" charset="0"/>
              <a:ea typeface="楷体_GB2312" pitchFamily="1" charset="-122"/>
            </a:endParaRPr>
          </a:p>
          <a:p>
            <a:pPr marL="1435100" lvl="4" indent="0" eaLnBrk="1" hangingPunct="1">
              <a:spcBef>
                <a:spcPct val="10000"/>
              </a:spcBef>
            </a:pPr>
            <a:r>
              <a:rPr lang="en-US" altLang="x-none" sz="2800" b="1" dirty="0">
                <a:latin typeface="Times New Roman" panose="02020603050405020304" pitchFamily="2" charset="0"/>
                <a:ea typeface="楷体_GB2312" pitchFamily="1" charset="-122"/>
              </a:rPr>
              <a:t>   }</a:t>
            </a:r>
            <a:endParaRPr lang="en-US" altLang="x-none" sz="2800" b="1" dirty="0">
              <a:latin typeface="Times New Roman" panose="02020603050405020304" pitchFamily="2" charset="0"/>
              <a:ea typeface="楷体_GB2312" pitchFamily="1" charset="-122"/>
            </a:endParaRPr>
          </a:p>
          <a:p>
            <a:pPr marL="1079500" lvl="3" indent="0" eaLnBrk="1" hangingPunct="1">
              <a:spcBef>
                <a:spcPct val="10000"/>
              </a:spcBef>
            </a:pP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marL="723900" lvl="2" indent="0" eaLnBrk="1" hangingPunct="1">
              <a:spcBef>
                <a:spcPct val="10000"/>
              </a:spcBef>
            </a:pPr>
            <a:r>
              <a:rPr lang="en-US" altLang="x-none" sz="2800" b="1" dirty="0">
                <a:latin typeface="Times New Roman" panose="02020603050405020304" pitchFamily="2" charset="0"/>
                <a:ea typeface="楷体_GB2312" pitchFamily="1" charset="-122"/>
              </a:rPr>
              <a:t>return(T) ;</a:t>
            </a:r>
            <a:endParaRPr lang="en-US" altLang="x-none" sz="2800" b="1" dirty="0">
              <a:latin typeface="Times New Roman" panose="02020603050405020304" pitchFamily="2" charset="0"/>
              <a:ea typeface="楷体_GB2312" pitchFamily="1" charset="-122"/>
            </a:endParaRPr>
          </a:p>
          <a:p>
            <a:pPr marL="355600" lvl="1" indent="0" eaLnBrk="1" hangingPunct="1">
              <a:spcBef>
                <a:spcPct val="10000"/>
              </a:spcBef>
            </a:pP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矩形 302081"/>
          <p:cNvSpPr/>
          <p:nvPr/>
        </p:nvSpPr>
        <p:spPr>
          <a:xfrm>
            <a:off x="1676400" y="152400"/>
            <a:ext cx="8812213" cy="637222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4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6-1(b)</a:t>
            </a:r>
            <a:r>
              <a:rPr lang="zh-CN" altLang="en-US" sz="2800" b="1" dirty="0">
                <a:latin typeface="宋体" panose="02010600030101010101" pitchFamily="2" charset="-122"/>
                <a:ea typeface="宋体" panose="02010600030101010101" pitchFamily="2" charset="-122"/>
              </a:rPr>
              <a:t>中结点</a:t>
            </a:r>
            <a:r>
              <a:rPr lang="en-US" altLang="x-none" sz="2800" b="1" dirty="0">
                <a:latin typeface="Times New Roman" panose="02020603050405020304" pitchFamily="2" charset="0"/>
                <a:ea typeface="宋体" panose="02010600030101010101" pitchFamily="2" charset="-122"/>
              </a:rPr>
              <a:t>B </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C</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是结点</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的子结点</a:t>
            </a:r>
            <a:r>
              <a:rPr lang="zh-CN" altLang="en-US" sz="2800" b="1" dirty="0">
                <a:latin typeface="宋体" panose="02010600030101010101" pitchFamily="2" charset="-122"/>
                <a:ea typeface="宋体" panose="02010600030101010101" pitchFamily="2" charset="-122"/>
              </a:rPr>
              <a:t>，而</a:t>
            </a:r>
            <a:r>
              <a:rPr lang="zh-CN" altLang="en-US" sz="2800" b="1" dirty="0">
                <a:latin typeface="Times New Roman" panose="02020603050405020304" pitchFamily="2" charset="0"/>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是</a:t>
            </a:r>
            <a:r>
              <a:rPr lang="zh-CN" altLang="en-US" sz="2800" b="1" dirty="0">
                <a:latin typeface="宋体" panose="02010600030101010101" pitchFamily="2" charset="-122"/>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B </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C</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父结点；类似地结点</a:t>
            </a:r>
            <a:r>
              <a:rPr lang="en-US" altLang="x-none" sz="2800" b="1" dirty="0">
                <a:latin typeface="Times New Roman" panose="02020603050405020304" pitchFamily="2" charset="0"/>
                <a:ea typeface="宋体" panose="02010600030101010101" pitchFamily="2" charset="-122"/>
              </a:rPr>
              <a:t>E </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是</a:t>
            </a:r>
            <a:r>
              <a:rPr lang="zh-CN" altLang="en-US" sz="2800" b="1" dirty="0">
                <a:latin typeface="宋体" panose="02010600030101010101" pitchFamily="2" charset="-122"/>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的子结点</a:t>
            </a:r>
            <a:r>
              <a:rPr lang="zh-CN" altLang="en-US" sz="2800" b="1" dirty="0">
                <a:latin typeface="宋体" panose="02010600030101010101" pitchFamily="2" charset="-122"/>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是</a:t>
            </a:r>
            <a:r>
              <a:rPr lang="zh-CN" altLang="en-US" sz="2800" b="1" dirty="0">
                <a:latin typeface="宋体" panose="02010600030101010101" pitchFamily="2" charset="-122"/>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E </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父结点。</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同一双亲结点的所有子结点互称为</a:t>
            </a:r>
            <a:r>
              <a:rPr lang="zh-CN" altLang="en-US" sz="2800" b="1" dirty="0">
                <a:solidFill>
                  <a:schemeClr val="folHlink"/>
                </a:solidFill>
                <a:latin typeface="Times New Roman" panose="02020603050405020304" pitchFamily="2" charset="0"/>
                <a:ea typeface="宋体" panose="02010600030101010101" pitchFamily="2" charset="-122"/>
              </a:rPr>
              <a:t>兄弟结点</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6-1(b)</a:t>
            </a:r>
            <a:r>
              <a:rPr lang="zh-CN" altLang="en-US" sz="2800" b="1" dirty="0">
                <a:latin typeface="Times New Roman" panose="02020603050405020304" pitchFamily="2" charset="0"/>
                <a:ea typeface="宋体" panose="02010600030101010101" pitchFamily="2" charset="-122"/>
              </a:rPr>
              <a:t>中结点</a:t>
            </a:r>
            <a:r>
              <a:rPr lang="en-US" altLang="x-none" sz="2800" b="1" dirty="0">
                <a:latin typeface="Times New Roman" panose="02020603050405020304" pitchFamily="2" charset="0"/>
                <a:ea typeface="宋体" panose="02010600030101010101" pitchFamily="2" charset="-122"/>
              </a:rPr>
              <a:t>B </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C</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是兄弟结点；结点</a:t>
            </a:r>
            <a:r>
              <a:rPr lang="en-US" altLang="x-none" sz="2800" b="1" dirty="0">
                <a:latin typeface="Times New Roman" panose="02020603050405020304" pitchFamily="2" charset="0"/>
                <a:ea typeface="宋体" panose="02010600030101010101" pitchFamily="2" charset="-122"/>
              </a:rPr>
              <a:t>E </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是兄弟结点。</a:t>
            </a:r>
            <a:endParaRPr lang="zh-CN" altLang="en-US" sz="2800" b="1" dirty="0">
              <a:latin typeface="Times New Roman" panose="02020603050405020304" pitchFamily="2" charset="0"/>
              <a:ea typeface="宋体" panose="02010600030101010101" pitchFamily="2" charset="-122"/>
            </a:endParaRPr>
          </a:p>
          <a:p>
            <a:pPr marL="381000" lvl="1" indent="0" eaLnBrk="1" hangingPunct="1">
              <a:lnSpc>
                <a:spcPct val="110000"/>
              </a:lnSpc>
              <a:spcBef>
                <a:spcPct val="20000"/>
              </a:spcBef>
            </a:pPr>
            <a:r>
              <a:rPr lang="zh-CN" altLang="en-US" sz="3200" b="1" dirty="0">
                <a:latin typeface="Times New Roman" panose="02020603050405020304" pitchFamily="2" charset="0"/>
                <a:ea typeface="宋体" panose="02010600030101010101" pitchFamily="2" charset="-122"/>
              </a:rPr>
              <a:t>⑸</a:t>
            </a:r>
            <a:r>
              <a:rPr lang="zh-CN" altLang="en-US" sz="3200" b="1" dirty="0">
                <a:solidFill>
                  <a:schemeClr val="folHlink"/>
                </a:solidFill>
                <a:latin typeface="Times New Roman" panose="02020603050405020304" pitchFamily="2" charset="0"/>
                <a:ea typeface="宋体" panose="02010600030101010101" pitchFamily="2" charset="-122"/>
              </a:rPr>
              <a:t>  层次</a:t>
            </a:r>
            <a:r>
              <a:rPr lang="zh-CN" altLang="en-US" sz="3200" b="1" dirty="0">
                <a:latin typeface="Times New Roman" panose="02020603050405020304" pitchFamily="2" charset="0"/>
                <a:ea typeface="宋体" panose="02010600030101010101" pitchFamily="2" charset="-122"/>
              </a:rPr>
              <a:t>、</a:t>
            </a:r>
            <a:r>
              <a:rPr lang="zh-CN" altLang="en-US" sz="3200" b="1" dirty="0">
                <a:solidFill>
                  <a:schemeClr val="folHlink"/>
                </a:solidFill>
                <a:latin typeface="Times New Roman" panose="02020603050405020304" pitchFamily="2" charset="0"/>
                <a:ea typeface="宋体" panose="02010600030101010101" pitchFamily="2" charset="-122"/>
              </a:rPr>
              <a:t>堂兄弟结点</a:t>
            </a:r>
            <a:endParaRPr lang="zh-CN" altLang="en-US" sz="3200"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规定树中根结点的层次为</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，其余结点的层次等于其双亲结点的层次加</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若某结点在第</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层，则其子结点在第</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层。</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双亲结点在同一层上的所有结点互称为</a:t>
            </a:r>
            <a:r>
              <a:rPr lang="zh-CN" altLang="en-US" sz="2800" b="1" dirty="0">
                <a:solidFill>
                  <a:schemeClr val="folHlink"/>
                </a:solidFill>
                <a:latin typeface="Times New Roman" panose="02020603050405020304" pitchFamily="2" charset="0"/>
                <a:ea typeface="宋体" panose="02010600030101010101" pitchFamily="2" charset="-122"/>
              </a:rPr>
              <a:t>堂兄弟结点</a:t>
            </a:r>
            <a:r>
              <a:rPr lang="zh-CN" altLang="en-US" sz="2800" b="1" dirty="0">
                <a:latin typeface="Times New Roman" panose="02020603050405020304" pitchFamily="2" charset="0"/>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6-1(b)</a:t>
            </a:r>
            <a:r>
              <a:rPr lang="zh-CN" altLang="en-US" sz="2800" b="1" dirty="0">
                <a:latin typeface="Times New Roman" panose="02020603050405020304" pitchFamily="2" charset="0"/>
                <a:ea typeface="宋体" panose="02010600030101010101" pitchFamily="2" charset="-122"/>
              </a:rPr>
              <a:t>中结点</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H</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1" name="矩形 348161"/>
          <p:cNvSpPr/>
          <p:nvPr/>
        </p:nvSpPr>
        <p:spPr>
          <a:xfrm>
            <a:off x="1703388" y="188913"/>
            <a:ext cx="8785225" cy="2207895"/>
          </a:xfrm>
          <a:prstGeom prst="rect">
            <a:avLst/>
          </a:prstGeom>
          <a:noFill/>
          <a:ln w="9525">
            <a:noFill/>
          </a:ln>
        </p:spPr>
        <p:txBody>
          <a:bodyPr anchor="t">
            <a:spAutoFit/>
          </a:bodyPr>
          <a:p>
            <a:pPr>
              <a:lnSpc>
                <a:spcPct val="110000"/>
              </a:lnSpc>
              <a:spcBef>
                <a:spcPct val="20000"/>
              </a:spcBef>
            </a:pPr>
            <a:r>
              <a:rPr lang="zh-CN" altLang="en-US" sz="3600" b="1" dirty="0">
                <a:solidFill>
                  <a:schemeClr val="folHlink"/>
                </a:solidFill>
                <a:latin typeface="宋体" panose="02010600030101010101" pitchFamily="2" charset="-122"/>
                <a:ea typeface="宋体" panose="02010600030101010101" pitchFamily="2" charset="-122"/>
              </a:rPr>
              <a:t>⑵</a:t>
            </a:r>
            <a:r>
              <a:rPr lang="zh-CN" altLang="en-US" sz="3600" b="1" dirty="0">
                <a:solidFill>
                  <a:schemeClr val="folHlink"/>
                </a:solidFill>
                <a:latin typeface="Times New Roman" panose="02020603050405020304" pitchFamily="2" charset="0"/>
                <a:ea typeface="宋体" panose="02010600030101010101" pitchFamily="2" charset="-122"/>
              </a:rPr>
              <a:t>  </a:t>
            </a:r>
            <a:r>
              <a:rPr lang="zh-CN" altLang="en-US" sz="3600" b="1" dirty="0">
                <a:solidFill>
                  <a:schemeClr val="folHlink"/>
                </a:solidFill>
                <a:latin typeface="Times New Roman" panose="02020603050405020304" pitchFamily="2" charset="0"/>
                <a:ea typeface="楷体_GB2312" pitchFamily="1" charset="-122"/>
              </a:rPr>
              <a:t>按先序遍历方式建立</a:t>
            </a:r>
            <a:endParaRPr lang="zh-CN" altLang="en-US" sz="36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对一棵二叉树进行“扩充”，就可以得到有该二叉树所扩充的二叉树。有两棵二叉树</a:t>
            </a:r>
            <a:r>
              <a:rPr lang="en-US" altLang="x-none" sz="2800" b="1" dirty="0">
                <a:latin typeface="Times New Roman" panose="02020603050405020304" pitchFamily="2" charset="0"/>
                <a:ea typeface="宋体" panose="02010600030101010101" pitchFamily="2" charset="-122"/>
              </a:rPr>
              <a:t>T</a:t>
            </a:r>
            <a:r>
              <a:rPr lang="en-US" altLang="x-none" sz="2800" b="1" baseline="-20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及其扩充的二叉树</a:t>
            </a:r>
            <a:r>
              <a:rPr lang="en-US" altLang="x-none" sz="2800" b="1" dirty="0">
                <a:latin typeface="Times New Roman" panose="02020603050405020304" pitchFamily="2" charset="0"/>
                <a:ea typeface="宋体" panose="02010600030101010101" pitchFamily="2" charset="-122"/>
              </a:rPr>
              <a:t>T</a:t>
            </a:r>
            <a:r>
              <a:rPr lang="en-US" altLang="x-none" sz="2800" b="1" baseline="-20000"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6-10</a:t>
            </a:r>
            <a:r>
              <a:rPr lang="zh-CN" altLang="en-US" sz="2800" b="1" dirty="0">
                <a:latin typeface="Times New Roman" panose="02020603050405020304" pitchFamily="2" charset="0"/>
                <a:ea typeface="宋体" panose="02010600030101010101" pitchFamily="2" charset="-122"/>
              </a:rPr>
              <a:t>所示。</a:t>
            </a:r>
            <a:endParaRPr lang="zh-CN" altLang="en-US" sz="2800" b="1" dirty="0">
              <a:latin typeface="Times New Roman" panose="02020603050405020304" pitchFamily="2" charset="0"/>
              <a:ea typeface="宋体" panose="02010600030101010101" pitchFamily="2" charset="-122"/>
            </a:endParaRPr>
          </a:p>
        </p:txBody>
      </p:sp>
      <p:grpSp>
        <p:nvGrpSpPr>
          <p:cNvPr id="302082" name="组合 348162"/>
          <p:cNvGrpSpPr/>
          <p:nvPr/>
        </p:nvGrpSpPr>
        <p:grpSpPr>
          <a:xfrm>
            <a:off x="3071813" y="2616200"/>
            <a:ext cx="6697662" cy="3765550"/>
            <a:chOff x="0" y="0"/>
            <a:chExt cx="4219" cy="2372"/>
          </a:xfrm>
        </p:grpSpPr>
        <p:sp>
          <p:nvSpPr>
            <p:cNvPr id="302083" name="矩形 348163"/>
            <p:cNvSpPr/>
            <p:nvPr/>
          </p:nvSpPr>
          <p:spPr>
            <a:xfrm>
              <a:off x="589" y="2132"/>
              <a:ext cx="2722"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6-10</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二叉树</a:t>
              </a:r>
              <a:r>
                <a:rPr lang="en-US" altLang="x-none" sz="2000" b="1" dirty="0">
                  <a:latin typeface="Times New Roman" panose="02020603050405020304" pitchFamily="2" charset="0"/>
                  <a:ea typeface="宋体" panose="02010600030101010101" pitchFamily="2" charset="-122"/>
                </a:rPr>
                <a:t>T</a:t>
              </a:r>
              <a:r>
                <a:rPr lang="en-US" altLang="x-none" sz="2000" b="1" baseline="-20000" dirty="0">
                  <a:latin typeface="Times New Roman" panose="02020603050405020304" pitchFamily="2"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及其扩充</a:t>
              </a:r>
              <a:r>
                <a:rPr lang="zh-CN" altLang="en-US" sz="2000" b="1" dirty="0">
                  <a:latin typeface="Times New Roman" panose="02020603050405020304" pitchFamily="2" charset="0"/>
                  <a:ea typeface="宋体" panose="02010600030101010101" pitchFamily="2" charset="-122"/>
                </a:rPr>
                <a:t>二叉树</a:t>
              </a:r>
              <a:r>
                <a:rPr lang="en-US" altLang="x-none" sz="2000" b="1" dirty="0">
                  <a:latin typeface="Times New Roman" panose="02020603050405020304" pitchFamily="2" charset="0"/>
                  <a:ea typeface="宋体" panose="02010600030101010101" pitchFamily="2" charset="-122"/>
                </a:rPr>
                <a:t>T</a:t>
              </a:r>
              <a:r>
                <a:rPr lang="en-US" altLang="x-none" sz="2000" b="1" baseline="-20000" dirty="0">
                  <a:latin typeface="Times New Roman" panose="02020603050405020304" pitchFamily="2" charset="0"/>
                  <a:ea typeface="宋体" panose="02010600030101010101" pitchFamily="2" charset="-122"/>
                </a:rPr>
                <a:t>2</a:t>
              </a:r>
              <a:endParaRPr lang="en-US" altLang="x-none" sz="2000" b="1" baseline="-20000" dirty="0">
                <a:latin typeface="Times New Roman" panose="02020603050405020304" pitchFamily="2" charset="0"/>
                <a:ea typeface="宋体" panose="02010600030101010101" pitchFamily="2" charset="-122"/>
              </a:endParaRPr>
            </a:p>
          </p:txBody>
        </p:sp>
        <p:grpSp>
          <p:nvGrpSpPr>
            <p:cNvPr id="302084" name="组合 348164"/>
            <p:cNvGrpSpPr/>
            <p:nvPr/>
          </p:nvGrpSpPr>
          <p:grpSpPr>
            <a:xfrm>
              <a:off x="0" y="256"/>
              <a:ext cx="1451" cy="1819"/>
              <a:chOff x="0" y="0"/>
              <a:chExt cx="1451" cy="1819"/>
            </a:xfrm>
          </p:grpSpPr>
          <p:grpSp>
            <p:nvGrpSpPr>
              <p:cNvPr id="302085" name="组合 348165"/>
              <p:cNvGrpSpPr/>
              <p:nvPr/>
            </p:nvGrpSpPr>
            <p:grpSpPr>
              <a:xfrm>
                <a:off x="0" y="0"/>
                <a:ext cx="1443" cy="1521"/>
                <a:chOff x="0" y="0"/>
                <a:chExt cx="1443" cy="1521"/>
              </a:xfrm>
            </p:grpSpPr>
            <p:sp>
              <p:nvSpPr>
                <p:cNvPr id="302086" name="椭圆 348166"/>
                <p:cNvSpPr/>
                <p:nvPr/>
              </p:nvSpPr>
              <p:spPr>
                <a:xfrm>
                  <a:off x="730" y="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sp>
              <p:nvSpPr>
                <p:cNvPr id="302087" name="椭圆 348167"/>
                <p:cNvSpPr/>
                <p:nvPr/>
              </p:nvSpPr>
              <p:spPr>
                <a:xfrm>
                  <a:off x="272" y="388"/>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B</a:t>
                  </a:r>
                  <a:endParaRPr lang="en-US" altLang="x-none" sz="2400" b="1" dirty="0">
                    <a:latin typeface="Times New Roman" panose="02020603050405020304" pitchFamily="2" charset="0"/>
                    <a:ea typeface="宋体" panose="02010600030101010101" pitchFamily="2" charset="-122"/>
                  </a:endParaRPr>
                </a:p>
              </p:txBody>
            </p:sp>
            <p:sp>
              <p:nvSpPr>
                <p:cNvPr id="302088" name="椭圆 348168"/>
                <p:cNvSpPr/>
                <p:nvPr/>
              </p:nvSpPr>
              <p:spPr>
                <a:xfrm>
                  <a:off x="1216" y="347"/>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sp>
              <p:nvSpPr>
                <p:cNvPr id="302089" name="椭圆 348169"/>
                <p:cNvSpPr/>
                <p:nvPr/>
              </p:nvSpPr>
              <p:spPr>
                <a:xfrm>
                  <a:off x="0" y="833"/>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sp>
              <p:nvSpPr>
                <p:cNvPr id="302090" name="椭圆 348170"/>
                <p:cNvSpPr/>
                <p:nvPr/>
              </p:nvSpPr>
              <p:spPr>
                <a:xfrm>
                  <a:off x="567" y="836"/>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E</a:t>
                  </a:r>
                  <a:endParaRPr lang="en-US" altLang="x-none" sz="2400" b="1" dirty="0">
                    <a:latin typeface="Times New Roman" panose="02020603050405020304" pitchFamily="2" charset="0"/>
                    <a:ea typeface="宋体" panose="02010600030101010101" pitchFamily="2" charset="-122"/>
                  </a:endParaRPr>
                </a:p>
              </p:txBody>
            </p:sp>
            <p:sp>
              <p:nvSpPr>
                <p:cNvPr id="302091" name="椭圆 348171"/>
                <p:cNvSpPr/>
                <p:nvPr/>
              </p:nvSpPr>
              <p:spPr>
                <a:xfrm>
                  <a:off x="976" y="793"/>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F</a:t>
                  </a:r>
                  <a:endParaRPr lang="en-US" altLang="x-none" sz="2400" b="1" dirty="0">
                    <a:latin typeface="Times New Roman" panose="02020603050405020304" pitchFamily="2" charset="0"/>
                    <a:ea typeface="宋体" panose="02010600030101010101" pitchFamily="2" charset="-122"/>
                  </a:endParaRPr>
                </a:p>
              </p:txBody>
            </p:sp>
            <p:sp>
              <p:nvSpPr>
                <p:cNvPr id="302092" name="直接连接符 348172"/>
                <p:cNvSpPr/>
                <p:nvPr/>
              </p:nvSpPr>
              <p:spPr>
                <a:xfrm flipH="1">
                  <a:off x="456" y="177"/>
                  <a:ext cx="295" cy="226"/>
                </a:xfrm>
                <a:prstGeom prst="line">
                  <a:avLst/>
                </a:prstGeom>
                <a:ln w="9525" cap="flat" cmpd="sng">
                  <a:solidFill>
                    <a:schemeClr val="tx1"/>
                  </a:solidFill>
                  <a:prstDash val="solid"/>
                  <a:round/>
                  <a:headEnd type="none" w="med" len="med"/>
                  <a:tailEnd type="none" w="med" len="med"/>
                </a:ln>
              </p:spPr>
            </p:sp>
            <p:sp>
              <p:nvSpPr>
                <p:cNvPr id="302093" name="直接连接符 348173"/>
                <p:cNvSpPr/>
                <p:nvPr/>
              </p:nvSpPr>
              <p:spPr>
                <a:xfrm>
                  <a:off x="952" y="179"/>
                  <a:ext cx="297" cy="192"/>
                </a:xfrm>
                <a:prstGeom prst="line">
                  <a:avLst/>
                </a:prstGeom>
                <a:ln w="9525" cap="flat" cmpd="sng">
                  <a:solidFill>
                    <a:schemeClr val="tx1"/>
                  </a:solidFill>
                  <a:prstDash val="solid"/>
                  <a:round/>
                  <a:headEnd type="none" w="med" len="med"/>
                  <a:tailEnd type="none" w="med" len="med"/>
                </a:ln>
              </p:spPr>
            </p:sp>
            <p:sp>
              <p:nvSpPr>
                <p:cNvPr id="302094" name="直接连接符 348174"/>
                <p:cNvSpPr/>
                <p:nvPr/>
              </p:nvSpPr>
              <p:spPr>
                <a:xfrm flipH="1">
                  <a:off x="114" y="589"/>
                  <a:ext cx="192" cy="240"/>
                </a:xfrm>
                <a:prstGeom prst="line">
                  <a:avLst/>
                </a:prstGeom>
                <a:ln w="9525" cap="flat" cmpd="sng">
                  <a:solidFill>
                    <a:schemeClr val="tx1"/>
                  </a:solidFill>
                  <a:prstDash val="solid"/>
                  <a:round/>
                  <a:headEnd type="none" w="med" len="med"/>
                  <a:tailEnd type="none" w="med" len="med"/>
                </a:ln>
              </p:spPr>
            </p:sp>
            <p:sp>
              <p:nvSpPr>
                <p:cNvPr id="302095" name="直接连接符 348175"/>
                <p:cNvSpPr/>
                <p:nvPr/>
              </p:nvSpPr>
              <p:spPr>
                <a:xfrm>
                  <a:off x="441" y="595"/>
                  <a:ext cx="213" cy="242"/>
                </a:xfrm>
                <a:prstGeom prst="line">
                  <a:avLst/>
                </a:prstGeom>
                <a:ln w="9525" cap="flat" cmpd="sng">
                  <a:solidFill>
                    <a:schemeClr val="tx1"/>
                  </a:solidFill>
                  <a:prstDash val="solid"/>
                  <a:round/>
                  <a:headEnd type="none" w="med" len="med"/>
                  <a:tailEnd type="none" w="med" len="med"/>
                </a:ln>
              </p:spPr>
            </p:sp>
            <p:sp>
              <p:nvSpPr>
                <p:cNvPr id="302096" name="直接连接符 348176"/>
                <p:cNvSpPr/>
                <p:nvPr/>
              </p:nvSpPr>
              <p:spPr>
                <a:xfrm flipH="1">
                  <a:off x="1072" y="553"/>
                  <a:ext cx="192" cy="240"/>
                </a:xfrm>
                <a:prstGeom prst="line">
                  <a:avLst/>
                </a:prstGeom>
                <a:ln w="9525" cap="flat" cmpd="sng">
                  <a:solidFill>
                    <a:schemeClr val="tx1"/>
                  </a:solidFill>
                  <a:prstDash val="solid"/>
                  <a:round/>
                  <a:headEnd type="none" w="med" len="med"/>
                  <a:tailEnd type="none" w="med" len="med"/>
                </a:ln>
              </p:spPr>
            </p:sp>
            <p:sp>
              <p:nvSpPr>
                <p:cNvPr id="302097" name="椭圆 348177"/>
                <p:cNvSpPr/>
                <p:nvPr/>
              </p:nvSpPr>
              <p:spPr>
                <a:xfrm>
                  <a:off x="819" y="1294"/>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G</a:t>
                  </a:r>
                  <a:endParaRPr lang="en-US" altLang="x-none" sz="2400" b="1" dirty="0">
                    <a:latin typeface="Times New Roman" panose="02020603050405020304" pitchFamily="2" charset="0"/>
                    <a:ea typeface="宋体" panose="02010600030101010101" pitchFamily="2" charset="-122"/>
                  </a:endParaRPr>
                </a:p>
              </p:txBody>
            </p:sp>
            <p:sp>
              <p:nvSpPr>
                <p:cNvPr id="302098" name="直接连接符 348178"/>
                <p:cNvSpPr/>
                <p:nvPr/>
              </p:nvSpPr>
              <p:spPr>
                <a:xfrm>
                  <a:off x="740" y="1050"/>
                  <a:ext cx="192" cy="240"/>
                </a:xfrm>
                <a:prstGeom prst="line">
                  <a:avLst/>
                </a:prstGeom>
                <a:ln w="9525" cap="flat" cmpd="sng">
                  <a:solidFill>
                    <a:schemeClr val="tx1"/>
                  </a:solidFill>
                  <a:prstDash val="solid"/>
                  <a:round/>
                  <a:headEnd type="none" w="med" len="med"/>
                  <a:tailEnd type="none" w="med" len="med"/>
                </a:ln>
              </p:spPr>
            </p:sp>
          </p:grpSp>
          <p:sp>
            <p:nvSpPr>
              <p:cNvPr id="302099" name="矩形 348179"/>
              <p:cNvSpPr/>
              <p:nvPr/>
            </p:nvSpPr>
            <p:spPr>
              <a:xfrm>
                <a:off x="181" y="1579"/>
                <a:ext cx="1270"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二叉树</a:t>
                </a:r>
                <a:r>
                  <a:rPr lang="en-US" altLang="x-none" sz="2000" b="1" dirty="0">
                    <a:latin typeface="Times New Roman" panose="02020603050405020304" pitchFamily="2" charset="0"/>
                    <a:ea typeface="宋体" panose="02010600030101010101" pitchFamily="2" charset="-122"/>
                  </a:rPr>
                  <a:t>T</a:t>
                </a:r>
                <a:r>
                  <a:rPr lang="en-US" altLang="x-none" sz="2000" b="1" baseline="-20000" dirty="0">
                    <a:latin typeface="Times New Roman" panose="02020603050405020304" pitchFamily="2" charset="0"/>
                    <a:ea typeface="宋体" panose="02010600030101010101" pitchFamily="2" charset="-122"/>
                  </a:rPr>
                  <a:t>1</a:t>
                </a:r>
                <a:endParaRPr lang="en-US" altLang="x-none" sz="2000" b="1" baseline="-20000" dirty="0">
                  <a:latin typeface="Times New Roman" panose="02020603050405020304" pitchFamily="2" charset="0"/>
                  <a:ea typeface="宋体" panose="02010600030101010101" pitchFamily="2" charset="-122"/>
                </a:endParaRPr>
              </a:p>
            </p:txBody>
          </p:sp>
        </p:grpSp>
        <p:grpSp>
          <p:nvGrpSpPr>
            <p:cNvPr id="302100" name="组合 348180"/>
            <p:cNvGrpSpPr/>
            <p:nvPr/>
          </p:nvGrpSpPr>
          <p:grpSpPr>
            <a:xfrm>
              <a:off x="2041" y="0"/>
              <a:ext cx="2178" cy="2058"/>
              <a:chOff x="0" y="0"/>
              <a:chExt cx="2178" cy="2058"/>
            </a:xfrm>
          </p:grpSpPr>
          <p:sp>
            <p:nvSpPr>
              <p:cNvPr id="302101" name="矩形 348181"/>
              <p:cNvSpPr/>
              <p:nvPr/>
            </p:nvSpPr>
            <p:spPr>
              <a:xfrm>
                <a:off x="318" y="1818"/>
                <a:ext cx="1860"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a:t>
                </a:r>
                <a:r>
                  <a:rPr lang="en-US" altLang="x-none" sz="2000" b="1" dirty="0">
                    <a:latin typeface="Arial" panose="020B0604020202020204" pitchFamily="34" charset="0"/>
                    <a:ea typeface="宋体" panose="02010600030101010101" pitchFamily="2" charset="-122"/>
                  </a:rPr>
                  <a:t>   </a:t>
                </a:r>
                <a:r>
                  <a:rPr lang="en-US" altLang="x-none" sz="2000" b="1" dirty="0">
                    <a:latin typeface="Times New Roman" panose="02020603050405020304" pitchFamily="2" charset="0"/>
                    <a:ea typeface="宋体" panose="02010600030101010101" pitchFamily="2" charset="-122"/>
                  </a:rPr>
                  <a:t>T</a:t>
                </a:r>
                <a:r>
                  <a:rPr lang="en-US" altLang="x-none" sz="2000" b="1" baseline="-20000" dirty="0">
                    <a:latin typeface="Times New Roman" panose="02020603050405020304" pitchFamily="2"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的扩充</a:t>
                </a:r>
                <a:r>
                  <a:rPr lang="zh-CN" altLang="en-US" sz="2000" b="1" dirty="0">
                    <a:latin typeface="Times New Roman" panose="02020603050405020304" pitchFamily="2" charset="0"/>
                    <a:ea typeface="宋体" panose="02010600030101010101" pitchFamily="2" charset="-122"/>
                  </a:rPr>
                  <a:t>二叉树</a:t>
                </a:r>
                <a:r>
                  <a:rPr lang="en-US" altLang="x-none" sz="2000" b="1" dirty="0">
                    <a:latin typeface="Times New Roman" panose="02020603050405020304" pitchFamily="2" charset="0"/>
                    <a:ea typeface="宋体" panose="02010600030101010101" pitchFamily="2" charset="-122"/>
                  </a:rPr>
                  <a:t>T</a:t>
                </a:r>
                <a:r>
                  <a:rPr lang="en-US" altLang="x-none" sz="2000" b="1" baseline="-20000" dirty="0">
                    <a:latin typeface="Times New Roman" panose="02020603050405020304" pitchFamily="2" charset="0"/>
                    <a:ea typeface="宋体" panose="02010600030101010101" pitchFamily="2" charset="-122"/>
                  </a:rPr>
                  <a:t>2</a:t>
                </a:r>
                <a:endParaRPr lang="en-US" altLang="x-none" sz="2000" b="1" baseline="-20000" dirty="0">
                  <a:latin typeface="Times New Roman" panose="02020603050405020304" pitchFamily="2" charset="0"/>
                  <a:ea typeface="宋体" panose="02010600030101010101" pitchFamily="2" charset="-122"/>
                </a:endParaRPr>
              </a:p>
            </p:txBody>
          </p:sp>
          <p:grpSp>
            <p:nvGrpSpPr>
              <p:cNvPr id="302102" name="组合 348182"/>
              <p:cNvGrpSpPr/>
              <p:nvPr/>
            </p:nvGrpSpPr>
            <p:grpSpPr>
              <a:xfrm>
                <a:off x="0" y="0"/>
                <a:ext cx="2054" cy="1734"/>
                <a:chOff x="0" y="0"/>
                <a:chExt cx="2054" cy="1734"/>
              </a:xfrm>
            </p:grpSpPr>
            <p:sp>
              <p:nvSpPr>
                <p:cNvPr id="302103" name="椭圆 348183"/>
                <p:cNvSpPr/>
                <p:nvPr/>
              </p:nvSpPr>
              <p:spPr>
                <a:xfrm>
                  <a:off x="1043" y="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sp>
              <p:nvSpPr>
                <p:cNvPr id="302104" name="椭圆 348184"/>
                <p:cNvSpPr/>
                <p:nvPr/>
              </p:nvSpPr>
              <p:spPr>
                <a:xfrm>
                  <a:off x="513" y="380"/>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B</a:t>
                  </a:r>
                  <a:endParaRPr lang="en-US" altLang="x-none" sz="2400" b="1" dirty="0">
                    <a:latin typeface="Times New Roman" panose="02020603050405020304" pitchFamily="2" charset="0"/>
                    <a:ea typeface="宋体" panose="02010600030101010101" pitchFamily="2" charset="-122"/>
                  </a:endParaRPr>
                </a:p>
              </p:txBody>
            </p:sp>
            <p:sp>
              <p:nvSpPr>
                <p:cNvPr id="302105" name="椭圆 348185"/>
                <p:cNvSpPr/>
                <p:nvPr/>
              </p:nvSpPr>
              <p:spPr>
                <a:xfrm>
                  <a:off x="1702" y="339"/>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sp>
              <p:nvSpPr>
                <p:cNvPr id="302106" name="椭圆 348186"/>
                <p:cNvSpPr/>
                <p:nvPr/>
              </p:nvSpPr>
              <p:spPr>
                <a:xfrm>
                  <a:off x="195" y="756"/>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sp>
              <p:nvSpPr>
                <p:cNvPr id="302107" name="椭圆 348187"/>
                <p:cNvSpPr/>
                <p:nvPr/>
              </p:nvSpPr>
              <p:spPr>
                <a:xfrm>
                  <a:off x="808" y="756"/>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E</a:t>
                  </a:r>
                  <a:endParaRPr lang="en-US" altLang="x-none" sz="2400" b="1" dirty="0">
                    <a:latin typeface="Times New Roman" panose="02020603050405020304" pitchFamily="2" charset="0"/>
                    <a:ea typeface="宋体" panose="02010600030101010101" pitchFamily="2" charset="-122"/>
                  </a:endParaRPr>
                </a:p>
              </p:txBody>
            </p:sp>
            <p:sp>
              <p:nvSpPr>
                <p:cNvPr id="302108" name="椭圆 348188"/>
                <p:cNvSpPr/>
                <p:nvPr/>
              </p:nvSpPr>
              <p:spPr>
                <a:xfrm>
                  <a:off x="1520" y="753"/>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F</a:t>
                  </a:r>
                  <a:endParaRPr lang="en-US" altLang="x-none" sz="2400" b="1" dirty="0">
                    <a:latin typeface="Times New Roman" panose="02020603050405020304" pitchFamily="2" charset="0"/>
                    <a:ea typeface="宋体" panose="02010600030101010101" pitchFamily="2" charset="-122"/>
                  </a:endParaRPr>
                </a:p>
              </p:txBody>
            </p:sp>
            <p:sp>
              <p:nvSpPr>
                <p:cNvPr id="302109" name="直接连接符 348189"/>
                <p:cNvSpPr/>
                <p:nvPr/>
              </p:nvSpPr>
              <p:spPr>
                <a:xfrm flipH="1">
                  <a:off x="712" y="177"/>
                  <a:ext cx="352" cy="232"/>
                </a:xfrm>
                <a:prstGeom prst="line">
                  <a:avLst/>
                </a:prstGeom>
                <a:ln w="9525" cap="flat" cmpd="sng">
                  <a:solidFill>
                    <a:schemeClr val="tx1"/>
                  </a:solidFill>
                  <a:prstDash val="solid"/>
                  <a:round/>
                  <a:headEnd type="none" w="med" len="med"/>
                  <a:tailEnd type="none" w="med" len="med"/>
                </a:ln>
              </p:spPr>
            </p:sp>
            <p:sp>
              <p:nvSpPr>
                <p:cNvPr id="302110" name="直接连接符 348190"/>
                <p:cNvSpPr/>
                <p:nvPr/>
              </p:nvSpPr>
              <p:spPr>
                <a:xfrm>
                  <a:off x="1249" y="171"/>
                  <a:ext cx="475" cy="208"/>
                </a:xfrm>
                <a:prstGeom prst="line">
                  <a:avLst/>
                </a:prstGeom>
                <a:ln w="9525" cap="flat" cmpd="sng">
                  <a:solidFill>
                    <a:schemeClr val="tx1"/>
                  </a:solidFill>
                  <a:prstDash val="solid"/>
                  <a:round/>
                  <a:headEnd type="none" w="med" len="med"/>
                  <a:tailEnd type="none" w="med" len="med"/>
                </a:ln>
              </p:spPr>
            </p:sp>
            <p:sp>
              <p:nvSpPr>
                <p:cNvPr id="302111" name="直接连接符 348191"/>
                <p:cNvSpPr/>
                <p:nvPr/>
              </p:nvSpPr>
              <p:spPr>
                <a:xfrm flipH="1">
                  <a:off x="323" y="582"/>
                  <a:ext cx="227" cy="182"/>
                </a:xfrm>
                <a:prstGeom prst="line">
                  <a:avLst/>
                </a:prstGeom>
                <a:ln w="9525" cap="flat" cmpd="sng">
                  <a:solidFill>
                    <a:schemeClr val="tx1"/>
                  </a:solidFill>
                  <a:prstDash val="solid"/>
                  <a:round/>
                  <a:headEnd type="none" w="med" len="med"/>
                  <a:tailEnd type="none" w="med" len="med"/>
                </a:ln>
              </p:spPr>
            </p:sp>
            <p:sp>
              <p:nvSpPr>
                <p:cNvPr id="302112" name="直接连接符 348192"/>
                <p:cNvSpPr/>
                <p:nvPr/>
              </p:nvSpPr>
              <p:spPr>
                <a:xfrm>
                  <a:off x="682" y="587"/>
                  <a:ext cx="185" cy="177"/>
                </a:xfrm>
                <a:prstGeom prst="line">
                  <a:avLst/>
                </a:prstGeom>
                <a:ln w="9525" cap="flat" cmpd="sng">
                  <a:solidFill>
                    <a:schemeClr val="tx1"/>
                  </a:solidFill>
                  <a:prstDash val="solid"/>
                  <a:round/>
                  <a:headEnd type="none" w="med" len="med"/>
                  <a:tailEnd type="none" w="med" len="med"/>
                </a:ln>
              </p:spPr>
            </p:sp>
            <p:sp>
              <p:nvSpPr>
                <p:cNvPr id="302113" name="直接连接符 348193"/>
                <p:cNvSpPr/>
                <p:nvPr/>
              </p:nvSpPr>
              <p:spPr>
                <a:xfrm flipH="1">
                  <a:off x="1611" y="545"/>
                  <a:ext cx="139" cy="219"/>
                </a:xfrm>
                <a:prstGeom prst="line">
                  <a:avLst/>
                </a:prstGeom>
                <a:ln w="9525" cap="flat" cmpd="sng">
                  <a:solidFill>
                    <a:schemeClr val="tx1"/>
                  </a:solidFill>
                  <a:prstDash val="solid"/>
                  <a:round/>
                  <a:headEnd type="none" w="med" len="med"/>
                  <a:tailEnd type="none" w="med" len="med"/>
                </a:ln>
              </p:spPr>
            </p:sp>
            <p:sp>
              <p:nvSpPr>
                <p:cNvPr id="302114" name="椭圆 348194"/>
                <p:cNvSpPr/>
                <p:nvPr/>
              </p:nvSpPr>
              <p:spPr>
                <a:xfrm>
                  <a:off x="1060" y="1144"/>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G</a:t>
                  </a:r>
                  <a:endParaRPr lang="en-US" altLang="x-none" sz="2400" b="1" dirty="0">
                    <a:latin typeface="Times New Roman" panose="02020603050405020304" pitchFamily="2" charset="0"/>
                    <a:ea typeface="宋体" panose="02010600030101010101" pitchFamily="2" charset="-122"/>
                  </a:endParaRPr>
                </a:p>
              </p:txBody>
            </p:sp>
            <p:sp>
              <p:nvSpPr>
                <p:cNvPr id="302115" name="直接连接符 348195"/>
                <p:cNvSpPr/>
                <p:nvPr/>
              </p:nvSpPr>
              <p:spPr>
                <a:xfrm>
                  <a:off x="981" y="969"/>
                  <a:ext cx="158" cy="175"/>
                </a:xfrm>
                <a:prstGeom prst="line">
                  <a:avLst/>
                </a:prstGeom>
                <a:ln w="9525" cap="flat" cmpd="sng">
                  <a:solidFill>
                    <a:schemeClr val="tx1"/>
                  </a:solidFill>
                  <a:prstDash val="solid"/>
                  <a:round/>
                  <a:headEnd type="none" w="med" len="med"/>
                  <a:tailEnd type="none" w="med" len="med"/>
                </a:ln>
              </p:spPr>
            </p:sp>
            <p:sp>
              <p:nvSpPr>
                <p:cNvPr id="302116" name="矩形 348196"/>
                <p:cNvSpPr/>
                <p:nvPr/>
              </p:nvSpPr>
              <p:spPr>
                <a:xfrm>
                  <a:off x="336" y="1119"/>
                  <a:ext cx="18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302117" name="矩形 348197"/>
                <p:cNvSpPr/>
                <p:nvPr/>
              </p:nvSpPr>
              <p:spPr>
                <a:xfrm>
                  <a:off x="640" y="1113"/>
                  <a:ext cx="18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302118" name="矩形 348198"/>
                <p:cNvSpPr/>
                <p:nvPr/>
              </p:nvSpPr>
              <p:spPr>
                <a:xfrm>
                  <a:off x="0" y="1103"/>
                  <a:ext cx="18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302119" name="直接连接符 348199"/>
                <p:cNvSpPr/>
                <p:nvPr/>
              </p:nvSpPr>
              <p:spPr>
                <a:xfrm flipH="1">
                  <a:off x="104" y="967"/>
                  <a:ext cx="136" cy="136"/>
                </a:xfrm>
                <a:prstGeom prst="line">
                  <a:avLst/>
                </a:prstGeom>
                <a:ln w="9525" cap="flat" cmpd="sng">
                  <a:solidFill>
                    <a:schemeClr val="tx1"/>
                  </a:solidFill>
                  <a:prstDash val="solid"/>
                  <a:round/>
                  <a:headEnd type="none" w="med" len="med"/>
                  <a:tailEnd type="none" w="med" len="med"/>
                </a:ln>
              </p:spPr>
            </p:sp>
            <p:sp>
              <p:nvSpPr>
                <p:cNvPr id="302120" name="直接连接符 348200"/>
                <p:cNvSpPr/>
                <p:nvPr/>
              </p:nvSpPr>
              <p:spPr>
                <a:xfrm>
                  <a:off x="331" y="983"/>
                  <a:ext cx="91" cy="136"/>
                </a:xfrm>
                <a:prstGeom prst="line">
                  <a:avLst/>
                </a:prstGeom>
                <a:ln w="9525" cap="flat" cmpd="sng">
                  <a:solidFill>
                    <a:schemeClr val="tx1"/>
                  </a:solidFill>
                  <a:prstDash val="solid"/>
                  <a:round/>
                  <a:headEnd type="none" w="med" len="med"/>
                  <a:tailEnd type="none" w="med" len="med"/>
                </a:ln>
              </p:spPr>
            </p:sp>
            <p:sp>
              <p:nvSpPr>
                <p:cNvPr id="302121" name="直接连接符 348201"/>
                <p:cNvSpPr/>
                <p:nvPr/>
              </p:nvSpPr>
              <p:spPr>
                <a:xfrm flipH="1">
                  <a:off x="723" y="977"/>
                  <a:ext cx="136" cy="136"/>
                </a:xfrm>
                <a:prstGeom prst="line">
                  <a:avLst/>
                </a:prstGeom>
                <a:ln w="9525" cap="flat" cmpd="sng">
                  <a:solidFill>
                    <a:schemeClr val="tx1"/>
                  </a:solidFill>
                  <a:prstDash val="solid"/>
                  <a:round/>
                  <a:headEnd type="none" w="med" len="med"/>
                  <a:tailEnd type="none" w="med" len="med"/>
                </a:ln>
              </p:spPr>
            </p:sp>
            <p:sp>
              <p:nvSpPr>
                <p:cNvPr id="302122" name="矩形 348202"/>
                <p:cNvSpPr/>
                <p:nvPr/>
              </p:nvSpPr>
              <p:spPr>
                <a:xfrm>
                  <a:off x="1239" y="1507"/>
                  <a:ext cx="18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302123" name="矩形 348203"/>
                <p:cNvSpPr/>
                <p:nvPr/>
              </p:nvSpPr>
              <p:spPr>
                <a:xfrm>
                  <a:off x="903" y="1507"/>
                  <a:ext cx="18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302124" name="直接连接符 348204"/>
                <p:cNvSpPr/>
                <p:nvPr/>
              </p:nvSpPr>
              <p:spPr>
                <a:xfrm flipH="1">
                  <a:off x="1007" y="1363"/>
                  <a:ext cx="136" cy="136"/>
                </a:xfrm>
                <a:prstGeom prst="line">
                  <a:avLst/>
                </a:prstGeom>
                <a:ln w="9525" cap="flat" cmpd="sng">
                  <a:solidFill>
                    <a:schemeClr val="tx1"/>
                  </a:solidFill>
                  <a:prstDash val="solid"/>
                  <a:round/>
                  <a:headEnd type="none" w="med" len="med"/>
                  <a:tailEnd type="none" w="med" len="med"/>
                </a:ln>
              </p:spPr>
            </p:sp>
            <p:sp>
              <p:nvSpPr>
                <p:cNvPr id="302125" name="直接连接符 348205"/>
                <p:cNvSpPr/>
                <p:nvPr/>
              </p:nvSpPr>
              <p:spPr>
                <a:xfrm>
                  <a:off x="1234" y="1371"/>
                  <a:ext cx="91" cy="136"/>
                </a:xfrm>
                <a:prstGeom prst="line">
                  <a:avLst/>
                </a:prstGeom>
                <a:ln w="9525" cap="flat" cmpd="sng">
                  <a:solidFill>
                    <a:schemeClr val="tx1"/>
                  </a:solidFill>
                  <a:prstDash val="solid"/>
                  <a:round/>
                  <a:headEnd type="none" w="med" len="med"/>
                  <a:tailEnd type="none" w="med" len="med"/>
                </a:ln>
              </p:spPr>
            </p:sp>
            <p:sp>
              <p:nvSpPr>
                <p:cNvPr id="302126" name="矩形 348206"/>
                <p:cNvSpPr/>
                <p:nvPr/>
              </p:nvSpPr>
              <p:spPr>
                <a:xfrm>
                  <a:off x="1700" y="1110"/>
                  <a:ext cx="18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302127" name="矩形 348207"/>
                <p:cNvSpPr/>
                <p:nvPr/>
              </p:nvSpPr>
              <p:spPr>
                <a:xfrm>
                  <a:off x="1348" y="1118"/>
                  <a:ext cx="18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302128" name="直接连接符 348208"/>
                <p:cNvSpPr/>
                <p:nvPr/>
              </p:nvSpPr>
              <p:spPr>
                <a:xfrm flipH="1">
                  <a:off x="1452" y="982"/>
                  <a:ext cx="136" cy="136"/>
                </a:xfrm>
                <a:prstGeom prst="line">
                  <a:avLst/>
                </a:prstGeom>
                <a:ln w="9525" cap="flat" cmpd="sng">
                  <a:solidFill>
                    <a:schemeClr val="tx1"/>
                  </a:solidFill>
                  <a:prstDash val="solid"/>
                  <a:round/>
                  <a:headEnd type="none" w="med" len="med"/>
                  <a:tailEnd type="none" w="med" len="med"/>
                </a:ln>
              </p:spPr>
            </p:sp>
            <p:sp>
              <p:nvSpPr>
                <p:cNvPr id="302129" name="直接连接符 348209"/>
                <p:cNvSpPr/>
                <p:nvPr/>
              </p:nvSpPr>
              <p:spPr>
                <a:xfrm>
                  <a:off x="1695" y="974"/>
                  <a:ext cx="91" cy="136"/>
                </a:xfrm>
                <a:prstGeom prst="line">
                  <a:avLst/>
                </a:prstGeom>
                <a:ln w="9525" cap="flat" cmpd="sng">
                  <a:solidFill>
                    <a:schemeClr val="tx1"/>
                  </a:solidFill>
                  <a:prstDash val="solid"/>
                  <a:round/>
                  <a:headEnd type="none" w="med" len="med"/>
                  <a:tailEnd type="none" w="med" len="med"/>
                </a:ln>
              </p:spPr>
            </p:sp>
            <p:sp>
              <p:nvSpPr>
                <p:cNvPr id="302130" name="矩形 348210"/>
                <p:cNvSpPr/>
                <p:nvPr/>
              </p:nvSpPr>
              <p:spPr>
                <a:xfrm>
                  <a:off x="1873" y="697"/>
                  <a:ext cx="181"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
              <p:nvSpPr>
                <p:cNvPr id="302131" name="直接连接符 348211"/>
                <p:cNvSpPr/>
                <p:nvPr/>
              </p:nvSpPr>
              <p:spPr>
                <a:xfrm>
                  <a:off x="1868" y="561"/>
                  <a:ext cx="91" cy="136"/>
                </a:xfrm>
                <a:prstGeom prst="line">
                  <a:avLst/>
                </a:prstGeom>
                <a:ln w="9525" cap="flat" cmpd="sng">
                  <a:solidFill>
                    <a:schemeClr val="tx1"/>
                  </a:solidFill>
                  <a:prstDash val="solid"/>
                  <a:round/>
                  <a:headEnd type="none" w="med" len="med"/>
                  <a:tailEnd type="none" w="med" len="med"/>
                </a:ln>
              </p:spPr>
            </p:sp>
          </p:gr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5" name="矩形 349185"/>
          <p:cNvSpPr/>
          <p:nvPr/>
        </p:nvSpPr>
        <p:spPr>
          <a:xfrm>
            <a:off x="1703388" y="188913"/>
            <a:ext cx="8785225" cy="6207125"/>
          </a:xfrm>
          <a:prstGeom prst="rect">
            <a:avLst/>
          </a:prstGeom>
          <a:noFill/>
          <a:ln w="9525">
            <a:noFill/>
          </a:ln>
        </p:spPr>
        <p:txBody>
          <a:bodyPr anchor="t">
            <a:spAutoFit/>
          </a:bodyPr>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二叉树的扩充方法是：在二叉树中结点的每一个空链域处增加一个扩充的结点</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总是叶子结点，用方框“□”表示</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。对于二叉树的结点值：</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char</a:t>
            </a:r>
            <a:r>
              <a:rPr lang="zh-CN" altLang="en-US" sz="2800" b="1" dirty="0">
                <a:latin typeface="Times New Roman" panose="02020603050405020304" pitchFamily="2" charset="0"/>
                <a:ea typeface="宋体" panose="02010600030101010101" pitchFamily="2" charset="-122"/>
              </a:rPr>
              <a:t>类型：扩充结点值为“？”；</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int</a:t>
            </a:r>
            <a:r>
              <a:rPr lang="zh-CN" altLang="en-US" sz="2800" b="1" dirty="0">
                <a:latin typeface="Times New Roman" panose="02020603050405020304" pitchFamily="2" charset="0"/>
                <a:ea typeface="宋体" panose="02010600030101010101" pitchFamily="2" charset="-122"/>
              </a:rPr>
              <a:t>类型：扩充结点值为</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或</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下面的算法是二叉树的前序创建的递归算法，读入一棵二叉树对应的扩充二叉树的前序遍历的结点值序列。每读入一个结点值就进行分析：</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若是扩充结点值：令根指针为</a:t>
            </a:r>
            <a:r>
              <a:rPr lang="en-US" altLang="x-none" sz="2800" b="1" dirty="0">
                <a:latin typeface="Times New Roman" panose="02020603050405020304" pitchFamily="2" charset="0"/>
                <a:ea typeface="宋体" panose="02010600030101010101" pitchFamily="2" charset="-122"/>
              </a:rPr>
              <a:t>NULL</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若是</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正常</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结点值：动态地为根指针分配一个结点，将该值赋给根结点，然后递归地创建根的左子树和右子树。</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29" name="文本框 350209"/>
          <p:cNvSpPr txBox="1"/>
          <p:nvPr/>
        </p:nvSpPr>
        <p:spPr>
          <a:xfrm>
            <a:off x="1676400" y="152400"/>
            <a:ext cx="8839200" cy="6711950"/>
          </a:xfrm>
          <a:prstGeom prst="rect">
            <a:avLst/>
          </a:prstGeom>
          <a:noFill/>
          <a:ln w="9525">
            <a:noFill/>
          </a:ln>
        </p:spPr>
        <p:txBody>
          <a:bodyPr anchor="t">
            <a:spAutoFit/>
          </a:bodyPr>
          <a:p>
            <a:pPr>
              <a:spcBef>
                <a:spcPct val="20000"/>
              </a:spcBef>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楷体_GB2312" pitchFamily="1" charset="-122"/>
            </a:endParaRPr>
          </a:p>
          <a:p>
            <a:pPr>
              <a:spcBef>
                <a:spcPct val="20000"/>
              </a:spcBef>
            </a:pPr>
            <a:r>
              <a:rPr lang="en-US" altLang="x-none" sz="2800" b="1" dirty="0">
                <a:latin typeface="Times New Roman" panose="02020603050405020304" pitchFamily="2" charset="0"/>
                <a:ea typeface="楷体_GB2312" pitchFamily="1" charset="-122"/>
              </a:rPr>
              <a:t>#define NULLKY  ‘?’</a:t>
            </a:r>
            <a:endParaRPr lang="en-US" altLang="x-none" sz="2800" b="1" dirty="0">
              <a:latin typeface="Times New Roman" panose="02020603050405020304" pitchFamily="2" charset="0"/>
              <a:ea typeface="楷体_GB2312" pitchFamily="1" charset="-122"/>
            </a:endParaRPr>
          </a:p>
          <a:p>
            <a:pPr>
              <a:spcBef>
                <a:spcPct val="20000"/>
              </a:spcBef>
            </a:pPr>
            <a:r>
              <a:rPr lang="en-US" altLang="x-none" sz="2800" b="1" dirty="0">
                <a:latin typeface="Times New Roman" panose="02020603050405020304" pitchFamily="2" charset="0"/>
                <a:ea typeface="楷体_GB2312" pitchFamily="1" charset="-122"/>
              </a:rPr>
              <a:t>#define </a:t>
            </a:r>
            <a:r>
              <a:rPr lang="en-US" altLang="x-none" sz="2800" b="1" dirty="0">
                <a:latin typeface="Times New Roman" panose="02020603050405020304" pitchFamily="2" charset="0"/>
                <a:ea typeface="宋体" panose="02010600030101010101" pitchFamily="2" charset="-122"/>
              </a:rPr>
              <a:t>MAX_NODE </a:t>
            </a:r>
            <a:r>
              <a:rPr lang="en-US" altLang="x-none" sz="2800" b="1" dirty="0">
                <a:latin typeface="Times New Roman" panose="02020603050405020304" pitchFamily="2" charset="0"/>
                <a:ea typeface="楷体_GB2312" pitchFamily="1" charset="-122"/>
              </a:rPr>
              <a:t>  50</a:t>
            </a:r>
            <a:endParaRPr lang="en-US" altLang="x-none" sz="2800" b="1" dirty="0">
              <a:latin typeface="Times New Roman" panose="02020603050405020304" pitchFamily="2" charset="0"/>
              <a:ea typeface="楷体_GB2312" pitchFamily="1" charset="-122"/>
            </a:endParaRPr>
          </a:p>
          <a:p>
            <a:pPr>
              <a:spcBef>
                <a:spcPct val="20000"/>
              </a:spcBef>
            </a:pPr>
            <a:r>
              <a:rPr lang="en-US" altLang="x-none" sz="2800" b="1" dirty="0">
                <a:latin typeface="Times New Roman" panose="02020603050405020304" pitchFamily="2" charset="0"/>
                <a:ea typeface="楷体_GB2312" pitchFamily="1" charset="-122"/>
              </a:rPr>
              <a:t>typedef struct BTNode</a:t>
            </a:r>
            <a:endParaRPr lang="en-US" altLang="x-none" sz="2800" b="1" dirty="0">
              <a:latin typeface="Times New Roman" panose="02020603050405020304" pitchFamily="2" charset="0"/>
              <a:ea typeface="楷体_GB2312" pitchFamily="1" charset="-122"/>
            </a:endParaRPr>
          </a:p>
          <a:p>
            <a:pPr marL="355600" lvl="1" indent="0" eaLnBrk="1" hangingPunct="1">
              <a:spcBef>
                <a:spcPct val="20000"/>
              </a:spcBef>
            </a:pPr>
            <a:r>
              <a:rPr lang="en-US" altLang="x-none" sz="2800" b="1" dirty="0">
                <a:latin typeface="Times New Roman" panose="02020603050405020304" pitchFamily="2" charset="0"/>
                <a:ea typeface="楷体_GB2312" pitchFamily="1" charset="-122"/>
              </a:rPr>
              <a:t>{  char  data ;</a:t>
            </a:r>
            <a:endParaRPr lang="en-US" altLang="x-none" sz="2800" b="1" dirty="0">
              <a:latin typeface="Times New Roman" panose="02020603050405020304" pitchFamily="2" charset="0"/>
              <a:ea typeface="楷体_GB2312" pitchFamily="1" charset="-122"/>
            </a:endParaRPr>
          </a:p>
          <a:p>
            <a:pPr marL="723900" lvl="2" indent="0" eaLnBrk="1" hangingPunct="1">
              <a:spcBef>
                <a:spcPct val="20000"/>
              </a:spcBef>
            </a:pPr>
            <a:r>
              <a:rPr lang="en-US" altLang="x-none" sz="2800" b="1" dirty="0">
                <a:latin typeface="Times New Roman" panose="02020603050405020304" pitchFamily="2" charset="0"/>
                <a:ea typeface="楷体_GB2312" pitchFamily="1" charset="-122"/>
              </a:rPr>
              <a:t>struct BTNode *Lchild , *Rchild ;</a:t>
            </a:r>
            <a:endParaRPr lang="en-US" altLang="x-none" sz="2800" b="1" dirty="0">
              <a:latin typeface="Times New Roman" panose="02020603050405020304" pitchFamily="2" charset="0"/>
              <a:ea typeface="楷体_GB2312" pitchFamily="1" charset="-122"/>
            </a:endParaRPr>
          </a:p>
          <a:p>
            <a:pPr marL="355600" lvl="1" indent="0" eaLnBrk="1" hangingPunct="1">
              <a:spcBef>
                <a:spcPct val="20000"/>
              </a:spcBef>
            </a:pPr>
            <a:r>
              <a:rPr lang="en-US" altLang="x-none" sz="2800" b="1" dirty="0">
                <a:latin typeface="Times New Roman" panose="02020603050405020304" pitchFamily="2" charset="0"/>
                <a:ea typeface="楷体_GB2312" pitchFamily="1" charset="-122"/>
              </a:rPr>
              <a:t>}BTNode ;</a:t>
            </a:r>
            <a:endParaRPr lang="en-US" altLang="x-none" sz="2800" b="1" dirty="0">
              <a:latin typeface="Times New Roman" panose="02020603050405020304" pitchFamily="2" charset="0"/>
              <a:ea typeface="楷体_GB2312" pitchFamily="1" charset="-122"/>
            </a:endParaRPr>
          </a:p>
          <a:p>
            <a:pPr>
              <a:spcBef>
                <a:spcPct val="20000"/>
              </a:spcBef>
            </a:pPr>
            <a:r>
              <a:rPr lang="en-US" altLang="x-none" sz="2800" b="1" dirty="0">
                <a:latin typeface="Times New Roman" panose="02020603050405020304" pitchFamily="2" charset="0"/>
                <a:ea typeface="楷体_GB2312" pitchFamily="1" charset="-122"/>
              </a:rPr>
              <a:t>BTNode  *Preorder_Create_BTree(BTNode  *T)</a:t>
            </a:r>
            <a:endParaRPr lang="en-US" altLang="x-none" sz="2800" b="1" dirty="0">
              <a:latin typeface="Times New Roman" panose="02020603050405020304" pitchFamily="2" charset="0"/>
              <a:ea typeface="楷体_GB2312" pitchFamily="1" charset="-122"/>
            </a:endParaRPr>
          </a:p>
          <a:p>
            <a:pPr marL="355600" lvl="1" indent="0" eaLnBrk="1" hangingPunct="1">
              <a:spcBef>
                <a:spcPct val="20000"/>
              </a:spcBef>
            </a:pPr>
            <a:r>
              <a:rPr lang="en-US" altLang="x-none" sz="2400" b="1" dirty="0">
                <a:latin typeface="宋体" panose="02010600030101010101" pitchFamily="2" charset="-122"/>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建立链式二叉树，返回指向根结点的指针变量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spcBef>
                <a:spcPct val="20000"/>
              </a:spcBef>
            </a:pPr>
            <a:r>
              <a:rPr lang="en-US" altLang="x-none" sz="2800" b="1" dirty="0">
                <a:latin typeface="Times New Roman" panose="02020603050405020304" pitchFamily="2" charset="0"/>
                <a:ea typeface="楷体_GB2312" pitchFamily="1" charset="-122"/>
              </a:rPr>
              <a:t>{  char ch ; </a:t>
            </a:r>
            <a:endParaRPr lang="en-US" altLang="x-none" sz="2800" b="1" dirty="0">
              <a:latin typeface="Times New Roman" panose="02020603050405020304" pitchFamily="2" charset="0"/>
              <a:ea typeface="楷体_GB2312" pitchFamily="1" charset="-122"/>
            </a:endParaRPr>
          </a:p>
          <a:p>
            <a:pPr marL="723900" lvl="2" indent="0" eaLnBrk="1" hangingPunct="1">
              <a:spcBef>
                <a:spcPct val="20000"/>
              </a:spcBef>
            </a:pPr>
            <a:r>
              <a:rPr lang="en-US" altLang="x-none" sz="2800" b="1" dirty="0">
                <a:latin typeface="Times New Roman" panose="02020603050405020304" pitchFamily="2" charset="0"/>
                <a:ea typeface="楷体_GB2312" pitchFamily="1" charset="-122"/>
              </a:rPr>
              <a:t>ch=getchar() ; </a:t>
            </a:r>
            <a:r>
              <a:rPr lang="en-US" altLang="x-none" sz="2800" b="1" dirty="0">
                <a:latin typeface="Times New Roman" panose="02020603050405020304" pitchFamily="2" charset="0"/>
                <a:ea typeface="宋体" panose="02010600030101010101" pitchFamily="2" charset="-122"/>
              </a:rPr>
              <a:t>getchar();</a:t>
            </a:r>
            <a:r>
              <a:rPr lang="en-US" altLang="x-none" sz="2800"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楷体_GB2312" pitchFamily="1" charset="-122"/>
            </a:endParaRPr>
          </a:p>
          <a:p>
            <a:pPr marL="723900" lvl="2" indent="0" eaLnBrk="1" hangingPunct="1">
              <a:spcBef>
                <a:spcPct val="20000"/>
              </a:spcBef>
            </a:pPr>
            <a:r>
              <a:rPr lang="en-US" altLang="x-none" sz="2800" b="1" dirty="0">
                <a:latin typeface="Times New Roman" panose="02020603050405020304" pitchFamily="2" charset="0"/>
                <a:ea typeface="楷体_GB2312" pitchFamily="1" charset="-122"/>
              </a:rPr>
              <a:t>if  (ch==</a:t>
            </a:r>
            <a:r>
              <a:rPr lang="en-US" altLang="x-none" sz="2800" b="1" dirty="0">
                <a:latin typeface="Times New Roman" panose="02020603050405020304" pitchFamily="2" charset="0"/>
                <a:ea typeface="宋体" panose="02010600030101010101" pitchFamily="2" charset="-122"/>
              </a:rPr>
              <a:t>NULLKY</a:t>
            </a:r>
            <a:r>
              <a:rPr lang="en-US" altLang="x-none" sz="2800" b="1" dirty="0">
                <a:latin typeface="Times New Roman" panose="02020603050405020304" pitchFamily="2" charset="0"/>
                <a:ea typeface="楷体_GB2312" pitchFamily="1" charset="-122"/>
              </a:rPr>
              <a:t>) </a:t>
            </a:r>
            <a:endParaRPr lang="en-US" altLang="x-none" sz="2800" b="1" dirty="0">
              <a:latin typeface="Times New Roman" panose="02020603050405020304" pitchFamily="2" charset="0"/>
              <a:ea typeface="楷体_GB2312" pitchFamily="1" charset="-122"/>
            </a:endParaRPr>
          </a:p>
          <a:p>
            <a:pPr marL="1079500" lvl="3" indent="0" eaLnBrk="1" hangingPunct="1">
              <a:spcBef>
                <a:spcPct val="20000"/>
              </a:spcBef>
            </a:pPr>
            <a:r>
              <a:rPr lang="en-US" altLang="x-none" sz="2800" b="1" dirty="0">
                <a:latin typeface="Times New Roman" panose="02020603050405020304" pitchFamily="2" charset="0"/>
                <a:ea typeface="楷体_GB2312" pitchFamily="1" charset="-122"/>
              </a:rPr>
              <a:t>{    T=NULL;  return(T) ;  }</a:t>
            </a:r>
            <a:endParaRPr lang="en-US" altLang="x-none" sz="2800" b="1" dirty="0">
              <a:latin typeface="Times New Roman" panose="02020603050405020304" pitchFamily="2" charset="0"/>
              <a:ea typeface="楷体_GB2312" pitchFamily="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3" name="文本框 351233"/>
          <p:cNvSpPr txBox="1"/>
          <p:nvPr/>
        </p:nvSpPr>
        <p:spPr>
          <a:xfrm>
            <a:off x="1676400" y="152400"/>
            <a:ext cx="8839200" cy="5604510"/>
          </a:xfrm>
          <a:prstGeom prst="rect">
            <a:avLst/>
          </a:prstGeom>
          <a:noFill/>
          <a:ln w="9525">
            <a:noFill/>
          </a:ln>
        </p:spPr>
        <p:txBody>
          <a:bodyPr anchor="t">
            <a:spAutoFit/>
          </a:bodyPr>
          <a:p>
            <a:pPr marL="723900" lvl="2" indent="0" eaLnBrk="1" hangingPunct="1">
              <a:spcBef>
                <a:spcPct val="20000"/>
              </a:spcBef>
            </a:pPr>
            <a:r>
              <a:rPr lang="en-US" altLang="x-none" sz="2800" b="1" dirty="0">
                <a:latin typeface="Times New Roman" panose="02020603050405020304" pitchFamily="2" charset="0"/>
                <a:ea typeface="宋体" panose="02010600030101010101" pitchFamily="2" charset="-122"/>
              </a:rPr>
              <a:t>else</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20000"/>
              </a:spcBef>
            </a:pPr>
            <a:r>
              <a:rPr lang="en-US" altLang="x-none" sz="2800" b="1" dirty="0">
                <a:latin typeface="Times New Roman" panose="02020603050405020304" pitchFamily="2" charset="0"/>
                <a:ea typeface="宋体" panose="02010600030101010101" pitchFamily="2" charset="-122"/>
              </a:rPr>
              <a:t>{  T=(BTNode *)malloc(sizeof(BTNode))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pPr>
            <a:r>
              <a:rPr lang="en-US" altLang="x-none" sz="2800" b="1" dirty="0">
                <a:latin typeface="Times New Roman" panose="02020603050405020304" pitchFamily="2" charset="0"/>
                <a:ea typeface="楷体_GB2312" pitchFamily="1" charset="-122"/>
              </a:rPr>
              <a:t>T–&gt;data=ch ;</a:t>
            </a:r>
            <a:endParaRPr lang="en-US" altLang="x-none" sz="2800" b="1" dirty="0">
              <a:latin typeface="Times New Roman" panose="02020603050405020304" pitchFamily="2" charset="0"/>
              <a:ea typeface="楷体_GB2312" pitchFamily="1" charset="-122"/>
            </a:endParaRPr>
          </a:p>
          <a:p>
            <a:pPr marL="1435100" lvl="4" indent="0" eaLnBrk="1" hangingPunct="1">
              <a:spcBef>
                <a:spcPct val="20000"/>
              </a:spcBef>
            </a:pPr>
            <a:r>
              <a:rPr lang="en-US" altLang="x-none" sz="2800" b="1" dirty="0">
                <a:latin typeface="Times New Roman" panose="02020603050405020304" pitchFamily="2" charset="0"/>
                <a:ea typeface="宋体" panose="02010600030101010101" pitchFamily="2" charset="-122"/>
              </a:rPr>
              <a:t>Preorder_Create_BTree(T-&gt;Lchild)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pPr>
            <a:r>
              <a:rPr lang="en-US" altLang="x-none" sz="2800" b="1" dirty="0">
                <a:latin typeface="Times New Roman" panose="02020603050405020304" pitchFamily="2" charset="0"/>
                <a:ea typeface="宋体" panose="02010600030101010101" pitchFamily="2" charset="-122"/>
              </a:rPr>
              <a:t>Preorder_Create_BTree(T-&gt;Rchild)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pPr>
            <a:r>
              <a:rPr lang="en-US" altLang="x-none" sz="2800" b="1" dirty="0">
                <a:latin typeface="Times New Roman" panose="02020603050405020304" pitchFamily="2" charset="0"/>
                <a:ea typeface="楷体_GB2312" pitchFamily="1" charset="-122"/>
              </a:rPr>
              <a:t>return(T) ; </a:t>
            </a:r>
            <a:endParaRPr lang="en-US" altLang="x-none" sz="2800" b="1" dirty="0">
              <a:latin typeface="Times New Roman" panose="02020603050405020304" pitchFamily="2" charset="0"/>
              <a:ea typeface="楷体_GB2312" pitchFamily="1" charset="-122"/>
            </a:endParaRPr>
          </a:p>
          <a:p>
            <a:pPr marL="1079500" lvl="3" indent="0" eaLnBrk="1" hangingPunct="1">
              <a:spcBef>
                <a:spcPct val="20000"/>
              </a:spcBef>
            </a:pP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marL="355600" lvl="1" indent="0" eaLnBrk="1" hangingPunct="1">
              <a:spcBef>
                <a:spcPct val="20000"/>
              </a:spcBef>
            </a:pPr>
            <a:r>
              <a:rPr lang="en-US" altLang="x-none" sz="2800" b="1" dirty="0">
                <a:latin typeface="Times New Roman" panose="02020603050405020304" pitchFamily="2" charset="0"/>
                <a:ea typeface="楷体_GB2312" pitchFamily="1" charset="-122"/>
              </a:rPr>
              <a:t>}</a:t>
            </a:r>
            <a:endParaRPr lang="en-US" altLang="x-none" sz="2800" b="1" dirty="0">
              <a:latin typeface="Times New Roman" panose="02020603050405020304" pitchFamily="2" charset="0"/>
              <a:ea typeface="楷体_GB2312" pitchFamily="1" charset="-122"/>
            </a:endParaRPr>
          </a:p>
          <a:p>
            <a:pPr>
              <a:spcBef>
                <a:spcPct val="20000"/>
              </a:spcBef>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当希望创建图</a:t>
            </a:r>
            <a:r>
              <a:rPr lang="en-US" altLang="x-none" sz="2800" b="1" dirty="0">
                <a:latin typeface="Times New Roman" panose="02020603050405020304" pitchFamily="2" charset="0"/>
                <a:ea typeface="宋体" panose="02010600030101010101" pitchFamily="2" charset="-122"/>
              </a:rPr>
              <a:t>6-10(a)</a:t>
            </a:r>
            <a:r>
              <a:rPr lang="zh-CN" altLang="en-US" sz="2800" b="1" dirty="0">
                <a:latin typeface="Times New Roman" panose="02020603050405020304" pitchFamily="2" charset="0"/>
                <a:ea typeface="宋体" panose="02010600030101010101" pitchFamily="2" charset="-122"/>
              </a:rPr>
              <a:t>所示的二叉树时，输入的字符序列应当是：</a:t>
            </a:r>
            <a:endParaRPr lang="zh-CN" altLang="en-US" sz="2800" b="1" dirty="0">
              <a:latin typeface="Times New Roman" panose="02020603050405020304" pitchFamily="2" charset="0"/>
              <a:ea typeface="宋体" panose="02010600030101010101" pitchFamily="2" charset="-122"/>
            </a:endParaRPr>
          </a:p>
          <a:p>
            <a:pPr marL="355600" lvl="1" indent="0" eaLnBrk="1" hangingPunct="1">
              <a:spcBef>
                <a:spcPct val="20000"/>
              </a:spcBef>
            </a:pPr>
            <a:r>
              <a:rPr lang="en-US" altLang="x-none" sz="2800" b="1" dirty="0">
                <a:latin typeface="Times New Roman" panose="02020603050405020304" pitchFamily="2" charset="0"/>
                <a:ea typeface="宋体" panose="02010600030101010101" pitchFamily="2" charset="-122"/>
              </a:rPr>
              <a:t>ABD??E?G??CF???</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7" name="副标题 352257"/>
          <p:cNvSpPr>
            <a:spLocks noGrp="1"/>
          </p:cNvSpPr>
          <p:nvPr>
            <p:ph type="subTitle" sz="quarter" idx="1"/>
          </p:nvPr>
        </p:nvSpPr>
        <p:spPr>
          <a:xfrm>
            <a:off x="1676400" y="260350"/>
            <a:ext cx="8839200" cy="5472113"/>
          </a:xfrm>
        </p:spPr>
        <p:txBody>
          <a:bodyPr lIns="92075" tIns="46038" rIns="92075" bIns="46038" anchor="ctr"/>
          <a:p>
            <a:pPr algn="l" defTabSz="914400">
              <a:lnSpc>
                <a:spcPct val="110000"/>
              </a:lnSpc>
              <a:buSzPct val="80000"/>
            </a:pPr>
            <a:r>
              <a:rPr lang="en-US" altLang="x-none" sz="4000" b="1" kern="1200" baseline="0" dirty="0">
                <a:solidFill>
                  <a:schemeClr val="tx2"/>
                </a:solidFill>
                <a:latin typeface="+mn-lt"/>
                <a:ea typeface="+mn-ea"/>
                <a:cs typeface="+mn-cs"/>
              </a:rPr>
              <a:t>2  </a:t>
            </a:r>
            <a:r>
              <a:rPr lang="zh-CN" altLang="en-US" sz="4000" b="1" kern="1200" baseline="0" dirty="0">
                <a:solidFill>
                  <a:schemeClr val="tx2"/>
                </a:solidFill>
                <a:latin typeface="+mn-lt"/>
                <a:ea typeface="楷体_GB2312" pitchFamily="1" charset="-122"/>
                <a:cs typeface="+mn-cs"/>
              </a:rPr>
              <a:t>求二叉树的叶子结点数</a:t>
            </a:r>
            <a:endParaRPr lang="zh-CN" altLang="en-US" sz="4000" b="1" kern="1200" baseline="0" dirty="0">
              <a:solidFill>
                <a:schemeClr val="tx2"/>
              </a:solidFill>
              <a:latin typeface="+mn-lt"/>
              <a:ea typeface="楷体_GB2312" pitchFamily="1" charset="-122"/>
              <a:cs typeface="+mn-cs"/>
            </a:endParaRPr>
          </a:p>
          <a:p>
            <a:pPr algn="l" defTabSz="914400">
              <a:lnSpc>
                <a:spcPct val="110000"/>
              </a:lnSpc>
              <a:buSzPct val="80000"/>
            </a:pPr>
            <a:r>
              <a:rPr lang="zh-CN" altLang="en-US" sz="2800" b="1" kern="1200" baseline="0" dirty="0">
                <a:latin typeface="+mn-lt"/>
                <a:ea typeface="+mn-ea"/>
                <a:cs typeface="+mn-cs"/>
              </a:rPr>
              <a:t>        可以直接利用先序遍历二叉树算法求二叉树的叶子结点数。只要将先序遍历二叉树算法中</a:t>
            </a:r>
            <a:r>
              <a:rPr lang="en-US" altLang="x-none" sz="2800" b="1" kern="1200" baseline="0" dirty="0">
                <a:latin typeface="+mn-lt"/>
                <a:ea typeface="+mn-ea"/>
                <a:cs typeface="+mn-cs"/>
              </a:rPr>
              <a:t>vist()</a:t>
            </a:r>
            <a:r>
              <a:rPr lang="zh-CN" altLang="en-US" sz="2800" b="1" kern="1200" baseline="0" dirty="0">
                <a:latin typeface="+mn-lt"/>
                <a:ea typeface="+mn-ea"/>
                <a:cs typeface="+mn-cs"/>
              </a:rPr>
              <a:t>函数简单地进行修改就可以。</a:t>
            </a:r>
            <a:endParaRPr lang="zh-CN" altLang="en-US" sz="2800" b="1" kern="1200" baseline="0" dirty="0">
              <a:latin typeface="+mn-lt"/>
              <a:ea typeface="+mn-ea"/>
              <a:cs typeface="+mn-cs"/>
            </a:endParaRPr>
          </a:p>
          <a:p>
            <a:pPr algn="l" defTabSz="914400">
              <a:lnSpc>
                <a:spcPct val="110000"/>
              </a:lnSpc>
              <a:buClrTx/>
              <a:buSzPct val="80000"/>
              <a:buNone/>
            </a:pPr>
            <a:r>
              <a:rPr lang="zh-CN" altLang="en-US" b="1" kern="1200" baseline="0" dirty="0">
                <a:solidFill>
                  <a:schemeClr val="folHlink"/>
                </a:solidFill>
                <a:latin typeface="+mn-lt"/>
                <a:ea typeface="+mn-ea"/>
                <a:cs typeface="+mn-cs"/>
              </a:rPr>
              <a:t>算法实现</a:t>
            </a:r>
            <a:r>
              <a:rPr lang="zh-CN" altLang="en-US" b="1" kern="1200" baseline="0" dirty="0">
                <a:latin typeface="+mn-lt"/>
                <a:ea typeface="+mn-ea"/>
                <a:cs typeface="+mn-cs"/>
              </a:rPr>
              <a:t>：</a:t>
            </a:r>
            <a:endParaRPr lang="zh-CN" altLang="en-US" b="1" kern="1200" baseline="0" dirty="0">
              <a:latin typeface="+mn-lt"/>
              <a:ea typeface="+mn-ea"/>
              <a:cs typeface="+mn-cs"/>
            </a:endParaRPr>
          </a:p>
          <a:p>
            <a:pPr algn="l" defTabSz="914400">
              <a:buSzPct val="80000"/>
            </a:pPr>
            <a:r>
              <a:rPr lang="en-US" altLang="x-none" sz="2800" b="1" kern="1200" baseline="0" dirty="0">
                <a:latin typeface="+mn-lt"/>
                <a:ea typeface="+mn-ea"/>
                <a:cs typeface="+mn-cs"/>
              </a:rPr>
              <a:t>#define  MAX_NODE  50</a:t>
            </a:r>
            <a:endParaRPr lang="en-US" altLang="x-none" sz="2800" b="1" kern="1200" baseline="0" dirty="0">
              <a:latin typeface="+mn-lt"/>
              <a:ea typeface="+mn-ea"/>
              <a:cs typeface="+mn-cs"/>
            </a:endParaRPr>
          </a:p>
          <a:p>
            <a:pPr algn="l" defTabSz="914400">
              <a:buSzPct val="80000"/>
            </a:pPr>
            <a:r>
              <a:rPr lang="en-US" altLang="x-none" sz="2800" b="1" kern="1200" baseline="0" dirty="0">
                <a:latin typeface="+mn-lt"/>
                <a:ea typeface="+mn-ea"/>
                <a:cs typeface="+mn-cs"/>
              </a:rPr>
              <a:t>int  search_leaves( BTNode  *T)</a:t>
            </a:r>
            <a:endParaRPr lang="en-US" altLang="x-none" sz="2800" b="1" kern="1200" baseline="0" dirty="0">
              <a:latin typeface="+mn-lt"/>
              <a:ea typeface="+mn-ea"/>
              <a:cs typeface="+mn-cs"/>
            </a:endParaRPr>
          </a:p>
          <a:p>
            <a:pPr marL="355600" lvl="1" algn="l" defTabSz="914400">
              <a:buSzPct val="90000"/>
            </a:pPr>
            <a:r>
              <a:rPr lang="en-US" altLang="x-none" b="1" kern="1200" baseline="0" dirty="0">
                <a:latin typeface="+mn-lt"/>
                <a:ea typeface="+mn-ea"/>
                <a:cs typeface="+mn-cs"/>
              </a:rPr>
              <a:t>{  BTNode  *Stack[MAX_NODE] ,*p=T;</a:t>
            </a:r>
            <a:endParaRPr lang="en-US" altLang="x-none" b="1" kern="1200" baseline="0" dirty="0">
              <a:latin typeface="+mn-lt"/>
              <a:ea typeface="+mn-ea"/>
              <a:cs typeface="+mn-cs"/>
            </a:endParaRPr>
          </a:p>
          <a:p>
            <a:pPr marL="723900" lvl="2" algn="l" defTabSz="914400">
              <a:buSzPct val="60000"/>
            </a:pPr>
            <a:r>
              <a:rPr lang="en-US" altLang="x-none" sz="2800" b="1" kern="1200" baseline="0" dirty="0">
                <a:latin typeface="+mn-lt"/>
                <a:ea typeface="+mn-ea"/>
                <a:cs typeface="+mn-cs"/>
              </a:rPr>
              <a:t>int  top=0, num=0;</a:t>
            </a:r>
            <a:endParaRPr lang="en-US" altLang="x-none" sz="2800" b="1" kern="1200" baseline="0" dirty="0">
              <a:latin typeface="+mn-lt"/>
              <a:ea typeface="+mn-ea"/>
              <a:cs typeface="+mn-cs"/>
            </a:endParaRPr>
          </a:p>
          <a:p>
            <a:pPr marL="723900" lvl="2" algn="l" defTabSz="914400">
              <a:buSzPct val="60000"/>
            </a:pPr>
            <a:r>
              <a:rPr lang="en-US" altLang="x-none" sz="2800" b="1" kern="1200" baseline="0" dirty="0">
                <a:latin typeface="+mn-lt"/>
                <a:ea typeface="+mn-ea"/>
                <a:cs typeface="+mn-cs"/>
              </a:rPr>
              <a:t>if  (T!=NULL)</a:t>
            </a:r>
            <a:endParaRPr lang="en-US" altLang="x-none" sz="2800" b="1" kern="1200" baseline="0" dirty="0">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1" name="文本框 353281"/>
          <p:cNvSpPr txBox="1"/>
          <p:nvPr/>
        </p:nvSpPr>
        <p:spPr>
          <a:xfrm>
            <a:off x="1676400" y="166688"/>
            <a:ext cx="8812213" cy="6165215"/>
          </a:xfrm>
          <a:prstGeom prst="rect">
            <a:avLst/>
          </a:prstGeom>
          <a:noFill/>
          <a:ln w="9525">
            <a:noFill/>
          </a:ln>
        </p:spPr>
        <p:txBody>
          <a:bodyPr anchor="t">
            <a:spAutoFit/>
          </a:bodyPr>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  stack[++top]=p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while (top&gt;0)</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p=stack[top--]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(p-&gt;Lchild==NULL&amp;&amp;p-&gt;Rchild==NULL)  num++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(p-&gt;Rchild!=NULL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stack[++top]=p-&gt;Rchild;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(p-&gt;Lchild!=NULL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stack[++top]=p-&gt;Lchild;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return(num) ;</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5" name="副标题 354305"/>
          <p:cNvSpPr>
            <a:spLocks noGrp="1"/>
          </p:cNvSpPr>
          <p:nvPr>
            <p:ph type="subTitle" sz="quarter" idx="1"/>
          </p:nvPr>
        </p:nvSpPr>
        <p:spPr>
          <a:xfrm>
            <a:off x="1676400" y="188913"/>
            <a:ext cx="8839200" cy="6335712"/>
          </a:xfrm>
        </p:spPr>
        <p:txBody>
          <a:bodyPr lIns="92075" tIns="46038" rIns="92075" bIns="46038" anchor="ctr"/>
          <a:p>
            <a:pPr algn="l" defTabSz="914400">
              <a:lnSpc>
                <a:spcPct val="110000"/>
              </a:lnSpc>
              <a:buSzPct val="80000"/>
            </a:pPr>
            <a:r>
              <a:rPr lang="en-US" altLang="x-none" sz="4000" b="1" kern="1200" baseline="0" dirty="0">
                <a:solidFill>
                  <a:schemeClr val="tx2"/>
                </a:solidFill>
                <a:latin typeface="+mn-lt"/>
                <a:ea typeface="+mn-ea"/>
                <a:cs typeface="+mn-cs"/>
              </a:rPr>
              <a:t>3  </a:t>
            </a:r>
            <a:r>
              <a:rPr lang="zh-CN" altLang="en-US" sz="4000" b="1" kern="1200" baseline="0" dirty="0">
                <a:solidFill>
                  <a:schemeClr val="tx2"/>
                </a:solidFill>
                <a:latin typeface="+mn-lt"/>
                <a:ea typeface="楷体_GB2312" pitchFamily="1" charset="-122"/>
                <a:cs typeface="+mn-cs"/>
              </a:rPr>
              <a:t>求二叉树的深度</a:t>
            </a:r>
            <a:r>
              <a:rPr lang="zh-CN" altLang="en-US" sz="2800" b="1" kern="1200" baseline="0" dirty="0">
                <a:latin typeface="+mn-lt"/>
                <a:ea typeface="+mn-ea"/>
                <a:cs typeface="+mn-cs"/>
              </a:rPr>
              <a:t>       </a:t>
            </a:r>
            <a:endParaRPr lang="zh-CN" altLang="en-US" sz="28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      利用层次遍历算法可以直接求得二叉树的深度。</a:t>
            </a:r>
            <a:endParaRPr lang="zh-CN" altLang="en-US" sz="2800" b="1" kern="1200" baseline="0" dirty="0">
              <a:latin typeface="+mn-lt"/>
              <a:ea typeface="+mn-ea"/>
              <a:cs typeface="+mn-cs"/>
            </a:endParaRPr>
          </a:p>
          <a:p>
            <a:pPr algn="l" defTabSz="914400">
              <a:lnSpc>
                <a:spcPct val="110000"/>
              </a:lnSpc>
              <a:buClrTx/>
              <a:buSzPct val="80000"/>
              <a:buNone/>
            </a:pPr>
            <a:r>
              <a:rPr lang="zh-CN" altLang="en-US" b="1" kern="1200" baseline="0" dirty="0">
                <a:solidFill>
                  <a:schemeClr val="folHlink"/>
                </a:solidFill>
                <a:latin typeface="+mn-lt"/>
                <a:ea typeface="+mn-ea"/>
                <a:cs typeface="+mn-cs"/>
              </a:rPr>
              <a:t>算法实现</a:t>
            </a:r>
            <a:r>
              <a:rPr lang="zh-CN" altLang="en-US" b="1" kern="1200" baseline="0" dirty="0">
                <a:latin typeface="+mn-lt"/>
                <a:ea typeface="+mn-ea"/>
                <a:cs typeface="+mn-cs"/>
              </a:rPr>
              <a:t>：</a:t>
            </a:r>
            <a:endParaRPr lang="zh-CN" altLang="en-US" b="1" kern="1200" baseline="0" dirty="0">
              <a:latin typeface="+mn-lt"/>
              <a:ea typeface="+mn-ea"/>
              <a:cs typeface="+mn-cs"/>
            </a:endParaRPr>
          </a:p>
          <a:p>
            <a:pPr algn="l" defTabSz="914400">
              <a:lnSpc>
                <a:spcPct val="110000"/>
              </a:lnSpc>
              <a:buSzPct val="80000"/>
            </a:pPr>
            <a:r>
              <a:rPr lang="en-US" altLang="x-none" sz="2800" b="1" kern="1200" baseline="0" dirty="0">
                <a:latin typeface="+mn-lt"/>
                <a:ea typeface="+mn-ea"/>
                <a:cs typeface="+mn-cs"/>
              </a:rPr>
              <a:t>#define  MAX_NODE  50</a:t>
            </a:r>
            <a:endParaRPr lang="en-US" altLang="x-none" sz="2800" b="1" kern="1200" baseline="0" dirty="0">
              <a:latin typeface="+mn-lt"/>
              <a:ea typeface="+mn-ea"/>
              <a:cs typeface="+mn-cs"/>
            </a:endParaRPr>
          </a:p>
          <a:p>
            <a:pPr algn="l" defTabSz="914400">
              <a:lnSpc>
                <a:spcPct val="110000"/>
              </a:lnSpc>
              <a:buSzPct val="80000"/>
            </a:pPr>
            <a:r>
              <a:rPr lang="en-US" altLang="x-none" sz="2800" b="1" kern="1200" baseline="0" dirty="0">
                <a:latin typeface="+mn-lt"/>
                <a:ea typeface="+mn-ea"/>
                <a:cs typeface="+mn-cs"/>
              </a:rPr>
              <a:t>int  search_depth( BTNode  *T)</a:t>
            </a:r>
            <a:endParaRPr lang="en-US" altLang="x-none" sz="2800" b="1" kern="1200" baseline="0" dirty="0">
              <a:latin typeface="+mn-lt"/>
              <a:ea typeface="+mn-ea"/>
              <a:cs typeface="+mn-cs"/>
            </a:endParaRPr>
          </a:p>
          <a:p>
            <a:pPr marL="355600" lvl="1" algn="l" defTabSz="914400">
              <a:lnSpc>
                <a:spcPct val="110000"/>
              </a:lnSpc>
              <a:buSzPct val="90000"/>
            </a:pPr>
            <a:r>
              <a:rPr lang="en-US" altLang="x-none" b="1" kern="1200" baseline="0" dirty="0">
                <a:latin typeface="+mn-lt"/>
                <a:ea typeface="+mn-ea"/>
                <a:cs typeface="+mn-cs"/>
              </a:rPr>
              <a:t>{  BTNode  *Stack[MAX_NODE] ,*p=T;</a:t>
            </a:r>
            <a:endParaRPr lang="en-US" altLang="x-none" b="1" kern="1200" baseline="0" dirty="0">
              <a:latin typeface="+mn-lt"/>
              <a:ea typeface="+mn-ea"/>
              <a:cs typeface="+mn-cs"/>
            </a:endParaRPr>
          </a:p>
          <a:p>
            <a:pPr marL="723900" lvl="2" algn="l" defTabSz="914400">
              <a:lnSpc>
                <a:spcPct val="110000"/>
              </a:lnSpc>
              <a:buSzPct val="60000"/>
            </a:pPr>
            <a:r>
              <a:rPr lang="en-US" altLang="x-none" sz="2800" b="1" kern="1200" baseline="0" dirty="0">
                <a:latin typeface="+mn-lt"/>
                <a:ea typeface="+mn-ea"/>
                <a:cs typeface="+mn-cs"/>
              </a:rPr>
              <a:t>int  front=0 , rear=0, depth=0, level ;</a:t>
            </a:r>
            <a:endParaRPr lang="en-US" altLang="x-none" sz="2800" b="1" kern="1200" baseline="0" dirty="0">
              <a:latin typeface="+mn-lt"/>
              <a:ea typeface="+mn-ea"/>
              <a:cs typeface="+mn-cs"/>
            </a:endParaRPr>
          </a:p>
          <a:p>
            <a:pPr marL="1079500" lvl="3" algn="l" defTabSz="914400">
              <a:lnSpc>
                <a:spcPct val="110000"/>
              </a:lnSpc>
            </a:pPr>
            <a:r>
              <a:rPr lang="en-US" altLang="x-none" sz="2400" b="1" kern="1200" baseline="0" dirty="0">
                <a:latin typeface="+mn-lt"/>
                <a:ea typeface="+mn-ea"/>
                <a:cs typeface="+mn-cs"/>
              </a:rPr>
              <a:t>/*  level</a:t>
            </a:r>
            <a:r>
              <a:rPr lang="zh-CN" altLang="en-US" sz="2400" b="1" kern="1200" baseline="0" dirty="0">
                <a:latin typeface="+mn-lt"/>
                <a:ea typeface="+mn-ea"/>
                <a:cs typeface="+mn-cs"/>
              </a:rPr>
              <a:t>总是指向访问层的最后一个结点在队列的位置  *</a:t>
            </a:r>
            <a:r>
              <a:rPr lang="en-US" altLang="x-none" sz="2400" b="1" kern="1200" baseline="0" dirty="0">
                <a:latin typeface="+mn-lt"/>
                <a:ea typeface="+mn-ea"/>
                <a:cs typeface="+mn-cs"/>
              </a:rPr>
              <a:t>/</a:t>
            </a:r>
            <a:endParaRPr lang="en-US" altLang="x-none" sz="2400" b="1" kern="1200" baseline="0" dirty="0">
              <a:latin typeface="+mn-lt"/>
              <a:ea typeface="+mn-ea"/>
              <a:cs typeface="+mn-cs"/>
            </a:endParaRPr>
          </a:p>
          <a:p>
            <a:pPr marL="723900" lvl="2" algn="l" defTabSz="914400">
              <a:lnSpc>
                <a:spcPct val="110000"/>
              </a:lnSpc>
              <a:buSzPct val="60000"/>
            </a:pPr>
            <a:r>
              <a:rPr lang="en-US" altLang="x-none" sz="2800" b="1" kern="1200" baseline="0" dirty="0">
                <a:latin typeface="+mn-lt"/>
                <a:ea typeface="+mn-ea"/>
                <a:cs typeface="+mn-cs"/>
              </a:rPr>
              <a:t>if  (T!=NULL)</a:t>
            </a:r>
            <a:endParaRPr lang="en-US" altLang="x-none" sz="2800" b="1" kern="1200" baseline="0" dirty="0">
              <a:latin typeface="+mn-lt"/>
              <a:ea typeface="+mn-ea"/>
              <a:cs typeface="+mn-cs"/>
            </a:endParaRPr>
          </a:p>
          <a:p>
            <a:pPr marL="1079500" lvl="3" algn="l" defTabSz="914400">
              <a:lnSpc>
                <a:spcPct val="110000"/>
              </a:lnSpc>
            </a:pPr>
            <a:r>
              <a:rPr lang="en-US" altLang="x-none" sz="2800" b="1" kern="1200" baseline="0" dirty="0">
                <a:latin typeface="+mn-lt"/>
                <a:ea typeface="+mn-ea"/>
                <a:cs typeface="+mn-cs"/>
              </a:rPr>
              <a:t>{  Queue[++rear]=p;    </a:t>
            </a:r>
            <a:r>
              <a:rPr lang="en-US" altLang="x-none" sz="2400" b="1" kern="1200" baseline="0" dirty="0">
                <a:latin typeface="+mn-lt"/>
                <a:ea typeface="+mn-ea"/>
                <a:cs typeface="+mn-cs"/>
              </a:rPr>
              <a:t>/*   </a:t>
            </a:r>
            <a:r>
              <a:rPr lang="zh-CN" altLang="en-US" sz="2400" b="1" kern="1200" baseline="0" dirty="0">
                <a:latin typeface="+mn-lt"/>
                <a:ea typeface="+mn-ea"/>
                <a:cs typeface="+mn-cs"/>
              </a:rPr>
              <a:t>根结点入队  *</a:t>
            </a:r>
            <a:r>
              <a:rPr lang="en-US" altLang="x-none" sz="2400" b="1" kern="1200" baseline="0" dirty="0">
                <a:latin typeface="+mn-lt"/>
                <a:ea typeface="+mn-ea"/>
                <a:cs typeface="+mn-cs"/>
              </a:rPr>
              <a:t>/</a:t>
            </a:r>
            <a:endParaRPr lang="en-US" altLang="x-none" sz="2400" b="1" kern="1200" baseline="0" dirty="0">
              <a:latin typeface="+mn-lt"/>
              <a:ea typeface="+mn-ea"/>
              <a:cs typeface="+mn-cs"/>
            </a:endParaRPr>
          </a:p>
          <a:p>
            <a:pPr marL="1435100" lvl="4" algn="l" defTabSz="914400">
              <a:lnSpc>
                <a:spcPct val="110000"/>
              </a:lnSpc>
            </a:pPr>
            <a:r>
              <a:rPr lang="en-US" altLang="x-none" sz="2800" b="1" kern="1200" baseline="0" dirty="0">
                <a:latin typeface="+mn-lt"/>
                <a:ea typeface="+mn-ea"/>
                <a:cs typeface="+mn-cs"/>
              </a:rPr>
              <a:t>level=rear ;    </a:t>
            </a:r>
            <a:r>
              <a:rPr lang="en-US" altLang="x-none" sz="2400" b="1" kern="1200" baseline="0" dirty="0">
                <a:latin typeface="+mn-lt"/>
                <a:ea typeface="+mn-ea"/>
                <a:cs typeface="+mn-cs"/>
              </a:rPr>
              <a:t>/*  </a:t>
            </a:r>
            <a:r>
              <a:rPr lang="zh-CN" altLang="en-US" sz="2400" b="1" kern="1200" baseline="0" dirty="0">
                <a:latin typeface="+mn-lt"/>
                <a:ea typeface="+mn-ea"/>
                <a:cs typeface="+mn-cs"/>
              </a:rPr>
              <a:t>根是第</a:t>
            </a:r>
            <a:r>
              <a:rPr lang="en-US" altLang="x-none" sz="2400" b="1" kern="1200" baseline="0" dirty="0">
                <a:latin typeface="+mn-lt"/>
                <a:ea typeface="+mn-ea"/>
                <a:cs typeface="+mn-cs"/>
              </a:rPr>
              <a:t>1</a:t>
            </a:r>
            <a:r>
              <a:rPr lang="zh-CN" altLang="en-US" sz="2400" b="1" kern="1200" baseline="0" dirty="0">
                <a:latin typeface="+mn-lt"/>
                <a:ea typeface="+mn-ea"/>
                <a:cs typeface="+mn-cs"/>
              </a:rPr>
              <a:t>层的最后一个节点  *</a:t>
            </a:r>
            <a:r>
              <a:rPr lang="en-US" altLang="x-none" sz="2400" b="1" kern="1200" baseline="0" dirty="0">
                <a:latin typeface="+mn-lt"/>
                <a:ea typeface="+mn-ea"/>
                <a:cs typeface="+mn-cs"/>
              </a:rPr>
              <a:t>/</a:t>
            </a:r>
            <a:endParaRPr lang="en-US" altLang="x-none" sz="2400" b="1" kern="1200" baseline="0" dirty="0">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49" name="文本框 355329"/>
          <p:cNvSpPr txBox="1"/>
          <p:nvPr/>
        </p:nvSpPr>
        <p:spPr>
          <a:xfrm>
            <a:off x="1676400" y="131763"/>
            <a:ext cx="8812213" cy="6722745"/>
          </a:xfrm>
          <a:prstGeom prst="rect">
            <a:avLst/>
          </a:prstGeom>
          <a:noFill/>
          <a:ln w="9525">
            <a:noFill/>
          </a:ln>
        </p:spPr>
        <p:txBody>
          <a:bodyPr anchor="t">
            <a:spAutoFit/>
          </a:bodyPr>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while (front&lt;rear)</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  p=Queue[++front];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if (p-&gt;Lchild!=NULL)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Queue[++rear]=p;</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左结点入队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if (p-&gt;Rchild!=NULL)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Queue[++rear]=p;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左结点入队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if (front==level)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正访问的是当前层的最后一个结点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  depth++ ;  level=rear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3" name="文本框 356353"/>
          <p:cNvSpPr txBox="1"/>
          <p:nvPr/>
        </p:nvSpPr>
        <p:spPr>
          <a:xfrm>
            <a:off x="1676400" y="1557338"/>
            <a:ext cx="8812213" cy="4527550"/>
          </a:xfrm>
          <a:prstGeom prst="rect">
            <a:avLst/>
          </a:prstGeom>
          <a:noFill/>
          <a:ln w="9525">
            <a:noFill/>
          </a:ln>
        </p:spPr>
        <p:txBody>
          <a:bodyPr anchor="t">
            <a:spAutoFit/>
          </a:bodyPr>
          <a:p>
            <a:pPr>
              <a:lnSpc>
                <a:spcPct val="110000"/>
              </a:lnSpc>
              <a:spcBef>
                <a:spcPct val="20000"/>
              </a:spcBef>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遍历二叉树是按一定的规则将树中的结点排列成一个线性序列</a:t>
            </a:r>
            <a:r>
              <a:rPr lang="zh-CN" altLang="en-US" sz="2800" b="1" dirty="0">
                <a:latin typeface="宋体" panose="02010600030101010101" pitchFamily="2" charset="-122"/>
                <a:ea typeface="宋体" panose="02010600030101010101" pitchFamily="2" charset="-122"/>
              </a:rPr>
              <a:t>，即是对非线性结构的线性化操作。如何找到</a:t>
            </a:r>
            <a:r>
              <a:rPr lang="zh-CN" altLang="en-US" sz="2800" b="1" dirty="0">
                <a:solidFill>
                  <a:schemeClr val="folHlink"/>
                </a:solidFill>
                <a:latin typeface="宋体" panose="02010600030101010101" pitchFamily="2" charset="-122"/>
                <a:ea typeface="宋体" panose="02010600030101010101" pitchFamily="2" charset="-122"/>
              </a:rPr>
              <a:t>遍历过程中动态得到</a:t>
            </a:r>
            <a:r>
              <a:rPr lang="zh-CN" altLang="en-US" sz="2800" b="1" dirty="0">
                <a:latin typeface="宋体" panose="02010600030101010101" pitchFamily="2" charset="-122"/>
                <a:ea typeface="宋体" panose="02010600030101010101" pitchFamily="2" charset="-122"/>
              </a:rPr>
              <a:t>的每个结点的直接前驱和直接后继</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第一个和最后一个除外</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如何保存这些信息</a:t>
            </a:r>
            <a:r>
              <a:rPr lang="en-US" altLang="x-none" sz="2800" b="1" dirty="0">
                <a:latin typeface="宋体" panose="02010600030101010101" pitchFamily="2" charset="-122"/>
                <a:ea typeface="宋体" panose="02010600030101010101" pitchFamily="2" charset="-122"/>
              </a:rPr>
              <a:t>?</a:t>
            </a:r>
            <a:endParaRPr lang="en-US" altLang="x-none" sz="2800" b="1" dirty="0">
              <a:latin typeface="宋体" panose="02010600030101010101" pitchFamily="2" charset="-122"/>
              <a:ea typeface="宋体" panose="02010600030101010101" pitchFamily="2" charset="-122"/>
            </a:endParaRPr>
          </a:p>
          <a:p>
            <a:pPr>
              <a:lnSpc>
                <a:spcPct val="110000"/>
              </a:lnSpc>
              <a:spcBef>
                <a:spcPct val="20000"/>
              </a:spcBef>
            </a:pPr>
            <a:r>
              <a:rPr lang="en-US" altLang="x-none"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设一棵二叉树有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个结点</a:t>
            </a:r>
            <a:r>
              <a:rPr lang="zh-CN" altLang="en-US" sz="2800" b="1" dirty="0">
                <a:latin typeface="宋体" panose="02010600030101010101" pitchFamily="2" charset="-122"/>
                <a:ea typeface="宋体" panose="02010600030101010101" pitchFamily="2" charset="-122"/>
              </a:rPr>
              <a:t>，则有</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条边</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指针连线</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而</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个结点共有</a:t>
            </a:r>
            <a:r>
              <a:rPr lang="en-US" altLang="x-none" sz="2800" b="1" dirty="0">
                <a:latin typeface="Times New Roman" panose="02020603050405020304" pitchFamily="2" charset="0"/>
                <a:ea typeface="宋体" panose="02010600030101010101" pitchFamily="2" charset="-122"/>
              </a:rPr>
              <a:t>2n</a:t>
            </a:r>
            <a:r>
              <a:rPr lang="zh-CN" altLang="en-US" sz="2800" b="1" dirty="0">
                <a:latin typeface="Times New Roman" panose="02020603050405020304" pitchFamily="2" charset="0"/>
                <a:ea typeface="宋体" panose="02010600030101010101" pitchFamily="2" charset="-122"/>
              </a:rPr>
              <a:t>个指针域</a:t>
            </a:r>
            <a:r>
              <a:rPr lang="en-US" altLang="x-none" sz="2800" b="1" dirty="0">
                <a:latin typeface="Times New Roman" panose="02020603050405020304" pitchFamily="2" charset="0"/>
                <a:ea typeface="宋体" panose="02010600030101010101" pitchFamily="2" charset="-122"/>
              </a:rPr>
              <a:t>(Lchild</a:t>
            </a:r>
            <a:r>
              <a:rPr lang="zh-CN" altLang="en-US" sz="2800" b="1" dirty="0">
                <a:latin typeface="Times New Roman" panose="02020603050405020304" pitchFamily="2" charset="0"/>
                <a:ea typeface="宋体" panose="02010600030101010101" pitchFamily="2" charset="-122"/>
              </a:rPr>
              <a:t>和</a:t>
            </a:r>
            <a:r>
              <a:rPr lang="en-US" altLang="x-none" sz="2800" b="1" dirty="0">
                <a:latin typeface="Times New Roman" panose="02020603050405020304" pitchFamily="2" charset="0"/>
                <a:ea typeface="宋体" panose="02010600030101010101" pitchFamily="2" charset="-122"/>
              </a:rPr>
              <a:t>Rchild) </a:t>
            </a:r>
            <a:r>
              <a:rPr lang="zh-CN" altLang="en-US" sz="2800" b="1" dirty="0">
                <a:latin typeface="宋体" panose="02010600030101010101" pitchFamily="2" charset="-122"/>
                <a:ea typeface="宋体" panose="02010600030101010101" pitchFamily="2" charset="-122"/>
              </a:rPr>
              <a:t>，显然</a:t>
            </a:r>
            <a:r>
              <a:rPr lang="zh-CN" altLang="en-US" sz="2800" b="1" dirty="0">
                <a:solidFill>
                  <a:schemeClr val="folHlink"/>
                </a:solidFill>
                <a:latin typeface="宋体" panose="02010600030101010101" pitchFamily="2" charset="-122"/>
                <a:ea typeface="宋体" panose="02010600030101010101" pitchFamily="2" charset="-122"/>
              </a:rPr>
              <a:t>有</a:t>
            </a:r>
            <a:r>
              <a:rPr lang="en-US" altLang="x-none" sz="2800" b="1" dirty="0">
                <a:solidFill>
                  <a:schemeClr val="folHlink"/>
                </a:solidFill>
                <a:latin typeface="Times New Roman" panose="02020603050405020304" pitchFamily="2" charset="0"/>
                <a:ea typeface="宋体" panose="02010600030101010101" pitchFamily="2" charset="-122"/>
              </a:rPr>
              <a:t>n+1</a:t>
            </a:r>
            <a:r>
              <a:rPr lang="zh-CN" altLang="en-US" sz="2800" b="1" dirty="0">
                <a:solidFill>
                  <a:schemeClr val="folHlink"/>
                </a:solidFill>
                <a:latin typeface="Times New Roman" panose="02020603050405020304" pitchFamily="2" charset="0"/>
                <a:ea typeface="宋体" panose="02010600030101010101" pitchFamily="2" charset="-122"/>
              </a:rPr>
              <a:t>个空闲指针域</a:t>
            </a:r>
            <a:r>
              <a:rPr lang="zh-CN" altLang="en-US" sz="2800" b="1" dirty="0">
                <a:latin typeface="Times New Roman" panose="02020603050405020304" pitchFamily="2" charset="0"/>
                <a:ea typeface="宋体" panose="02010600030101010101" pitchFamily="2" charset="-122"/>
              </a:rPr>
              <a:t>未用</a:t>
            </a:r>
            <a:r>
              <a:rPr lang="zh-CN" altLang="en-US" sz="2800" b="1" dirty="0">
                <a:latin typeface="宋体" panose="02010600030101010101" pitchFamily="2" charset="-122"/>
                <a:ea typeface="宋体" panose="02010600030101010101" pitchFamily="2" charset="-122"/>
              </a:rPr>
              <a:t>。则可以利用这些</a:t>
            </a:r>
            <a:r>
              <a:rPr lang="zh-CN" altLang="en-US" sz="2800" b="1" dirty="0">
                <a:latin typeface="Times New Roman" panose="02020603050405020304" pitchFamily="2" charset="0"/>
                <a:ea typeface="宋体" panose="02010600030101010101" pitchFamily="2" charset="-122"/>
              </a:rPr>
              <a:t>空闲的指针域来存放结点的</a:t>
            </a:r>
            <a:r>
              <a:rPr lang="zh-CN" altLang="en-US" sz="2800" b="1" dirty="0">
                <a:latin typeface="宋体" panose="02010600030101010101" pitchFamily="2" charset="-122"/>
                <a:ea typeface="宋体" panose="02010600030101010101" pitchFamily="2" charset="-122"/>
              </a:rPr>
              <a:t>直接前驱和直接后继信息。</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对结点的指针域做如下规定</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p:txBody>
      </p:sp>
      <p:sp>
        <p:nvSpPr>
          <p:cNvPr id="310274" name="标题 356354"/>
          <p:cNvSpPr>
            <a:spLocks noGrp="1"/>
          </p:cNvSpPr>
          <p:nvPr>
            <p:ph type="title"/>
          </p:nvPr>
        </p:nvSpPr>
        <p:spPr>
          <a:xfrm>
            <a:off x="3429000" y="441325"/>
            <a:ext cx="4343400" cy="900113"/>
          </a:xfrm>
        </p:spPr>
        <p:txBody>
          <a:bodyPr lIns="92075" tIns="46038" rIns="92075" bIns="46038" anchor="ctr"/>
          <a:p>
            <a:r>
              <a:rPr lang="en-US" altLang="x-none" sz="5400" b="1" dirty="0">
                <a:effectLst/>
                <a:latin typeface="Times New Roman" panose="02020603050405020304" pitchFamily="2" charset="0"/>
              </a:rPr>
              <a:t>6.4</a:t>
            </a:r>
            <a:r>
              <a:rPr lang="en-US" altLang="x-none" sz="5400" b="1" dirty="0">
                <a:effectLst/>
              </a:rPr>
              <a:t>  </a:t>
            </a:r>
            <a:r>
              <a:rPr lang="zh-CN" altLang="en-US" sz="5400" b="1" dirty="0">
                <a:effectLst/>
                <a:ea typeface="楷体_GB2312" pitchFamily="1" charset="-122"/>
              </a:rPr>
              <a:t>线索树</a:t>
            </a:r>
            <a:endParaRPr lang="zh-CN" altLang="en-US" sz="5400" b="1" dirty="0">
              <a:effectLst/>
              <a:ea typeface="楷体_GB2312" pitchFamily="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7" name="文本框 357377"/>
          <p:cNvSpPr txBox="1"/>
          <p:nvPr/>
        </p:nvSpPr>
        <p:spPr>
          <a:xfrm>
            <a:off x="2041525" y="173038"/>
            <a:ext cx="309880" cy="460375"/>
          </a:xfrm>
          <a:prstGeom prst="rect">
            <a:avLst/>
          </a:prstGeom>
          <a:noFill/>
          <a:ln w="9525">
            <a:noFill/>
          </a:ln>
        </p:spPr>
        <p:txBody>
          <a:bodyPr wrap="none" anchor="t">
            <a:spAutoFit/>
          </a:bodyPr>
          <a:p>
            <a:endParaRPr lang="zh-CN" altLang="en-US" sz="2400" u="sng" dirty="0">
              <a:latin typeface="Times New Roman" panose="02020603050405020304" pitchFamily="2" charset="0"/>
              <a:ea typeface="宋体" panose="02010600030101010101" pitchFamily="2" charset="-122"/>
            </a:endParaRPr>
          </a:p>
        </p:txBody>
      </p:sp>
      <p:sp>
        <p:nvSpPr>
          <p:cNvPr id="311298" name="文本框 357378"/>
          <p:cNvSpPr txBox="1"/>
          <p:nvPr/>
        </p:nvSpPr>
        <p:spPr>
          <a:xfrm>
            <a:off x="1676400" y="96838"/>
            <a:ext cx="8839200" cy="3106420"/>
          </a:xfrm>
          <a:prstGeom prst="rect">
            <a:avLst/>
          </a:prstGeom>
          <a:noFill/>
          <a:ln w="9525">
            <a:noFill/>
          </a:ln>
        </p:spPr>
        <p:txBody>
          <a:bodyPr anchor="t">
            <a:spAutoFit/>
          </a:bodyPr>
          <a:p>
            <a:pPr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若结点有左孩子，则</a:t>
            </a:r>
            <a:r>
              <a:rPr lang="en-US" altLang="x-none" sz="2800" b="1" dirty="0">
                <a:latin typeface="Times New Roman" panose="02020603050405020304" pitchFamily="2" charset="0"/>
                <a:ea typeface="宋体" panose="02010600030101010101" pitchFamily="2" charset="-122"/>
              </a:rPr>
              <a:t>Lchild</a:t>
            </a:r>
            <a:r>
              <a:rPr lang="zh-CN" altLang="en-US" sz="2800" b="1" dirty="0">
                <a:latin typeface="Times New Roman" panose="02020603050405020304" pitchFamily="2" charset="0"/>
                <a:ea typeface="宋体" panose="02010600030101010101" pitchFamily="2" charset="-122"/>
              </a:rPr>
              <a:t>指向其左孩子，否则，指向其直接前驱；</a:t>
            </a:r>
            <a:endParaRPr lang="zh-CN" altLang="en-US" sz="2800" b="1" dirty="0">
              <a:solidFill>
                <a:schemeClr val="folHlink"/>
              </a:solidFill>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若结点有右孩子</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Rchild</a:t>
            </a:r>
            <a:r>
              <a:rPr lang="zh-CN" altLang="en-US" sz="2800" b="1" dirty="0">
                <a:latin typeface="Times New Roman" panose="02020603050405020304" pitchFamily="2" charset="0"/>
                <a:ea typeface="宋体" panose="02010600030101010101" pitchFamily="2" charset="-122"/>
              </a:rPr>
              <a:t>指向其右孩子</a:t>
            </a:r>
            <a:r>
              <a:rPr lang="zh-CN" altLang="en-US" sz="2800" b="1" dirty="0">
                <a:latin typeface="宋体" panose="02010600030101010101" pitchFamily="2" charset="-122"/>
                <a:ea typeface="宋体" panose="02010600030101010101" pitchFamily="2" charset="-122"/>
              </a:rPr>
              <a:t>，否则，指向其直接后继；</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为避免混淆</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对结点结构加以改进，增加两个标志域，如图</a:t>
            </a:r>
            <a:r>
              <a:rPr lang="en-US" altLang="x-none" sz="2800" b="1" dirty="0">
                <a:latin typeface="Times New Roman" panose="02020603050405020304" pitchFamily="2" charset="0"/>
                <a:ea typeface="宋体" panose="02010600030101010101" pitchFamily="2" charset="-122"/>
              </a:rPr>
              <a:t>6-10</a:t>
            </a:r>
            <a:r>
              <a:rPr lang="zh-CN" altLang="en-US" sz="2800" b="1" dirty="0">
                <a:latin typeface="宋体" panose="02010600030101010101" pitchFamily="2" charset="-122"/>
                <a:ea typeface="宋体" panose="02010600030101010101" pitchFamily="2" charset="-122"/>
              </a:rPr>
              <a:t>所示。</a:t>
            </a:r>
            <a:endParaRPr lang="zh-CN" altLang="en-US" sz="2800" b="1" dirty="0">
              <a:latin typeface="宋体" panose="02010600030101010101" pitchFamily="2" charset="-122"/>
              <a:ea typeface="宋体" panose="02010600030101010101" pitchFamily="2" charset="-122"/>
            </a:endParaRPr>
          </a:p>
        </p:txBody>
      </p:sp>
      <p:grpSp>
        <p:nvGrpSpPr>
          <p:cNvPr id="311299" name="组合 357379"/>
          <p:cNvGrpSpPr/>
          <p:nvPr/>
        </p:nvGrpSpPr>
        <p:grpSpPr>
          <a:xfrm>
            <a:off x="2209800" y="3248025"/>
            <a:ext cx="6407150" cy="3276600"/>
            <a:chOff x="0" y="0"/>
            <a:chExt cx="3888" cy="2064"/>
          </a:xfrm>
        </p:grpSpPr>
        <p:grpSp>
          <p:nvGrpSpPr>
            <p:cNvPr id="311300" name="组合 357380"/>
            <p:cNvGrpSpPr/>
            <p:nvPr/>
          </p:nvGrpSpPr>
          <p:grpSpPr>
            <a:xfrm>
              <a:off x="941" y="0"/>
              <a:ext cx="2947" cy="272"/>
              <a:chOff x="0" y="0"/>
              <a:chExt cx="2947" cy="272"/>
            </a:xfrm>
          </p:grpSpPr>
          <p:sp>
            <p:nvSpPr>
              <p:cNvPr id="311301" name="矩形 357381"/>
              <p:cNvSpPr/>
              <p:nvPr/>
            </p:nvSpPr>
            <p:spPr>
              <a:xfrm>
                <a:off x="0" y="0"/>
                <a:ext cx="2947" cy="27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Lchild    Ltag    data    Rchild    Rtag</a:t>
                </a:r>
                <a:endParaRPr lang="en-US" altLang="x-none" sz="2400" dirty="0">
                  <a:latin typeface="Times New Roman" panose="02020603050405020304" pitchFamily="2" charset="0"/>
                  <a:ea typeface="宋体" panose="02010600030101010101" pitchFamily="2" charset="-122"/>
                </a:endParaRPr>
              </a:p>
            </p:txBody>
          </p:sp>
          <p:sp>
            <p:nvSpPr>
              <p:cNvPr id="311302" name="直接连接符 357382"/>
              <p:cNvSpPr/>
              <p:nvPr/>
            </p:nvSpPr>
            <p:spPr>
              <a:xfrm>
                <a:off x="656" y="0"/>
                <a:ext cx="0" cy="272"/>
              </a:xfrm>
              <a:prstGeom prst="line">
                <a:avLst/>
              </a:prstGeom>
              <a:ln w="9525" cap="flat" cmpd="sng">
                <a:solidFill>
                  <a:schemeClr val="tx1"/>
                </a:solidFill>
                <a:prstDash val="solid"/>
                <a:round/>
                <a:headEnd type="none" w="med" len="med"/>
                <a:tailEnd type="none" w="med" len="med"/>
              </a:ln>
            </p:spPr>
          </p:sp>
          <p:sp>
            <p:nvSpPr>
              <p:cNvPr id="311303" name="直接连接符 357383"/>
              <p:cNvSpPr/>
              <p:nvPr/>
            </p:nvSpPr>
            <p:spPr>
              <a:xfrm>
                <a:off x="1200" y="0"/>
                <a:ext cx="0" cy="272"/>
              </a:xfrm>
              <a:prstGeom prst="line">
                <a:avLst/>
              </a:prstGeom>
              <a:ln w="9525" cap="flat" cmpd="sng">
                <a:solidFill>
                  <a:schemeClr val="tx1"/>
                </a:solidFill>
                <a:prstDash val="solid"/>
                <a:round/>
                <a:headEnd type="none" w="med" len="med"/>
                <a:tailEnd type="none" w="med" len="med"/>
              </a:ln>
            </p:spPr>
          </p:sp>
          <p:sp>
            <p:nvSpPr>
              <p:cNvPr id="311304" name="直接连接符 357384"/>
              <p:cNvSpPr/>
              <p:nvPr/>
            </p:nvSpPr>
            <p:spPr>
              <a:xfrm>
                <a:off x="1704" y="0"/>
                <a:ext cx="0" cy="272"/>
              </a:xfrm>
              <a:prstGeom prst="line">
                <a:avLst/>
              </a:prstGeom>
              <a:ln w="9525" cap="flat" cmpd="sng">
                <a:solidFill>
                  <a:schemeClr val="tx1"/>
                </a:solidFill>
                <a:prstDash val="solid"/>
                <a:round/>
                <a:headEnd type="none" w="med" len="med"/>
                <a:tailEnd type="none" w="med" len="med"/>
              </a:ln>
            </p:spPr>
          </p:sp>
          <p:sp>
            <p:nvSpPr>
              <p:cNvPr id="311305" name="直接连接符 357385"/>
              <p:cNvSpPr/>
              <p:nvPr/>
            </p:nvSpPr>
            <p:spPr>
              <a:xfrm>
                <a:off x="2400" y="0"/>
                <a:ext cx="0" cy="272"/>
              </a:xfrm>
              <a:prstGeom prst="line">
                <a:avLst/>
              </a:prstGeom>
              <a:ln w="9525" cap="flat" cmpd="sng">
                <a:solidFill>
                  <a:schemeClr val="tx1"/>
                </a:solidFill>
                <a:prstDash val="solid"/>
                <a:round/>
                <a:headEnd type="none" w="med" len="med"/>
                <a:tailEnd type="none" w="med" len="med"/>
              </a:ln>
            </p:spPr>
          </p:sp>
        </p:grpSp>
        <p:sp>
          <p:nvSpPr>
            <p:cNvPr id="311306" name="矩形 357386"/>
            <p:cNvSpPr/>
            <p:nvPr/>
          </p:nvSpPr>
          <p:spPr>
            <a:xfrm>
              <a:off x="1229" y="336"/>
              <a:ext cx="2448" cy="227"/>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6-10   </a:t>
              </a:r>
              <a:r>
                <a:rPr lang="zh-CN" altLang="en-US" sz="2000" b="1" dirty="0">
                  <a:latin typeface="Times New Roman" panose="02020603050405020304" pitchFamily="2" charset="0"/>
                  <a:ea typeface="宋体" panose="02010600030101010101" pitchFamily="2" charset="-122"/>
                </a:rPr>
                <a:t>线索二叉树的结点结构</a:t>
              </a:r>
              <a:endParaRPr lang="zh-CN" altLang="en-US" sz="2000" b="1" dirty="0">
                <a:latin typeface="Times New Roman" panose="02020603050405020304" pitchFamily="2" charset="0"/>
                <a:ea typeface="宋体" panose="02010600030101010101" pitchFamily="2" charset="-122"/>
              </a:endParaRPr>
            </a:p>
          </p:txBody>
        </p:sp>
        <p:grpSp>
          <p:nvGrpSpPr>
            <p:cNvPr id="311307" name="组合 357387"/>
            <p:cNvGrpSpPr/>
            <p:nvPr/>
          </p:nvGrpSpPr>
          <p:grpSpPr>
            <a:xfrm>
              <a:off x="9" y="672"/>
              <a:ext cx="3701" cy="656"/>
              <a:chOff x="0" y="0"/>
              <a:chExt cx="3701" cy="656"/>
            </a:xfrm>
          </p:grpSpPr>
          <p:sp>
            <p:nvSpPr>
              <p:cNvPr id="311308" name="矩形 357388"/>
              <p:cNvSpPr/>
              <p:nvPr/>
            </p:nvSpPr>
            <p:spPr>
              <a:xfrm>
                <a:off x="663" y="0"/>
                <a:ext cx="3038" cy="272"/>
              </a:xfrm>
              <a:prstGeom prst="rect">
                <a:avLst/>
              </a:prstGeom>
              <a:noFill/>
              <a:ln w="9525">
                <a:noFill/>
              </a:ln>
            </p:spPr>
            <p:txBody>
              <a:bodyPr wrap="none" anchor="ctr"/>
              <a:p>
                <a:r>
                  <a:rPr lang="en-US" altLang="x-none" sz="2800" dirty="0">
                    <a:latin typeface="宋体" panose="02010600030101010101" pitchFamily="2" charset="-122"/>
                    <a:ea typeface="宋体" panose="02010600030101010101" pitchFamily="2" charset="-122"/>
                  </a:rPr>
                  <a:t>0</a:t>
                </a:r>
                <a:r>
                  <a:rPr lang="zh-CN" altLang="en-US" sz="2800"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Lchild</a:t>
                </a:r>
                <a:r>
                  <a:rPr lang="zh-CN" altLang="en-US" sz="2800" b="1" dirty="0">
                    <a:latin typeface="宋体" panose="02010600030101010101" pitchFamily="2" charset="-122"/>
                    <a:ea typeface="宋体" panose="02010600030101010101" pitchFamily="2" charset="-122"/>
                  </a:rPr>
                  <a:t>域指示结点的左孩子</a:t>
                </a:r>
                <a:endParaRPr lang="zh-CN" altLang="en-US" sz="2800" b="1" dirty="0">
                  <a:latin typeface="宋体" panose="02010600030101010101" pitchFamily="2" charset="-122"/>
                  <a:ea typeface="宋体" panose="02010600030101010101" pitchFamily="2" charset="-122"/>
                </a:endParaRPr>
              </a:p>
            </p:txBody>
          </p:sp>
          <p:sp>
            <p:nvSpPr>
              <p:cNvPr id="311309" name="矩形 357389"/>
              <p:cNvSpPr/>
              <p:nvPr/>
            </p:nvSpPr>
            <p:spPr>
              <a:xfrm>
                <a:off x="663" y="384"/>
                <a:ext cx="2811" cy="272"/>
              </a:xfrm>
              <a:prstGeom prst="rect">
                <a:avLst/>
              </a:prstGeom>
              <a:noFill/>
              <a:ln w="9525">
                <a:noFill/>
              </a:ln>
            </p:spPr>
            <p:txBody>
              <a:bodyPr wrap="none" anchor="ctr"/>
              <a:p>
                <a:r>
                  <a:rPr lang="en-US" altLang="x-none" sz="2800" b="1" dirty="0">
                    <a:latin typeface="宋体" panose="02010600030101010101" pitchFamily="2" charset="-122"/>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Lchild</a:t>
                </a:r>
                <a:r>
                  <a:rPr lang="zh-CN" altLang="en-US" sz="2800" b="1" dirty="0">
                    <a:latin typeface="宋体" panose="02010600030101010101" pitchFamily="2" charset="-122"/>
                    <a:ea typeface="宋体" panose="02010600030101010101" pitchFamily="2" charset="-122"/>
                  </a:rPr>
                  <a:t>域指示结点的前驱</a:t>
                </a:r>
                <a:endParaRPr lang="zh-CN" altLang="en-US" sz="2800" b="1" dirty="0">
                  <a:latin typeface="宋体" panose="02010600030101010101" pitchFamily="2" charset="-122"/>
                  <a:ea typeface="宋体" panose="02010600030101010101" pitchFamily="2" charset="-122"/>
                </a:endParaRPr>
              </a:p>
            </p:txBody>
          </p:sp>
          <p:sp>
            <p:nvSpPr>
              <p:cNvPr id="311310" name="矩形 357390"/>
              <p:cNvSpPr/>
              <p:nvPr/>
            </p:nvSpPr>
            <p:spPr>
              <a:xfrm>
                <a:off x="0" y="208"/>
                <a:ext cx="567" cy="27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Ltag=</a:t>
                </a:r>
                <a:endParaRPr lang="en-US" altLang="x-none" sz="2400" dirty="0">
                  <a:latin typeface="Times New Roman" panose="02020603050405020304" pitchFamily="2" charset="0"/>
                  <a:ea typeface="宋体" panose="02010600030101010101" pitchFamily="2" charset="-122"/>
                </a:endParaRPr>
              </a:p>
            </p:txBody>
          </p:sp>
          <p:sp>
            <p:nvSpPr>
              <p:cNvPr id="311311" name="左大括号 357391"/>
              <p:cNvSpPr/>
              <p:nvPr/>
            </p:nvSpPr>
            <p:spPr>
              <a:xfrm>
                <a:off x="567" y="96"/>
                <a:ext cx="91" cy="499"/>
              </a:xfrm>
              <a:prstGeom prst="leftBrace">
                <a:avLst>
                  <a:gd name="adj1" fmla="val 45670"/>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311312" name="组合 357392"/>
            <p:cNvGrpSpPr/>
            <p:nvPr/>
          </p:nvGrpSpPr>
          <p:grpSpPr>
            <a:xfrm>
              <a:off x="0" y="1408"/>
              <a:ext cx="3701" cy="656"/>
              <a:chOff x="0" y="0"/>
              <a:chExt cx="3701" cy="656"/>
            </a:xfrm>
          </p:grpSpPr>
          <p:sp>
            <p:nvSpPr>
              <p:cNvPr id="311313" name="矩形 357393"/>
              <p:cNvSpPr/>
              <p:nvPr/>
            </p:nvSpPr>
            <p:spPr>
              <a:xfrm>
                <a:off x="663" y="0"/>
                <a:ext cx="3038" cy="272"/>
              </a:xfrm>
              <a:prstGeom prst="rect">
                <a:avLst/>
              </a:prstGeom>
              <a:noFill/>
              <a:ln w="9525">
                <a:noFill/>
              </a:ln>
            </p:spPr>
            <p:txBody>
              <a:bodyPr wrap="none" anchor="ctr"/>
              <a:p>
                <a:r>
                  <a:rPr lang="en-US" altLang="x-none" sz="2800" b="1" dirty="0">
                    <a:latin typeface="宋体" panose="02010600030101010101" pitchFamily="2" charset="-122"/>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Rchild</a:t>
                </a:r>
                <a:r>
                  <a:rPr lang="zh-CN" altLang="en-US" sz="2800" b="1" dirty="0">
                    <a:latin typeface="宋体" panose="02010600030101010101" pitchFamily="2" charset="-122"/>
                    <a:ea typeface="宋体" panose="02010600030101010101" pitchFamily="2" charset="-122"/>
                  </a:rPr>
                  <a:t>域指示结点的右孩子</a:t>
                </a:r>
                <a:endParaRPr lang="zh-CN" altLang="en-US" sz="2800" b="1" dirty="0">
                  <a:latin typeface="宋体" panose="02010600030101010101" pitchFamily="2" charset="-122"/>
                  <a:ea typeface="宋体" panose="02010600030101010101" pitchFamily="2" charset="-122"/>
                </a:endParaRPr>
              </a:p>
            </p:txBody>
          </p:sp>
          <p:sp>
            <p:nvSpPr>
              <p:cNvPr id="311314" name="矩形 357394"/>
              <p:cNvSpPr/>
              <p:nvPr/>
            </p:nvSpPr>
            <p:spPr>
              <a:xfrm>
                <a:off x="663" y="384"/>
                <a:ext cx="2811" cy="272"/>
              </a:xfrm>
              <a:prstGeom prst="rect">
                <a:avLst/>
              </a:prstGeom>
              <a:noFill/>
              <a:ln w="9525">
                <a:noFill/>
              </a:ln>
            </p:spPr>
            <p:txBody>
              <a:bodyPr wrap="none" anchor="ctr"/>
              <a:p>
                <a:r>
                  <a:rPr lang="en-US" altLang="x-none" sz="2800" b="1" dirty="0">
                    <a:latin typeface="宋体" panose="02010600030101010101" pitchFamily="2" charset="-122"/>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Rchild</a:t>
                </a:r>
                <a:r>
                  <a:rPr lang="zh-CN" altLang="en-US" sz="2800" b="1" dirty="0">
                    <a:latin typeface="宋体" panose="02010600030101010101" pitchFamily="2" charset="-122"/>
                    <a:ea typeface="宋体" panose="02010600030101010101" pitchFamily="2" charset="-122"/>
                  </a:rPr>
                  <a:t>域指示结点的后继</a:t>
                </a:r>
                <a:endParaRPr lang="zh-CN" altLang="en-US" sz="2800" b="1" dirty="0">
                  <a:latin typeface="宋体" panose="02010600030101010101" pitchFamily="2" charset="-122"/>
                  <a:ea typeface="宋体" panose="02010600030101010101" pitchFamily="2" charset="-122"/>
                </a:endParaRPr>
              </a:p>
            </p:txBody>
          </p:sp>
          <p:sp>
            <p:nvSpPr>
              <p:cNvPr id="311315" name="矩形 357395"/>
              <p:cNvSpPr/>
              <p:nvPr/>
            </p:nvSpPr>
            <p:spPr>
              <a:xfrm>
                <a:off x="0" y="208"/>
                <a:ext cx="567" cy="27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Rtag=</a:t>
                </a:r>
                <a:endParaRPr lang="en-US" altLang="x-none" sz="2400" dirty="0">
                  <a:latin typeface="Times New Roman" panose="02020603050405020304" pitchFamily="2" charset="0"/>
                  <a:ea typeface="宋体" panose="02010600030101010101" pitchFamily="2" charset="-122"/>
                </a:endParaRPr>
              </a:p>
            </p:txBody>
          </p:sp>
          <p:sp>
            <p:nvSpPr>
              <p:cNvPr id="311316" name="左大括号 357396"/>
              <p:cNvSpPr/>
              <p:nvPr/>
            </p:nvSpPr>
            <p:spPr>
              <a:xfrm>
                <a:off x="567" y="96"/>
                <a:ext cx="91" cy="499"/>
              </a:xfrm>
              <a:prstGeom prst="leftBrace">
                <a:avLst>
                  <a:gd name="adj1" fmla="val 45670"/>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矩形 303105"/>
          <p:cNvSpPr/>
          <p:nvPr/>
        </p:nvSpPr>
        <p:spPr>
          <a:xfrm>
            <a:off x="1676400" y="152400"/>
            <a:ext cx="8812213" cy="6372225"/>
          </a:xfrm>
          <a:prstGeom prst="rect">
            <a:avLst/>
          </a:prstGeom>
          <a:noFill/>
          <a:ln w="9525">
            <a:noFill/>
          </a:ln>
        </p:spPr>
        <p:txBody>
          <a:bodyPr anchor="t"/>
          <a:p>
            <a:pPr marL="381000" lvl="1" indent="0" eaLnBrk="1" hangingPunct="1">
              <a:lnSpc>
                <a:spcPct val="110000"/>
              </a:lnSpc>
              <a:spcBef>
                <a:spcPct val="20000"/>
              </a:spcBef>
              <a:buClr>
                <a:schemeClr val="accent2"/>
              </a:buClr>
              <a:buSzPct val="80000"/>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⑹</a:t>
            </a:r>
            <a:r>
              <a:rPr lang="zh-CN" altLang="en-US" sz="3200" b="1" dirty="0">
                <a:solidFill>
                  <a:schemeClr val="folHlink"/>
                </a:solidFill>
                <a:latin typeface="宋体" panose="02010600030101010101" pitchFamily="2" charset="-122"/>
                <a:ea typeface="宋体" panose="02010600030101010101" pitchFamily="2" charset="-122"/>
              </a:rPr>
              <a:t> 结点的层次路径</a:t>
            </a:r>
            <a:r>
              <a:rPr lang="zh-CN" altLang="en-US" sz="3200" b="1" dirty="0">
                <a:latin typeface="宋体" panose="02010600030101010101" pitchFamily="2" charset="-122"/>
                <a:ea typeface="宋体" panose="02010600030101010101" pitchFamily="2" charset="-122"/>
              </a:rPr>
              <a:t>、</a:t>
            </a:r>
            <a:r>
              <a:rPr lang="zh-CN" altLang="en-US" sz="3200" b="1" dirty="0">
                <a:solidFill>
                  <a:schemeClr val="folHlink"/>
                </a:solidFill>
                <a:latin typeface="宋体" panose="02010600030101010101" pitchFamily="2" charset="-122"/>
                <a:ea typeface="宋体" panose="02010600030101010101" pitchFamily="2" charset="-122"/>
              </a:rPr>
              <a:t>祖先</a:t>
            </a:r>
            <a:r>
              <a:rPr lang="zh-CN" altLang="en-US" sz="3200" b="1" dirty="0">
                <a:latin typeface="宋体" panose="02010600030101010101" pitchFamily="2" charset="-122"/>
                <a:ea typeface="宋体" panose="02010600030101010101" pitchFamily="2" charset="-122"/>
              </a:rPr>
              <a:t>、</a:t>
            </a:r>
            <a:r>
              <a:rPr lang="zh-CN" altLang="en-US" sz="3200" b="1" dirty="0">
                <a:solidFill>
                  <a:schemeClr val="folHlink"/>
                </a:solidFill>
                <a:latin typeface="宋体" panose="02010600030101010101" pitchFamily="2" charset="-122"/>
                <a:ea typeface="宋体" panose="02010600030101010101" pitchFamily="2" charset="-122"/>
              </a:rPr>
              <a:t>子孙</a:t>
            </a:r>
            <a:endParaRPr lang="zh-CN" altLang="en-US" sz="3200"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32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从根结点开始，到达某结点</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所经过的所有结点成为</a:t>
            </a:r>
            <a:r>
              <a:rPr lang="zh-CN" altLang="en-US" sz="2800" b="1" dirty="0">
                <a:latin typeface="宋体" panose="02010600030101010101" pitchFamily="2" charset="-122"/>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宋体" panose="02010600030101010101" pitchFamily="2" charset="-122"/>
                <a:ea typeface="宋体" panose="02010600030101010101" pitchFamily="2" charset="-122"/>
              </a:rPr>
              <a:t>层次路径</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有且只有一条</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结点</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的层次路径上的所有结点（</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除外）称为</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的</a:t>
            </a:r>
            <a:r>
              <a:rPr lang="zh-CN" altLang="en-US" sz="2800" b="1" dirty="0">
                <a:solidFill>
                  <a:schemeClr val="folHlink"/>
                </a:solidFill>
                <a:latin typeface="Times New Roman" panose="02020603050405020304" pitchFamily="2" charset="0"/>
                <a:ea typeface="宋体" panose="02010600030101010101" pitchFamily="2" charset="-122"/>
              </a:rPr>
              <a:t>祖先</a:t>
            </a:r>
            <a:r>
              <a:rPr lang="en-US" altLang="x-none" sz="2800" b="1" dirty="0">
                <a:latin typeface="Times New Roman" panose="02020603050405020304" pitchFamily="2" charset="0"/>
                <a:ea typeface="宋体" panose="02010600030101010101" pitchFamily="2" charset="-122"/>
              </a:rPr>
              <a:t>(ancester)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以某一结点为根的子树中的任意结点称为该结点的</a:t>
            </a:r>
            <a:r>
              <a:rPr lang="zh-CN" altLang="en-US" sz="2800" b="1" dirty="0">
                <a:solidFill>
                  <a:schemeClr val="folHlink"/>
                </a:solidFill>
                <a:latin typeface="Times New Roman" panose="02020603050405020304" pitchFamily="2" charset="0"/>
                <a:ea typeface="宋体" panose="02010600030101010101" pitchFamily="2" charset="-122"/>
              </a:rPr>
              <a:t>子孙结点</a:t>
            </a:r>
            <a:r>
              <a:rPr lang="en-US" altLang="x-none" sz="2800" b="1" dirty="0">
                <a:latin typeface="Times New Roman" panose="02020603050405020304" pitchFamily="2" charset="0"/>
                <a:ea typeface="宋体" panose="02010600030101010101" pitchFamily="2" charset="-122"/>
              </a:rPr>
              <a:t>(descent)</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81000" lvl="1" indent="0" eaLnBrk="1" hangingPunct="1">
              <a:lnSpc>
                <a:spcPct val="110000"/>
              </a:lnSpc>
              <a:spcBef>
                <a:spcPct val="20000"/>
              </a:spcBef>
              <a:buClr>
                <a:schemeClr val="accent2"/>
              </a:buClr>
              <a:buSzPct val="80000"/>
              <a:buFont typeface="Wingdings" panose="05000000000000000000" pitchFamily="2" charset="2"/>
              <a:buNone/>
            </a:pPr>
            <a:r>
              <a:rPr lang="zh-CN" altLang="en-US" sz="3200" b="1" dirty="0">
                <a:latin typeface="Times New Roman" panose="02020603050405020304" pitchFamily="2" charset="0"/>
                <a:ea typeface="宋体" panose="02010600030101010101" pitchFamily="2" charset="-122"/>
              </a:rPr>
              <a:t>⑺</a:t>
            </a:r>
            <a:r>
              <a:rPr lang="zh-CN" altLang="en-US" sz="3200" dirty="0">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树的深度</a:t>
            </a:r>
            <a:r>
              <a:rPr lang="en-US" altLang="x-none" sz="3200" b="1" dirty="0">
                <a:latin typeface="Times New Roman" panose="02020603050405020304" pitchFamily="2" charset="0"/>
                <a:ea typeface="宋体" panose="02010600030101010101" pitchFamily="2" charset="-122"/>
              </a:rPr>
              <a:t>(depth)</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树中结点的最大层次值，又称为树的高度，如图</a:t>
            </a:r>
            <a:r>
              <a:rPr lang="en-US" altLang="x-none" sz="2800" b="1" dirty="0">
                <a:latin typeface="Times New Roman" panose="02020603050405020304" pitchFamily="2" charset="0"/>
                <a:ea typeface="宋体" panose="02010600030101010101" pitchFamily="2" charset="-122"/>
              </a:rPr>
              <a:t>6-1(b)</a:t>
            </a:r>
            <a:r>
              <a:rPr lang="zh-CN" altLang="en-US" sz="2800" b="1" dirty="0">
                <a:latin typeface="Times New Roman" panose="02020603050405020304" pitchFamily="2" charset="0"/>
                <a:ea typeface="宋体" panose="02010600030101010101" pitchFamily="2" charset="-122"/>
              </a:rPr>
              <a:t>中树的高度为</a:t>
            </a:r>
            <a:r>
              <a:rPr lang="en-US" altLang="x-none" sz="2800" b="1" dirty="0">
                <a:latin typeface="Times New Roman" panose="02020603050405020304" pitchFamily="2" charset="0"/>
                <a:ea typeface="宋体" panose="02010600030101010101" pitchFamily="2" charset="-122"/>
              </a:rPr>
              <a:t>4</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81000" lvl="1" indent="0" eaLnBrk="1" hangingPunct="1">
              <a:lnSpc>
                <a:spcPct val="110000"/>
              </a:lnSpc>
              <a:spcBef>
                <a:spcPct val="20000"/>
              </a:spcBef>
              <a:buClr>
                <a:schemeClr val="accent2"/>
              </a:buClr>
              <a:buSzPct val="80000"/>
              <a:buFont typeface="Wingdings" panose="05000000000000000000" pitchFamily="2" charset="2"/>
              <a:buNone/>
            </a:pPr>
            <a:r>
              <a:rPr lang="zh-CN" altLang="en-US" sz="3200" b="1" dirty="0">
                <a:latin typeface="Times New Roman" panose="02020603050405020304" pitchFamily="2" charset="0"/>
                <a:ea typeface="宋体" panose="02010600030101010101" pitchFamily="2" charset="-122"/>
              </a:rPr>
              <a:t>⑻</a:t>
            </a:r>
            <a:r>
              <a:rPr lang="zh-CN" altLang="en-US" sz="3200" b="1" dirty="0">
                <a:solidFill>
                  <a:schemeClr val="folHlink"/>
                </a:solidFill>
                <a:latin typeface="Times New Roman" panose="02020603050405020304" pitchFamily="2" charset="0"/>
                <a:ea typeface="宋体" panose="02010600030101010101" pitchFamily="2" charset="-122"/>
              </a:rPr>
              <a:t> 有序树和无序树</a:t>
            </a:r>
            <a:r>
              <a:rPr lang="zh-CN" altLang="en-US" sz="3200"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对于一棵树，若其中每一个结点的子树（若有）具有一定的次序，则该树称为</a:t>
            </a:r>
            <a:r>
              <a:rPr lang="zh-CN" altLang="en-US" sz="2800" b="1" dirty="0">
                <a:solidFill>
                  <a:schemeClr val="folHlink"/>
                </a:solidFill>
                <a:latin typeface="Times New Roman" panose="02020603050405020304" pitchFamily="2" charset="0"/>
                <a:ea typeface="宋体" panose="02010600030101010101" pitchFamily="2" charset="-122"/>
              </a:rPr>
              <a:t>有序树</a:t>
            </a:r>
            <a:r>
              <a:rPr lang="zh-CN" altLang="en-US" sz="2800" b="1" dirty="0">
                <a:latin typeface="Times New Roman" panose="02020603050405020304" pitchFamily="2" charset="0"/>
                <a:ea typeface="宋体" panose="02010600030101010101" pitchFamily="2" charset="-122"/>
              </a:rPr>
              <a:t>，否则称为</a:t>
            </a:r>
            <a:r>
              <a:rPr lang="zh-CN" altLang="en-US" sz="2800" b="1" dirty="0">
                <a:solidFill>
                  <a:schemeClr val="folHlink"/>
                </a:solidFill>
                <a:latin typeface="Times New Roman" panose="02020603050405020304" pitchFamily="2" charset="0"/>
                <a:ea typeface="宋体" panose="02010600030101010101" pitchFamily="2" charset="-122"/>
              </a:rPr>
              <a:t>无序树</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1" name="文本框 358401"/>
          <p:cNvSpPr txBox="1"/>
          <p:nvPr/>
        </p:nvSpPr>
        <p:spPr>
          <a:xfrm>
            <a:off x="2041525" y="173038"/>
            <a:ext cx="309880" cy="460375"/>
          </a:xfrm>
          <a:prstGeom prst="rect">
            <a:avLst/>
          </a:prstGeom>
          <a:noFill/>
          <a:ln w="9525">
            <a:noFill/>
          </a:ln>
        </p:spPr>
        <p:txBody>
          <a:bodyPr wrap="none" anchor="t">
            <a:spAutoFit/>
          </a:bodyPr>
          <a:p>
            <a:endParaRPr lang="zh-CN" altLang="en-US" sz="2400" u="sng" dirty="0">
              <a:latin typeface="Times New Roman" panose="02020603050405020304" pitchFamily="2" charset="0"/>
              <a:ea typeface="宋体" panose="02010600030101010101" pitchFamily="2" charset="-122"/>
            </a:endParaRPr>
          </a:p>
        </p:txBody>
      </p:sp>
      <p:sp>
        <p:nvSpPr>
          <p:cNvPr id="312322" name="文本框 358402"/>
          <p:cNvSpPr txBox="1"/>
          <p:nvPr/>
        </p:nvSpPr>
        <p:spPr>
          <a:xfrm>
            <a:off x="1676400" y="260350"/>
            <a:ext cx="8839200" cy="5510530"/>
          </a:xfrm>
          <a:prstGeom prst="rect">
            <a:avLst/>
          </a:prstGeom>
          <a:noFill/>
          <a:ln w="9525">
            <a:noFill/>
          </a:ln>
        </p:spPr>
        <p:txBody>
          <a:bodyPr anchor="t">
            <a:spAutoFit/>
          </a:bodyPr>
          <a:p>
            <a:pPr>
              <a:lnSpc>
                <a:spcPct val="110000"/>
              </a:lnSpc>
              <a:spcBef>
                <a:spcPct val="20000"/>
              </a:spcBef>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用这种结点结构构成的二叉树的存储结构；叫做线索链表；指向结点前驱和后继的指针叫做线索；按照某种次序遍历，加上线索的二叉树称之为线索二叉树。</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3200" b="1" dirty="0">
                <a:solidFill>
                  <a:schemeClr val="folHlink"/>
                </a:solidFill>
                <a:latin typeface="Times New Roman" panose="02020603050405020304" pitchFamily="2" charset="0"/>
                <a:ea typeface="宋体" panose="02010600030101010101" pitchFamily="2" charset="-122"/>
              </a:rPr>
              <a:t>线索二叉树的结点结构与示例</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struct BiThrNode</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ElemType  data;</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struct BiTreeNode *Lchild , *Rchild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int  Ltag , Rtag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}BiThrNode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6-11</a:t>
            </a:r>
            <a:r>
              <a:rPr lang="zh-CN" altLang="en-US" sz="2800" b="1" dirty="0">
                <a:latin typeface="Times New Roman" panose="02020603050405020304" pitchFamily="2" charset="0"/>
                <a:ea typeface="宋体" panose="02010600030101010101" pitchFamily="2" charset="-122"/>
              </a:rPr>
              <a:t>是二叉树及相应的各种线索树示例。</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3345" name="组合 359425"/>
          <p:cNvGrpSpPr/>
          <p:nvPr/>
        </p:nvGrpSpPr>
        <p:grpSpPr>
          <a:xfrm>
            <a:off x="1943100" y="115888"/>
            <a:ext cx="7581900" cy="6481762"/>
            <a:chOff x="0" y="0"/>
            <a:chExt cx="4776" cy="4083"/>
          </a:xfrm>
        </p:grpSpPr>
        <p:grpSp>
          <p:nvGrpSpPr>
            <p:cNvPr id="313346" name="组合 359426"/>
            <p:cNvGrpSpPr/>
            <p:nvPr/>
          </p:nvGrpSpPr>
          <p:grpSpPr>
            <a:xfrm>
              <a:off x="360" y="0"/>
              <a:ext cx="4192" cy="2025"/>
              <a:chOff x="0" y="0"/>
              <a:chExt cx="4192" cy="2025"/>
            </a:xfrm>
          </p:grpSpPr>
          <p:grpSp>
            <p:nvGrpSpPr>
              <p:cNvPr id="313347" name="组合 359427"/>
              <p:cNvGrpSpPr/>
              <p:nvPr/>
            </p:nvGrpSpPr>
            <p:grpSpPr>
              <a:xfrm>
                <a:off x="0" y="48"/>
                <a:ext cx="1496" cy="1542"/>
                <a:chOff x="0" y="0"/>
                <a:chExt cx="1547" cy="1648"/>
              </a:xfrm>
            </p:grpSpPr>
            <p:sp>
              <p:nvSpPr>
                <p:cNvPr id="313348" name="椭圆 359428"/>
                <p:cNvSpPr/>
                <p:nvPr/>
              </p:nvSpPr>
              <p:spPr>
                <a:xfrm>
                  <a:off x="495" y="0"/>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13349" name="椭圆 359429"/>
                <p:cNvSpPr/>
                <p:nvPr/>
              </p:nvSpPr>
              <p:spPr>
                <a:xfrm>
                  <a:off x="1028" y="939"/>
                  <a:ext cx="268"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13350" name="椭圆 359430"/>
                <p:cNvSpPr/>
                <p:nvPr/>
              </p:nvSpPr>
              <p:spPr>
                <a:xfrm>
                  <a:off x="777"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13351" name="椭圆 359431"/>
                <p:cNvSpPr/>
                <p:nvPr/>
              </p:nvSpPr>
              <p:spPr>
                <a:xfrm>
                  <a:off x="1280"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313352" name="直接连接符 359432"/>
                <p:cNvSpPr/>
                <p:nvPr/>
              </p:nvSpPr>
              <p:spPr>
                <a:xfrm flipH="1">
                  <a:off x="919" y="1145"/>
                  <a:ext cx="157" cy="259"/>
                </a:xfrm>
                <a:prstGeom prst="line">
                  <a:avLst/>
                </a:prstGeom>
                <a:ln w="9525" cap="flat" cmpd="sng">
                  <a:solidFill>
                    <a:schemeClr val="tx1"/>
                  </a:solidFill>
                  <a:prstDash val="solid"/>
                  <a:round/>
                  <a:headEnd type="none" w="med" len="med"/>
                  <a:tailEnd type="none" w="med" len="med"/>
                </a:ln>
              </p:spPr>
            </p:sp>
            <p:sp>
              <p:nvSpPr>
                <p:cNvPr id="313353" name="椭圆 359433"/>
                <p:cNvSpPr/>
                <p:nvPr/>
              </p:nvSpPr>
              <p:spPr>
                <a:xfrm>
                  <a:off x="541" y="94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13354" name="椭圆 359434"/>
                <p:cNvSpPr/>
                <p:nvPr/>
              </p:nvSpPr>
              <p:spPr>
                <a:xfrm>
                  <a:off x="290" y="1411"/>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13355" name="椭圆 359435"/>
                <p:cNvSpPr/>
                <p:nvPr/>
              </p:nvSpPr>
              <p:spPr>
                <a:xfrm>
                  <a:off x="251" y="473"/>
                  <a:ext cx="268" cy="238"/>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13356" name="椭圆 359436"/>
                <p:cNvSpPr/>
                <p:nvPr/>
              </p:nvSpPr>
              <p:spPr>
                <a:xfrm>
                  <a:off x="0" y="945"/>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13357" name="椭圆 359437"/>
                <p:cNvSpPr/>
                <p:nvPr/>
              </p:nvSpPr>
              <p:spPr>
                <a:xfrm>
                  <a:off x="780" y="46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13358" name="直接连接符 359438"/>
                <p:cNvSpPr/>
                <p:nvPr/>
              </p:nvSpPr>
              <p:spPr>
                <a:xfrm>
                  <a:off x="992" y="688"/>
                  <a:ext cx="156" cy="259"/>
                </a:xfrm>
                <a:prstGeom prst="line">
                  <a:avLst/>
                </a:prstGeom>
                <a:ln w="9525" cap="flat" cmpd="sng">
                  <a:solidFill>
                    <a:schemeClr val="tx1"/>
                  </a:solidFill>
                  <a:prstDash val="solid"/>
                  <a:round/>
                  <a:headEnd type="none" w="med" len="med"/>
                  <a:tailEnd type="none" w="med" len="med"/>
                </a:ln>
              </p:spPr>
            </p:sp>
            <p:sp>
              <p:nvSpPr>
                <p:cNvPr id="313359" name="直接连接符 359439"/>
                <p:cNvSpPr/>
                <p:nvPr/>
              </p:nvSpPr>
              <p:spPr>
                <a:xfrm flipH="1">
                  <a:off x="439" y="1160"/>
                  <a:ext cx="156" cy="259"/>
                </a:xfrm>
                <a:prstGeom prst="line">
                  <a:avLst/>
                </a:prstGeom>
                <a:ln w="9525" cap="flat" cmpd="sng">
                  <a:solidFill>
                    <a:schemeClr val="tx1"/>
                  </a:solidFill>
                  <a:prstDash val="solid"/>
                  <a:round/>
                  <a:headEnd type="none" w="med" len="med"/>
                  <a:tailEnd type="none" w="med" len="med"/>
                </a:ln>
              </p:spPr>
            </p:sp>
            <p:sp>
              <p:nvSpPr>
                <p:cNvPr id="313360" name="直接连接符 359440"/>
                <p:cNvSpPr/>
                <p:nvPr/>
              </p:nvSpPr>
              <p:spPr>
                <a:xfrm flipH="1">
                  <a:off x="699" y="688"/>
                  <a:ext cx="156" cy="259"/>
                </a:xfrm>
                <a:prstGeom prst="line">
                  <a:avLst/>
                </a:prstGeom>
                <a:ln w="9525" cap="flat" cmpd="sng">
                  <a:solidFill>
                    <a:schemeClr val="tx1"/>
                  </a:solidFill>
                  <a:prstDash val="solid"/>
                  <a:round/>
                  <a:headEnd type="none" w="med" len="med"/>
                  <a:tailEnd type="none" w="med" len="med"/>
                </a:ln>
              </p:spPr>
            </p:sp>
            <p:sp>
              <p:nvSpPr>
                <p:cNvPr id="313361" name="直接连接符 359441"/>
                <p:cNvSpPr/>
                <p:nvPr/>
              </p:nvSpPr>
              <p:spPr>
                <a:xfrm flipH="1">
                  <a:off x="166" y="695"/>
                  <a:ext cx="156" cy="259"/>
                </a:xfrm>
                <a:prstGeom prst="line">
                  <a:avLst/>
                </a:prstGeom>
                <a:ln w="9525" cap="flat" cmpd="sng">
                  <a:solidFill>
                    <a:schemeClr val="tx1"/>
                  </a:solidFill>
                  <a:prstDash val="solid"/>
                  <a:round/>
                  <a:headEnd type="none" w="med" len="med"/>
                  <a:tailEnd type="none" w="med" len="med"/>
                </a:ln>
              </p:spPr>
            </p:sp>
            <p:sp>
              <p:nvSpPr>
                <p:cNvPr id="313362" name="直接连接符 359442"/>
                <p:cNvSpPr/>
                <p:nvPr/>
              </p:nvSpPr>
              <p:spPr>
                <a:xfrm flipH="1">
                  <a:off x="410" y="222"/>
                  <a:ext cx="156" cy="259"/>
                </a:xfrm>
                <a:prstGeom prst="line">
                  <a:avLst/>
                </a:prstGeom>
                <a:ln w="9525" cap="flat" cmpd="sng">
                  <a:solidFill>
                    <a:schemeClr val="tx1"/>
                  </a:solidFill>
                  <a:prstDash val="solid"/>
                  <a:round/>
                  <a:headEnd type="none" w="med" len="med"/>
                  <a:tailEnd type="none" w="med" len="med"/>
                </a:ln>
              </p:spPr>
            </p:sp>
            <p:sp>
              <p:nvSpPr>
                <p:cNvPr id="313363" name="直接连接符 359443"/>
                <p:cNvSpPr/>
                <p:nvPr/>
              </p:nvSpPr>
              <p:spPr>
                <a:xfrm>
                  <a:off x="1233" y="1153"/>
                  <a:ext cx="156" cy="259"/>
                </a:xfrm>
                <a:prstGeom prst="line">
                  <a:avLst/>
                </a:prstGeom>
                <a:ln w="9525" cap="flat" cmpd="sng">
                  <a:solidFill>
                    <a:schemeClr val="tx1"/>
                  </a:solidFill>
                  <a:prstDash val="solid"/>
                  <a:round/>
                  <a:headEnd type="none" w="med" len="med"/>
                  <a:tailEnd type="none" w="med" len="med"/>
                </a:ln>
              </p:spPr>
            </p:sp>
            <p:sp>
              <p:nvSpPr>
                <p:cNvPr id="313364" name="直接连接符 359444"/>
                <p:cNvSpPr/>
                <p:nvPr/>
              </p:nvSpPr>
              <p:spPr>
                <a:xfrm>
                  <a:off x="707" y="215"/>
                  <a:ext cx="156" cy="259"/>
                </a:xfrm>
                <a:prstGeom prst="line">
                  <a:avLst/>
                </a:prstGeom>
                <a:ln w="9525" cap="flat" cmpd="sng">
                  <a:solidFill>
                    <a:schemeClr val="tx1"/>
                  </a:solidFill>
                  <a:prstDash val="solid"/>
                  <a:round/>
                  <a:headEnd type="none" w="med" len="med"/>
                  <a:tailEnd type="none" w="med" len="med"/>
                </a:ln>
              </p:spPr>
            </p:sp>
          </p:grpSp>
          <p:sp>
            <p:nvSpPr>
              <p:cNvPr id="313365" name="矩形 359445"/>
              <p:cNvSpPr/>
              <p:nvPr/>
            </p:nvSpPr>
            <p:spPr>
              <a:xfrm>
                <a:off x="336" y="1723"/>
                <a:ext cx="816" cy="227"/>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t>
                </a:r>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二叉树</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sp>
            <p:nvSpPr>
              <p:cNvPr id="313366" name="矩形 359446"/>
              <p:cNvSpPr/>
              <p:nvPr/>
            </p:nvSpPr>
            <p:spPr>
              <a:xfrm>
                <a:off x="2016" y="1662"/>
                <a:ext cx="2176" cy="363"/>
              </a:xfrm>
              <a:prstGeom prst="rect">
                <a:avLst/>
              </a:prstGeom>
              <a:noFill/>
              <a:ln w="9525">
                <a:noFill/>
              </a:ln>
            </p:spPr>
            <p:txBody>
              <a:bodyPr wrap="none" anchor="ctr"/>
              <a:p>
                <a:pPr marL="457200" indent="-457200"/>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先序线索树的逻辑形式</a:t>
                </a:r>
                <a:endParaRPr lang="zh-CN" altLang="en-US" sz="2000" b="1" dirty="0">
                  <a:latin typeface="Times New Roman" panose="02020603050405020304" pitchFamily="2" charset="0"/>
                  <a:ea typeface="宋体" panose="02010600030101010101" pitchFamily="2" charset="-122"/>
                </a:endParaRPr>
              </a:p>
              <a:p>
                <a:pPr marL="457200" indent="-457200"/>
                <a:r>
                  <a:rPr lang="zh-CN" altLang="en-US" sz="2000" b="1" dirty="0">
                    <a:latin typeface="Times New Roman" panose="02020603050405020304" pitchFamily="2" charset="0"/>
                    <a:ea typeface="宋体" panose="02010600030101010101" pitchFamily="2" charset="-122"/>
                  </a:rPr>
                  <a:t>        结点序列：</a:t>
                </a:r>
                <a:r>
                  <a:rPr lang="en-US" altLang="x-none" sz="2000" b="1" dirty="0">
                    <a:latin typeface="Times New Roman" panose="02020603050405020304" pitchFamily="2" charset="0"/>
                    <a:ea typeface="宋体" panose="02010600030101010101" pitchFamily="2" charset="-122"/>
                  </a:rPr>
                  <a:t>ABDCEGFHI</a:t>
                </a:r>
                <a:endParaRPr lang="en-US" altLang="x-none" sz="2000" b="1" dirty="0">
                  <a:latin typeface="Times New Roman" panose="02020603050405020304" pitchFamily="2" charset="0"/>
                  <a:ea typeface="宋体" panose="02010600030101010101" pitchFamily="2" charset="-122"/>
                </a:endParaRPr>
              </a:p>
            </p:txBody>
          </p:sp>
          <p:grpSp>
            <p:nvGrpSpPr>
              <p:cNvPr id="313367" name="组合 359447"/>
              <p:cNvGrpSpPr/>
              <p:nvPr/>
            </p:nvGrpSpPr>
            <p:grpSpPr>
              <a:xfrm>
                <a:off x="2072" y="0"/>
                <a:ext cx="2032" cy="1558"/>
                <a:chOff x="0" y="0"/>
                <a:chExt cx="2032" cy="1558"/>
              </a:xfrm>
            </p:grpSpPr>
            <p:grpSp>
              <p:nvGrpSpPr>
                <p:cNvPr id="313368" name="组合 359448"/>
                <p:cNvGrpSpPr/>
                <p:nvPr/>
              </p:nvGrpSpPr>
              <p:grpSpPr>
                <a:xfrm>
                  <a:off x="128" y="0"/>
                  <a:ext cx="1496" cy="1542"/>
                  <a:chOff x="0" y="0"/>
                  <a:chExt cx="1547" cy="1648"/>
                </a:xfrm>
              </p:grpSpPr>
              <p:sp>
                <p:nvSpPr>
                  <p:cNvPr id="313369" name="椭圆 359449"/>
                  <p:cNvSpPr/>
                  <p:nvPr/>
                </p:nvSpPr>
                <p:spPr>
                  <a:xfrm>
                    <a:off x="495" y="0"/>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13370" name="椭圆 359450"/>
                  <p:cNvSpPr/>
                  <p:nvPr/>
                </p:nvSpPr>
                <p:spPr>
                  <a:xfrm>
                    <a:off x="1028" y="939"/>
                    <a:ext cx="268"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13371" name="椭圆 359451"/>
                  <p:cNvSpPr/>
                  <p:nvPr/>
                </p:nvSpPr>
                <p:spPr>
                  <a:xfrm>
                    <a:off x="777"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13372" name="椭圆 359452"/>
                  <p:cNvSpPr/>
                  <p:nvPr/>
                </p:nvSpPr>
                <p:spPr>
                  <a:xfrm>
                    <a:off x="1280"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313373" name="直接连接符 359453"/>
                  <p:cNvSpPr/>
                  <p:nvPr/>
                </p:nvSpPr>
                <p:spPr>
                  <a:xfrm flipH="1">
                    <a:off x="919" y="1145"/>
                    <a:ext cx="157" cy="259"/>
                  </a:xfrm>
                  <a:prstGeom prst="line">
                    <a:avLst/>
                  </a:prstGeom>
                  <a:ln w="9525" cap="flat" cmpd="sng">
                    <a:solidFill>
                      <a:schemeClr val="tx1"/>
                    </a:solidFill>
                    <a:prstDash val="solid"/>
                    <a:round/>
                    <a:headEnd type="none" w="med" len="med"/>
                    <a:tailEnd type="none" w="med" len="med"/>
                  </a:ln>
                </p:spPr>
              </p:sp>
              <p:sp>
                <p:nvSpPr>
                  <p:cNvPr id="313374" name="椭圆 359454"/>
                  <p:cNvSpPr/>
                  <p:nvPr/>
                </p:nvSpPr>
                <p:spPr>
                  <a:xfrm>
                    <a:off x="541" y="94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13375" name="椭圆 359455"/>
                  <p:cNvSpPr/>
                  <p:nvPr/>
                </p:nvSpPr>
                <p:spPr>
                  <a:xfrm>
                    <a:off x="290" y="1411"/>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13376" name="椭圆 359456"/>
                  <p:cNvSpPr/>
                  <p:nvPr/>
                </p:nvSpPr>
                <p:spPr>
                  <a:xfrm>
                    <a:off x="251" y="473"/>
                    <a:ext cx="268" cy="238"/>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13377" name="椭圆 359457"/>
                  <p:cNvSpPr/>
                  <p:nvPr/>
                </p:nvSpPr>
                <p:spPr>
                  <a:xfrm>
                    <a:off x="0" y="945"/>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13378" name="椭圆 359458"/>
                  <p:cNvSpPr/>
                  <p:nvPr/>
                </p:nvSpPr>
                <p:spPr>
                  <a:xfrm>
                    <a:off x="780" y="46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13379" name="直接连接符 359459"/>
                  <p:cNvSpPr/>
                  <p:nvPr/>
                </p:nvSpPr>
                <p:spPr>
                  <a:xfrm>
                    <a:off x="992" y="688"/>
                    <a:ext cx="156" cy="259"/>
                  </a:xfrm>
                  <a:prstGeom prst="line">
                    <a:avLst/>
                  </a:prstGeom>
                  <a:ln w="9525" cap="flat" cmpd="sng">
                    <a:solidFill>
                      <a:schemeClr val="tx1"/>
                    </a:solidFill>
                    <a:prstDash val="solid"/>
                    <a:round/>
                    <a:headEnd type="none" w="med" len="med"/>
                    <a:tailEnd type="none" w="med" len="med"/>
                  </a:ln>
                </p:spPr>
              </p:sp>
              <p:sp>
                <p:nvSpPr>
                  <p:cNvPr id="313380" name="直接连接符 359460"/>
                  <p:cNvSpPr/>
                  <p:nvPr/>
                </p:nvSpPr>
                <p:spPr>
                  <a:xfrm flipH="1">
                    <a:off x="439" y="1160"/>
                    <a:ext cx="156" cy="259"/>
                  </a:xfrm>
                  <a:prstGeom prst="line">
                    <a:avLst/>
                  </a:prstGeom>
                  <a:ln w="9525" cap="flat" cmpd="sng">
                    <a:solidFill>
                      <a:schemeClr val="tx1"/>
                    </a:solidFill>
                    <a:prstDash val="solid"/>
                    <a:round/>
                    <a:headEnd type="none" w="med" len="med"/>
                    <a:tailEnd type="none" w="med" len="med"/>
                  </a:ln>
                </p:spPr>
              </p:sp>
              <p:sp>
                <p:nvSpPr>
                  <p:cNvPr id="313381" name="直接连接符 359461"/>
                  <p:cNvSpPr/>
                  <p:nvPr/>
                </p:nvSpPr>
                <p:spPr>
                  <a:xfrm flipH="1">
                    <a:off x="699" y="688"/>
                    <a:ext cx="156" cy="259"/>
                  </a:xfrm>
                  <a:prstGeom prst="line">
                    <a:avLst/>
                  </a:prstGeom>
                  <a:ln w="9525" cap="flat" cmpd="sng">
                    <a:solidFill>
                      <a:schemeClr val="tx1"/>
                    </a:solidFill>
                    <a:prstDash val="solid"/>
                    <a:round/>
                    <a:headEnd type="none" w="med" len="med"/>
                    <a:tailEnd type="none" w="med" len="med"/>
                  </a:ln>
                </p:spPr>
              </p:sp>
              <p:sp>
                <p:nvSpPr>
                  <p:cNvPr id="313382" name="直接连接符 359462"/>
                  <p:cNvSpPr/>
                  <p:nvPr/>
                </p:nvSpPr>
                <p:spPr>
                  <a:xfrm flipH="1">
                    <a:off x="166" y="695"/>
                    <a:ext cx="156" cy="259"/>
                  </a:xfrm>
                  <a:prstGeom prst="line">
                    <a:avLst/>
                  </a:prstGeom>
                  <a:ln w="9525" cap="flat" cmpd="sng">
                    <a:solidFill>
                      <a:schemeClr val="tx1"/>
                    </a:solidFill>
                    <a:prstDash val="solid"/>
                    <a:round/>
                    <a:headEnd type="none" w="med" len="med"/>
                    <a:tailEnd type="none" w="med" len="med"/>
                  </a:ln>
                </p:spPr>
              </p:sp>
              <p:sp>
                <p:nvSpPr>
                  <p:cNvPr id="313383" name="直接连接符 359463"/>
                  <p:cNvSpPr/>
                  <p:nvPr/>
                </p:nvSpPr>
                <p:spPr>
                  <a:xfrm flipH="1">
                    <a:off x="410" y="222"/>
                    <a:ext cx="156" cy="259"/>
                  </a:xfrm>
                  <a:prstGeom prst="line">
                    <a:avLst/>
                  </a:prstGeom>
                  <a:ln w="9525" cap="flat" cmpd="sng">
                    <a:solidFill>
                      <a:schemeClr val="tx1"/>
                    </a:solidFill>
                    <a:prstDash val="solid"/>
                    <a:round/>
                    <a:headEnd type="none" w="med" len="med"/>
                    <a:tailEnd type="none" w="med" len="med"/>
                  </a:ln>
                </p:spPr>
              </p:sp>
              <p:sp>
                <p:nvSpPr>
                  <p:cNvPr id="313384" name="直接连接符 359464"/>
                  <p:cNvSpPr/>
                  <p:nvPr/>
                </p:nvSpPr>
                <p:spPr>
                  <a:xfrm>
                    <a:off x="1233" y="1153"/>
                    <a:ext cx="156" cy="259"/>
                  </a:xfrm>
                  <a:prstGeom prst="line">
                    <a:avLst/>
                  </a:prstGeom>
                  <a:ln w="9525" cap="flat" cmpd="sng">
                    <a:solidFill>
                      <a:schemeClr val="tx1"/>
                    </a:solidFill>
                    <a:prstDash val="solid"/>
                    <a:round/>
                    <a:headEnd type="none" w="med" len="med"/>
                    <a:tailEnd type="none" w="med" len="med"/>
                  </a:ln>
                </p:spPr>
              </p:sp>
              <p:sp>
                <p:nvSpPr>
                  <p:cNvPr id="313385" name="直接连接符 359465"/>
                  <p:cNvSpPr/>
                  <p:nvPr/>
                </p:nvSpPr>
                <p:spPr>
                  <a:xfrm>
                    <a:off x="707" y="215"/>
                    <a:ext cx="156" cy="259"/>
                  </a:xfrm>
                  <a:prstGeom prst="line">
                    <a:avLst/>
                  </a:prstGeom>
                  <a:ln w="9525" cap="flat" cmpd="sng">
                    <a:solidFill>
                      <a:schemeClr val="tx1"/>
                    </a:solidFill>
                    <a:prstDash val="solid"/>
                    <a:round/>
                    <a:headEnd type="none" w="med" len="med"/>
                    <a:tailEnd type="none" w="med" len="med"/>
                  </a:ln>
                </p:spPr>
              </p:sp>
            </p:grpSp>
            <p:sp>
              <p:nvSpPr>
                <p:cNvPr id="313386" name="未知"/>
                <p:cNvSpPr/>
                <p:nvPr/>
              </p:nvSpPr>
              <p:spPr>
                <a:xfrm>
                  <a:off x="0" y="606"/>
                  <a:ext cx="376" cy="336"/>
                </a:xfrm>
                <a:custGeom>
                  <a:avLst/>
                  <a:gdLst/>
                  <a:ahLst/>
                  <a:cxnLst/>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387" name="未知"/>
                <p:cNvSpPr/>
                <p:nvPr/>
              </p:nvSpPr>
              <p:spPr>
                <a:xfrm>
                  <a:off x="360" y="622"/>
                  <a:ext cx="328" cy="288"/>
                </a:xfrm>
                <a:custGeom>
                  <a:avLst/>
                  <a:gdLst/>
                  <a:ahLst/>
                  <a:cxnLst/>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388" name="未知"/>
                <p:cNvSpPr/>
                <p:nvPr/>
              </p:nvSpPr>
              <p:spPr>
                <a:xfrm>
                  <a:off x="376" y="606"/>
                  <a:ext cx="528" cy="384"/>
                </a:xfrm>
                <a:custGeom>
                  <a:avLst/>
                  <a:gdLst/>
                  <a:ahLst/>
                  <a:cxnLst/>
                  <a:pathLst>
                    <a:path w="528" h="384">
                      <a:moveTo>
                        <a:pt x="0" y="384"/>
                      </a:moveTo>
                      <a:cubicBezTo>
                        <a:pt x="220" y="224"/>
                        <a:pt x="440" y="64"/>
                        <a:pt x="528"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389" name="未知"/>
                <p:cNvSpPr/>
                <p:nvPr/>
              </p:nvSpPr>
              <p:spPr>
                <a:xfrm>
                  <a:off x="288" y="1046"/>
                  <a:ext cx="376" cy="336"/>
                </a:xfrm>
                <a:custGeom>
                  <a:avLst/>
                  <a:gdLst/>
                  <a:ahLst/>
                  <a:cxnLst/>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390" name="未知"/>
                <p:cNvSpPr/>
                <p:nvPr/>
              </p:nvSpPr>
              <p:spPr>
                <a:xfrm>
                  <a:off x="648" y="1062"/>
                  <a:ext cx="328" cy="288"/>
                </a:xfrm>
                <a:custGeom>
                  <a:avLst/>
                  <a:gdLst/>
                  <a:ahLst/>
                  <a:cxnLst/>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391" name="直接连接符 359471"/>
                <p:cNvSpPr/>
                <p:nvPr/>
              </p:nvSpPr>
              <p:spPr>
                <a:xfrm flipV="1">
                  <a:off x="672" y="1038"/>
                  <a:ext cx="464" cy="416"/>
                </a:xfrm>
                <a:prstGeom prst="line">
                  <a:avLst/>
                </a:prstGeom>
                <a:ln w="19050" cap="flat" cmpd="sng">
                  <a:solidFill>
                    <a:schemeClr val="folHlink"/>
                  </a:solidFill>
                  <a:prstDash val="dash"/>
                  <a:round/>
                  <a:headEnd type="none" w="med" len="med"/>
                  <a:tailEnd type="triangle" w="med" len="med"/>
                </a:ln>
              </p:spPr>
            </p:sp>
            <p:sp>
              <p:nvSpPr>
                <p:cNvPr id="313392" name="未知"/>
                <p:cNvSpPr/>
                <p:nvPr/>
              </p:nvSpPr>
              <p:spPr>
                <a:xfrm>
                  <a:off x="1128" y="1510"/>
                  <a:ext cx="288" cy="48"/>
                </a:xfrm>
                <a:custGeom>
                  <a:avLst/>
                  <a:gdLst/>
                  <a:ahLst/>
                  <a:cxnLst/>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393" name="未知"/>
                <p:cNvSpPr/>
                <p:nvPr/>
              </p:nvSpPr>
              <p:spPr>
                <a:xfrm>
                  <a:off x="1624" y="1182"/>
                  <a:ext cx="144" cy="240"/>
                </a:xfrm>
                <a:custGeom>
                  <a:avLst/>
                  <a:gdLst/>
                  <a:ahLst/>
                  <a:cxnLst/>
                  <a:pathLst>
                    <a:path w="96" h="48">
                      <a:moveTo>
                        <a:pt x="0" y="48"/>
                      </a:moveTo>
                      <a:cubicBezTo>
                        <a:pt x="40" y="28"/>
                        <a:pt x="80" y="8"/>
                        <a:pt x="96"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394" name="矩形 359474"/>
                <p:cNvSpPr/>
                <p:nvPr/>
              </p:nvSpPr>
              <p:spPr>
                <a:xfrm>
                  <a:off x="1624" y="990"/>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NIL</a:t>
                  </a:r>
                  <a:endParaRPr lang="en-US" altLang="x-none" sz="2400" dirty="0">
                    <a:latin typeface="Times New Roman" panose="02020603050405020304" pitchFamily="2" charset="0"/>
                    <a:ea typeface="宋体" panose="02010600030101010101" pitchFamily="2" charset="-122"/>
                  </a:endParaRPr>
                </a:p>
              </p:txBody>
            </p:sp>
            <p:sp>
              <p:nvSpPr>
                <p:cNvPr id="313395" name="未知"/>
                <p:cNvSpPr/>
                <p:nvPr/>
              </p:nvSpPr>
              <p:spPr>
                <a:xfrm>
                  <a:off x="1128" y="1102"/>
                  <a:ext cx="91" cy="272"/>
                </a:xfrm>
                <a:custGeom>
                  <a:avLst/>
                  <a:gdLst/>
                  <a:ahLst/>
                  <a:cxnLst/>
                  <a:pathLst>
                    <a:path w="96" h="240">
                      <a:moveTo>
                        <a:pt x="0" y="240"/>
                      </a:moveTo>
                      <a:cubicBezTo>
                        <a:pt x="16" y="236"/>
                        <a:pt x="32" y="232"/>
                        <a:pt x="48" y="192"/>
                      </a:cubicBezTo>
                      <a:cubicBezTo>
                        <a:pt x="64" y="152"/>
                        <a:pt x="88" y="32"/>
                        <a:pt x="96"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396" name="直接连接符 359476"/>
                <p:cNvSpPr/>
                <p:nvPr/>
              </p:nvSpPr>
              <p:spPr>
                <a:xfrm>
                  <a:off x="1144" y="1422"/>
                  <a:ext cx="215" cy="0"/>
                </a:xfrm>
                <a:prstGeom prst="line">
                  <a:avLst/>
                </a:prstGeom>
                <a:ln w="19050" cap="flat" cmpd="sng">
                  <a:solidFill>
                    <a:schemeClr val="folHlink"/>
                  </a:solidFill>
                  <a:prstDash val="dash"/>
                  <a:round/>
                  <a:headEnd type="none" w="med" len="med"/>
                  <a:tailEnd type="triangle" w="med" len="med"/>
                </a:ln>
              </p:spPr>
            </p:sp>
          </p:grpSp>
        </p:grpSp>
        <p:grpSp>
          <p:nvGrpSpPr>
            <p:cNvPr id="313397" name="组合 359477"/>
            <p:cNvGrpSpPr/>
            <p:nvPr/>
          </p:nvGrpSpPr>
          <p:grpSpPr>
            <a:xfrm>
              <a:off x="0" y="2136"/>
              <a:ext cx="4776" cy="1947"/>
              <a:chOff x="0" y="0"/>
              <a:chExt cx="4776" cy="1947"/>
            </a:xfrm>
          </p:grpSpPr>
          <p:sp>
            <p:nvSpPr>
              <p:cNvPr id="313398" name="矩形 359478"/>
              <p:cNvSpPr/>
              <p:nvPr/>
            </p:nvSpPr>
            <p:spPr>
              <a:xfrm>
                <a:off x="2645" y="1584"/>
                <a:ext cx="2131" cy="363"/>
              </a:xfrm>
              <a:prstGeom prst="rect">
                <a:avLst/>
              </a:prstGeom>
              <a:noFill/>
              <a:ln w="9525">
                <a:noFill/>
              </a:ln>
            </p:spPr>
            <p:txBody>
              <a:bodyPr wrap="none" anchor="ctr"/>
              <a:p>
                <a:pPr marL="457200" indent="-457200"/>
                <a:r>
                  <a:rPr lang="en-US" altLang="x-none" sz="2000" b="1" dirty="0">
                    <a:latin typeface="Times New Roman" panose="02020603050405020304" pitchFamily="2" charset="0"/>
                    <a:ea typeface="宋体" panose="02010600030101010101" pitchFamily="2" charset="-122"/>
                  </a:rPr>
                  <a:t>(d)   </a:t>
                </a:r>
                <a:r>
                  <a:rPr lang="zh-CN" altLang="en-US" sz="2000" b="1" dirty="0">
                    <a:latin typeface="Times New Roman" panose="02020603050405020304" pitchFamily="2" charset="0"/>
                    <a:ea typeface="宋体" panose="02010600030101010101" pitchFamily="2" charset="-122"/>
                  </a:rPr>
                  <a:t>后序线索树的逻辑形式</a:t>
                </a:r>
                <a:endParaRPr lang="zh-CN" altLang="en-US" sz="2000" b="1" dirty="0">
                  <a:latin typeface="Times New Roman" panose="02020603050405020304" pitchFamily="2" charset="0"/>
                  <a:ea typeface="宋体" panose="02010600030101010101" pitchFamily="2" charset="-122"/>
                </a:endParaRPr>
              </a:p>
              <a:p>
                <a:pPr marL="457200" indent="-457200"/>
                <a:r>
                  <a:rPr lang="zh-CN" altLang="en-US" sz="2000" b="1" dirty="0">
                    <a:latin typeface="Times New Roman" panose="02020603050405020304" pitchFamily="2" charset="0"/>
                    <a:ea typeface="宋体" panose="02010600030101010101" pitchFamily="2" charset="-122"/>
                  </a:rPr>
                  <a:t>        结点序列：</a:t>
                </a:r>
                <a:r>
                  <a:rPr lang="en-US" altLang="x-none" sz="2000" b="1" dirty="0">
                    <a:latin typeface="Times New Roman" panose="02020603050405020304" pitchFamily="2" charset="0"/>
                    <a:ea typeface="宋体" panose="02010600030101010101" pitchFamily="2" charset="-122"/>
                  </a:rPr>
                  <a:t>DBGEHIFCA</a:t>
                </a:r>
                <a:endParaRPr lang="en-US" altLang="x-none" sz="2000" b="1" dirty="0">
                  <a:latin typeface="Times New Roman" panose="02020603050405020304" pitchFamily="2" charset="0"/>
                  <a:ea typeface="宋体" panose="02010600030101010101" pitchFamily="2" charset="-122"/>
                </a:endParaRPr>
              </a:p>
            </p:txBody>
          </p:sp>
          <p:sp>
            <p:nvSpPr>
              <p:cNvPr id="313399" name="矩形 359479"/>
              <p:cNvSpPr/>
              <p:nvPr/>
            </p:nvSpPr>
            <p:spPr>
              <a:xfrm>
                <a:off x="24" y="1584"/>
                <a:ext cx="2131" cy="363"/>
              </a:xfrm>
              <a:prstGeom prst="rect">
                <a:avLst/>
              </a:prstGeom>
              <a:noFill/>
              <a:ln w="9525">
                <a:noFill/>
              </a:ln>
            </p:spPr>
            <p:txBody>
              <a:bodyPr wrap="none" anchor="ctr"/>
              <a:p>
                <a:pPr marL="457200" indent="-457200"/>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中序线索树的逻辑形式</a:t>
                </a:r>
                <a:endParaRPr lang="zh-CN" altLang="en-US" sz="2000" b="1" dirty="0">
                  <a:latin typeface="Times New Roman" panose="02020603050405020304" pitchFamily="2" charset="0"/>
                  <a:ea typeface="宋体" panose="02010600030101010101" pitchFamily="2" charset="-122"/>
                </a:endParaRPr>
              </a:p>
              <a:p>
                <a:pPr marL="457200" indent="-457200"/>
                <a:r>
                  <a:rPr lang="zh-CN" altLang="en-US" sz="2000" b="1" dirty="0">
                    <a:latin typeface="Times New Roman" panose="02020603050405020304" pitchFamily="2" charset="0"/>
                    <a:ea typeface="宋体" panose="02010600030101010101" pitchFamily="2" charset="-122"/>
                  </a:rPr>
                  <a:t>        结点序列：</a:t>
                </a:r>
                <a:r>
                  <a:rPr lang="en-US" altLang="x-none" sz="2000" b="1" dirty="0">
                    <a:latin typeface="Times New Roman" panose="02020603050405020304" pitchFamily="2" charset="0"/>
                    <a:ea typeface="宋体" panose="02010600030101010101" pitchFamily="2" charset="-122"/>
                  </a:rPr>
                  <a:t>DBAGECHFI</a:t>
                </a:r>
                <a:endParaRPr lang="en-US" altLang="x-none" sz="2000" b="1" dirty="0">
                  <a:latin typeface="Times New Roman" panose="02020603050405020304" pitchFamily="2" charset="0"/>
                  <a:ea typeface="宋体" panose="02010600030101010101" pitchFamily="2" charset="-122"/>
                </a:endParaRPr>
              </a:p>
            </p:txBody>
          </p:sp>
          <p:grpSp>
            <p:nvGrpSpPr>
              <p:cNvPr id="313400" name="组合 359480"/>
              <p:cNvGrpSpPr/>
              <p:nvPr/>
            </p:nvGrpSpPr>
            <p:grpSpPr>
              <a:xfrm>
                <a:off x="0" y="0"/>
                <a:ext cx="2280" cy="1542"/>
                <a:chOff x="0" y="0"/>
                <a:chExt cx="2280" cy="1542"/>
              </a:xfrm>
            </p:grpSpPr>
            <p:grpSp>
              <p:nvGrpSpPr>
                <p:cNvPr id="313401" name="组合 359481"/>
                <p:cNvGrpSpPr/>
                <p:nvPr/>
              </p:nvGrpSpPr>
              <p:grpSpPr>
                <a:xfrm>
                  <a:off x="432" y="0"/>
                  <a:ext cx="1496" cy="1542"/>
                  <a:chOff x="0" y="0"/>
                  <a:chExt cx="1547" cy="1648"/>
                </a:xfrm>
              </p:grpSpPr>
              <p:sp>
                <p:nvSpPr>
                  <p:cNvPr id="313402" name="椭圆 359482"/>
                  <p:cNvSpPr/>
                  <p:nvPr/>
                </p:nvSpPr>
                <p:spPr>
                  <a:xfrm>
                    <a:off x="495" y="0"/>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13403" name="椭圆 359483"/>
                  <p:cNvSpPr/>
                  <p:nvPr/>
                </p:nvSpPr>
                <p:spPr>
                  <a:xfrm>
                    <a:off x="1028" y="939"/>
                    <a:ext cx="268"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13404" name="椭圆 359484"/>
                  <p:cNvSpPr/>
                  <p:nvPr/>
                </p:nvSpPr>
                <p:spPr>
                  <a:xfrm>
                    <a:off x="777"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13405" name="椭圆 359485"/>
                  <p:cNvSpPr/>
                  <p:nvPr/>
                </p:nvSpPr>
                <p:spPr>
                  <a:xfrm>
                    <a:off x="1280"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313406" name="直接连接符 359486"/>
                  <p:cNvSpPr/>
                  <p:nvPr/>
                </p:nvSpPr>
                <p:spPr>
                  <a:xfrm flipH="1">
                    <a:off x="919" y="1145"/>
                    <a:ext cx="157" cy="259"/>
                  </a:xfrm>
                  <a:prstGeom prst="line">
                    <a:avLst/>
                  </a:prstGeom>
                  <a:ln w="9525" cap="flat" cmpd="sng">
                    <a:solidFill>
                      <a:schemeClr val="tx1"/>
                    </a:solidFill>
                    <a:prstDash val="solid"/>
                    <a:round/>
                    <a:headEnd type="none" w="med" len="med"/>
                    <a:tailEnd type="none" w="med" len="med"/>
                  </a:ln>
                </p:spPr>
              </p:sp>
              <p:sp>
                <p:nvSpPr>
                  <p:cNvPr id="313407" name="椭圆 359487"/>
                  <p:cNvSpPr/>
                  <p:nvPr/>
                </p:nvSpPr>
                <p:spPr>
                  <a:xfrm>
                    <a:off x="541" y="94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13408" name="椭圆 359488"/>
                  <p:cNvSpPr/>
                  <p:nvPr/>
                </p:nvSpPr>
                <p:spPr>
                  <a:xfrm>
                    <a:off x="290" y="1411"/>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13409" name="椭圆 359489"/>
                  <p:cNvSpPr/>
                  <p:nvPr/>
                </p:nvSpPr>
                <p:spPr>
                  <a:xfrm>
                    <a:off x="251" y="473"/>
                    <a:ext cx="268" cy="238"/>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13410" name="椭圆 359490"/>
                  <p:cNvSpPr/>
                  <p:nvPr/>
                </p:nvSpPr>
                <p:spPr>
                  <a:xfrm>
                    <a:off x="0" y="945"/>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13411" name="椭圆 359491"/>
                  <p:cNvSpPr/>
                  <p:nvPr/>
                </p:nvSpPr>
                <p:spPr>
                  <a:xfrm>
                    <a:off x="780" y="46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13412" name="直接连接符 359492"/>
                  <p:cNvSpPr/>
                  <p:nvPr/>
                </p:nvSpPr>
                <p:spPr>
                  <a:xfrm>
                    <a:off x="992" y="688"/>
                    <a:ext cx="156" cy="259"/>
                  </a:xfrm>
                  <a:prstGeom prst="line">
                    <a:avLst/>
                  </a:prstGeom>
                  <a:ln w="9525" cap="flat" cmpd="sng">
                    <a:solidFill>
                      <a:schemeClr val="tx1"/>
                    </a:solidFill>
                    <a:prstDash val="solid"/>
                    <a:round/>
                    <a:headEnd type="none" w="med" len="med"/>
                    <a:tailEnd type="none" w="med" len="med"/>
                  </a:ln>
                </p:spPr>
              </p:sp>
              <p:sp>
                <p:nvSpPr>
                  <p:cNvPr id="313413" name="直接连接符 359493"/>
                  <p:cNvSpPr/>
                  <p:nvPr/>
                </p:nvSpPr>
                <p:spPr>
                  <a:xfrm flipH="1">
                    <a:off x="439" y="1160"/>
                    <a:ext cx="156" cy="259"/>
                  </a:xfrm>
                  <a:prstGeom prst="line">
                    <a:avLst/>
                  </a:prstGeom>
                  <a:ln w="9525" cap="flat" cmpd="sng">
                    <a:solidFill>
                      <a:schemeClr val="tx1"/>
                    </a:solidFill>
                    <a:prstDash val="solid"/>
                    <a:round/>
                    <a:headEnd type="none" w="med" len="med"/>
                    <a:tailEnd type="none" w="med" len="med"/>
                  </a:ln>
                </p:spPr>
              </p:sp>
              <p:sp>
                <p:nvSpPr>
                  <p:cNvPr id="313414" name="直接连接符 359494"/>
                  <p:cNvSpPr/>
                  <p:nvPr/>
                </p:nvSpPr>
                <p:spPr>
                  <a:xfrm flipH="1">
                    <a:off x="699" y="688"/>
                    <a:ext cx="156" cy="259"/>
                  </a:xfrm>
                  <a:prstGeom prst="line">
                    <a:avLst/>
                  </a:prstGeom>
                  <a:ln w="9525" cap="flat" cmpd="sng">
                    <a:solidFill>
                      <a:schemeClr val="tx1"/>
                    </a:solidFill>
                    <a:prstDash val="solid"/>
                    <a:round/>
                    <a:headEnd type="none" w="med" len="med"/>
                    <a:tailEnd type="none" w="med" len="med"/>
                  </a:ln>
                </p:spPr>
              </p:sp>
              <p:sp>
                <p:nvSpPr>
                  <p:cNvPr id="313415" name="直接连接符 359495"/>
                  <p:cNvSpPr/>
                  <p:nvPr/>
                </p:nvSpPr>
                <p:spPr>
                  <a:xfrm flipH="1">
                    <a:off x="166" y="695"/>
                    <a:ext cx="156" cy="259"/>
                  </a:xfrm>
                  <a:prstGeom prst="line">
                    <a:avLst/>
                  </a:prstGeom>
                  <a:ln w="9525" cap="flat" cmpd="sng">
                    <a:solidFill>
                      <a:schemeClr val="tx1"/>
                    </a:solidFill>
                    <a:prstDash val="solid"/>
                    <a:round/>
                    <a:headEnd type="none" w="med" len="med"/>
                    <a:tailEnd type="none" w="med" len="med"/>
                  </a:ln>
                </p:spPr>
              </p:sp>
              <p:sp>
                <p:nvSpPr>
                  <p:cNvPr id="313416" name="直接连接符 359496"/>
                  <p:cNvSpPr/>
                  <p:nvPr/>
                </p:nvSpPr>
                <p:spPr>
                  <a:xfrm flipH="1">
                    <a:off x="410" y="222"/>
                    <a:ext cx="156" cy="259"/>
                  </a:xfrm>
                  <a:prstGeom prst="line">
                    <a:avLst/>
                  </a:prstGeom>
                  <a:ln w="9525" cap="flat" cmpd="sng">
                    <a:solidFill>
                      <a:schemeClr val="tx1"/>
                    </a:solidFill>
                    <a:prstDash val="solid"/>
                    <a:round/>
                    <a:headEnd type="none" w="med" len="med"/>
                    <a:tailEnd type="none" w="med" len="med"/>
                  </a:ln>
                </p:spPr>
              </p:sp>
              <p:sp>
                <p:nvSpPr>
                  <p:cNvPr id="313417" name="直接连接符 359497"/>
                  <p:cNvSpPr/>
                  <p:nvPr/>
                </p:nvSpPr>
                <p:spPr>
                  <a:xfrm>
                    <a:off x="1233" y="1153"/>
                    <a:ext cx="156" cy="259"/>
                  </a:xfrm>
                  <a:prstGeom prst="line">
                    <a:avLst/>
                  </a:prstGeom>
                  <a:ln w="9525" cap="flat" cmpd="sng">
                    <a:solidFill>
                      <a:schemeClr val="tx1"/>
                    </a:solidFill>
                    <a:prstDash val="solid"/>
                    <a:round/>
                    <a:headEnd type="none" w="med" len="med"/>
                    <a:tailEnd type="none" w="med" len="med"/>
                  </a:ln>
                </p:spPr>
              </p:sp>
              <p:sp>
                <p:nvSpPr>
                  <p:cNvPr id="313418" name="直接连接符 359498"/>
                  <p:cNvSpPr/>
                  <p:nvPr/>
                </p:nvSpPr>
                <p:spPr>
                  <a:xfrm>
                    <a:off x="707" y="215"/>
                    <a:ext cx="156" cy="259"/>
                  </a:xfrm>
                  <a:prstGeom prst="line">
                    <a:avLst/>
                  </a:prstGeom>
                  <a:ln w="9525" cap="flat" cmpd="sng">
                    <a:solidFill>
                      <a:schemeClr val="tx1"/>
                    </a:solidFill>
                    <a:prstDash val="solid"/>
                    <a:round/>
                    <a:headEnd type="none" w="med" len="med"/>
                    <a:tailEnd type="none" w="med" len="med"/>
                  </a:ln>
                </p:spPr>
              </p:sp>
            </p:grpSp>
            <p:sp>
              <p:nvSpPr>
                <p:cNvPr id="313419" name="未知"/>
                <p:cNvSpPr/>
                <p:nvPr/>
              </p:nvSpPr>
              <p:spPr>
                <a:xfrm>
                  <a:off x="592" y="152"/>
                  <a:ext cx="328" cy="336"/>
                </a:xfrm>
                <a:custGeom>
                  <a:avLst/>
                  <a:gdLst/>
                  <a:ahLst/>
                  <a:cxnLst/>
                  <a:pathLst>
                    <a:path w="328" h="336">
                      <a:moveTo>
                        <a:pt x="88" y="336"/>
                      </a:moveTo>
                      <a:cubicBezTo>
                        <a:pt x="44" y="316"/>
                        <a:pt x="0" y="296"/>
                        <a:pt x="40" y="240"/>
                      </a:cubicBezTo>
                      <a:cubicBezTo>
                        <a:pt x="80" y="184"/>
                        <a:pt x="280" y="40"/>
                        <a:pt x="328" y="0"/>
                      </a:cubicBezTo>
                    </a:path>
                  </a:pathLst>
                </a:custGeom>
                <a:noFill/>
                <a:ln w="19050" cap="flat" cmpd="sng">
                  <a:solidFill>
                    <a:schemeClr val="folHlink"/>
                  </a:solidFill>
                  <a:prstDash val="dashDot"/>
                  <a:round/>
                  <a:headEnd type="none" w="med" len="med"/>
                  <a:tailEnd type="triangle" w="med" len="med"/>
                </a:ln>
              </p:spPr>
              <p:txBody>
                <a:bodyPr/>
                <a:p>
                  <a:endParaRPr lang="zh-CN" altLang="en-US" sz="2400"/>
                </a:p>
              </p:txBody>
            </p:sp>
            <p:sp>
              <p:nvSpPr>
                <p:cNvPr id="313420" name="未知"/>
                <p:cNvSpPr/>
                <p:nvPr/>
              </p:nvSpPr>
              <p:spPr>
                <a:xfrm>
                  <a:off x="672" y="672"/>
                  <a:ext cx="136" cy="317"/>
                </a:xfrm>
                <a:custGeom>
                  <a:avLst/>
                  <a:gdLst/>
                  <a:ahLst/>
                  <a:cxnLst/>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21" name="未知"/>
                <p:cNvSpPr/>
                <p:nvPr/>
              </p:nvSpPr>
              <p:spPr>
                <a:xfrm>
                  <a:off x="568" y="224"/>
                  <a:ext cx="560" cy="1168"/>
                </a:xfrm>
                <a:custGeom>
                  <a:avLst/>
                  <a:gdLst/>
                  <a:ahLst/>
                  <a:cxnLst/>
                  <a:pathLst>
                    <a:path w="560" h="1168">
                      <a:moveTo>
                        <a:pt x="152" y="1152"/>
                      </a:moveTo>
                      <a:cubicBezTo>
                        <a:pt x="76" y="1160"/>
                        <a:pt x="0" y="1168"/>
                        <a:pt x="56" y="1056"/>
                      </a:cubicBezTo>
                      <a:cubicBezTo>
                        <a:pt x="112" y="944"/>
                        <a:pt x="416" y="656"/>
                        <a:pt x="488" y="480"/>
                      </a:cubicBezTo>
                      <a:cubicBezTo>
                        <a:pt x="560" y="304"/>
                        <a:pt x="488" y="80"/>
                        <a:pt x="488"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422" name="未知"/>
                <p:cNvSpPr/>
                <p:nvPr/>
              </p:nvSpPr>
              <p:spPr>
                <a:xfrm>
                  <a:off x="968" y="1112"/>
                  <a:ext cx="136" cy="317"/>
                </a:xfrm>
                <a:custGeom>
                  <a:avLst/>
                  <a:gdLst/>
                  <a:ahLst/>
                  <a:cxnLst/>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23" name="未知"/>
                <p:cNvSpPr/>
                <p:nvPr/>
              </p:nvSpPr>
              <p:spPr>
                <a:xfrm>
                  <a:off x="1208" y="664"/>
                  <a:ext cx="91" cy="317"/>
                </a:xfrm>
                <a:custGeom>
                  <a:avLst/>
                  <a:gdLst/>
                  <a:ahLst/>
                  <a:cxnLst/>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24" name="未知"/>
                <p:cNvSpPr/>
                <p:nvPr/>
              </p:nvSpPr>
              <p:spPr>
                <a:xfrm>
                  <a:off x="1192" y="672"/>
                  <a:ext cx="192" cy="672"/>
                </a:xfrm>
                <a:custGeom>
                  <a:avLst/>
                  <a:gdLst/>
                  <a:ahLst/>
                  <a:cxnLst/>
                  <a:pathLst>
                    <a:path w="192" h="672">
                      <a:moveTo>
                        <a:pt x="24" y="672"/>
                      </a:moveTo>
                      <a:cubicBezTo>
                        <a:pt x="12" y="632"/>
                        <a:pt x="0" y="592"/>
                        <a:pt x="24" y="528"/>
                      </a:cubicBezTo>
                      <a:cubicBezTo>
                        <a:pt x="48" y="464"/>
                        <a:pt x="144" y="376"/>
                        <a:pt x="168" y="288"/>
                      </a:cubicBezTo>
                      <a:cubicBezTo>
                        <a:pt x="192" y="200"/>
                        <a:pt x="168" y="48"/>
                        <a:pt x="168"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425" name="矩形 359505"/>
                <p:cNvSpPr/>
                <p:nvPr/>
              </p:nvSpPr>
              <p:spPr>
                <a:xfrm>
                  <a:off x="0" y="512"/>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NIL</a:t>
                  </a:r>
                  <a:endParaRPr lang="en-US" altLang="x-none" sz="2400" dirty="0">
                    <a:latin typeface="Times New Roman" panose="02020603050405020304" pitchFamily="2" charset="0"/>
                    <a:ea typeface="宋体" panose="02010600030101010101" pitchFamily="2" charset="-122"/>
                  </a:endParaRPr>
                </a:p>
              </p:txBody>
            </p:sp>
            <p:sp>
              <p:nvSpPr>
                <p:cNvPr id="313426" name="未知"/>
                <p:cNvSpPr/>
                <p:nvPr/>
              </p:nvSpPr>
              <p:spPr>
                <a:xfrm>
                  <a:off x="240" y="720"/>
                  <a:ext cx="192" cy="336"/>
                </a:xfrm>
                <a:custGeom>
                  <a:avLst/>
                  <a:gdLst/>
                  <a:ahLst/>
                  <a:cxnLst/>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427" name="未知"/>
                <p:cNvSpPr/>
                <p:nvPr/>
              </p:nvSpPr>
              <p:spPr>
                <a:xfrm>
                  <a:off x="1432" y="1088"/>
                  <a:ext cx="91" cy="317"/>
                </a:xfrm>
                <a:custGeom>
                  <a:avLst/>
                  <a:gdLst/>
                  <a:ahLst/>
                  <a:cxnLst/>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28" name="未知"/>
                <p:cNvSpPr/>
                <p:nvPr/>
              </p:nvSpPr>
              <p:spPr>
                <a:xfrm>
                  <a:off x="1589" y="1104"/>
                  <a:ext cx="91" cy="385"/>
                </a:xfrm>
                <a:custGeom>
                  <a:avLst/>
                  <a:gdLst/>
                  <a:ahLst/>
                  <a:cxnLst/>
                  <a:pathLst>
                    <a:path w="112" h="400">
                      <a:moveTo>
                        <a:pt x="112" y="384"/>
                      </a:moveTo>
                      <a:cubicBezTo>
                        <a:pt x="72" y="392"/>
                        <a:pt x="32" y="400"/>
                        <a:pt x="16" y="336"/>
                      </a:cubicBezTo>
                      <a:cubicBezTo>
                        <a:pt x="0" y="272"/>
                        <a:pt x="16" y="56"/>
                        <a:pt x="16"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429" name="未知"/>
                <p:cNvSpPr/>
                <p:nvPr/>
              </p:nvSpPr>
              <p:spPr>
                <a:xfrm>
                  <a:off x="1936" y="1104"/>
                  <a:ext cx="136" cy="317"/>
                </a:xfrm>
                <a:custGeom>
                  <a:avLst/>
                  <a:gdLst/>
                  <a:ahLst/>
                  <a:cxnLst/>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30" name="矩形 359510"/>
                <p:cNvSpPr/>
                <p:nvPr/>
              </p:nvSpPr>
              <p:spPr>
                <a:xfrm>
                  <a:off x="1872" y="877"/>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NIL</a:t>
                  </a:r>
                  <a:endParaRPr lang="en-US" altLang="x-none" sz="2400" dirty="0">
                    <a:latin typeface="Times New Roman" panose="02020603050405020304" pitchFamily="2" charset="0"/>
                    <a:ea typeface="宋体" panose="02010600030101010101" pitchFamily="2" charset="-122"/>
                  </a:endParaRPr>
                </a:p>
              </p:txBody>
            </p:sp>
          </p:grpSp>
          <p:grpSp>
            <p:nvGrpSpPr>
              <p:cNvPr id="313431" name="组合 359511"/>
              <p:cNvGrpSpPr/>
              <p:nvPr/>
            </p:nvGrpSpPr>
            <p:grpSpPr>
              <a:xfrm>
                <a:off x="2664" y="0"/>
                <a:ext cx="2000" cy="1552"/>
                <a:chOff x="0" y="0"/>
                <a:chExt cx="2000" cy="1552"/>
              </a:xfrm>
            </p:grpSpPr>
            <p:grpSp>
              <p:nvGrpSpPr>
                <p:cNvPr id="313432" name="组合 359512"/>
                <p:cNvGrpSpPr/>
                <p:nvPr/>
              </p:nvGrpSpPr>
              <p:grpSpPr>
                <a:xfrm>
                  <a:off x="432" y="0"/>
                  <a:ext cx="1496" cy="1542"/>
                  <a:chOff x="0" y="0"/>
                  <a:chExt cx="1547" cy="1648"/>
                </a:xfrm>
              </p:grpSpPr>
              <p:sp>
                <p:nvSpPr>
                  <p:cNvPr id="313433" name="椭圆 359513"/>
                  <p:cNvSpPr/>
                  <p:nvPr/>
                </p:nvSpPr>
                <p:spPr>
                  <a:xfrm>
                    <a:off x="495" y="0"/>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13434" name="椭圆 359514"/>
                  <p:cNvSpPr/>
                  <p:nvPr/>
                </p:nvSpPr>
                <p:spPr>
                  <a:xfrm>
                    <a:off x="1028" y="939"/>
                    <a:ext cx="268"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13435" name="椭圆 359515"/>
                  <p:cNvSpPr/>
                  <p:nvPr/>
                </p:nvSpPr>
                <p:spPr>
                  <a:xfrm>
                    <a:off x="777"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13436" name="椭圆 359516"/>
                  <p:cNvSpPr/>
                  <p:nvPr/>
                </p:nvSpPr>
                <p:spPr>
                  <a:xfrm>
                    <a:off x="1280"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313437" name="直接连接符 359517"/>
                  <p:cNvSpPr/>
                  <p:nvPr/>
                </p:nvSpPr>
                <p:spPr>
                  <a:xfrm flipH="1">
                    <a:off x="919" y="1145"/>
                    <a:ext cx="157" cy="259"/>
                  </a:xfrm>
                  <a:prstGeom prst="line">
                    <a:avLst/>
                  </a:prstGeom>
                  <a:ln w="9525" cap="flat" cmpd="sng">
                    <a:solidFill>
                      <a:schemeClr val="tx1"/>
                    </a:solidFill>
                    <a:prstDash val="solid"/>
                    <a:round/>
                    <a:headEnd type="none" w="med" len="med"/>
                    <a:tailEnd type="none" w="med" len="med"/>
                  </a:ln>
                </p:spPr>
              </p:sp>
              <p:sp>
                <p:nvSpPr>
                  <p:cNvPr id="313438" name="椭圆 359518"/>
                  <p:cNvSpPr/>
                  <p:nvPr/>
                </p:nvSpPr>
                <p:spPr>
                  <a:xfrm>
                    <a:off x="541" y="94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13439" name="椭圆 359519"/>
                  <p:cNvSpPr/>
                  <p:nvPr/>
                </p:nvSpPr>
                <p:spPr>
                  <a:xfrm>
                    <a:off x="290" y="1411"/>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13440" name="椭圆 359520"/>
                  <p:cNvSpPr/>
                  <p:nvPr/>
                </p:nvSpPr>
                <p:spPr>
                  <a:xfrm>
                    <a:off x="251" y="473"/>
                    <a:ext cx="268" cy="238"/>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13441" name="椭圆 359521"/>
                  <p:cNvSpPr/>
                  <p:nvPr/>
                </p:nvSpPr>
                <p:spPr>
                  <a:xfrm>
                    <a:off x="0" y="945"/>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13442" name="椭圆 359522"/>
                  <p:cNvSpPr/>
                  <p:nvPr/>
                </p:nvSpPr>
                <p:spPr>
                  <a:xfrm>
                    <a:off x="780" y="46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13443" name="直接连接符 359523"/>
                  <p:cNvSpPr/>
                  <p:nvPr/>
                </p:nvSpPr>
                <p:spPr>
                  <a:xfrm>
                    <a:off x="992" y="688"/>
                    <a:ext cx="156" cy="259"/>
                  </a:xfrm>
                  <a:prstGeom prst="line">
                    <a:avLst/>
                  </a:prstGeom>
                  <a:ln w="9525" cap="flat" cmpd="sng">
                    <a:solidFill>
                      <a:schemeClr val="tx1"/>
                    </a:solidFill>
                    <a:prstDash val="solid"/>
                    <a:round/>
                    <a:headEnd type="none" w="med" len="med"/>
                    <a:tailEnd type="none" w="med" len="med"/>
                  </a:ln>
                </p:spPr>
              </p:sp>
              <p:sp>
                <p:nvSpPr>
                  <p:cNvPr id="313444" name="直接连接符 359524"/>
                  <p:cNvSpPr/>
                  <p:nvPr/>
                </p:nvSpPr>
                <p:spPr>
                  <a:xfrm flipH="1">
                    <a:off x="439" y="1160"/>
                    <a:ext cx="156" cy="259"/>
                  </a:xfrm>
                  <a:prstGeom prst="line">
                    <a:avLst/>
                  </a:prstGeom>
                  <a:ln w="9525" cap="flat" cmpd="sng">
                    <a:solidFill>
                      <a:schemeClr val="tx1"/>
                    </a:solidFill>
                    <a:prstDash val="solid"/>
                    <a:round/>
                    <a:headEnd type="none" w="med" len="med"/>
                    <a:tailEnd type="none" w="med" len="med"/>
                  </a:ln>
                </p:spPr>
              </p:sp>
              <p:sp>
                <p:nvSpPr>
                  <p:cNvPr id="313445" name="直接连接符 359525"/>
                  <p:cNvSpPr/>
                  <p:nvPr/>
                </p:nvSpPr>
                <p:spPr>
                  <a:xfrm flipH="1">
                    <a:off x="699" y="688"/>
                    <a:ext cx="156" cy="259"/>
                  </a:xfrm>
                  <a:prstGeom prst="line">
                    <a:avLst/>
                  </a:prstGeom>
                  <a:ln w="9525" cap="flat" cmpd="sng">
                    <a:solidFill>
                      <a:schemeClr val="tx1"/>
                    </a:solidFill>
                    <a:prstDash val="solid"/>
                    <a:round/>
                    <a:headEnd type="none" w="med" len="med"/>
                    <a:tailEnd type="none" w="med" len="med"/>
                  </a:ln>
                </p:spPr>
              </p:sp>
              <p:sp>
                <p:nvSpPr>
                  <p:cNvPr id="313446" name="直接连接符 359526"/>
                  <p:cNvSpPr/>
                  <p:nvPr/>
                </p:nvSpPr>
                <p:spPr>
                  <a:xfrm flipH="1">
                    <a:off x="166" y="695"/>
                    <a:ext cx="156" cy="259"/>
                  </a:xfrm>
                  <a:prstGeom prst="line">
                    <a:avLst/>
                  </a:prstGeom>
                  <a:ln w="9525" cap="flat" cmpd="sng">
                    <a:solidFill>
                      <a:schemeClr val="tx1"/>
                    </a:solidFill>
                    <a:prstDash val="solid"/>
                    <a:round/>
                    <a:headEnd type="none" w="med" len="med"/>
                    <a:tailEnd type="none" w="med" len="med"/>
                  </a:ln>
                </p:spPr>
              </p:sp>
              <p:sp>
                <p:nvSpPr>
                  <p:cNvPr id="313447" name="直接连接符 359527"/>
                  <p:cNvSpPr/>
                  <p:nvPr/>
                </p:nvSpPr>
                <p:spPr>
                  <a:xfrm flipH="1">
                    <a:off x="410" y="222"/>
                    <a:ext cx="156" cy="259"/>
                  </a:xfrm>
                  <a:prstGeom prst="line">
                    <a:avLst/>
                  </a:prstGeom>
                  <a:ln w="9525" cap="flat" cmpd="sng">
                    <a:solidFill>
                      <a:schemeClr val="tx1"/>
                    </a:solidFill>
                    <a:prstDash val="solid"/>
                    <a:round/>
                    <a:headEnd type="none" w="med" len="med"/>
                    <a:tailEnd type="none" w="med" len="med"/>
                  </a:ln>
                </p:spPr>
              </p:sp>
              <p:sp>
                <p:nvSpPr>
                  <p:cNvPr id="313448" name="直接连接符 359528"/>
                  <p:cNvSpPr/>
                  <p:nvPr/>
                </p:nvSpPr>
                <p:spPr>
                  <a:xfrm>
                    <a:off x="1233" y="1153"/>
                    <a:ext cx="156" cy="259"/>
                  </a:xfrm>
                  <a:prstGeom prst="line">
                    <a:avLst/>
                  </a:prstGeom>
                  <a:ln w="9525" cap="flat" cmpd="sng">
                    <a:solidFill>
                      <a:schemeClr val="tx1"/>
                    </a:solidFill>
                    <a:prstDash val="solid"/>
                    <a:round/>
                    <a:headEnd type="none" w="med" len="med"/>
                    <a:tailEnd type="none" w="med" len="med"/>
                  </a:ln>
                </p:spPr>
              </p:sp>
              <p:sp>
                <p:nvSpPr>
                  <p:cNvPr id="313449" name="直接连接符 359529"/>
                  <p:cNvSpPr/>
                  <p:nvPr/>
                </p:nvSpPr>
                <p:spPr>
                  <a:xfrm>
                    <a:off x="707" y="215"/>
                    <a:ext cx="156" cy="259"/>
                  </a:xfrm>
                  <a:prstGeom prst="line">
                    <a:avLst/>
                  </a:prstGeom>
                  <a:ln w="9525" cap="flat" cmpd="sng">
                    <a:solidFill>
                      <a:schemeClr val="tx1"/>
                    </a:solidFill>
                    <a:prstDash val="solid"/>
                    <a:round/>
                    <a:headEnd type="none" w="med" len="med"/>
                    <a:tailEnd type="none" w="med" len="med"/>
                  </a:ln>
                </p:spPr>
              </p:sp>
            </p:grpSp>
            <p:sp>
              <p:nvSpPr>
                <p:cNvPr id="313450" name="未知"/>
                <p:cNvSpPr/>
                <p:nvPr/>
              </p:nvSpPr>
              <p:spPr>
                <a:xfrm>
                  <a:off x="672" y="672"/>
                  <a:ext cx="91" cy="317"/>
                </a:xfrm>
                <a:custGeom>
                  <a:avLst/>
                  <a:gdLst/>
                  <a:ahLst/>
                  <a:cxnLst/>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51" name="未知"/>
                <p:cNvSpPr/>
                <p:nvPr/>
              </p:nvSpPr>
              <p:spPr>
                <a:xfrm>
                  <a:off x="960" y="1104"/>
                  <a:ext cx="91" cy="317"/>
                </a:xfrm>
                <a:custGeom>
                  <a:avLst/>
                  <a:gdLst/>
                  <a:ahLst/>
                  <a:cxnLst/>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52" name="矩形 359532"/>
                <p:cNvSpPr/>
                <p:nvPr/>
              </p:nvSpPr>
              <p:spPr>
                <a:xfrm>
                  <a:off x="0" y="512"/>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NIL</a:t>
                  </a:r>
                  <a:endParaRPr lang="en-US" altLang="x-none" sz="2400" dirty="0">
                    <a:latin typeface="Times New Roman" panose="02020603050405020304" pitchFamily="2" charset="0"/>
                    <a:ea typeface="宋体" panose="02010600030101010101" pitchFamily="2" charset="-122"/>
                  </a:endParaRPr>
                </a:p>
              </p:txBody>
            </p:sp>
            <p:sp>
              <p:nvSpPr>
                <p:cNvPr id="313453" name="未知"/>
                <p:cNvSpPr/>
                <p:nvPr/>
              </p:nvSpPr>
              <p:spPr>
                <a:xfrm>
                  <a:off x="240" y="720"/>
                  <a:ext cx="192" cy="336"/>
                </a:xfrm>
                <a:custGeom>
                  <a:avLst/>
                  <a:gdLst/>
                  <a:ahLst/>
                  <a:cxnLst/>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454" name="未知"/>
                <p:cNvSpPr/>
                <p:nvPr/>
              </p:nvSpPr>
              <p:spPr>
                <a:xfrm>
                  <a:off x="584" y="672"/>
                  <a:ext cx="304" cy="720"/>
                </a:xfrm>
                <a:custGeom>
                  <a:avLst/>
                  <a:gdLst/>
                  <a:ahLst/>
                  <a:cxnLst/>
                  <a:pathLst>
                    <a:path w="304" h="720">
                      <a:moveTo>
                        <a:pt x="120" y="720"/>
                      </a:moveTo>
                      <a:cubicBezTo>
                        <a:pt x="60" y="684"/>
                        <a:pt x="0" y="648"/>
                        <a:pt x="24" y="576"/>
                      </a:cubicBezTo>
                      <a:cubicBezTo>
                        <a:pt x="48" y="504"/>
                        <a:pt x="224" y="384"/>
                        <a:pt x="264" y="288"/>
                      </a:cubicBezTo>
                      <a:cubicBezTo>
                        <a:pt x="304" y="192"/>
                        <a:pt x="264" y="48"/>
                        <a:pt x="264"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455" name="未知"/>
                <p:cNvSpPr/>
                <p:nvPr/>
              </p:nvSpPr>
              <p:spPr>
                <a:xfrm>
                  <a:off x="800" y="560"/>
                  <a:ext cx="208" cy="768"/>
                </a:xfrm>
                <a:custGeom>
                  <a:avLst/>
                  <a:gdLst/>
                  <a:ahLst/>
                  <a:cxnLst/>
                  <a:pathLst>
                    <a:path w="208" h="768">
                      <a:moveTo>
                        <a:pt x="144" y="0"/>
                      </a:moveTo>
                      <a:cubicBezTo>
                        <a:pt x="176" y="4"/>
                        <a:pt x="208" y="8"/>
                        <a:pt x="192" y="96"/>
                      </a:cubicBezTo>
                      <a:cubicBezTo>
                        <a:pt x="176" y="184"/>
                        <a:pt x="80" y="416"/>
                        <a:pt x="48" y="528"/>
                      </a:cubicBezTo>
                      <a:cubicBezTo>
                        <a:pt x="16" y="640"/>
                        <a:pt x="8" y="728"/>
                        <a:pt x="0" y="768"/>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56" name="未知"/>
                <p:cNvSpPr/>
                <p:nvPr/>
              </p:nvSpPr>
              <p:spPr>
                <a:xfrm>
                  <a:off x="1112" y="1104"/>
                  <a:ext cx="100" cy="448"/>
                </a:xfrm>
                <a:custGeom>
                  <a:avLst/>
                  <a:gdLst/>
                  <a:ahLst/>
                  <a:cxnLst/>
                  <a:pathLst>
                    <a:path w="112" h="448">
                      <a:moveTo>
                        <a:pt x="112" y="384"/>
                      </a:moveTo>
                      <a:cubicBezTo>
                        <a:pt x="72" y="416"/>
                        <a:pt x="32" y="448"/>
                        <a:pt x="16" y="384"/>
                      </a:cubicBezTo>
                      <a:cubicBezTo>
                        <a:pt x="0" y="320"/>
                        <a:pt x="16" y="64"/>
                        <a:pt x="16"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457" name="未知"/>
                <p:cNvSpPr/>
                <p:nvPr/>
              </p:nvSpPr>
              <p:spPr>
                <a:xfrm>
                  <a:off x="1224" y="992"/>
                  <a:ext cx="91" cy="340"/>
                </a:xfrm>
                <a:custGeom>
                  <a:avLst/>
                  <a:gdLst/>
                  <a:ahLst/>
                  <a:cxnLst/>
                  <a:pathLst>
                    <a:path w="96" h="344">
                      <a:moveTo>
                        <a:pt x="0" y="8"/>
                      </a:moveTo>
                      <a:cubicBezTo>
                        <a:pt x="48" y="4"/>
                        <a:pt x="96" y="0"/>
                        <a:pt x="96" y="56"/>
                      </a:cubicBezTo>
                      <a:cubicBezTo>
                        <a:pt x="96" y="112"/>
                        <a:pt x="16" y="296"/>
                        <a:pt x="0" y="344"/>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58" name="未知"/>
                <p:cNvSpPr/>
                <p:nvPr/>
              </p:nvSpPr>
              <p:spPr>
                <a:xfrm>
                  <a:off x="1416" y="1296"/>
                  <a:ext cx="295" cy="45"/>
                </a:xfrm>
                <a:custGeom>
                  <a:avLst/>
                  <a:gdLst/>
                  <a:ahLst/>
                  <a:cxnLst/>
                  <a:pathLst>
                    <a:path w="240" h="48">
                      <a:moveTo>
                        <a:pt x="0" y="48"/>
                      </a:moveTo>
                      <a:cubicBezTo>
                        <a:pt x="28" y="24"/>
                        <a:pt x="56" y="0"/>
                        <a:pt x="96" y="0"/>
                      </a:cubicBezTo>
                      <a:cubicBezTo>
                        <a:pt x="136" y="0"/>
                        <a:pt x="216" y="40"/>
                        <a:pt x="240" y="48"/>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3459" name="未知"/>
                <p:cNvSpPr/>
                <p:nvPr/>
              </p:nvSpPr>
              <p:spPr>
                <a:xfrm>
                  <a:off x="1416" y="1488"/>
                  <a:ext cx="272" cy="45"/>
                </a:xfrm>
                <a:custGeom>
                  <a:avLst/>
                  <a:gdLst/>
                  <a:ahLst/>
                  <a:cxnLst/>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3460" name="未知"/>
                <p:cNvSpPr/>
                <p:nvPr/>
              </p:nvSpPr>
              <p:spPr>
                <a:xfrm>
                  <a:off x="1672" y="1024"/>
                  <a:ext cx="328" cy="344"/>
                </a:xfrm>
                <a:custGeom>
                  <a:avLst/>
                  <a:gdLst/>
                  <a:ahLst/>
                  <a:cxnLst/>
                  <a:pathLst>
                    <a:path w="328" h="344">
                      <a:moveTo>
                        <a:pt x="240" y="336"/>
                      </a:moveTo>
                      <a:cubicBezTo>
                        <a:pt x="284" y="340"/>
                        <a:pt x="328" y="344"/>
                        <a:pt x="288" y="288"/>
                      </a:cubicBezTo>
                      <a:cubicBezTo>
                        <a:pt x="248" y="232"/>
                        <a:pt x="48" y="48"/>
                        <a:pt x="0"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grpSp>
        </p:gr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4369" name="组合 360449"/>
          <p:cNvGrpSpPr/>
          <p:nvPr/>
        </p:nvGrpSpPr>
        <p:grpSpPr>
          <a:xfrm>
            <a:off x="3124200" y="476250"/>
            <a:ext cx="6334125" cy="3384550"/>
            <a:chOff x="0" y="0"/>
            <a:chExt cx="3990" cy="2132"/>
          </a:xfrm>
        </p:grpSpPr>
        <p:grpSp>
          <p:nvGrpSpPr>
            <p:cNvPr id="314370" name="组合 360450"/>
            <p:cNvGrpSpPr/>
            <p:nvPr/>
          </p:nvGrpSpPr>
          <p:grpSpPr>
            <a:xfrm>
              <a:off x="0" y="0"/>
              <a:ext cx="3990" cy="1496"/>
              <a:chOff x="0" y="0"/>
              <a:chExt cx="3990" cy="1496"/>
            </a:xfrm>
          </p:grpSpPr>
          <p:grpSp>
            <p:nvGrpSpPr>
              <p:cNvPr id="314371" name="组合 360451"/>
              <p:cNvGrpSpPr/>
              <p:nvPr/>
            </p:nvGrpSpPr>
            <p:grpSpPr>
              <a:xfrm>
                <a:off x="1235" y="0"/>
                <a:ext cx="1032" cy="221"/>
                <a:chOff x="0" y="0"/>
                <a:chExt cx="1111" cy="227"/>
              </a:xfrm>
            </p:grpSpPr>
            <p:sp>
              <p:nvSpPr>
                <p:cNvPr id="314372" name="矩形 360452"/>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A  0</a:t>
                  </a:r>
                  <a:endParaRPr lang="en-US" altLang="x-none" sz="2400" dirty="0">
                    <a:latin typeface="Times New Roman" panose="02020603050405020304" pitchFamily="2" charset="0"/>
                    <a:ea typeface="宋体" panose="02010600030101010101" pitchFamily="2" charset="-122"/>
                  </a:endParaRPr>
                </a:p>
              </p:txBody>
            </p:sp>
            <p:sp>
              <p:nvSpPr>
                <p:cNvPr id="314373" name="直接连接符 360453"/>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4374" name="直接连接符 360454"/>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4375" name="直接连接符 360455"/>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4376" name="直接连接符 360456"/>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4377" name="组合 360457"/>
              <p:cNvGrpSpPr/>
              <p:nvPr/>
            </p:nvGrpSpPr>
            <p:grpSpPr>
              <a:xfrm>
                <a:off x="618" y="436"/>
                <a:ext cx="1032" cy="221"/>
                <a:chOff x="0" y="0"/>
                <a:chExt cx="1111" cy="227"/>
              </a:xfrm>
            </p:grpSpPr>
            <p:sp>
              <p:nvSpPr>
                <p:cNvPr id="314378" name="矩形 360458"/>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B  1</a:t>
                  </a:r>
                  <a:endParaRPr lang="en-US" altLang="x-none" sz="2400" dirty="0">
                    <a:latin typeface="Times New Roman" panose="02020603050405020304" pitchFamily="2" charset="0"/>
                    <a:ea typeface="宋体" panose="02010600030101010101" pitchFamily="2" charset="-122"/>
                  </a:endParaRPr>
                </a:p>
              </p:txBody>
            </p:sp>
            <p:sp>
              <p:nvSpPr>
                <p:cNvPr id="314379" name="直接连接符 360459"/>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4380" name="直接连接符 360460"/>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4381" name="直接连接符 360461"/>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4382" name="直接连接符 360462"/>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4383" name="组合 360463"/>
              <p:cNvGrpSpPr/>
              <p:nvPr/>
            </p:nvGrpSpPr>
            <p:grpSpPr>
              <a:xfrm>
                <a:off x="1818" y="436"/>
                <a:ext cx="1032" cy="221"/>
                <a:chOff x="0" y="0"/>
                <a:chExt cx="1111" cy="227"/>
              </a:xfrm>
            </p:grpSpPr>
            <p:sp>
              <p:nvSpPr>
                <p:cNvPr id="314384" name="矩形 360464"/>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C  0</a:t>
                  </a:r>
                  <a:endParaRPr lang="en-US" altLang="x-none" sz="2400" dirty="0">
                    <a:latin typeface="Times New Roman" panose="02020603050405020304" pitchFamily="2" charset="0"/>
                    <a:ea typeface="宋体" panose="02010600030101010101" pitchFamily="2" charset="-122"/>
                  </a:endParaRPr>
                </a:p>
              </p:txBody>
            </p:sp>
            <p:sp>
              <p:nvSpPr>
                <p:cNvPr id="314385" name="直接连接符 360465"/>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4386" name="直接连接符 360466"/>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4387" name="直接连接符 360467"/>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4388" name="直接连接符 360468"/>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sp>
            <p:nvSpPr>
              <p:cNvPr id="314389" name="直接连接符 360469"/>
              <p:cNvSpPr/>
              <p:nvPr/>
            </p:nvSpPr>
            <p:spPr>
              <a:xfrm flipH="1">
                <a:off x="1172" y="167"/>
                <a:ext cx="157" cy="264"/>
              </a:xfrm>
              <a:prstGeom prst="line">
                <a:avLst/>
              </a:prstGeom>
              <a:ln w="19050" cap="flat" cmpd="sng">
                <a:solidFill>
                  <a:schemeClr val="tx1"/>
                </a:solidFill>
                <a:prstDash val="solid"/>
                <a:round/>
                <a:headEnd type="none" w="med" len="med"/>
                <a:tailEnd type="triangle" w="med" len="med"/>
              </a:ln>
            </p:spPr>
          </p:sp>
          <p:sp>
            <p:nvSpPr>
              <p:cNvPr id="314390" name="直接连接符 360470"/>
              <p:cNvSpPr/>
              <p:nvPr/>
            </p:nvSpPr>
            <p:spPr>
              <a:xfrm>
                <a:off x="2185" y="174"/>
                <a:ext cx="157" cy="265"/>
              </a:xfrm>
              <a:prstGeom prst="line">
                <a:avLst/>
              </a:prstGeom>
              <a:ln w="19050" cap="flat" cmpd="sng">
                <a:solidFill>
                  <a:schemeClr val="tx1"/>
                </a:solidFill>
                <a:prstDash val="solid"/>
                <a:round/>
                <a:headEnd type="none" w="med" len="med"/>
                <a:tailEnd type="triangle" w="med" len="med"/>
              </a:ln>
            </p:spPr>
          </p:sp>
          <p:grpSp>
            <p:nvGrpSpPr>
              <p:cNvPr id="314391" name="组合 360471"/>
              <p:cNvGrpSpPr/>
              <p:nvPr/>
            </p:nvGrpSpPr>
            <p:grpSpPr>
              <a:xfrm>
                <a:off x="0" y="870"/>
                <a:ext cx="1032" cy="221"/>
                <a:chOff x="0" y="0"/>
                <a:chExt cx="1111" cy="227"/>
              </a:xfrm>
            </p:grpSpPr>
            <p:sp>
              <p:nvSpPr>
                <p:cNvPr id="314392" name="矩形 360472"/>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D  1</a:t>
                  </a:r>
                  <a:endParaRPr lang="en-US" altLang="x-none" sz="2400" dirty="0">
                    <a:latin typeface="Times New Roman" panose="02020603050405020304" pitchFamily="2" charset="0"/>
                    <a:ea typeface="宋体" panose="02010600030101010101" pitchFamily="2" charset="-122"/>
                  </a:endParaRPr>
                </a:p>
              </p:txBody>
            </p:sp>
            <p:sp>
              <p:nvSpPr>
                <p:cNvPr id="314393" name="直接连接符 360473"/>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4394" name="直接连接符 360474"/>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4395" name="直接连接符 360475"/>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4396" name="直接连接符 360476"/>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4397" name="组合 360477"/>
              <p:cNvGrpSpPr/>
              <p:nvPr/>
            </p:nvGrpSpPr>
            <p:grpSpPr>
              <a:xfrm>
                <a:off x="1188" y="870"/>
                <a:ext cx="1032" cy="221"/>
                <a:chOff x="0" y="0"/>
                <a:chExt cx="1111" cy="227"/>
              </a:xfrm>
            </p:grpSpPr>
            <p:sp>
              <p:nvSpPr>
                <p:cNvPr id="314398" name="矩形 360478"/>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E  1</a:t>
                  </a:r>
                  <a:endParaRPr lang="en-US" altLang="x-none" sz="2400" dirty="0">
                    <a:latin typeface="Times New Roman" panose="02020603050405020304" pitchFamily="2" charset="0"/>
                    <a:ea typeface="宋体" panose="02010600030101010101" pitchFamily="2" charset="-122"/>
                  </a:endParaRPr>
                </a:p>
              </p:txBody>
            </p:sp>
            <p:sp>
              <p:nvSpPr>
                <p:cNvPr id="314399" name="直接连接符 360479"/>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4400" name="直接连接符 360480"/>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4401" name="直接连接符 360481"/>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4402" name="直接连接符 360482"/>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4403" name="组合 360483"/>
              <p:cNvGrpSpPr/>
              <p:nvPr/>
            </p:nvGrpSpPr>
            <p:grpSpPr>
              <a:xfrm>
                <a:off x="2388" y="870"/>
                <a:ext cx="1032" cy="221"/>
                <a:chOff x="0" y="0"/>
                <a:chExt cx="1111" cy="227"/>
              </a:xfrm>
            </p:grpSpPr>
            <p:sp>
              <p:nvSpPr>
                <p:cNvPr id="314404" name="矩形 360484"/>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F  0</a:t>
                  </a:r>
                  <a:endParaRPr lang="en-US" altLang="x-none" sz="2400" dirty="0">
                    <a:latin typeface="Times New Roman" panose="02020603050405020304" pitchFamily="2" charset="0"/>
                    <a:ea typeface="宋体" panose="02010600030101010101" pitchFamily="2" charset="-122"/>
                  </a:endParaRPr>
                </a:p>
              </p:txBody>
            </p:sp>
            <p:sp>
              <p:nvSpPr>
                <p:cNvPr id="314405" name="直接连接符 360485"/>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4406" name="直接连接符 360486"/>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4407" name="直接连接符 360487"/>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4408" name="直接连接符 360488"/>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sp>
            <p:nvSpPr>
              <p:cNvPr id="314409" name="直接连接符 360489"/>
              <p:cNvSpPr/>
              <p:nvPr/>
            </p:nvSpPr>
            <p:spPr>
              <a:xfrm flipH="1">
                <a:off x="1742" y="600"/>
                <a:ext cx="157" cy="265"/>
              </a:xfrm>
              <a:prstGeom prst="line">
                <a:avLst/>
              </a:prstGeom>
              <a:ln w="19050" cap="flat" cmpd="sng">
                <a:solidFill>
                  <a:schemeClr val="tx1"/>
                </a:solidFill>
                <a:prstDash val="solid"/>
                <a:round/>
                <a:headEnd type="none" w="med" len="med"/>
                <a:tailEnd type="triangle" w="med" len="med"/>
              </a:ln>
            </p:spPr>
          </p:sp>
          <p:sp>
            <p:nvSpPr>
              <p:cNvPr id="314410" name="直接连接符 360490"/>
              <p:cNvSpPr/>
              <p:nvPr/>
            </p:nvSpPr>
            <p:spPr>
              <a:xfrm>
                <a:off x="2755" y="608"/>
                <a:ext cx="157" cy="265"/>
              </a:xfrm>
              <a:prstGeom prst="line">
                <a:avLst/>
              </a:prstGeom>
              <a:ln w="19050" cap="flat" cmpd="sng">
                <a:solidFill>
                  <a:schemeClr val="tx1"/>
                </a:solidFill>
                <a:prstDash val="solid"/>
                <a:round/>
                <a:headEnd type="none" w="med" len="med"/>
                <a:tailEnd type="triangle" w="med" len="med"/>
              </a:ln>
            </p:spPr>
          </p:sp>
          <p:sp>
            <p:nvSpPr>
              <p:cNvPr id="314411" name="直接连接符 360491"/>
              <p:cNvSpPr/>
              <p:nvPr/>
            </p:nvSpPr>
            <p:spPr>
              <a:xfrm flipH="1">
                <a:off x="570" y="608"/>
                <a:ext cx="157" cy="265"/>
              </a:xfrm>
              <a:prstGeom prst="line">
                <a:avLst/>
              </a:prstGeom>
              <a:ln w="19050" cap="flat" cmpd="sng">
                <a:solidFill>
                  <a:schemeClr val="tx1"/>
                </a:solidFill>
                <a:prstDash val="solid"/>
                <a:round/>
                <a:headEnd type="none" w="med" len="med"/>
                <a:tailEnd type="triangle" w="med" len="med"/>
              </a:ln>
            </p:spPr>
          </p:sp>
          <p:grpSp>
            <p:nvGrpSpPr>
              <p:cNvPr id="314412" name="组合 360492"/>
              <p:cNvGrpSpPr/>
              <p:nvPr/>
            </p:nvGrpSpPr>
            <p:grpSpPr>
              <a:xfrm>
                <a:off x="630" y="1275"/>
                <a:ext cx="1033" cy="221"/>
                <a:chOff x="0" y="0"/>
                <a:chExt cx="1111" cy="227"/>
              </a:xfrm>
            </p:grpSpPr>
            <p:sp>
              <p:nvSpPr>
                <p:cNvPr id="314413" name="矩形 360493"/>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G  1</a:t>
                  </a:r>
                  <a:endParaRPr lang="en-US" altLang="x-none" sz="2400" dirty="0">
                    <a:latin typeface="Times New Roman" panose="02020603050405020304" pitchFamily="2" charset="0"/>
                    <a:ea typeface="宋体" panose="02010600030101010101" pitchFamily="2" charset="-122"/>
                  </a:endParaRPr>
                </a:p>
              </p:txBody>
            </p:sp>
            <p:sp>
              <p:nvSpPr>
                <p:cNvPr id="314414" name="直接连接符 360494"/>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4415" name="直接连接符 360495"/>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4416" name="直接连接符 360496"/>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4417" name="直接连接符 360497"/>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sp>
            <p:nvSpPr>
              <p:cNvPr id="314418" name="直接连接符 360498"/>
              <p:cNvSpPr/>
              <p:nvPr/>
            </p:nvSpPr>
            <p:spPr>
              <a:xfrm flipH="1">
                <a:off x="1153" y="1013"/>
                <a:ext cx="157" cy="265"/>
              </a:xfrm>
              <a:prstGeom prst="line">
                <a:avLst/>
              </a:prstGeom>
              <a:ln w="19050" cap="flat" cmpd="sng">
                <a:solidFill>
                  <a:schemeClr val="tx1"/>
                </a:solidFill>
                <a:prstDash val="solid"/>
                <a:round/>
                <a:headEnd type="none" w="med" len="med"/>
                <a:tailEnd type="triangle" w="med" len="med"/>
              </a:ln>
            </p:spPr>
          </p:sp>
          <p:grpSp>
            <p:nvGrpSpPr>
              <p:cNvPr id="314419" name="组合 360499"/>
              <p:cNvGrpSpPr/>
              <p:nvPr/>
            </p:nvGrpSpPr>
            <p:grpSpPr>
              <a:xfrm>
                <a:off x="1758" y="1275"/>
                <a:ext cx="1032" cy="221"/>
                <a:chOff x="0" y="0"/>
                <a:chExt cx="1111" cy="227"/>
              </a:xfrm>
            </p:grpSpPr>
            <p:sp>
              <p:nvSpPr>
                <p:cNvPr id="314420" name="矩形 360500"/>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H  1</a:t>
                  </a:r>
                  <a:endParaRPr lang="en-US" altLang="x-none" sz="2400" dirty="0">
                    <a:latin typeface="Times New Roman" panose="02020603050405020304" pitchFamily="2" charset="0"/>
                    <a:ea typeface="宋体" panose="02010600030101010101" pitchFamily="2" charset="-122"/>
                  </a:endParaRPr>
                </a:p>
              </p:txBody>
            </p:sp>
            <p:sp>
              <p:nvSpPr>
                <p:cNvPr id="314421" name="直接连接符 360501"/>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4422" name="直接连接符 360502"/>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4423" name="直接连接符 360503"/>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4424" name="直接连接符 360504"/>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4425" name="组合 360505"/>
              <p:cNvGrpSpPr/>
              <p:nvPr/>
            </p:nvGrpSpPr>
            <p:grpSpPr>
              <a:xfrm>
                <a:off x="2958" y="1275"/>
                <a:ext cx="1032" cy="221"/>
                <a:chOff x="0" y="0"/>
                <a:chExt cx="1111" cy="227"/>
              </a:xfrm>
            </p:grpSpPr>
            <p:sp>
              <p:nvSpPr>
                <p:cNvPr id="314426" name="矩形 360506"/>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F  1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314427" name="直接连接符 360507"/>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4428" name="直接连接符 360508"/>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4429" name="直接连接符 360509"/>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4430" name="直接连接符 360510"/>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sp>
            <p:nvSpPr>
              <p:cNvPr id="314431" name="直接连接符 360511"/>
              <p:cNvSpPr/>
              <p:nvPr/>
            </p:nvSpPr>
            <p:spPr>
              <a:xfrm flipH="1">
                <a:off x="2312" y="1005"/>
                <a:ext cx="157" cy="265"/>
              </a:xfrm>
              <a:prstGeom prst="line">
                <a:avLst/>
              </a:prstGeom>
              <a:ln w="19050" cap="flat" cmpd="sng">
                <a:solidFill>
                  <a:schemeClr val="tx1"/>
                </a:solidFill>
                <a:prstDash val="solid"/>
                <a:round/>
                <a:headEnd type="none" w="med" len="med"/>
                <a:tailEnd type="triangle" w="med" len="med"/>
              </a:ln>
            </p:spPr>
          </p:sp>
          <p:sp>
            <p:nvSpPr>
              <p:cNvPr id="314432" name="直接连接符 360512"/>
              <p:cNvSpPr/>
              <p:nvPr/>
            </p:nvSpPr>
            <p:spPr>
              <a:xfrm>
                <a:off x="3325" y="1013"/>
                <a:ext cx="157" cy="265"/>
              </a:xfrm>
              <a:prstGeom prst="line">
                <a:avLst/>
              </a:prstGeom>
              <a:ln w="19050" cap="flat" cmpd="sng">
                <a:solidFill>
                  <a:schemeClr val="tx1"/>
                </a:solidFill>
                <a:prstDash val="solid"/>
                <a:round/>
                <a:headEnd type="none" w="med" len="med"/>
                <a:tailEnd type="triangle" w="med" len="med"/>
              </a:ln>
            </p:spPr>
          </p:sp>
          <p:sp>
            <p:nvSpPr>
              <p:cNvPr id="314433" name="直接连接符 360513"/>
              <p:cNvSpPr/>
              <p:nvPr/>
            </p:nvSpPr>
            <p:spPr>
              <a:xfrm flipV="1">
                <a:off x="934" y="655"/>
                <a:ext cx="190" cy="280"/>
              </a:xfrm>
              <a:prstGeom prst="line">
                <a:avLst/>
              </a:prstGeom>
              <a:ln w="19050" cap="flat" cmpd="sng">
                <a:solidFill>
                  <a:schemeClr val="folHlink"/>
                </a:solidFill>
                <a:prstDash val="dash"/>
                <a:round/>
                <a:headEnd type="none" w="med" len="med"/>
                <a:tailEnd type="triangle" w="med" len="med"/>
              </a:ln>
            </p:spPr>
          </p:sp>
          <p:sp>
            <p:nvSpPr>
              <p:cNvPr id="314434" name="直接连接符 360514"/>
              <p:cNvSpPr/>
              <p:nvPr/>
            </p:nvSpPr>
            <p:spPr>
              <a:xfrm flipV="1">
                <a:off x="1528" y="218"/>
                <a:ext cx="190" cy="281"/>
              </a:xfrm>
              <a:prstGeom prst="line">
                <a:avLst/>
              </a:prstGeom>
              <a:ln w="19050" cap="flat" cmpd="sng">
                <a:solidFill>
                  <a:schemeClr val="folHlink"/>
                </a:solidFill>
                <a:prstDash val="dash"/>
                <a:round/>
                <a:headEnd type="none" w="med" len="med"/>
                <a:tailEnd type="triangle" w="med" len="med"/>
              </a:ln>
            </p:spPr>
          </p:sp>
          <p:sp>
            <p:nvSpPr>
              <p:cNvPr id="314435" name="直接连接符 360515"/>
              <p:cNvSpPr/>
              <p:nvPr/>
            </p:nvSpPr>
            <p:spPr>
              <a:xfrm flipV="1">
                <a:off x="1544" y="1091"/>
                <a:ext cx="190" cy="280"/>
              </a:xfrm>
              <a:prstGeom prst="line">
                <a:avLst/>
              </a:prstGeom>
              <a:ln w="19050" cap="flat" cmpd="sng">
                <a:solidFill>
                  <a:schemeClr val="folHlink"/>
                </a:solidFill>
                <a:prstDash val="dash"/>
                <a:round/>
                <a:headEnd type="none" w="med" len="med"/>
                <a:tailEnd type="triangle" w="med" len="med"/>
              </a:ln>
            </p:spPr>
          </p:sp>
          <p:sp>
            <p:nvSpPr>
              <p:cNvPr id="314436" name="直接连接符 360516"/>
              <p:cNvSpPr/>
              <p:nvPr/>
            </p:nvSpPr>
            <p:spPr>
              <a:xfrm flipV="1">
                <a:off x="2138" y="655"/>
                <a:ext cx="190" cy="280"/>
              </a:xfrm>
              <a:prstGeom prst="line">
                <a:avLst/>
              </a:prstGeom>
              <a:ln w="19050" cap="flat" cmpd="sng">
                <a:solidFill>
                  <a:schemeClr val="folHlink"/>
                </a:solidFill>
                <a:prstDash val="dash"/>
                <a:round/>
                <a:headEnd type="none" w="med" len="med"/>
                <a:tailEnd type="triangle" w="med" len="med"/>
              </a:ln>
            </p:spPr>
          </p:sp>
          <p:sp>
            <p:nvSpPr>
              <p:cNvPr id="314437" name="直接连接符 360517"/>
              <p:cNvSpPr/>
              <p:nvPr/>
            </p:nvSpPr>
            <p:spPr>
              <a:xfrm flipV="1">
                <a:off x="2660" y="1091"/>
                <a:ext cx="190" cy="280"/>
              </a:xfrm>
              <a:prstGeom prst="line">
                <a:avLst/>
              </a:prstGeom>
              <a:ln w="19050" cap="flat" cmpd="sng">
                <a:solidFill>
                  <a:schemeClr val="folHlink"/>
                </a:solidFill>
                <a:prstDash val="dash"/>
                <a:round/>
                <a:headEnd type="none" w="med" len="med"/>
                <a:tailEnd type="triangle" w="med" len="med"/>
              </a:ln>
            </p:spPr>
          </p:sp>
          <p:sp>
            <p:nvSpPr>
              <p:cNvPr id="314438" name="直接连接符 360518"/>
              <p:cNvSpPr/>
              <p:nvPr/>
            </p:nvSpPr>
            <p:spPr>
              <a:xfrm flipH="1" flipV="1">
                <a:off x="2921" y="1091"/>
                <a:ext cx="158" cy="265"/>
              </a:xfrm>
              <a:prstGeom prst="line">
                <a:avLst/>
              </a:prstGeom>
              <a:ln w="19050" cap="flat" cmpd="sng">
                <a:solidFill>
                  <a:schemeClr val="hlink"/>
                </a:solidFill>
                <a:prstDash val="dash"/>
                <a:round/>
                <a:headEnd type="none" w="med" len="med"/>
                <a:tailEnd type="triangle" w="med" len="med"/>
              </a:ln>
            </p:spPr>
          </p:sp>
          <p:sp>
            <p:nvSpPr>
              <p:cNvPr id="314439" name="未知"/>
              <p:cNvSpPr/>
              <p:nvPr/>
            </p:nvSpPr>
            <p:spPr>
              <a:xfrm>
                <a:off x="713" y="218"/>
                <a:ext cx="1108" cy="1122"/>
              </a:xfrm>
              <a:custGeom>
                <a:avLst/>
                <a:gdLst/>
                <a:ahLst/>
                <a:cxnLst/>
                <a:pathLst>
                  <a:path w="1120" h="1152">
                    <a:moveTo>
                      <a:pt x="0" y="1152"/>
                    </a:moveTo>
                    <a:cubicBezTo>
                      <a:pt x="156" y="1080"/>
                      <a:pt x="312" y="1008"/>
                      <a:pt x="384" y="912"/>
                    </a:cubicBezTo>
                    <a:cubicBezTo>
                      <a:pt x="456" y="816"/>
                      <a:pt x="328" y="648"/>
                      <a:pt x="432" y="576"/>
                    </a:cubicBezTo>
                    <a:cubicBezTo>
                      <a:pt x="536" y="504"/>
                      <a:pt x="896" y="576"/>
                      <a:pt x="1008" y="480"/>
                    </a:cubicBezTo>
                    <a:cubicBezTo>
                      <a:pt x="1120" y="384"/>
                      <a:pt x="1088" y="80"/>
                      <a:pt x="1104"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4440" name="未知"/>
              <p:cNvSpPr/>
              <p:nvPr/>
            </p:nvSpPr>
            <p:spPr>
              <a:xfrm>
                <a:off x="1853" y="655"/>
                <a:ext cx="522" cy="701"/>
              </a:xfrm>
              <a:custGeom>
                <a:avLst/>
                <a:gdLst/>
                <a:ahLst/>
                <a:cxnLst/>
                <a:pathLst>
                  <a:path w="528" h="720">
                    <a:moveTo>
                      <a:pt x="0" y="720"/>
                    </a:moveTo>
                    <a:cubicBezTo>
                      <a:pt x="40" y="660"/>
                      <a:pt x="80" y="600"/>
                      <a:pt x="144" y="576"/>
                    </a:cubicBezTo>
                    <a:cubicBezTo>
                      <a:pt x="208" y="552"/>
                      <a:pt x="320" y="672"/>
                      <a:pt x="384" y="576"/>
                    </a:cubicBezTo>
                    <a:cubicBezTo>
                      <a:pt x="448" y="480"/>
                      <a:pt x="504" y="96"/>
                      <a:pt x="528"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grpSp>
        <p:sp>
          <p:nvSpPr>
            <p:cNvPr id="314441" name="矩形 360521"/>
            <p:cNvSpPr/>
            <p:nvPr/>
          </p:nvSpPr>
          <p:spPr>
            <a:xfrm>
              <a:off x="720" y="1584"/>
              <a:ext cx="1995"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(e)   </a:t>
              </a:r>
              <a:r>
                <a:rPr lang="zh-CN" altLang="en-US" sz="2000" b="1" dirty="0">
                  <a:latin typeface="Times New Roman" panose="02020603050405020304" pitchFamily="2" charset="0"/>
                  <a:ea typeface="宋体" panose="02010600030101010101" pitchFamily="2" charset="-122"/>
                </a:rPr>
                <a:t>中序线索树的链表结构</a:t>
              </a:r>
              <a:endParaRPr lang="zh-CN" altLang="en-US" sz="2000" b="1" dirty="0">
                <a:latin typeface="Times New Roman" panose="02020603050405020304" pitchFamily="2" charset="0"/>
                <a:ea typeface="宋体" panose="02010600030101010101" pitchFamily="2" charset="-122"/>
              </a:endParaRPr>
            </a:p>
          </p:txBody>
        </p:sp>
        <p:sp>
          <p:nvSpPr>
            <p:cNvPr id="314442" name="矩形 360522"/>
            <p:cNvSpPr/>
            <p:nvPr/>
          </p:nvSpPr>
          <p:spPr>
            <a:xfrm>
              <a:off x="549" y="1905"/>
              <a:ext cx="2380" cy="227"/>
            </a:xfrm>
            <a:prstGeom prst="rect">
              <a:avLst/>
            </a:prstGeom>
            <a:noFill/>
            <a:ln w="9525">
              <a:noFill/>
            </a:ln>
          </p:spPr>
          <p:txBody>
            <a:bodyPr wrap="none" anchor="ctr"/>
            <a:p>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6-11   </a:t>
              </a:r>
              <a:r>
                <a:rPr lang="zh-CN" altLang="en-US" sz="2000" b="1" dirty="0">
                  <a:latin typeface="Times New Roman" panose="02020603050405020304" pitchFamily="2" charset="0"/>
                  <a:ea typeface="宋体" panose="02010600030101010101" pitchFamily="2" charset="-122"/>
                </a:rPr>
                <a:t>线索二叉树及其存储结构</a:t>
              </a:r>
              <a:endParaRPr lang="zh-CN" altLang="en-US" sz="2000" b="1" dirty="0">
                <a:latin typeface="Times New Roman" panose="02020603050405020304" pitchFamily="2" charset="0"/>
                <a:ea typeface="宋体" panose="02010600030101010101" pitchFamily="2" charset="-122"/>
              </a:endParaRPr>
            </a:p>
          </p:txBody>
        </p:sp>
      </p:grpSp>
      <p:sp>
        <p:nvSpPr>
          <p:cNvPr id="314443" name="文本框 360523"/>
          <p:cNvSpPr txBox="1"/>
          <p:nvPr/>
        </p:nvSpPr>
        <p:spPr>
          <a:xfrm>
            <a:off x="1600200" y="4003675"/>
            <a:ext cx="8888413" cy="2613660"/>
          </a:xfrm>
          <a:prstGeom prst="rect">
            <a:avLst/>
          </a:prstGeom>
          <a:noFill/>
          <a:ln w="9525">
            <a:noFill/>
          </a:ln>
        </p:spPr>
        <p:txBody>
          <a:bodyPr anchor="t">
            <a:spAutoFit/>
          </a:bodyPr>
          <a:p>
            <a:pPr>
              <a:lnSpc>
                <a:spcPct val="110000"/>
              </a:lnSpc>
              <a:spcBef>
                <a:spcPct val="20000"/>
              </a:spcBef>
            </a:pPr>
            <a:r>
              <a:rPr lang="zh-CN" altLang="en-US" sz="3200" b="1" dirty="0">
                <a:solidFill>
                  <a:schemeClr val="folHlink"/>
                </a:solidFill>
                <a:latin typeface="宋体" panose="02010600030101010101" pitchFamily="2" charset="-122"/>
                <a:ea typeface="宋体" panose="02010600030101010101" pitchFamily="2" charset="-122"/>
              </a:rPr>
              <a:t>说明</a:t>
            </a:r>
            <a:r>
              <a:rPr lang="zh-CN" altLang="en-US" sz="32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楷体_GB2312" pitchFamily="1" charset="-122"/>
              </a:rPr>
              <a:t>画线索二叉树时，</a:t>
            </a:r>
            <a:r>
              <a:rPr lang="zh-CN" altLang="en-US" sz="2800" b="1" dirty="0">
                <a:solidFill>
                  <a:schemeClr val="accent1"/>
                </a:solidFill>
                <a:latin typeface="宋体" panose="02010600030101010101" pitchFamily="2" charset="-122"/>
                <a:ea typeface="楷体_GB2312" pitchFamily="1" charset="-122"/>
              </a:rPr>
              <a:t>实线</a:t>
            </a:r>
            <a:r>
              <a:rPr lang="zh-CN" altLang="en-US" sz="2800" b="1" dirty="0">
                <a:latin typeface="宋体" panose="02010600030101010101" pitchFamily="2" charset="-122"/>
                <a:ea typeface="楷体_GB2312" pitchFamily="1" charset="-122"/>
              </a:rPr>
              <a:t>表示指针，指向其左</a:t>
            </a:r>
            <a:r>
              <a:rPr lang="zh-CN" altLang="en-US" sz="2800" b="1" dirty="0">
                <a:latin typeface="Times New Roman" panose="02020603050405020304" pitchFamily="2" charset="0"/>
                <a:ea typeface="楷体_GB2312" pitchFamily="1" charset="-122"/>
              </a:rPr>
              <a:t>、</a:t>
            </a:r>
            <a:r>
              <a:rPr lang="zh-CN" altLang="en-US" sz="2800" b="1" dirty="0">
                <a:latin typeface="宋体" panose="02010600030101010101" pitchFamily="2" charset="-122"/>
                <a:ea typeface="楷体_GB2312" pitchFamily="1" charset="-122"/>
              </a:rPr>
              <a:t>右孩子；</a:t>
            </a:r>
            <a:r>
              <a:rPr lang="zh-CN" altLang="en-US" sz="2800" b="1" dirty="0">
                <a:solidFill>
                  <a:schemeClr val="accent1"/>
                </a:solidFill>
                <a:latin typeface="宋体" panose="02010600030101010101" pitchFamily="2" charset="-122"/>
                <a:ea typeface="楷体_GB2312" pitchFamily="1" charset="-122"/>
              </a:rPr>
              <a:t>虚线</a:t>
            </a:r>
            <a:r>
              <a:rPr lang="zh-CN" altLang="en-US" sz="2800" b="1" dirty="0">
                <a:latin typeface="宋体" panose="02010600030101010101" pitchFamily="2" charset="-122"/>
                <a:ea typeface="楷体_GB2312" pitchFamily="1" charset="-122"/>
              </a:rPr>
              <a:t>表示线索，指向其直接前驱或直接后继。</a:t>
            </a:r>
            <a:endParaRPr lang="zh-CN" altLang="en-US" sz="2800" b="1" dirty="0">
              <a:latin typeface="宋体" panose="02010600030101010101" pitchFamily="2" charset="-122"/>
              <a:ea typeface="楷体_GB2312" pitchFamily="1"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    在线索树上进行遍历，只要先找到序列中的第一个结点，然后就可以依次找结点的直接后继结点直到后继为空为止。</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3" name="文本框 361473"/>
          <p:cNvSpPr txBox="1"/>
          <p:nvPr/>
        </p:nvSpPr>
        <p:spPr>
          <a:xfrm>
            <a:off x="1703388" y="444500"/>
            <a:ext cx="8888412" cy="5001895"/>
          </a:xfrm>
          <a:prstGeom prst="rect">
            <a:avLst/>
          </a:prstGeom>
          <a:noFill/>
          <a:ln w="9525">
            <a:noFill/>
          </a:ln>
        </p:spPr>
        <p:txBody>
          <a:bodyPr anchor="t">
            <a:spAutoFit/>
          </a:bodyPr>
          <a:p>
            <a:pPr>
              <a:lnSpc>
                <a:spcPct val="110000"/>
              </a:lnSpc>
              <a:spcBef>
                <a:spcPct val="20000"/>
              </a:spcBef>
            </a:pPr>
            <a:r>
              <a:rPr lang="zh-CN" altLang="en-US" sz="2800" b="1" dirty="0">
                <a:latin typeface="宋体" panose="02010600030101010101" pitchFamily="2" charset="-122"/>
                <a:ea typeface="宋体" panose="02010600030101010101" pitchFamily="2" charset="-122"/>
              </a:rPr>
              <a:t>    如何在线索树中找结点的直接后继</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以图</a:t>
            </a:r>
            <a:r>
              <a:rPr lang="en-US" altLang="x-none" sz="2800" b="1" dirty="0">
                <a:latin typeface="Times New Roman" panose="02020603050405020304" pitchFamily="2" charset="0"/>
                <a:ea typeface="宋体" panose="02010600030101010101" pitchFamily="2" charset="-122"/>
              </a:rPr>
              <a:t>6-11(d) </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所示的中序线索树为例：</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树中</a:t>
            </a:r>
            <a:r>
              <a:rPr lang="zh-CN" altLang="en-US" sz="2800" b="1" dirty="0">
                <a:solidFill>
                  <a:schemeClr val="folHlink"/>
                </a:solidFill>
                <a:latin typeface="Times New Roman" panose="02020603050405020304" pitchFamily="2" charset="0"/>
                <a:ea typeface="宋体" panose="02010600030101010101" pitchFamily="2" charset="-122"/>
              </a:rPr>
              <a:t>所有叶子结点的右链都是</a:t>
            </a:r>
            <a:r>
              <a:rPr lang="zh-CN" altLang="en-US" sz="2800" b="1" dirty="0">
                <a:solidFill>
                  <a:schemeClr val="accent1"/>
                </a:solidFill>
                <a:latin typeface="Times New Roman" panose="02020603050405020304" pitchFamily="2" charset="0"/>
                <a:ea typeface="宋体" panose="02010600030101010101" pitchFamily="2" charset="-122"/>
              </a:rPr>
              <a:t>线索</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右链直接指示了结点的直接后继</a:t>
            </a:r>
            <a:r>
              <a:rPr lang="zh-CN" altLang="en-US" sz="2800" b="1" dirty="0">
                <a:latin typeface="宋体" panose="02010600030101010101" pitchFamily="2" charset="-122"/>
                <a:ea typeface="宋体" panose="02010600030101010101" pitchFamily="2" charset="-122"/>
              </a:rPr>
              <a:t>，如结点</a:t>
            </a:r>
            <a:r>
              <a:rPr lang="en-US" altLang="x-none" sz="2800" b="1" dirty="0">
                <a:latin typeface="Times New Roman" panose="02020603050405020304" pitchFamily="2" charset="0"/>
                <a:ea typeface="宋体" panose="02010600030101010101" pitchFamily="2" charset="-122"/>
              </a:rPr>
              <a:t>G</a:t>
            </a:r>
            <a:r>
              <a:rPr lang="zh-CN" altLang="en-US" sz="2800" b="1" dirty="0">
                <a:latin typeface="宋体" panose="02010600030101010101" pitchFamily="2" charset="-122"/>
                <a:ea typeface="宋体" panose="02010600030101010101" pitchFamily="2" charset="-122"/>
              </a:rPr>
              <a:t>的直接后继是结点</a:t>
            </a:r>
            <a:r>
              <a:rPr lang="en-US" altLang="x-none" sz="2800" b="1" dirty="0">
                <a:latin typeface="Times New Roman" panose="02020603050405020304" pitchFamily="2" charset="0"/>
                <a:ea typeface="宋体" panose="02010600030101010101" pitchFamily="2" charset="-122"/>
              </a:rPr>
              <a:t>E</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3556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树中</a:t>
            </a:r>
            <a:r>
              <a:rPr lang="zh-CN" altLang="en-US" sz="2800" b="1" dirty="0">
                <a:solidFill>
                  <a:schemeClr val="folHlink"/>
                </a:solidFill>
                <a:latin typeface="Times New Roman" panose="02020603050405020304" pitchFamily="2" charset="0"/>
                <a:ea typeface="宋体" panose="02010600030101010101" pitchFamily="2" charset="-122"/>
              </a:rPr>
              <a:t>所有非叶子结点的右链都是</a:t>
            </a:r>
            <a:r>
              <a:rPr lang="zh-CN" altLang="en-US" sz="2800" b="1" dirty="0">
                <a:solidFill>
                  <a:schemeClr val="accent1"/>
                </a:solidFill>
                <a:latin typeface="Times New Roman" panose="02020603050405020304" pitchFamily="2" charset="0"/>
                <a:ea typeface="宋体" panose="02010600030101010101" pitchFamily="2" charset="-122"/>
              </a:rPr>
              <a:t>指针</a:t>
            </a:r>
            <a:r>
              <a:rPr lang="zh-CN" altLang="en-US" sz="2800" b="1" dirty="0">
                <a:latin typeface="宋体" panose="02010600030101010101" pitchFamily="2" charset="-122"/>
                <a:ea typeface="宋体" panose="02010600030101010101" pitchFamily="2" charset="-122"/>
              </a:rPr>
              <a:t>。根据中序遍历的规律，</a:t>
            </a:r>
            <a:r>
              <a:rPr lang="zh-CN" altLang="en-US" sz="2800" b="1" dirty="0">
                <a:solidFill>
                  <a:schemeClr val="folHlink"/>
                </a:solidFill>
                <a:latin typeface="宋体" panose="02010600030101010101" pitchFamily="2" charset="-122"/>
                <a:ea typeface="宋体" panose="02010600030101010101" pitchFamily="2" charset="-122"/>
              </a:rPr>
              <a:t>非叶子结点的直接后继是遍历其右子树时访问的第一个结点</a:t>
            </a:r>
            <a:r>
              <a:rPr lang="zh-CN" altLang="en-US" sz="2800" b="1" dirty="0">
                <a:latin typeface="宋体" panose="02010600030101010101" pitchFamily="2" charset="-122"/>
                <a:ea typeface="宋体" panose="02010600030101010101" pitchFamily="2" charset="-122"/>
              </a:rPr>
              <a:t>，即右子树中最左下的</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叶子</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结点。如结点</a:t>
            </a:r>
            <a:r>
              <a:rPr lang="en-US" altLang="x-none" sz="2800" b="1" dirty="0">
                <a:latin typeface="Times New Roman" panose="02020603050405020304" pitchFamily="2" charset="0"/>
                <a:ea typeface="宋体" panose="02010600030101010101" pitchFamily="2" charset="-122"/>
              </a:rPr>
              <a:t>C</a:t>
            </a:r>
            <a:r>
              <a:rPr lang="zh-CN" altLang="en-US" sz="2800" b="1" dirty="0">
                <a:latin typeface="宋体" panose="02010600030101010101" pitchFamily="2" charset="-122"/>
                <a:ea typeface="宋体" panose="02010600030101010101" pitchFamily="2" charset="-122"/>
              </a:rPr>
              <a:t>的直接后继</a:t>
            </a:r>
            <a:r>
              <a:rPr lang="zh-CN" altLang="en-US" sz="2800" b="1" dirty="0">
                <a:latin typeface="Times New Roman" panose="02020603050405020304" pitchFamily="2" charset="0"/>
                <a:ea typeface="宋体" panose="02010600030101010101" pitchFamily="2" charset="-122"/>
              </a:rPr>
              <a:t>：沿右指针找到右子树的根结点</a:t>
            </a:r>
            <a:r>
              <a:rPr lang="en-US" altLang="x-none" sz="2800" b="1" dirty="0">
                <a:latin typeface="Times New Roman" panose="02020603050405020304" pitchFamily="2" charset="0"/>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，然后沿左链往下直到</a:t>
            </a:r>
            <a:r>
              <a:rPr lang="en-US" altLang="x-none" sz="2800" b="1" dirty="0">
                <a:latin typeface="Times New Roman" panose="02020603050405020304" pitchFamily="2" charset="0"/>
                <a:ea typeface="宋体" panose="02010600030101010101" pitchFamily="2" charset="-122"/>
              </a:rPr>
              <a:t>Ltag=1</a:t>
            </a:r>
            <a:r>
              <a:rPr lang="zh-CN" altLang="en-US" sz="2800" b="1" dirty="0">
                <a:latin typeface="Times New Roman" panose="02020603050405020304" pitchFamily="2" charset="0"/>
                <a:ea typeface="宋体" panose="02010600030101010101" pitchFamily="2" charset="-122"/>
              </a:rPr>
              <a:t>的结点即为</a:t>
            </a:r>
            <a:r>
              <a:rPr lang="en-US" altLang="x-none" sz="2800" b="1" dirty="0">
                <a:latin typeface="Times New Roman" panose="02020603050405020304" pitchFamily="2" charset="0"/>
                <a:ea typeface="宋体" panose="02010600030101010101" pitchFamily="2" charset="-122"/>
              </a:rPr>
              <a:t>C</a:t>
            </a:r>
            <a:r>
              <a:rPr lang="zh-CN" altLang="en-US" sz="2800" b="1" dirty="0">
                <a:latin typeface="宋体" panose="02010600030101010101" pitchFamily="2" charset="-122"/>
                <a:ea typeface="宋体" panose="02010600030101010101" pitchFamily="2" charset="-122"/>
              </a:rPr>
              <a:t>的直接后继结点</a:t>
            </a:r>
            <a:r>
              <a:rPr lang="en-US" altLang="x-none" sz="2800" b="1" dirty="0">
                <a:latin typeface="Times New Roman" panose="02020603050405020304" pitchFamily="2" charset="0"/>
                <a:ea typeface="宋体" panose="02010600030101010101" pitchFamily="2" charset="-122"/>
              </a:rPr>
              <a:t>H</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7" name="文本框 362497"/>
          <p:cNvSpPr txBox="1"/>
          <p:nvPr/>
        </p:nvSpPr>
        <p:spPr>
          <a:xfrm>
            <a:off x="1671638" y="207963"/>
            <a:ext cx="8888412" cy="6297930"/>
          </a:xfrm>
          <a:prstGeom prst="rect">
            <a:avLst/>
          </a:prstGeom>
          <a:noFill/>
          <a:ln w="9525">
            <a:noFill/>
          </a:ln>
        </p:spPr>
        <p:txBody>
          <a:bodyPr anchor="t">
            <a:spAutoFit/>
          </a:bodyPr>
          <a:p>
            <a:pPr>
              <a:lnSpc>
                <a:spcPct val="110000"/>
              </a:lnSpc>
              <a:spcBef>
                <a:spcPct val="20000"/>
              </a:spcBef>
              <a:spcAft>
                <a:spcPct val="10000"/>
              </a:spcAft>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如何在线索树中找结点的直接前驱</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若</a:t>
            </a:r>
            <a:r>
              <a:rPr lang="zh-CN" altLang="en-US" sz="2800" b="1" dirty="0">
                <a:latin typeface="Times New Roman" panose="02020603050405020304" pitchFamily="2" charset="0"/>
                <a:ea typeface="宋体" panose="02010600030101010101" pitchFamily="2" charset="-122"/>
              </a:rPr>
              <a:t>结点的</a:t>
            </a:r>
            <a:r>
              <a:rPr lang="en-US" altLang="x-none" sz="2800" b="1" dirty="0">
                <a:latin typeface="Times New Roman" panose="02020603050405020304" pitchFamily="2" charset="0"/>
                <a:ea typeface="宋体" panose="02010600030101010101" pitchFamily="2" charset="-122"/>
              </a:rPr>
              <a:t>Ltag=1</a:t>
            </a:r>
            <a:r>
              <a:rPr lang="zh-CN" altLang="en-US" sz="2800" b="1" dirty="0">
                <a:latin typeface="宋体" panose="02010600030101010101" pitchFamily="2" charset="-122"/>
                <a:ea typeface="宋体" panose="02010600030101010101" pitchFamily="2" charset="-122"/>
              </a:rPr>
              <a:t>，则左链是线索，指示其直接前驱；否则，遍历左子树时访问的最后一个结点</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即沿左子树中最右往下</a:t>
            </a:r>
            <a:r>
              <a:rPr lang="zh-CN" altLang="en-US" sz="2800" b="1" dirty="0">
                <a:latin typeface="Times New Roman" panose="02020603050405020304" pitchFamily="2" charset="0"/>
                <a:ea typeface="宋体" panose="02010600030101010101" pitchFamily="2" charset="-122"/>
              </a:rPr>
              <a:t>的结点</a:t>
            </a:r>
            <a:r>
              <a:rPr lang="en-US" altLang="x-none"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为其</a:t>
            </a:r>
            <a:r>
              <a:rPr lang="zh-CN" altLang="en-US" sz="2800" b="1" dirty="0">
                <a:latin typeface="宋体" panose="02010600030101010101" pitchFamily="2" charset="-122"/>
                <a:ea typeface="宋体" panose="02010600030101010101" pitchFamily="2" charset="-122"/>
              </a:rPr>
              <a:t>直接前驱结点。</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spcAft>
                <a:spcPct val="10000"/>
              </a:spcAft>
            </a:pPr>
            <a:r>
              <a:rPr lang="zh-CN" altLang="en-US" sz="2800" b="1" dirty="0">
                <a:latin typeface="宋体" panose="02010600030101010101" pitchFamily="2" charset="-122"/>
                <a:ea typeface="宋体" panose="02010600030101010101" pitchFamily="2" charset="-122"/>
              </a:rPr>
              <a:t>    对于后序遍历的线索树中找结点的直接后继比较复杂，可分以下三种情况</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spcAft>
                <a:spcPct val="10000"/>
              </a:spcAft>
            </a:pPr>
            <a:r>
              <a:rPr lang="zh-CN" altLang="en-US" sz="2800" b="1" dirty="0">
                <a:latin typeface="宋体" panose="02010600030101010101" pitchFamily="2" charset="-122"/>
                <a:ea typeface="宋体" panose="02010600030101010101" pitchFamily="2" charset="-122"/>
              </a:rPr>
              <a:t> </a:t>
            </a: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若</a:t>
            </a:r>
            <a:r>
              <a:rPr lang="zh-CN" altLang="en-US" sz="2800" b="1" dirty="0">
                <a:solidFill>
                  <a:schemeClr val="folHlink"/>
                </a:solidFill>
                <a:latin typeface="宋体" panose="02010600030101010101" pitchFamily="2" charset="-122"/>
                <a:ea typeface="宋体" panose="02010600030101010101" pitchFamily="2" charset="-122"/>
              </a:rPr>
              <a:t>结点是二叉树的根结点</a:t>
            </a:r>
            <a:r>
              <a:rPr lang="zh-CN" altLang="en-US" sz="2800" b="1" dirty="0">
                <a:latin typeface="Times New Roman" panose="02020603050405020304" pitchFamily="2" charset="0"/>
                <a:ea typeface="宋体" panose="02010600030101010101" pitchFamily="2" charset="-122"/>
              </a:rPr>
              <a:t>：其</a:t>
            </a:r>
            <a:r>
              <a:rPr lang="zh-CN" altLang="en-US" sz="2800" b="1" dirty="0">
                <a:solidFill>
                  <a:schemeClr val="accent1"/>
                </a:solidFill>
                <a:latin typeface="Times New Roman" panose="02020603050405020304" pitchFamily="2" charset="0"/>
                <a:ea typeface="宋体" panose="02010600030101010101" pitchFamily="2" charset="-122"/>
              </a:rPr>
              <a:t>直接后继为空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355600" lvl="1" indent="0" eaLnBrk="1" hangingPunct="1">
              <a:lnSpc>
                <a:spcPct val="110000"/>
              </a:lnSpc>
              <a:spcBef>
                <a:spcPct val="20000"/>
              </a:spcBef>
              <a:spcAft>
                <a:spcPct val="10000"/>
              </a:spcAft>
            </a:pPr>
            <a:r>
              <a:rPr lang="zh-CN" altLang="en-US" sz="2800" b="1" dirty="0">
                <a:latin typeface="宋体" panose="02010600030101010101" pitchFamily="2" charset="-122"/>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若</a:t>
            </a:r>
            <a:r>
              <a:rPr lang="zh-CN" altLang="en-US" sz="2800" b="1" dirty="0">
                <a:solidFill>
                  <a:schemeClr val="folHlink"/>
                </a:solidFill>
                <a:latin typeface="宋体" panose="02010600030101010101" pitchFamily="2" charset="-122"/>
                <a:ea typeface="宋体" panose="02010600030101010101" pitchFamily="2" charset="-122"/>
              </a:rPr>
              <a:t>结点是其父结点的左孩子或右孩子且其父结点没有右子树</a:t>
            </a:r>
            <a:r>
              <a:rPr lang="zh-CN" altLang="en-US" sz="2800" b="1" dirty="0">
                <a:latin typeface="Times New Roman" panose="02020603050405020304" pitchFamily="2" charset="0"/>
                <a:ea typeface="宋体" panose="02010600030101010101" pitchFamily="2" charset="-122"/>
              </a:rPr>
              <a:t>：</a:t>
            </a:r>
            <a:r>
              <a:rPr lang="zh-CN" altLang="en-US" sz="2800" b="1" dirty="0">
                <a:solidFill>
                  <a:schemeClr val="accent1"/>
                </a:solidFill>
                <a:latin typeface="Times New Roman" panose="02020603050405020304" pitchFamily="2" charset="0"/>
                <a:ea typeface="宋体" panose="02010600030101010101" pitchFamily="2" charset="-122"/>
              </a:rPr>
              <a:t>直接后继为其</a:t>
            </a:r>
            <a:r>
              <a:rPr lang="zh-CN" altLang="en-US" sz="2800" b="1" dirty="0">
                <a:solidFill>
                  <a:schemeClr val="accent1"/>
                </a:solidFill>
                <a:latin typeface="宋体" panose="02010600030101010101" pitchFamily="2" charset="-122"/>
                <a:ea typeface="宋体" panose="02010600030101010101" pitchFamily="2" charset="-122"/>
              </a:rPr>
              <a:t>父</a:t>
            </a:r>
            <a:r>
              <a:rPr lang="zh-CN" altLang="en-US" sz="2800" b="1" dirty="0">
                <a:solidFill>
                  <a:schemeClr val="accent1"/>
                </a:solidFill>
                <a:latin typeface="Times New Roman" panose="02020603050405020304" pitchFamily="2" charset="0"/>
                <a:ea typeface="宋体" panose="02010600030101010101" pitchFamily="2" charset="-122"/>
              </a:rPr>
              <a:t>结点</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355600" lvl="1" indent="0" eaLnBrk="1" hangingPunct="1">
              <a:lnSpc>
                <a:spcPct val="110000"/>
              </a:lnSpc>
              <a:spcBef>
                <a:spcPct val="20000"/>
              </a:spcBef>
              <a:spcAft>
                <a:spcPct val="10000"/>
              </a:spcAft>
            </a:pPr>
            <a:r>
              <a:rPr lang="zh-CN" altLang="en-US" sz="2800" b="1" dirty="0">
                <a:solidFill>
                  <a:schemeClr val="folHlink"/>
                </a:solidFill>
                <a:latin typeface="宋体" panose="02010600030101010101" pitchFamily="2" charset="-122"/>
                <a:ea typeface="Arial Unicode MS" panose="020B0604020202020204" charset="-122"/>
              </a:rPr>
              <a:t> </a:t>
            </a: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若</a:t>
            </a:r>
            <a:r>
              <a:rPr lang="zh-CN" altLang="en-US" sz="2800" b="1" dirty="0">
                <a:solidFill>
                  <a:schemeClr val="folHlink"/>
                </a:solidFill>
                <a:latin typeface="宋体" panose="02010600030101010101" pitchFamily="2" charset="-122"/>
                <a:ea typeface="宋体" panose="02010600030101010101" pitchFamily="2" charset="-122"/>
              </a:rPr>
              <a:t>结点是其父结点的左孩子且其父结点有右子树</a:t>
            </a:r>
            <a:r>
              <a:rPr lang="zh-CN" altLang="en-US" sz="2800" b="1" dirty="0">
                <a:latin typeface="Times New Roman" panose="02020603050405020304" pitchFamily="2" charset="0"/>
                <a:ea typeface="宋体" panose="02010600030101010101" pitchFamily="2" charset="-122"/>
              </a:rPr>
              <a:t>：直接后继是对其</a:t>
            </a:r>
            <a:r>
              <a:rPr lang="zh-CN" altLang="en-US" sz="2800" b="1" dirty="0">
                <a:latin typeface="宋体" panose="02010600030101010101" pitchFamily="2" charset="-122"/>
                <a:ea typeface="宋体" panose="02010600030101010101" pitchFamily="2" charset="-122"/>
              </a:rPr>
              <a:t>父</a:t>
            </a:r>
            <a:r>
              <a:rPr lang="zh-CN" altLang="en-US" sz="2800" b="1" dirty="0">
                <a:latin typeface="Times New Roman" panose="02020603050405020304" pitchFamily="2" charset="0"/>
                <a:ea typeface="宋体" panose="02010600030101010101" pitchFamily="2" charset="-122"/>
              </a:rPr>
              <a:t>结点的右子树按后序遍历的第一个结点</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2" name="标题 363521"/>
          <p:cNvSpPr>
            <a:spLocks noGrp="1"/>
          </p:cNvSpPr>
          <p:nvPr>
            <p:ph type="ctrTitle" sz="quarter"/>
          </p:nvPr>
        </p:nvSpPr>
        <p:spPr>
          <a:xfrm>
            <a:off x="2757488" y="441325"/>
            <a:ext cx="5715000" cy="755650"/>
          </a:xfrm>
        </p:spPr>
        <p:txBody>
          <a:bodyPr lIns="92075" tIns="46038" rIns="92075" bIns="46038" anchor="b"/>
          <a:p>
            <a:pPr defTabSz="914400" fontAlgn="base"/>
            <a:r>
              <a:rPr lang="en-US" altLang="x-none" b="1" strike="noStrike" kern="1200" baseline="0" noProof="1" dirty="0">
                <a:latin typeface="Times New Roman" panose="02020603050405020304" pitchFamily="2" charset="0"/>
                <a:ea typeface="宋体" panose="02010600030101010101" pitchFamily="2" charset="-122"/>
              </a:rPr>
              <a:t>6.4.1</a:t>
            </a:r>
            <a:r>
              <a:rPr lang="en-US" altLang="x-none" b="1" strike="noStrike" kern="1200" baseline="0" noProof="1" dirty="0">
                <a:latin typeface="宋体" panose="02010600030101010101" pitchFamily="2" charset="-122"/>
                <a:ea typeface="宋体" panose="02010600030101010101" pitchFamily="2" charset="-122"/>
              </a:rPr>
              <a:t>  </a:t>
            </a:r>
            <a:r>
              <a:rPr lang="zh-CN" altLang="en-US" b="1" strike="noStrike" kern="1200" baseline="0" noProof="1" dirty="0">
                <a:latin typeface="楷体_GB2312" pitchFamily="1" charset="-122"/>
                <a:ea typeface="楷体_GB2312" pitchFamily="1" charset="-122"/>
              </a:rPr>
              <a:t>线索化二叉树</a:t>
            </a:r>
            <a:endParaRPr lang="zh-CN" altLang="en-US" b="1" strike="noStrike" kern="1200" baseline="0" noProof="1" dirty="0">
              <a:latin typeface="楷体_GB2312" pitchFamily="1" charset="-122"/>
              <a:ea typeface="楷体_GB2312" pitchFamily="1" charset="-122"/>
            </a:endParaRPr>
          </a:p>
        </p:txBody>
      </p:sp>
      <p:sp>
        <p:nvSpPr>
          <p:cNvPr id="317442" name="副标题 363522"/>
          <p:cNvSpPr>
            <a:spLocks noGrp="1"/>
          </p:cNvSpPr>
          <p:nvPr>
            <p:ph type="subTitle" sz="quarter" idx="1"/>
          </p:nvPr>
        </p:nvSpPr>
        <p:spPr>
          <a:xfrm>
            <a:off x="1676400" y="1343025"/>
            <a:ext cx="8839200" cy="5254625"/>
          </a:xfrm>
        </p:spPr>
        <p:txBody>
          <a:bodyPr lIns="92075" tIns="46038" rIns="92075" bIns="46038" anchor="ctr"/>
          <a:p>
            <a:pPr algn="l" defTabSz="914400">
              <a:lnSpc>
                <a:spcPct val="110000"/>
              </a:lnSpc>
              <a:buSzPct val="80000"/>
            </a:pPr>
            <a:r>
              <a:rPr lang="zh-CN" altLang="en-US" sz="2800" b="1" kern="1200" baseline="0" dirty="0">
                <a:solidFill>
                  <a:schemeClr val="folHlink"/>
                </a:solidFill>
                <a:latin typeface="+mn-lt"/>
                <a:ea typeface="+mn-ea"/>
                <a:cs typeface="+mn-cs"/>
              </a:rPr>
              <a:t>        二叉树的线索化</a:t>
            </a:r>
            <a:r>
              <a:rPr lang="zh-CN" altLang="en-US" sz="2800" b="1" kern="1200" baseline="0" dirty="0">
                <a:latin typeface="+mn-lt"/>
                <a:ea typeface="+mn-ea"/>
                <a:cs typeface="+mn-cs"/>
              </a:rPr>
              <a:t>指的是依照某种遍历次序使二叉树成为线索二叉树的过程。</a:t>
            </a:r>
            <a:endParaRPr lang="zh-CN" altLang="en-US" sz="28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    线索化的过程就是</a:t>
            </a:r>
            <a:r>
              <a:rPr lang="zh-CN" altLang="en-US" sz="2800" b="1" kern="1200" baseline="0" dirty="0">
                <a:solidFill>
                  <a:schemeClr val="folHlink"/>
                </a:solidFill>
                <a:latin typeface="+mn-lt"/>
                <a:ea typeface="+mn-ea"/>
                <a:cs typeface="+mn-cs"/>
              </a:rPr>
              <a:t>在遍历过程中修改空指针使其指向直接前驱或直接后继</a:t>
            </a:r>
            <a:r>
              <a:rPr lang="zh-CN" altLang="en-US" sz="2800" b="1" kern="1200" baseline="0" dirty="0">
                <a:latin typeface="+mn-lt"/>
                <a:ea typeface="+mn-ea"/>
                <a:cs typeface="+mn-cs"/>
              </a:rPr>
              <a:t>的过程。</a:t>
            </a:r>
            <a:endParaRPr lang="zh-CN" altLang="en-US" sz="2800" b="1" kern="1200" baseline="0" dirty="0">
              <a:latin typeface="+mn-lt"/>
              <a:ea typeface="+mn-ea"/>
              <a:cs typeface="+mn-cs"/>
            </a:endParaRPr>
          </a:p>
          <a:p>
            <a:pPr algn="l" defTabSz="914400">
              <a:lnSpc>
                <a:spcPct val="110000"/>
              </a:lnSpc>
              <a:buSzPct val="80000"/>
            </a:pPr>
            <a:r>
              <a:rPr lang="zh-CN" altLang="en-US" sz="2800" b="1" kern="1200" baseline="0" dirty="0">
                <a:latin typeface="+mn-lt"/>
                <a:ea typeface="+mn-ea"/>
                <a:cs typeface="+mn-cs"/>
              </a:rPr>
              <a:t>    仿照线性表的存储结构，在二叉树的线索链表上也添加一个头结点</a:t>
            </a:r>
            <a:r>
              <a:rPr lang="en-US" altLang="x-none" sz="2800" b="1" kern="1200" baseline="0" dirty="0">
                <a:latin typeface="+mn-lt"/>
                <a:ea typeface="+mn-ea"/>
                <a:cs typeface="+mn-cs"/>
              </a:rPr>
              <a:t>head</a:t>
            </a:r>
            <a:r>
              <a:rPr lang="zh-CN" altLang="en-US" sz="2800" b="1" kern="1200" baseline="0" dirty="0">
                <a:latin typeface="+mn-lt"/>
                <a:ea typeface="+mn-ea"/>
                <a:cs typeface="+mn-cs"/>
              </a:rPr>
              <a:t>，头结点的指针域的安排是：</a:t>
            </a:r>
            <a:endParaRPr lang="zh-CN" altLang="en-US" sz="2800" b="1" kern="1200" baseline="0" dirty="0">
              <a:latin typeface="+mn-lt"/>
              <a:ea typeface="+mn-ea"/>
              <a:cs typeface="+mn-cs"/>
            </a:endParaRPr>
          </a:p>
          <a:p>
            <a:pPr marL="533400" lvl="1" algn="l" defTabSz="914400">
              <a:lnSpc>
                <a:spcPct val="110000"/>
              </a:lnSpc>
              <a:buSzPct val="90000"/>
            </a:pPr>
            <a:r>
              <a:rPr lang="zh-CN" altLang="en-US" b="1" kern="1200" baseline="0" dirty="0">
                <a:solidFill>
                  <a:schemeClr val="hlink"/>
                </a:solidFill>
                <a:latin typeface="+mn-lt"/>
                <a:ea typeface="+mn-ea"/>
                <a:cs typeface="+mn-cs"/>
              </a:rPr>
              <a:t> </a:t>
            </a:r>
            <a:r>
              <a:rPr lang="zh-CN" altLang="en-US" b="1" kern="1200" baseline="0" dirty="0">
                <a:solidFill>
                  <a:schemeClr val="folHlink"/>
                </a:solidFill>
                <a:latin typeface="宋体" panose="02010600030101010101" pitchFamily="2" charset="-122"/>
                <a:ea typeface="+mn-ea"/>
                <a:cs typeface="+mn-cs"/>
              </a:rPr>
              <a:t>◆</a:t>
            </a:r>
            <a:r>
              <a:rPr lang="zh-CN" altLang="en-US" b="1" kern="1200" baseline="0" dirty="0">
                <a:latin typeface="+mn-lt"/>
                <a:ea typeface="+mn-ea"/>
                <a:cs typeface="+mn-cs"/>
              </a:rPr>
              <a:t> </a:t>
            </a:r>
            <a:r>
              <a:rPr lang="en-US" altLang="x-none" b="1" kern="1200" baseline="0" dirty="0">
                <a:latin typeface="+mn-lt"/>
                <a:ea typeface="+mn-ea"/>
                <a:cs typeface="+mn-cs"/>
              </a:rPr>
              <a:t>Lchild</a:t>
            </a:r>
            <a:r>
              <a:rPr lang="zh-CN" altLang="en-US" b="1" kern="1200" baseline="0" dirty="0">
                <a:latin typeface="+mn-lt"/>
                <a:ea typeface="+mn-ea"/>
                <a:cs typeface="+mn-cs"/>
              </a:rPr>
              <a:t>域：指向二叉树的根结点；</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solidFill>
                  <a:schemeClr val="hlink"/>
                </a:solidFill>
                <a:latin typeface="+mn-lt"/>
                <a:ea typeface="+mn-ea"/>
                <a:cs typeface="+mn-cs"/>
              </a:rPr>
              <a:t> </a:t>
            </a:r>
            <a:r>
              <a:rPr lang="zh-CN" altLang="en-US" b="1" kern="1200" baseline="0" dirty="0">
                <a:solidFill>
                  <a:schemeClr val="folHlink"/>
                </a:solidFill>
                <a:latin typeface="宋体" panose="02010600030101010101" pitchFamily="2" charset="-122"/>
                <a:ea typeface="+mn-ea"/>
                <a:cs typeface="+mn-cs"/>
              </a:rPr>
              <a:t>◆</a:t>
            </a:r>
            <a:r>
              <a:rPr lang="zh-CN" altLang="en-US" b="1" kern="1200" baseline="0" dirty="0">
                <a:latin typeface="+mn-lt"/>
                <a:ea typeface="+mn-ea"/>
                <a:cs typeface="+mn-cs"/>
              </a:rPr>
              <a:t> </a:t>
            </a:r>
            <a:r>
              <a:rPr lang="en-US" altLang="x-none" b="1" kern="1200" baseline="0" dirty="0">
                <a:latin typeface="+mn-lt"/>
                <a:ea typeface="+mn-ea"/>
                <a:cs typeface="+mn-cs"/>
              </a:rPr>
              <a:t>Rchild</a:t>
            </a:r>
            <a:r>
              <a:rPr lang="zh-CN" altLang="en-US" b="1" kern="1200" baseline="0" dirty="0">
                <a:latin typeface="+mn-lt"/>
                <a:ea typeface="+mn-ea"/>
                <a:cs typeface="+mn-cs"/>
              </a:rPr>
              <a:t>域：指向中序遍历时的最后一个结点；</a:t>
            </a:r>
            <a:endParaRPr lang="zh-CN" altLang="en-US" b="1" kern="1200" baseline="0" dirty="0">
              <a:latin typeface="+mn-lt"/>
              <a:ea typeface="+mn-ea"/>
              <a:cs typeface="+mn-cs"/>
            </a:endParaRPr>
          </a:p>
          <a:p>
            <a:pPr marL="533400" lvl="1" algn="l" defTabSz="914400">
              <a:lnSpc>
                <a:spcPct val="110000"/>
              </a:lnSpc>
              <a:buSzPct val="90000"/>
            </a:pPr>
            <a:r>
              <a:rPr lang="zh-CN" altLang="en-US" b="1" kern="1200" baseline="0" dirty="0">
                <a:solidFill>
                  <a:schemeClr val="hlink"/>
                </a:solidFill>
                <a:latin typeface="+mn-lt"/>
                <a:ea typeface="+mn-ea"/>
                <a:cs typeface="+mn-cs"/>
              </a:rPr>
              <a:t> </a:t>
            </a:r>
            <a:r>
              <a:rPr lang="zh-CN" altLang="en-US" b="1" kern="1200" baseline="0" dirty="0">
                <a:solidFill>
                  <a:schemeClr val="folHlink"/>
                </a:solidFill>
                <a:latin typeface="宋体" panose="02010600030101010101" pitchFamily="2" charset="-122"/>
                <a:ea typeface="+mn-ea"/>
                <a:cs typeface="+mn-cs"/>
              </a:rPr>
              <a:t>◆</a:t>
            </a:r>
            <a:r>
              <a:rPr lang="zh-CN" altLang="en-US" b="1" kern="1200" baseline="0" dirty="0">
                <a:latin typeface="+mn-lt"/>
                <a:ea typeface="+mn-ea"/>
                <a:cs typeface="+mn-cs"/>
              </a:rPr>
              <a:t> 二叉树中序序列中的</a:t>
            </a:r>
            <a:r>
              <a:rPr lang="zh-CN" altLang="en-US" b="1" kern="1200" baseline="0" dirty="0">
                <a:solidFill>
                  <a:schemeClr val="folHlink"/>
                </a:solidFill>
                <a:latin typeface="+mn-lt"/>
                <a:ea typeface="+mn-ea"/>
                <a:cs typeface="+mn-cs"/>
              </a:rPr>
              <a:t>第一个结点</a:t>
            </a:r>
            <a:r>
              <a:rPr lang="en-US" altLang="x-none" b="1" kern="1200" baseline="0" dirty="0">
                <a:solidFill>
                  <a:schemeClr val="folHlink"/>
                </a:solidFill>
                <a:latin typeface="+mn-lt"/>
                <a:ea typeface="+mn-ea"/>
                <a:cs typeface="+mn-cs"/>
              </a:rPr>
              <a:t>Lchild</a:t>
            </a:r>
            <a:r>
              <a:rPr lang="zh-CN" altLang="en-US" b="1" kern="1200" baseline="0" dirty="0">
                <a:solidFill>
                  <a:schemeClr val="folHlink"/>
                </a:solidFill>
                <a:latin typeface="+mn-lt"/>
                <a:ea typeface="+mn-ea"/>
                <a:cs typeface="+mn-cs"/>
              </a:rPr>
              <a:t>指针域</a:t>
            </a:r>
            <a:r>
              <a:rPr lang="zh-CN" altLang="en-US" b="1" kern="1200" baseline="0" dirty="0">
                <a:latin typeface="+mn-lt"/>
                <a:ea typeface="+mn-ea"/>
                <a:cs typeface="+mn-cs"/>
              </a:rPr>
              <a:t>和</a:t>
            </a:r>
            <a:r>
              <a:rPr lang="zh-CN" altLang="en-US" b="1" kern="1200" baseline="0" dirty="0">
                <a:solidFill>
                  <a:schemeClr val="folHlink"/>
                </a:solidFill>
                <a:latin typeface="+mn-lt"/>
                <a:ea typeface="+mn-ea"/>
                <a:cs typeface="+mn-cs"/>
              </a:rPr>
              <a:t>最后一个结点</a:t>
            </a:r>
            <a:r>
              <a:rPr lang="en-US" altLang="x-none" b="1" kern="1200" baseline="0" dirty="0">
                <a:solidFill>
                  <a:schemeClr val="folHlink"/>
                </a:solidFill>
                <a:latin typeface="+mn-lt"/>
                <a:ea typeface="+mn-ea"/>
                <a:cs typeface="+mn-cs"/>
              </a:rPr>
              <a:t>Rchild</a:t>
            </a:r>
            <a:r>
              <a:rPr lang="zh-CN" altLang="en-US" b="1" kern="1200" baseline="0" dirty="0">
                <a:solidFill>
                  <a:schemeClr val="folHlink"/>
                </a:solidFill>
                <a:latin typeface="+mn-lt"/>
                <a:ea typeface="+mn-ea"/>
                <a:cs typeface="+mn-cs"/>
              </a:rPr>
              <a:t>指针域</a:t>
            </a:r>
            <a:r>
              <a:rPr lang="zh-CN" altLang="en-US" b="1" kern="1200" baseline="0" dirty="0">
                <a:latin typeface="+mn-lt"/>
                <a:ea typeface="+mn-ea"/>
                <a:cs typeface="+mn-cs"/>
              </a:rPr>
              <a:t>均指向头结点</a:t>
            </a:r>
            <a:r>
              <a:rPr lang="en-US" altLang="x-none" b="1" kern="1200" baseline="0" dirty="0">
                <a:latin typeface="+mn-lt"/>
                <a:ea typeface="+mn-ea"/>
                <a:cs typeface="+mn-cs"/>
              </a:rPr>
              <a:t>head</a:t>
            </a:r>
            <a:r>
              <a:rPr lang="zh-CN" altLang="en-US" b="1" kern="1200" baseline="0" dirty="0">
                <a:latin typeface="+mn-lt"/>
                <a:ea typeface="+mn-ea"/>
                <a:cs typeface="+mn-cs"/>
              </a:rPr>
              <a:t>。</a:t>
            </a:r>
            <a:endParaRPr lang="zh-CN" altLang="en-US" b="1" kern="1200" baseline="0" dirty="0">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5" name="文本框 364545"/>
          <p:cNvSpPr txBox="1"/>
          <p:nvPr/>
        </p:nvSpPr>
        <p:spPr>
          <a:xfrm>
            <a:off x="1671638" y="165100"/>
            <a:ext cx="8888412" cy="6522720"/>
          </a:xfrm>
          <a:prstGeom prst="rect">
            <a:avLst/>
          </a:prstGeom>
          <a:noFill/>
          <a:ln w="9525">
            <a:noFill/>
          </a:ln>
        </p:spPr>
        <p:txBody>
          <a:bodyPr anchor="t">
            <a:spAutoFit/>
          </a:bodyPr>
          <a:p>
            <a:pPr>
              <a:lnSpc>
                <a:spcPct val="110000"/>
              </a:lnSpc>
              <a:spcAft>
                <a:spcPct val="20000"/>
              </a:spcAft>
            </a:pPr>
            <a:r>
              <a:rPr lang="zh-CN" altLang="en-US" sz="3200" b="1" dirty="0">
                <a:solidFill>
                  <a:schemeClr val="hlink"/>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  如同为二叉树建立了一个双向线索链表，对一棵线索二叉树既可从头结点也可从最后一个结点开始按寻找直接后继进行遍历。显然，这种遍历不需要堆栈，如图</a:t>
            </a:r>
            <a:r>
              <a:rPr lang="en-US" altLang="x-none" sz="2800" b="1" dirty="0">
                <a:latin typeface="Times New Roman" panose="02020603050405020304" pitchFamily="2" charset="0"/>
                <a:ea typeface="宋体" panose="02010600030101010101" pitchFamily="2" charset="-122"/>
              </a:rPr>
              <a:t>6-12</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结点类型定义</a:t>
            </a:r>
            <a:endParaRPr lang="zh-CN" altLang="en-US" sz="2800" b="1" dirty="0">
              <a:latin typeface="Times New Roman" panose="02020603050405020304" pitchFamily="2" charset="0"/>
              <a:ea typeface="宋体" panose="02010600030101010101" pitchFamily="2" charset="-122"/>
            </a:endParaRPr>
          </a:p>
          <a:p>
            <a:pPr>
              <a:lnSpc>
                <a:spcPct val="110000"/>
              </a:lnSpc>
              <a:spcAft>
                <a:spcPct val="20000"/>
              </a:spcAft>
            </a:pPr>
            <a:r>
              <a:rPr lang="en-US" altLang="x-none" sz="2800" b="1" dirty="0">
                <a:latin typeface="Times New Roman" panose="02020603050405020304" pitchFamily="2" charset="0"/>
                <a:ea typeface="宋体" panose="02010600030101010101" pitchFamily="2" charset="-122"/>
              </a:rPr>
              <a:t>#define  MAX_NODE   50</a:t>
            </a:r>
            <a:endParaRPr lang="en-US" altLang="x-none" sz="2800" b="1" dirty="0">
              <a:latin typeface="Times New Roman" panose="02020603050405020304" pitchFamily="2" charset="0"/>
              <a:ea typeface="宋体" panose="02010600030101010101" pitchFamily="2" charset="-122"/>
            </a:endParaRPr>
          </a:p>
          <a:p>
            <a:pPr>
              <a:lnSpc>
                <a:spcPct val="110000"/>
              </a:lnSpc>
              <a:spcAft>
                <a:spcPct val="20000"/>
              </a:spcAft>
            </a:pPr>
            <a:r>
              <a:rPr lang="en-US" altLang="x-none" sz="2800" b="1" dirty="0">
                <a:latin typeface="Times New Roman" panose="02020603050405020304" pitchFamily="2" charset="0"/>
                <a:ea typeface="宋体" panose="02010600030101010101" pitchFamily="2" charset="-122"/>
              </a:rPr>
              <a:t>typedef enmu{Link , Thread} PointerTag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Aft>
                <a:spcPct val="20000"/>
              </a:spcAft>
            </a:pPr>
            <a:r>
              <a:rPr lang="en-US" altLang="x-none" sz="2400" b="1" dirty="0">
                <a:latin typeface="Times New Roman" panose="02020603050405020304" pitchFamily="2" charset="0"/>
                <a:ea typeface="宋体" panose="02010600030101010101" pitchFamily="2" charset="-122"/>
              </a:rPr>
              <a:t>/*  Link=0</a:t>
            </a:r>
            <a:r>
              <a:rPr lang="zh-CN" altLang="en-US" sz="2400" b="1" dirty="0">
                <a:latin typeface="Times New Roman" panose="02020603050405020304" pitchFamily="2" charset="0"/>
                <a:ea typeface="宋体" panose="02010600030101010101" pitchFamily="2" charset="-122"/>
              </a:rPr>
              <a:t>表示指针， </a:t>
            </a:r>
            <a:r>
              <a:rPr lang="en-US" altLang="x-none" sz="2400" b="1" dirty="0">
                <a:latin typeface="Times New Roman" panose="02020603050405020304" pitchFamily="2" charset="0"/>
                <a:ea typeface="宋体" panose="02010600030101010101" pitchFamily="2" charset="-122"/>
              </a:rPr>
              <a:t>Thread=1</a:t>
            </a:r>
            <a:r>
              <a:rPr lang="zh-CN" altLang="en-US" sz="2400" b="1" dirty="0">
                <a:latin typeface="Times New Roman" panose="02020603050405020304" pitchFamily="2" charset="0"/>
                <a:ea typeface="宋体" panose="02010600030101010101" pitchFamily="2" charset="-122"/>
              </a:rPr>
              <a:t>表示线索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a:lnSpc>
                <a:spcPct val="110000"/>
              </a:lnSpc>
              <a:spcAft>
                <a:spcPct val="20000"/>
              </a:spcAft>
            </a:pPr>
            <a:r>
              <a:rPr lang="en-US" altLang="x-none" sz="2800" b="1" dirty="0">
                <a:latin typeface="Times New Roman" panose="02020603050405020304" pitchFamily="2" charset="0"/>
                <a:ea typeface="宋体" panose="02010600030101010101" pitchFamily="2" charset="-122"/>
              </a:rPr>
              <a:t>typedef struct BiThrNode</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Aft>
                <a:spcPct val="20000"/>
              </a:spcAft>
            </a:pPr>
            <a:r>
              <a:rPr lang="en-US" altLang="x-none" sz="2800" b="1" dirty="0">
                <a:latin typeface="Times New Roman" panose="02020603050405020304" pitchFamily="2" charset="0"/>
                <a:ea typeface="宋体" panose="02010600030101010101" pitchFamily="2" charset="-122"/>
              </a:rPr>
              <a:t>{   ElemType  data;</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Aft>
                <a:spcPct val="20000"/>
              </a:spcAft>
            </a:pPr>
            <a:r>
              <a:rPr lang="en-US" altLang="x-none" sz="2800" b="1" dirty="0">
                <a:latin typeface="Times New Roman" panose="02020603050405020304" pitchFamily="2" charset="0"/>
                <a:ea typeface="宋体" panose="02010600030101010101" pitchFamily="2" charset="-122"/>
              </a:rPr>
              <a:t>struct BiTreeNode *Lchild , *Rchild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Aft>
                <a:spcPct val="20000"/>
              </a:spcAft>
            </a:pPr>
            <a:r>
              <a:rPr lang="en-US" altLang="x-none" sz="2800" b="1" dirty="0">
                <a:latin typeface="Times New Roman" panose="02020603050405020304" pitchFamily="2" charset="0"/>
                <a:ea typeface="宋体" panose="02010600030101010101" pitchFamily="2" charset="-122"/>
              </a:rPr>
              <a:t>PointerTag  Ltag , Rtag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Aft>
                <a:spcPct val="20000"/>
              </a:spcAft>
            </a:pPr>
            <a:r>
              <a:rPr lang="en-US" altLang="x-none" sz="2800" b="1" dirty="0">
                <a:latin typeface="Times New Roman" panose="02020603050405020304" pitchFamily="2" charset="0"/>
                <a:ea typeface="宋体" panose="02010600030101010101" pitchFamily="2" charset="-122"/>
              </a:rPr>
              <a:t>}BiThrNode;</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9489" name="组合 365569"/>
          <p:cNvGrpSpPr/>
          <p:nvPr/>
        </p:nvGrpSpPr>
        <p:grpSpPr>
          <a:xfrm>
            <a:off x="2273300" y="66675"/>
            <a:ext cx="7594600" cy="6618288"/>
            <a:chOff x="0" y="0"/>
            <a:chExt cx="4784" cy="4169"/>
          </a:xfrm>
        </p:grpSpPr>
        <p:grpSp>
          <p:nvGrpSpPr>
            <p:cNvPr id="319490" name="组合 365570"/>
            <p:cNvGrpSpPr/>
            <p:nvPr/>
          </p:nvGrpSpPr>
          <p:grpSpPr>
            <a:xfrm>
              <a:off x="0" y="0"/>
              <a:ext cx="4784" cy="1830"/>
              <a:chOff x="0" y="0"/>
              <a:chExt cx="4784" cy="1830"/>
            </a:xfrm>
          </p:grpSpPr>
          <p:sp>
            <p:nvSpPr>
              <p:cNvPr id="319491" name="矩形 365571"/>
              <p:cNvSpPr/>
              <p:nvPr/>
            </p:nvSpPr>
            <p:spPr>
              <a:xfrm>
                <a:off x="299" y="1566"/>
                <a:ext cx="861" cy="227"/>
              </a:xfrm>
              <a:prstGeom prst="rect">
                <a:avLst/>
              </a:prstGeom>
              <a:noFill/>
              <a:ln w="9525">
                <a:noFill/>
              </a:ln>
            </p:spPr>
            <p:txBody>
              <a:bodyPr wrap="none" anchor="ctr"/>
              <a:p>
                <a:pPr marL="457200" indent="-457200"/>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二叉树</a:t>
                </a:r>
                <a:endParaRPr lang="zh-CN" altLang="en-US" sz="2000" b="1" dirty="0">
                  <a:latin typeface="Times New Roman" panose="02020603050405020304" pitchFamily="2" charset="0"/>
                  <a:ea typeface="宋体" panose="02010600030101010101" pitchFamily="2" charset="-122"/>
                </a:endParaRPr>
              </a:p>
            </p:txBody>
          </p:sp>
          <p:sp>
            <p:nvSpPr>
              <p:cNvPr id="319492" name="矩形 365572"/>
              <p:cNvSpPr/>
              <p:nvPr/>
            </p:nvSpPr>
            <p:spPr>
              <a:xfrm>
                <a:off x="2720" y="1603"/>
                <a:ext cx="2040" cy="227"/>
              </a:xfrm>
              <a:prstGeom prst="rect">
                <a:avLst/>
              </a:prstGeom>
              <a:noFill/>
              <a:ln w="9525">
                <a:noFill/>
              </a:ln>
            </p:spPr>
            <p:txBody>
              <a:bodyPr wrap="none" anchor="ctr"/>
              <a:p>
                <a:pPr marL="457200" indent="-457200"/>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中序线索树的逻辑形式</a:t>
                </a:r>
                <a:endParaRPr lang="zh-CN" altLang="en-US" sz="2000" b="1" dirty="0">
                  <a:latin typeface="Times New Roman" panose="02020603050405020304" pitchFamily="2" charset="0"/>
                  <a:ea typeface="宋体" panose="02010600030101010101" pitchFamily="2" charset="-122"/>
                </a:endParaRPr>
              </a:p>
            </p:txBody>
          </p:sp>
          <p:grpSp>
            <p:nvGrpSpPr>
              <p:cNvPr id="319493" name="组合 365573"/>
              <p:cNvGrpSpPr/>
              <p:nvPr/>
            </p:nvGrpSpPr>
            <p:grpSpPr>
              <a:xfrm>
                <a:off x="2504" y="19"/>
                <a:ext cx="2280" cy="1542"/>
                <a:chOff x="0" y="0"/>
                <a:chExt cx="2280" cy="1542"/>
              </a:xfrm>
            </p:grpSpPr>
            <p:grpSp>
              <p:nvGrpSpPr>
                <p:cNvPr id="319494" name="组合 365574"/>
                <p:cNvGrpSpPr/>
                <p:nvPr/>
              </p:nvGrpSpPr>
              <p:grpSpPr>
                <a:xfrm>
                  <a:off x="432" y="0"/>
                  <a:ext cx="1496" cy="1542"/>
                  <a:chOff x="0" y="0"/>
                  <a:chExt cx="1547" cy="1648"/>
                </a:xfrm>
              </p:grpSpPr>
              <p:sp>
                <p:nvSpPr>
                  <p:cNvPr id="319495" name="椭圆 365575"/>
                  <p:cNvSpPr/>
                  <p:nvPr/>
                </p:nvSpPr>
                <p:spPr>
                  <a:xfrm>
                    <a:off x="495" y="0"/>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19496" name="椭圆 365576"/>
                  <p:cNvSpPr/>
                  <p:nvPr/>
                </p:nvSpPr>
                <p:spPr>
                  <a:xfrm>
                    <a:off x="1028" y="939"/>
                    <a:ext cx="268"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19497" name="椭圆 365577"/>
                  <p:cNvSpPr/>
                  <p:nvPr/>
                </p:nvSpPr>
                <p:spPr>
                  <a:xfrm>
                    <a:off x="777"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19498" name="椭圆 365578"/>
                  <p:cNvSpPr/>
                  <p:nvPr/>
                </p:nvSpPr>
                <p:spPr>
                  <a:xfrm>
                    <a:off x="1280"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319499" name="直接连接符 365579"/>
                  <p:cNvSpPr/>
                  <p:nvPr/>
                </p:nvSpPr>
                <p:spPr>
                  <a:xfrm flipH="1">
                    <a:off x="919" y="1145"/>
                    <a:ext cx="157" cy="259"/>
                  </a:xfrm>
                  <a:prstGeom prst="line">
                    <a:avLst/>
                  </a:prstGeom>
                  <a:ln w="9525" cap="flat" cmpd="sng">
                    <a:solidFill>
                      <a:schemeClr val="tx1"/>
                    </a:solidFill>
                    <a:prstDash val="solid"/>
                    <a:round/>
                    <a:headEnd type="none" w="med" len="med"/>
                    <a:tailEnd type="none" w="med" len="med"/>
                  </a:ln>
                </p:spPr>
              </p:sp>
              <p:sp>
                <p:nvSpPr>
                  <p:cNvPr id="319500" name="椭圆 365580"/>
                  <p:cNvSpPr/>
                  <p:nvPr/>
                </p:nvSpPr>
                <p:spPr>
                  <a:xfrm>
                    <a:off x="541" y="94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19501" name="椭圆 365581"/>
                  <p:cNvSpPr/>
                  <p:nvPr/>
                </p:nvSpPr>
                <p:spPr>
                  <a:xfrm>
                    <a:off x="290" y="1411"/>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19502" name="椭圆 365582"/>
                  <p:cNvSpPr/>
                  <p:nvPr/>
                </p:nvSpPr>
                <p:spPr>
                  <a:xfrm>
                    <a:off x="251" y="473"/>
                    <a:ext cx="268" cy="238"/>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19503" name="椭圆 365583"/>
                  <p:cNvSpPr/>
                  <p:nvPr/>
                </p:nvSpPr>
                <p:spPr>
                  <a:xfrm>
                    <a:off x="0" y="945"/>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19504" name="椭圆 365584"/>
                  <p:cNvSpPr/>
                  <p:nvPr/>
                </p:nvSpPr>
                <p:spPr>
                  <a:xfrm>
                    <a:off x="780" y="46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19505" name="直接连接符 365585"/>
                  <p:cNvSpPr/>
                  <p:nvPr/>
                </p:nvSpPr>
                <p:spPr>
                  <a:xfrm>
                    <a:off x="992" y="688"/>
                    <a:ext cx="156" cy="259"/>
                  </a:xfrm>
                  <a:prstGeom prst="line">
                    <a:avLst/>
                  </a:prstGeom>
                  <a:ln w="9525" cap="flat" cmpd="sng">
                    <a:solidFill>
                      <a:schemeClr val="tx1"/>
                    </a:solidFill>
                    <a:prstDash val="solid"/>
                    <a:round/>
                    <a:headEnd type="none" w="med" len="med"/>
                    <a:tailEnd type="none" w="med" len="med"/>
                  </a:ln>
                </p:spPr>
              </p:sp>
              <p:sp>
                <p:nvSpPr>
                  <p:cNvPr id="319506" name="直接连接符 365586"/>
                  <p:cNvSpPr/>
                  <p:nvPr/>
                </p:nvSpPr>
                <p:spPr>
                  <a:xfrm flipH="1">
                    <a:off x="439" y="1160"/>
                    <a:ext cx="156" cy="259"/>
                  </a:xfrm>
                  <a:prstGeom prst="line">
                    <a:avLst/>
                  </a:prstGeom>
                  <a:ln w="9525" cap="flat" cmpd="sng">
                    <a:solidFill>
                      <a:schemeClr val="tx1"/>
                    </a:solidFill>
                    <a:prstDash val="solid"/>
                    <a:round/>
                    <a:headEnd type="none" w="med" len="med"/>
                    <a:tailEnd type="none" w="med" len="med"/>
                  </a:ln>
                </p:spPr>
              </p:sp>
              <p:sp>
                <p:nvSpPr>
                  <p:cNvPr id="319507" name="直接连接符 365587"/>
                  <p:cNvSpPr/>
                  <p:nvPr/>
                </p:nvSpPr>
                <p:spPr>
                  <a:xfrm flipH="1">
                    <a:off x="699" y="688"/>
                    <a:ext cx="156" cy="259"/>
                  </a:xfrm>
                  <a:prstGeom prst="line">
                    <a:avLst/>
                  </a:prstGeom>
                  <a:ln w="9525" cap="flat" cmpd="sng">
                    <a:solidFill>
                      <a:schemeClr val="tx1"/>
                    </a:solidFill>
                    <a:prstDash val="solid"/>
                    <a:round/>
                    <a:headEnd type="none" w="med" len="med"/>
                    <a:tailEnd type="none" w="med" len="med"/>
                  </a:ln>
                </p:spPr>
              </p:sp>
              <p:sp>
                <p:nvSpPr>
                  <p:cNvPr id="319508" name="直接连接符 365588"/>
                  <p:cNvSpPr/>
                  <p:nvPr/>
                </p:nvSpPr>
                <p:spPr>
                  <a:xfrm flipH="1">
                    <a:off x="166" y="695"/>
                    <a:ext cx="156" cy="259"/>
                  </a:xfrm>
                  <a:prstGeom prst="line">
                    <a:avLst/>
                  </a:prstGeom>
                  <a:ln w="9525" cap="flat" cmpd="sng">
                    <a:solidFill>
                      <a:schemeClr val="tx1"/>
                    </a:solidFill>
                    <a:prstDash val="solid"/>
                    <a:round/>
                    <a:headEnd type="none" w="med" len="med"/>
                    <a:tailEnd type="none" w="med" len="med"/>
                  </a:ln>
                </p:spPr>
              </p:sp>
              <p:sp>
                <p:nvSpPr>
                  <p:cNvPr id="319509" name="直接连接符 365589"/>
                  <p:cNvSpPr/>
                  <p:nvPr/>
                </p:nvSpPr>
                <p:spPr>
                  <a:xfrm flipH="1">
                    <a:off x="410" y="222"/>
                    <a:ext cx="156" cy="259"/>
                  </a:xfrm>
                  <a:prstGeom prst="line">
                    <a:avLst/>
                  </a:prstGeom>
                  <a:ln w="9525" cap="flat" cmpd="sng">
                    <a:solidFill>
                      <a:schemeClr val="tx1"/>
                    </a:solidFill>
                    <a:prstDash val="solid"/>
                    <a:round/>
                    <a:headEnd type="none" w="med" len="med"/>
                    <a:tailEnd type="none" w="med" len="med"/>
                  </a:ln>
                </p:spPr>
              </p:sp>
              <p:sp>
                <p:nvSpPr>
                  <p:cNvPr id="319510" name="直接连接符 365590"/>
                  <p:cNvSpPr/>
                  <p:nvPr/>
                </p:nvSpPr>
                <p:spPr>
                  <a:xfrm>
                    <a:off x="1233" y="1153"/>
                    <a:ext cx="156" cy="259"/>
                  </a:xfrm>
                  <a:prstGeom prst="line">
                    <a:avLst/>
                  </a:prstGeom>
                  <a:ln w="9525" cap="flat" cmpd="sng">
                    <a:solidFill>
                      <a:schemeClr val="tx1"/>
                    </a:solidFill>
                    <a:prstDash val="solid"/>
                    <a:round/>
                    <a:headEnd type="none" w="med" len="med"/>
                    <a:tailEnd type="none" w="med" len="med"/>
                  </a:ln>
                </p:spPr>
              </p:sp>
              <p:sp>
                <p:nvSpPr>
                  <p:cNvPr id="319511" name="直接连接符 365591"/>
                  <p:cNvSpPr/>
                  <p:nvPr/>
                </p:nvSpPr>
                <p:spPr>
                  <a:xfrm>
                    <a:off x="707" y="215"/>
                    <a:ext cx="156" cy="259"/>
                  </a:xfrm>
                  <a:prstGeom prst="line">
                    <a:avLst/>
                  </a:prstGeom>
                  <a:ln w="9525" cap="flat" cmpd="sng">
                    <a:solidFill>
                      <a:schemeClr val="tx1"/>
                    </a:solidFill>
                    <a:prstDash val="solid"/>
                    <a:round/>
                    <a:headEnd type="none" w="med" len="med"/>
                    <a:tailEnd type="none" w="med" len="med"/>
                  </a:ln>
                </p:spPr>
              </p:sp>
            </p:grpSp>
            <p:sp>
              <p:nvSpPr>
                <p:cNvPr id="319512" name="未知"/>
                <p:cNvSpPr/>
                <p:nvPr/>
              </p:nvSpPr>
              <p:spPr>
                <a:xfrm>
                  <a:off x="592" y="152"/>
                  <a:ext cx="328" cy="336"/>
                </a:xfrm>
                <a:custGeom>
                  <a:avLst/>
                  <a:gdLst/>
                  <a:ahLst/>
                  <a:cxnLst/>
                  <a:pathLst>
                    <a:path w="328" h="336">
                      <a:moveTo>
                        <a:pt x="88" y="336"/>
                      </a:moveTo>
                      <a:cubicBezTo>
                        <a:pt x="44" y="316"/>
                        <a:pt x="0" y="296"/>
                        <a:pt x="40" y="240"/>
                      </a:cubicBezTo>
                      <a:cubicBezTo>
                        <a:pt x="80" y="184"/>
                        <a:pt x="280" y="40"/>
                        <a:pt x="328" y="0"/>
                      </a:cubicBezTo>
                    </a:path>
                  </a:pathLst>
                </a:custGeom>
                <a:noFill/>
                <a:ln w="19050" cap="flat" cmpd="sng">
                  <a:solidFill>
                    <a:schemeClr val="folHlink"/>
                  </a:solidFill>
                  <a:prstDash val="dashDot"/>
                  <a:round/>
                  <a:headEnd type="none" w="med" len="med"/>
                  <a:tailEnd type="triangle" w="med" len="med"/>
                </a:ln>
              </p:spPr>
              <p:txBody>
                <a:bodyPr/>
                <a:p>
                  <a:endParaRPr lang="zh-CN" altLang="en-US" sz="2400"/>
                </a:p>
              </p:txBody>
            </p:sp>
            <p:sp>
              <p:nvSpPr>
                <p:cNvPr id="319513" name="未知"/>
                <p:cNvSpPr/>
                <p:nvPr/>
              </p:nvSpPr>
              <p:spPr>
                <a:xfrm>
                  <a:off x="672" y="672"/>
                  <a:ext cx="136" cy="317"/>
                </a:xfrm>
                <a:custGeom>
                  <a:avLst/>
                  <a:gdLst/>
                  <a:ahLst/>
                  <a:cxnLst/>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9514" name="未知"/>
                <p:cNvSpPr/>
                <p:nvPr/>
              </p:nvSpPr>
              <p:spPr>
                <a:xfrm>
                  <a:off x="568" y="224"/>
                  <a:ext cx="560" cy="1168"/>
                </a:xfrm>
                <a:custGeom>
                  <a:avLst/>
                  <a:gdLst/>
                  <a:ahLst/>
                  <a:cxnLst/>
                  <a:pathLst>
                    <a:path w="560" h="1168">
                      <a:moveTo>
                        <a:pt x="152" y="1152"/>
                      </a:moveTo>
                      <a:cubicBezTo>
                        <a:pt x="76" y="1160"/>
                        <a:pt x="0" y="1168"/>
                        <a:pt x="56" y="1056"/>
                      </a:cubicBezTo>
                      <a:cubicBezTo>
                        <a:pt x="112" y="944"/>
                        <a:pt x="416" y="656"/>
                        <a:pt x="488" y="480"/>
                      </a:cubicBezTo>
                      <a:cubicBezTo>
                        <a:pt x="560" y="304"/>
                        <a:pt x="488" y="80"/>
                        <a:pt x="488"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9515" name="未知"/>
                <p:cNvSpPr/>
                <p:nvPr/>
              </p:nvSpPr>
              <p:spPr>
                <a:xfrm>
                  <a:off x="968" y="1112"/>
                  <a:ext cx="136" cy="317"/>
                </a:xfrm>
                <a:custGeom>
                  <a:avLst/>
                  <a:gdLst/>
                  <a:ahLst/>
                  <a:cxnLst/>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9516" name="未知"/>
                <p:cNvSpPr/>
                <p:nvPr/>
              </p:nvSpPr>
              <p:spPr>
                <a:xfrm>
                  <a:off x="1208" y="664"/>
                  <a:ext cx="91" cy="317"/>
                </a:xfrm>
                <a:custGeom>
                  <a:avLst/>
                  <a:gdLst/>
                  <a:ahLst/>
                  <a:cxnLst/>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9517" name="未知"/>
                <p:cNvSpPr/>
                <p:nvPr/>
              </p:nvSpPr>
              <p:spPr>
                <a:xfrm>
                  <a:off x="1192" y="672"/>
                  <a:ext cx="192" cy="672"/>
                </a:xfrm>
                <a:custGeom>
                  <a:avLst/>
                  <a:gdLst/>
                  <a:ahLst/>
                  <a:cxnLst/>
                  <a:pathLst>
                    <a:path w="192" h="672">
                      <a:moveTo>
                        <a:pt x="24" y="672"/>
                      </a:moveTo>
                      <a:cubicBezTo>
                        <a:pt x="12" y="632"/>
                        <a:pt x="0" y="592"/>
                        <a:pt x="24" y="528"/>
                      </a:cubicBezTo>
                      <a:cubicBezTo>
                        <a:pt x="48" y="464"/>
                        <a:pt x="144" y="376"/>
                        <a:pt x="168" y="288"/>
                      </a:cubicBezTo>
                      <a:cubicBezTo>
                        <a:pt x="192" y="200"/>
                        <a:pt x="168" y="48"/>
                        <a:pt x="168"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9518" name="矩形 365598"/>
                <p:cNvSpPr/>
                <p:nvPr/>
              </p:nvSpPr>
              <p:spPr>
                <a:xfrm>
                  <a:off x="0" y="512"/>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NIL</a:t>
                  </a:r>
                  <a:endParaRPr lang="en-US" altLang="x-none" sz="2400" dirty="0">
                    <a:latin typeface="Times New Roman" panose="02020603050405020304" pitchFamily="2" charset="0"/>
                    <a:ea typeface="宋体" panose="02010600030101010101" pitchFamily="2" charset="-122"/>
                  </a:endParaRPr>
                </a:p>
              </p:txBody>
            </p:sp>
            <p:sp>
              <p:nvSpPr>
                <p:cNvPr id="319519" name="未知"/>
                <p:cNvSpPr/>
                <p:nvPr/>
              </p:nvSpPr>
              <p:spPr>
                <a:xfrm>
                  <a:off x="240" y="720"/>
                  <a:ext cx="192" cy="336"/>
                </a:xfrm>
                <a:custGeom>
                  <a:avLst/>
                  <a:gdLst/>
                  <a:ahLst/>
                  <a:cxnLst/>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9520" name="未知"/>
                <p:cNvSpPr/>
                <p:nvPr/>
              </p:nvSpPr>
              <p:spPr>
                <a:xfrm>
                  <a:off x="1432" y="1088"/>
                  <a:ext cx="91" cy="317"/>
                </a:xfrm>
                <a:custGeom>
                  <a:avLst/>
                  <a:gdLst/>
                  <a:ahLst/>
                  <a:cxnLst/>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9521" name="未知"/>
                <p:cNvSpPr/>
                <p:nvPr/>
              </p:nvSpPr>
              <p:spPr>
                <a:xfrm>
                  <a:off x="1589" y="1104"/>
                  <a:ext cx="91" cy="385"/>
                </a:xfrm>
                <a:custGeom>
                  <a:avLst/>
                  <a:gdLst/>
                  <a:ahLst/>
                  <a:cxnLst/>
                  <a:pathLst>
                    <a:path w="112" h="400">
                      <a:moveTo>
                        <a:pt x="112" y="384"/>
                      </a:moveTo>
                      <a:cubicBezTo>
                        <a:pt x="72" y="392"/>
                        <a:pt x="32" y="400"/>
                        <a:pt x="16" y="336"/>
                      </a:cubicBezTo>
                      <a:cubicBezTo>
                        <a:pt x="0" y="272"/>
                        <a:pt x="16" y="56"/>
                        <a:pt x="16"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9522" name="未知"/>
                <p:cNvSpPr/>
                <p:nvPr/>
              </p:nvSpPr>
              <p:spPr>
                <a:xfrm>
                  <a:off x="1936" y="1104"/>
                  <a:ext cx="136" cy="317"/>
                </a:xfrm>
                <a:custGeom>
                  <a:avLst/>
                  <a:gdLst/>
                  <a:ahLst/>
                  <a:cxnLst/>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9523" name="矩形 365603"/>
                <p:cNvSpPr/>
                <p:nvPr/>
              </p:nvSpPr>
              <p:spPr>
                <a:xfrm>
                  <a:off x="1872" y="877"/>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NIL</a:t>
                  </a:r>
                  <a:endParaRPr lang="en-US" altLang="x-none" sz="2400" dirty="0">
                    <a:latin typeface="Times New Roman" panose="02020603050405020304" pitchFamily="2" charset="0"/>
                    <a:ea typeface="宋体" panose="02010600030101010101" pitchFamily="2" charset="-122"/>
                  </a:endParaRPr>
                </a:p>
              </p:txBody>
            </p:sp>
          </p:grpSp>
          <p:grpSp>
            <p:nvGrpSpPr>
              <p:cNvPr id="319524" name="组合 365604"/>
              <p:cNvGrpSpPr/>
              <p:nvPr/>
            </p:nvGrpSpPr>
            <p:grpSpPr>
              <a:xfrm>
                <a:off x="0" y="0"/>
                <a:ext cx="1496" cy="1542"/>
                <a:chOff x="0" y="0"/>
                <a:chExt cx="1547" cy="1648"/>
              </a:xfrm>
            </p:grpSpPr>
            <p:sp>
              <p:nvSpPr>
                <p:cNvPr id="319525" name="椭圆 365605"/>
                <p:cNvSpPr/>
                <p:nvPr/>
              </p:nvSpPr>
              <p:spPr>
                <a:xfrm>
                  <a:off x="495" y="0"/>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19526" name="椭圆 365606"/>
                <p:cNvSpPr/>
                <p:nvPr/>
              </p:nvSpPr>
              <p:spPr>
                <a:xfrm>
                  <a:off x="1028" y="939"/>
                  <a:ext cx="268"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19527" name="椭圆 365607"/>
                <p:cNvSpPr/>
                <p:nvPr/>
              </p:nvSpPr>
              <p:spPr>
                <a:xfrm>
                  <a:off x="777"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19528" name="椭圆 365608"/>
                <p:cNvSpPr/>
                <p:nvPr/>
              </p:nvSpPr>
              <p:spPr>
                <a:xfrm>
                  <a:off x="1280" y="1403"/>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319529" name="直接连接符 365609"/>
                <p:cNvSpPr/>
                <p:nvPr/>
              </p:nvSpPr>
              <p:spPr>
                <a:xfrm flipH="1">
                  <a:off x="919" y="1145"/>
                  <a:ext cx="157" cy="259"/>
                </a:xfrm>
                <a:prstGeom prst="line">
                  <a:avLst/>
                </a:prstGeom>
                <a:ln w="9525" cap="flat" cmpd="sng">
                  <a:solidFill>
                    <a:schemeClr val="tx1"/>
                  </a:solidFill>
                  <a:prstDash val="solid"/>
                  <a:round/>
                  <a:headEnd type="none" w="med" len="med"/>
                  <a:tailEnd type="none" w="med" len="med"/>
                </a:ln>
              </p:spPr>
            </p:sp>
            <p:sp>
              <p:nvSpPr>
                <p:cNvPr id="319530" name="椭圆 365610"/>
                <p:cNvSpPr/>
                <p:nvPr/>
              </p:nvSpPr>
              <p:spPr>
                <a:xfrm>
                  <a:off x="541" y="94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19531" name="椭圆 365611"/>
                <p:cNvSpPr/>
                <p:nvPr/>
              </p:nvSpPr>
              <p:spPr>
                <a:xfrm>
                  <a:off x="290" y="1411"/>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19532" name="椭圆 365612"/>
                <p:cNvSpPr/>
                <p:nvPr/>
              </p:nvSpPr>
              <p:spPr>
                <a:xfrm>
                  <a:off x="251" y="473"/>
                  <a:ext cx="268" cy="238"/>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19533" name="椭圆 365613"/>
                <p:cNvSpPr/>
                <p:nvPr/>
              </p:nvSpPr>
              <p:spPr>
                <a:xfrm>
                  <a:off x="0" y="945"/>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19534" name="椭圆 365614"/>
                <p:cNvSpPr/>
                <p:nvPr/>
              </p:nvSpPr>
              <p:spPr>
                <a:xfrm>
                  <a:off x="780" y="467"/>
                  <a:ext cx="267" cy="23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19535" name="直接连接符 365615"/>
                <p:cNvSpPr/>
                <p:nvPr/>
              </p:nvSpPr>
              <p:spPr>
                <a:xfrm>
                  <a:off x="992" y="688"/>
                  <a:ext cx="156" cy="259"/>
                </a:xfrm>
                <a:prstGeom prst="line">
                  <a:avLst/>
                </a:prstGeom>
                <a:ln w="9525" cap="flat" cmpd="sng">
                  <a:solidFill>
                    <a:schemeClr val="tx1"/>
                  </a:solidFill>
                  <a:prstDash val="solid"/>
                  <a:round/>
                  <a:headEnd type="none" w="med" len="med"/>
                  <a:tailEnd type="none" w="med" len="med"/>
                </a:ln>
              </p:spPr>
            </p:sp>
            <p:sp>
              <p:nvSpPr>
                <p:cNvPr id="319536" name="直接连接符 365616"/>
                <p:cNvSpPr/>
                <p:nvPr/>
              </p:nvSpPr>
              <p:spPr>
                <a:xfrm flipH="1">
                  <a:off x="439" y="1160"/>
                  <a:ext cx="156" cy="259"/>
                </a:xfrm>
                <a:prstGeom prst="line">
                  <a:avLst/>
                </a:prstGeom>
                <a:ln w="9525" cap="flat" cmpd="sng">
                  <a:solidFill>
                    <a:schemeClr val="tx1"/>
                  </a:solidFill>
                  <a:prstDash val="solid"/>
                  <a:round/>
                  <a:headEnd type="none" w="med" len="med"/>
                  <a:tailEnd type="none" w="med" len="med"/>
                </a:ln>
              </p:spPr>
            </p:sp>
            <p:sp>
              <p:nvSpPr>
                <p:cNvPr id="319537" name="直接连接符 365617"/>
                <p:cNvSpPr/>
                <p:nvPr/>
              </p:nvSpPr>
              <p:spPr>
                <a:xfrm flipH="1">
                  <a:off x="699" y="688"/>
                  <a:ext cx="156" cy="259"/>
                </a:xfrm>
                <a:prstGeom prst="line">
                  <a:avLst/>
                </a:prstGeom>
                <a:ln w="9525" cap="flat" cmpd="sng">
                  <a:solidFill>
                    <a:schemeClr val="tx1"/>
                  </a:solidFill>
                  <a:prstDash val="solid"/>
                  <a:round/>
                  <a:headEnd type="none" w="med" len="med"/>
                  <a:tailEnd type="none" w="med" len="med"/>
                </a:ln>
              </p:spPr>
            </p:sp>
            <p:sp>
              <p:nvSpPr>
                <p:cNvPr id="319538" name="直接连接符 365618"/>
                <p:cNvSpPr/>
                <p:nvPr/>
              </p:nvSpPr>
              <p:spPr>
                <a:xfrm flipH="1">
                  <a:off x="166" y="695"/>
                  <a:ext cx="156" cy="259"/>
                </a:xfrm>
                <a:prstGeom prst="line">
                  <a:avLst/>
                </a:prstGeom>
                <a:ln w="9525" cap="flat" cmpd="sng">
                  <a:solidFill>
                    <a:schemeClr val="tx1"/>
                  </a:solidFill>
                  <a:prstDash val="solid"/>
                  <a:round/>
                  <a:headEnd type="none" w="med" len="med"/>
                  <a:tailEnd type="none" w="med" len="med"/>
                </a:ln>
              </p:spPr>
            </p:sp>
            <p:sp>
              <p:nvSpPr>
                <p:cNvPr id="319539" name="直接连接符 365619"/>
                <p:cNvSpPr/>
                <p:nvPr/>
              </p:nvSpPr>
              <p:spPr>
                <a:xfrm flipH="1">
                  <a:off x="410" y="222"/>
                  <a:ext cx="156" cy="259"/>
                </a:xfrm>
                <a:prstGeom prst="line">
                  <a:avLst/>
                </a:prstGeom>
                <a:ln w="9525" cap="flat" cmpd="sng">
                  <a:solidFill>
                    <a:schemeClr val="tx1"/>
                  </a:solidFill>
                  <a:prstDash val="solid"/>
                  <a:round/>
                  <a:headEnd type="none" w="med" len="med"/>
                  <a:tailEnd type="none" w="med" len="med"/>
                </a:ln>
              </p:spPr>
            </p:sp>
            <p:sp>
              <p:nvSpPr>
                <p:cNvPr id="319540" name="直接连接符 365620"/>
                <p:cNvSpPr/>
                <p:nvPr/>
              </p:nvSpPr>
              <p:spPr>
                <a:xfrm>
                  <a:off x="1233" y="1153"/>
                  <a:ext cx="156" cy="259"/>
                </a:xfrm>
                <a:prstGeom prst="line">
                  <a:avLst/>
                </a:prstGeom>
                <a:ln w="9525" cap="flat" cmpd="sng">
                  <a:solidFill>
                    <a:schemeClr val="tx1"/>
                  </a:solidFill>
                  <a:prstDash val="solid"/>
                  <a:round/>
                  <a:headEnd type="none" w="med" len="med"/>
                  <a:tailEnd type="none" w="med" len="med"/>
                </a:ln>
              </p:spPr>
            </p:sp>
            <p:sp>
              <p:nvSpPr>
                <p:cNvPr id="319541" name="直接连接符 365621"/>
                <p:cNvSpPr/>
                <p:nvPr/>
              </p:nvSpPr>
              <p:spPr>
                <a:xfrm>
                  <a:off x="707" y="215"/>
                  <a:ext cx="156" cy="259"/>
                </a:xfrm>
                <a:prstGeom prst="line">
                  <a:avLst/>
                </a:prstGeom>
                <a:ln w="9525" cap="flat" cmpd="sng">
                  <a:solidFill>
                    <a:schemeClr val="tx1"/>
                  </a:solidFill>
                  <a:prstDash val="solid"/>
                  <a:round/>
                  <a:headEnd type="none" w="med" len="med"/>
                  <a:tailEnd type="none" w="med" len="med"/>
                </a:ln>
              </p:spPr>
            </p:sp>
          </p:grpSp>
        </p:grpSp>
        <p:sp>
          <p:nvSpPr>
            <p:cNvPr id="319542" name="矩形 365622"/>
            <p:cNvSpPr/>
            <p:nvPr/>
          </p:nvSpPr>
          <p:spPr>
            <a:xfrm>
              <a:off x="1016" y="3942"/>
              <a:ext cx="2720" cy="227"/>
            </a:xfrm>
            <a:prstGeom prst="rect">
              <a:avLst/>
            </a:prstGeom>
            <a:noFill/>
            <a:ln w="9525">
              <a:noFill/>
            </a:ln>
          </p:spPr>
          <p:txBody>
            <a:bodyPr wrap="none" anchor="ctr"/>
            <a:p>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6-12   </a:t>
              </a:r>
              <a:r>
                <a:rPr lang="zh-CN" altLang="en-US" sz="2000" b="1" dirty="0">
                  <a:latin typeface="Times New Roman" panose="02020603050405020304" pitchFamily="2" charset="0"/>
                  <a:ea typeface="宋体" panose="02010600030101010101" pitchFamily="2" charset="-122"/>
                </a:rPr>
                <a:t>中序线索二叉树及其存储结构</a:t>
              </a:r>
              <a:endParaRPr lang="zh-CN" altLang="en-US" sz="2000" b="1" dirty="0">
                <a:latin typeface="Times New Roman" panose="02020603050405020304" pitchFamily="2" charset="0"/>
                <a:ea typeface="宋体" panose="02010600030101010101" pitchFamily="2" charset="-122"/>
              </a:endParaRPr>
            </a:p>
          </p:txBody>
        </p:sp>
        <p:grpSp>
          <p:nvGrpSpPr>
            <p:cNvPr id="319543" name="组合 365623"/>
            <p:cNvGrpSpPr/>
            <p:nvPr/>
          </p:nvGrpSpPr>
          <p:grpSpPr>
            <a:xfrm>
              <a:off x="344" y="1350"/>
              <a:ext cx="4024" cy="2544"/>
              <a:chOff x="0" y="0"/>
              <a:chExt cx="4024" cy="2544"/>
            </a:xfrm>
          </p:grpSpPr>
          <p:sp>
            <p:nvSpPr>
              <p:cNvPr id="319544" name="矩形 365624"/>
              <p:cNvSpPr/>
              <p:nvPr/>
            </p:nvSpPr>
            <p:spPr>
              <a:xfrm>
                <a:off x="768" y="2317"/>
                <a:ext cx="1678" cy="227"/>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(c)   </a:t>
                </a:r>
                <a:r>
                  <a:rPr lang="zh-CN" altLang="en-US" sz="2000" dirty="0">
                    <a:latin typeface="Times New Roman" panose="02020603050405020304" pitchFamily="2" charset="0"/>
                    <a:ea typeface="宋体" panose="02010600030101010101" pitchFamily="2" charset="-122"/>
                  </a:rPr>
                  <a:t>中序线索二叉链表</a:t>
                </a:r>
                <a:endParaRPr lang="zh-CN" altLang="en-US" sz="2000" dirty="0">
                  <a:latin typeface="Times New Roman" panose="02020603050405020304" pitchFamily="2" charset="0"/>
                  <a:ea typeface="宋体" panose="02010600030101010101" pitchFamily="2" charset="-122"/>
                </a:endParaRPr>
              </a:p>
            </p:txBody>
          </p:sp>
          <p:grpSp>
            <p:nvGrpSpPr>
              <p:cNvPr id="319545" name="组合 365625"/>
              <p:cNvGrpSpPr/>
              <p:nvPr/>
            </p:nvGrpSpPr>
            <p:grpSpPr>
              <a:xfrm>
                <a:off x="0" y="0"/>
                <a:ext cx="4024" cy="2307"/>
                <a:chOff x="0" y="0"/>
                <a:chExt cx="4024" cy="2307"/>
              </a:xfrm>
            </p:grpSpPr>
            <p:grpSp>
              <p:nvGrpSpPr>
                <p:cNvPr id="319546" name="组合 365626"/>
                <p:cNvGrpSpPr/>
                <p:nvPr/>
              </p:nvGrpSpPr>
              <p:grpSpPr>
                <a:xfrm>
                  <a:off x="1235" y="811"/>
                  <a:ext cx="1032" cy="221"/>
                  <a:chOff x="0" y="0"/>
                  <a:chExt cx="1111" cy="227"/>
                </a:xfrm>
              </p:grpSpPr>
              <p:sp>
                <p:nvSpPr>
                  <p:cNvPr id="319547" name="矩形 365627"/>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A  0</a:t>
                    </a:r>
                    <a:endParaRPr lang="en-US" altLang="x-none" sz="2400" dirty="0">
                      <a:latin typeface="Times New Roman" panose="02020603050405020304" pitchFamily="2" charset="0"/>
                      <a:ea typeface="宋体" panose="02010600030101010101" pitchFamily="2" charset="-122"/>
                    </a:endParaRPr>
                  </a:p>
                </p:txBody>
              </p:sp>
              <p:sp>
                <p:nvSpPr>
                  <p:cNvPr id="319548" name="直接连接符 365628"/>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9549" name="直接连接符 365629"/>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9550" name="直接连接符 365630"/>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9551" name="直接连接符 365631"/>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9552" name="组合 365632"/>
                <p:cNvGrpSpPr/>
                <p:nvPr/>
              </p:nvGrpSpPr>
              <p:grpSpPr>
                <a:xfrm>
                  <a:off x="618" y="1247"/>
                  <a:ext cx="1032" cy="221"/>
                  <a:chOff x="0" y="0"/>
                  <a:chExt cx="1111" cy="227"/>
                </a:xfrm>
              </p:grpSpPr>
              <p:sp>
                <p:nvSpPr>
                  <p:cNvPr id="319553" name="矩形 365633"/>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B  1</a:t>
                    </a:r>
                    <a:endParaRPr lang="en-US" altLang="x-none" sz="2400" dirty="0">
                      <a:latin typeface="Times New Roman" panose="02020603050405020304" pitchFamily="2" charset="0"/>
                      <a:ea typeface="宋体" panose="02010600030101010101" pitchFamily="2" charset="-122"/>
                    </a:endParaRPr>
                  </a:p>
                </p:txBody>
              </p:sp>
              <p:sp>
                <p:nvSpPr>
                  <p:cNvPr id="319554" name="直接连接符 365634"/>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9555" name="直接连接符 365635"/>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9556" name="直接连接符 365636"/>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9557" name="直接连接符 365637"/>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9558" name="组合 365638"/>
                <p:cNvGrpSpPr/>
                <p:nvPr/>
              </p:nvGrpSpPr>
              <p:grpSpPr>
                <a:xfrm>
                  <a:off x="1818" y="1247"/>
                  <a:ext cx="1032" cy="221"/>
                  <a:chOff x="0" y="0"/>
                  <a:chExt cx="1111" cy="227"/>
                </a:xfrm>
              </p:grpSpPr>
              <p:sp>
                <p:nvSpPr>
                  <p:cNvPr id="319559" name="矩形 365639"/>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C  0</a:t>
                    </a:r>
                    <a:endParaRPr lang="en-US" altLang="x-none" sz="2400" dirty="0">
                      <a:latin typeface="Times New Roman" panose="02020603050405020304" pitchFamily="2" charset="0"/>
                      <a:ea typeface="宋体" panose="02010600030101010101" pitchFamily="2" charset="-122"/>
                    </a:endParaRPr>
                  </a:p>
                </p:txBody>
              </p:sp>
              <p:sp>
                <p:nvSpPr>
                  <p:cNvPr id="319560" name="直接连接符 365640"/>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9561" name="直接连接符 365641"/>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9562" name="直接连接符 365642"/>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9563" name="直接连接符 365643"/>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sp>
              <p:nvSpPr>
                <p:cNvPr id="319564" name="直接连接符 365644"/>
                <p:cNvSpPr/>
                <p:nvPr/>
              </p:nvSpPr>
              <p:spPr>
                <a:xfrm flipH="1">
                  <a:off x="1172" y="954"/>
                  <a:ext cx="157" cy="264"/>
                </a:xfrm>
                <a:prstGeom prst="line">
                  <a:avLst/>
                </a:prstGeom>
                <a:ln w="19050" cap="flat" cmpd="sng">
                  <a:solidFill>
                    <a:schemeClr val="tx1"/>
                  </a:solidFill>
                  <a:prstDash val="solid"/>
                  <a:round/>
                  <a:headEnd type="none" w="med" len="med"/>
                  <a:tailEnd type="triangle" w="med" len="med"/>
                </a:ln>
              </p:spPr>
            </p:sp>
            <p:sp>
              <p:nvSpPr>
                <p:cNvPr id="319565" name="直接连接符 365645"/>
                <p:cNvSpPr/>
                <p:nvPr/>
              </p:nvSpPr>
              <p:spPr>
                <a:xfrm>
                  <a:off x="2185" y="961"/>
                  <a:ext cx="157" cy="265"/>
                </a:xfrm>
                <a:prstGeom prst="line">
                  <a:avLst/>
                </a:prstGeom>
                <a:ln w="19050" cap="flat" cmpd="sng">
                  <a:solidFill>
                    <a:schemeClr val="tx1"/>
                  </a:solidFill>
                  <a:prstDash val="solid"/>
                  <a:round/>
                  <a:headEnd type="none" w="med" len="med"/>
                  <a:tailEnd type="triangle" w="med" len="med"/>
                </a:ln>
              </p:spPr>
            </p:sp>
            <p:grpSp>
              <p:nvGrpSpPr>
                <p:cNvPr id="319566" name="组合 365646"/>
                <p:cNvGrpSpPr/>
                <p:nvPr/>
              </p:nvGrpSpPr>
              <p:grpSpPr>
                <a:xfrm>
                  <a:off x="0" y="1681"/>
                  <a:ext cx="1032" cy="221"/>
                  <a:chOff x="0" y="0"/>
                  <a:chExt cx="1111" cy="227"/>
                </a:xfrm>
              </p:grpSpPr>
              <p:sp>
                <p:nvSpPr>
                  <p:cNvPr id="319567" name="矩形 365647"/>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D  1</a:t>
                    </a:r>
                    <a:endParaRPr lang="en-US" altLang="x-none" sz="2400" dirty="0">
                      <a:latin typeface="Times New Roman" panose="02020603050405020304" pitchFamily="2" charset="0"/>
                      <a:ea typeface="宋体" panose="02010600030101010101" pitchFamily="2" charset="-122"/>
                    </a:endParaRPr>
                  </a:p>
                </p:txBody>
              </p:sp>
              <p:sp>
                <p:nvSpPr>
                  <p:cNvPr id="319568" name="直接连接符 365648"/>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9569" name="直接连接符 365649"/>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9570" name="直接连接符 365650"/>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9571" name="直接连接符 365651"/>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9572" name="组合 365652"/>
                <p:cNvGrpSpPr/>
                <p:nvPr/>
              </p:nvGrpSpPr>
              <p:grpSpPr>
                <a:xfrm>
                  <a:off x="1188" y="1681"/>
                  <a:ext cx="1032" cy="221"/>
                  <a:chOff x="0" y="0"/>
                  <a:chExt cx="1111" cy="227"/>
                </a:xfrm>
              </p:grpSpPr>
              <p:sp>
                <p:nvSpPr>
                  <p:cNvPr id="319573" name="矩形 365653"/>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E  1</a:t>
                    </a:r>
                    <a:endParaRPr lang="en-US" altLang="x-none" sz="2400" dirty="0">
                      <a:latin typeface="Times New Roman" panose="02020603050405020304" pitchFamily="2" charset="0"/>
                      <a:ea typeface="宋体" panose="02010600030101010101" pitchFamily="2" charset="-122"/>
                    </a:endParaRPr>
                  </a:p>
                </p:txBody>
              </p:sp>
              <p:sp>
                <p:nvSpPr>
                  <p:cNvPr id="319574" name="直接连接符 365654"/>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9575" name="直接连接符 365655"/>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9576" name="直接连接符 365656"/>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9577" name="直接连接符 365657"/>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9578" name="组合 365658"/>
                <p:cNvGrpSpPr/>
                <p:nvPr/>
              </p:nvGrpSpPr>
              <p:grpSpPr>
                <a:xfrm>
                  <a:off x="2388" y="1681"/>
                  <a:ext cx="1032" cy="221"/>
                  <a:chOff x="0" y="0"/>
                  <a:chExt cx="1111" cy="227"/>
                </a:xfrm>
              </p:grpSpPr>
              <p:sp>
                <p:nvSpPr>
                  <p:cNvPr id="319579" name="矩形 365659"/>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F  0</a:t>
                    </a:r>
                    <a:endParaRPr lang="en-US" altLang="x-none" sz="2400" dirty="0">
                      <a:latin typeface="Times New Roman" panose="02020603050405020304" pitchFamily="2" charset="0"/>
                      <a:ea typeface="宋体" panose="02010600030101010101" pitchFamily="2" charset="-122"/>
                    </a:endParaRPr>
                  </a:p>
                </p:txBody>
              </p:sp>
              <p:sp>
                <p:nvSpPr>
                  <p:cNvPr id="319580" name="直接连接符 365660"/>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9581" name="直接连接符 365661"/>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9582" name="直接连接符 365662"/>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9583" name="直接连接符 365663"/>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sp>
              <p:nvSpPr>
                <p:cNvPr id="319584" name="直接连接符 365664"/>
                <p:cNvSpPr/>
                <p:nvPr/>
              </p:nvSpPr>
              <p:spPr>
                <a:xfrm flipH="1">
                  <a:off x="1742" y="1411"/>
                  <a:ext cx="157" cy="265"/>
                </a:xfrm>
                <a:prstGeom prst="line">
                  <a:avLst/>
                </a:prstGeom>
                <a:ln w="19050" cap="flat" cmpd="sng">
                  <a:solidFill>
                    <a:schemeClr val="tx1"/>
                  </a:solidFill>
                  <a:prstDash val="solid"/>
                  <a:round/>
                  <a:headEnd type="none" w="med" len="med"/>
                  <a:tailEnd type="triangle" w="med" len="med"/>
                </a:ln>
              </p:spPr>
            </p:sp>
            <p:sp>
              <p:nvSpPr>
                <p:cNvPr id="319585" name="直接连接符 365665"/>
                <p:cNvSpPr/>
                <p:nvPr/>
              </p:nvSpPr>
              <p:spPr>
                <a:xfrm>
                  <a:off x="2755" y="1419"/>
                  <a:ext cx="157" cy="265"/>
                </a:xfrm>
                <a:prstGeom prst="line">
                  <a:avLst/>
                </a:prstGeom>
                <a:ln w="19050" cap="flat" cmpd="sng">
                  <a:solidFill>
                    <a:schemeClr val="tx1"/>
                  </a:solidFill>
                  <a:prstDash val="solid"/>
                  <a:round/>
                  <a:headEnd type="none" w="med" len="med"/>
                  <a:tailEnd type="triangle" w="med" len="med"/>
                </a:ln>
              </p:spPr>
            </p:sp>
            <p:sp>
              <p:nvSpPr>
                <p:cNvPr id="319586" name="直接连接符 365666"/>
                <p:cNvSpPr/>
                <p:nvPr/>
              </p:nvSpPr>
              <p:spPr>
                <a:xfrm flipH="1">
                  <a:off x="576" y="1395"/>
                  <a:ext cx="157" cy="265"/>
                </a:xfrm>
                <a:prstGeom prst="line">
                  <a:avLst/>
                </a:prstGeom>
                <a:ln w="19050" cap="flat" cmpd="sng">
                  <a:solidFill>
                    <a:schemeClr val="tx1"/>
                  </a:solidFill>
                  <a:prstDash val="solid"/>
                  <a:round/>
                  <a:headEnd type="none" w="med" len="med"/>
                  <a:tailEnd type="triangle" w="med" len="med"/>
                </a:ln>
              </p:spPr>
            </p:sp>
            <p:grpSp>
              <p:nvGrpSpPr>
                <p:cNvPr id="319587" name="组合 365667"/>
                <p:cNvGrpSpPr/>
                <p:nvPr/>
              </p:nvGrpSpPr>
              <p:grpSpPr>
                <a:xfrm>
                  <a:off x="630" y="2086"/>
                  <a:ext cx="1033" cy="221"/>
                  <a:chOff x="0" y="0"/>
                  <a:chExt cx="1111" cy="227"/>
                </a:xfrm>
              </p:grpSpPr>
              <p:sp>
                <p:nvSpPr>
                  <p:cNvPr id="319588" name="矩形 365668"/>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G  1</a:t>
                    </a:r>
                    <a:endParaRPr lang="en-US" altLang="x-none" sz="2400" dirty="0">
                      <a:latin typeface="Times New Roman" panose="02020603050405020304" pitchFamily="2" charset="0"/>
                      <a:ea typeface="宋体" panose="02010600030101010101" pitchFamily="2" charset="-122"/>
                    </a:endParaRPr>
                  </a:p>
                </p:txBody>
              </p:sp>
              <p:sp>
                <p:nvSpPr>
                  <p:cNvPr id="319589" name="直接连接符 365669"/>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9590" name="直接连接符 365670"/>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9591" name="直接连接符 365671"/>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9592" name="直接连接符 365672"/>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sp>
              <p:nvSpPr>
                <p:cNvPr id="319593" name="直接连接符 365673"/>
                <p:cNvSpPr/>
                <p:nvPr/>
              </p:nvSpPr>
              <p:spPr>
                <a:xfrm flipH="1">
                  <a:off x="1153" y="1824"/>
                  <a:ext cx="157" cy="265"/>
                </a:xfrm>
                <a:prstGeom prst="line">
                  <a:avLst/>
                </a:prstGeom>
                <a:ln w="19050" cap="flat" cmpd="sng">
                  <a:solidFill>
                    <a:schemeClr val="tx1"/>
                  </a:solidFill>
                  <a:prstDash val="solid"/>
                  <a:round/>
                  <a:headEnd type="none" w="med" len="med"/>
                  <a:tailEnd type="triangle" w="med" len="med"/>
                </a:ln>
              </p:spPr>
            </p:sp>
            <p:grpSp>
              <p:nvGrpSpPr>
                <p:cNvPr id="319594" name="组合 365674"/>
                <p:cNvGrpSpPr/>
                <p:nvPr/>
              </p:nvGrpSpPr>
              <p:grpSpPr>
                <a:xfrm>
                  <a:off x="1758" y="2086"/>
                  <a:ext cx="1032" cy="221"/>
                  <a:chOff x="0" y="0"/>
                  <a:chExt cx="1111" cy="227"/>
                </a:xfrm>
              </p:grpSpPr>
              <p:sp>
                <p:nvSpPr>
                  <p:cNvPr id="319595" name="矩形 365675"/>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H  1</a:t>
                    </a:r>
                    <a:endParaRPr lang="en-US" altLang="x-none" sz="2400" dirty="0">
                      <a:latin typeface="Times New Roman" panose="02020603050405020304" pitchFamily="2" charset="0"/>
                      <a:ea typeface="宋体" panose="02010600030101010101" pitchFamily="2" charset="-122"/>
                    </a:endParaRPr>
                  </a:p>
                </p:txBody>
              </p:sp>
              <p:sp>
                <p:nvSpPr>
                  <p:cNvPr id="319596" name="直接连接符 365676"/>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9597" name="直接连接符 365677"/>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9598" name="直接连接符 365678"/>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9599" name="直接连接符 365679"/>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grpSp>
              <p:nvGrpSpPr>
                <p:cNvPr id="319600" name="组合 365680"/>
                <p:cNvGrpSpPr/>
                <p:nvPr/>
              </p:nvGrpSpPr>
              <p:grpSpPr>
                <a:xfrm>
                  <a:off x="2958" y="2086"/>
                  <a:ext cx="1032" cy="221"/>
                  <a:chOff x="0" y="0"/>
                  <a:chExt cx="1111" cy="227"/>
                </a:xfrm>
              </p:grpSpPr>
              <p:sp>
                <p:nvSpPr>
                  <p:cNvPr id="319601" name="矩形 365681"/>
                  <p:cNvSpPr/>
                  <p:nvPr/>
                </p:nvSpPr>
                <p:spPr>
                  <a:xfrm>
                    <a:off x="0" y="0"/>
                    <a:ext cx="1111"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F  1</a:t>
                    </a:r>
                    <a:endParaRPr lang="en-US" altLang="x-none" sz="2400" dirty="0">
                      <a:latin typeface="Times New Roman" panose="02020603050405020304" pitchFamily="2" charset="0"/>
                      <a:ea typeface="宋体" panose="02010600030101010101" pitchFamily="2" charset="-122"/>
                    </a:endParaRPr>
                  </a:p>
                </p:txBody>
              </p:sp>
              <p:sp>
                <p:nvSpPr>
                  <p:cNvPr id="319602" name="直接连接符 365682"/>
                  <p:cNvSpPr/>
                  <p:nvPr/>
                </p:nvSpPr>
                <p:spPr>
                  <a:xfrm>
                    <a:off x="192" y="0"/>
                    <a:ext cx="0" cy="227"/>
                  </a:xfrm>
                  <a:prstGeom prst="line">
                    <a:avLst/>
                  </a:prstGeom>
                  <a:ln w="9525" cap="flat" cmpd="sng">
                    <a:solidFill>
                      <a:schemeClr val="tx1"/>
                    </a:solidFill>
                    <a:prstDash val="solid"/>
                    <a:round/>
                    <a:headEnd type="none" w="med" len="med"/>
                    <a:tailEnd type="none" w="med" len="med"/>
                  </a:ln>
                </p:spPr>
              </p:sp>
              <p:sp>
                <p:nvSpPr>
                  <p:cNvPr id="319603" name="直接连接符 365683"/>
                  <p:cNvSpPr/>
                  <p:nvPr/>
                </p:nvSpPr>
                <p:spPr>
                  <a:xfrm>
                    <a:off x="432" y="0"/>
                    <a:ext cx="0" cy="227"/>
                  </a:xfrm>
                  <a:prstGeom prst="line">
                    <a:avLst/>
                  </a:prstGeom>
                  <a:ln w="9525" cap="flat" cmpd="sng">
                    <a:solidFill>
                      <a:schemeClr val="tx1"/>
                    </a:solidFill>
                    <a:prstDash val="solid"/>
                    <a:round/>
                    <a:headEnd type="none" w="med" len="med"/>
                    <a:tailEnd type="none" w="med" len="med"/>
                  </a:ln>
                </p:spPr>
              </p:sp>
              <p:sp>
                <p:nvSpPr>
                  <p:cNvPr id="319604" name="直接连接符 365684"/>
                  <p:cNvSpPr/>
                  <p:nvPr/>
                </p:nvSpPr>
                <p:spPr>
                  <a:xfrm>
                    <a:off x="688" y="0"/>
                    <a:ext cx="0" cy="227"/>
                  </a:xfrm>
                  <a:prstGeom prst="line">
                    <a:avLst/>
                  </a:prstGeom>
                  <a:ln w="9525" cap="flat" cmpd="sng">
                    <a:solidFill>
                      <a:schemeClr val="tx1"/>
                    </a:solidFill>
                    <a:prstDash val="solid"/>
                    <a:round/>
                    <a:headEnd type="none" w="med" len="med"/>
                    <a:tailEnd type="none" w="med" len="med"/>
                  </a:ln>
                </p:spPr>
              </p:sp>
              <p:sp>
                <p:nvSpPr>
                  <p:cNvPr id="319605" name="直接连接符 365685"/>
                  <p:cNvSpPr/>
                  <p:nvPr/>
                </p:nvSpPr>
                <p:spPr>
                  <a:xfrm>
                    <a:off x="920" y="0"/>
                    <a:ext cx="0" cy="227"/>
                  </a:xfrm>
                  <a:prstGeom prst="line">
                    <a:avLst/>
                  </a:prstGeom>
                  <a:ln w="9525" cap="flat" cmpd="sng">
                    <a:solidFill>
                      <a:schemeClr val="tx1"/>
                    </a:solidFill>
                    <a:prstDash val="solid"/>
                    <a:round/>
                    <a:headEnd type="none" w="med" len="med"/>
                    <a:tailEnd type="none" w="med" len="med"/>
                  </a:ln>
                </p:spPr>
              </p:sp>
            </p:grpSp>
            <p:sp>
              <p:nvSpPr>
                <p:cNvPr id="319606" name="直接连接符 365686"/>
                <p:cNvSpPr/>
                <p:nvPr/>
              </p:nvSpPr>
              <p:spPr>
                <a:xfrm flipH="1">
                  <a:off x="2312" y="1816"/>
                  <a:ext cx="157" cy="265"/>
                </a:xfrm>
                <a:prstGeom prst="line">
                  <a:avLst/>
                </a:prstGeom>
                <a:ln w="19050" cap="flat" cmpd="sng">
                  <a:solidFill>
                    <a:schemeClr val="tx1"/>
                  </a:solidFill>
                  <a:prstDash val="solid"/>
                  <a:round/>
                  <a:headEnd type="none" w="med" len="med"/>
                  <a:tailEnd type="triangle" w="med" len="med"/>
                </a:ln>
              </p:spPr>
            </p:sp>
            <p:sp>
              <p:nvSpPr>
                <p:cNvPr id="319607" name="直接连接符 365687"/>
                <p:cNvSpPr/>
                <p:nvPr/>
              </p:nvSpPr>
              <p:spPr>
                <a:xfrm>
                  <a:off x="3325" y="1824"/>
                  <a:ext cx="157" cy="265"/>
                </a:xfrm>
                <a:prstGeom prst="line">
                  <a:avLst/>
                </a:prstGeom>
                <a:ln w="19050" cap="flat" cmpd="sng">
                  <a:solidFill>
                    <a:schemeClr val="tx1"/>
                  </a:solidFill>
                  <a:prstDash val="solid"/>
                  <a:round/>
                  <a:headEnd type="none" w="med" len="med"/>
                  <a:tailEnd type="triangle" w="med" len="med"/>
                </a:ln>
              </p:spPr>
            </p:sp>
            <p:sp>
              <p:nvSpPr>
                <p:cNvPr id="319608" name="直接连接符 365688"/>
                <p:cNvSpPr/>
                <p:nvPr/>
              </p:nvSpPr>
              <p:spPr>
                <a:xfrm flipV="1">
                  <a:off x="934" y="1466"/>
                  <a:ext cx="190" cy="280"/>
                </a:xfrm>
                <a:prstGeom prst="line">
                  <a:avLst/>
                </a:prstGeom>
                <a:ln w="19050" cap="flat" cmpd="sng">
                  <a:solidFill>
                    <a:schemeClr val="folHlink"/>
                  </a:solidFill>
                  <a:prstDash val="dash"/>
                  <a:round/>
                  <a:headEnd type="none" w="med" len="med"/>
                  <a:tailEnd type="triangle" w="med" len="med"/>
                </a:ln>
              </p:spPr>
            </p:sp>
            <p:sp>
              <p:nvSpPr>
                <p:cNvPr id="319609" name="直接连接符 365689"/>
                <p:cNvSpPr/>
                <p:nvPr/>
              </p:nvSpPr>
              <p:spPr>
                <a:xfrm flipV="1">
                  <a:off x="1528" y="1005"/>
                  <a:ext cx="190" cy="281"/>
                </a:xfrm>
                <a:prstGeom prst="line">
                  <a:avLst/>
                </a:prstGeom>
                <a:ln w="19050" cap="flat" cmpd="sng">
                  <a:solidFill>
                    <a:schemeClr val="folHlink"/>
                  </a:solidFill>
                  <a:prstDash val="dash"/>
                  <a:round/>
                  <a:headEnd type="none" w="med" len="med"/>
                  <a:tailEnd type="triangle" w="med" len="med"/>
                </a:ln>
              </p:spPr>
            </p:sp>
            <p:sp>
              <p:nvSpPr>
                <p:cNvPr id="319610" name="直接连接符 365690"/>
                <p:cNvSpPr/>
                <p:nvPr/>
              </p:nvSpPr>
              <p:spPr>
                <a:xfrm flipV="1">
                  <a:off x="1544" y="1902"/>
                  <a:ext cx="190" cy="280"/>
                </a:xfrm>
                <a:prstGeom prst="line">
                  <a:avLst/>
                </a:prstGeom>
                <a:ln w="19050" cap="flat" cmpd="sng">
                  <a:solidFill>
                    <a:schemeClr val="folHlink"/>
                  </a:solidFill>
                  <a:prstDash val="dash"/>
                  <a:round/>
                  <a:headEnd type="none" w="med" len="med"/>
                  <a:tailEnd type="triangle" w="med" len="med"/>
                </a:ln>
              </p:spPr>
            </p:sp>
            <p:sp>
              <p:nvSpPr>
                <p:cNvPr id="319611" name="直接连接符 365691"/>
                <p:cNvSpPr/>
                <p:nvPr/>
              </p:nvSpPr>
              <p:spPr>
                <a:xfrm flipV="1">
                  <a:off x="2138" y="1466"/>
                  <a:ext cx="190" cy="280"/>
                </a:xfrm>
                <a:prstGeom prst="line">
                  <a:avLst/>
                </a:prstGeom>
                <a:ln w="19050" cap="flat" cmpd="sng">
                  <a:solidFill>
                    <a:schemeClr val="folHlink"/>
                  </a:solidFill>
                  <a:prstDash val="dash"/>
                  <a:round/>
                  <a:headEnd type="none" w="med" len="med"/>
                  <a:tailEnd type="triangle" w="med" len="med"/>
                </a:ln>
              </p:spPr>
            </p:sp>
            <p:sp>
              <p:nvSpPr>
                <p:cNvPr id="319612" name="直接连接符 365692"/>
                <p:cNvSpPr/>
                <p:nvPr/>
              </p:nvSpPr>
              <p:spPr>
                <a:xfrm flipV="1">
                  <a:off x="2660" y="1902"/>
                  <a:ext cx="190" cy="280"/>
                </a:xfrm>
                <a:prstGeom prst="line">
                  <a:avLst/>
                </a:prstGeom>
                <a:ln w="19050" cap="flat" cmpd="sng">
                  <a:solidFill>
                    <a:schemeClr val="folHlink"/>
                  </a:solidFill>
                  <a:prstDash val="dash"/>
                  <a:round/>
                  <a:headEnd type="none" w="med" len="med"/>
                  <a:tailEnd type="triangle" w="med" len="med"/>
                </a:ln>
              </p:spPr>
            </p:sp>
            <p:sp>
              <p:nvSpPr>
                <p:cNvPr id="319613" name="直接连接符 365693"/>
                <p:cNvSpPr/>
                <p:nvPr/>
              </p:nvSpPr>
              <p:spPr>
                <a:xfrm flipH="1" flipV="1">
                  <a:off x="2921" y="1902"/>
                  <a:ext cx="158" cy="265"/>
                </a:xfrm>
                <a:prstGeom prst="line">
                  <a:avLst/>
                </a:prstGeom>
                <a:ln w="19050" cap="flat" cmpd="sng">
                  <a:solidFill>
                    <a:schemeClr val="hlink"/>
                  </a:solidFill>
                  <a:prstDash val="dash"/>
                  <a:round/>
                  <a:headEnd type="none" w="med" len="med"/>
                  <a:tailEnd type="triangle" w="med" len="med"/>
                </a:ln>
              </p:spPr>
            </p:sp>
            <p:sp>
              <p:nvSpPr>
                <p:cNvPr id="319614" name="未知"/>
                <p:cNvSpPr/>
                <p:nvPr/>
              </p:nvSpPr>
              <p:spPr>
                <a:xfrm>
                  <a:off x="713" y="1029"/>
                  <a:ext cx="1108" cy="1122"/>
                </a:xfrm>
                <a:custGeom>
                  <a:avLst/>
                  <a:gdLst/>
                  <a:ahLst/>
                  <a:cxnLst/>
                  <a:pathLst>
                    <a:path w="1120" h="1152">
                      <a:moveTo>
                        <a:pt x="0" y="1152"/>
                      </a:moveTo>
                      <a:cubicBezTo>
                        <a:pt x="156" y="1080"/>
                        <a:pt x="312" y="1008"/>
                        <a:pt x="384" y="912"/>
                      </a:cubicBezTo>
                      <a:cubicBezTo>
                        <a:pt x="456" y="816"/>
                        <a:pt x="328" y="648"/>
                        <a:pt x="432" y="576"/>
                      </a:cubicBezTo>
                      <a:cubicBezTo>
                        <a:pt x="536" y="504"/>
                        <a:pt x="896" y="576"/>
                        <a:pt x="1008" y="480"/>
                      </a:cubicBezTo>
                      <a:cubicBezTo>
                        <a:pt x="1120" y="384"/>
                        <a:pt x="1088" y="80"/>
                        <a:pt x="1104"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9615" name="未知"/>
                <p:cNvSpPr/>
                <p:nvPr/>
              </p:nvSpPr>
              <p:spPr>
                <a:xfrm>
                  <a:off x="1853" y="1466"/>
                  <a:ext cx="522" cy="701"/>
                </a:xfrm>
                <a:custGeom>
                  <a:avLst/>
                  <a:gdLst/>
                  <a:ahLst/>
                  <a:cxnLst/>
                  <a:pathLst>
                    <a:path w="528" h="720">
                      <a:moveTo>
                        <a:pt x="0" y="720"/>
                      </a:moveTo>
                      <a:cubicBezTo>
                        <a:pt x="40" y="660"/>
                        <a:pt x="80" y="600"/>
                        <a:pt x="144" y="576"/>
                      </a:cubicBezTo>
                      <a:cubicBezTo>
                        <a:pt x="208" y="552"/>
                        <a:pt x="320" y="672"/>
                        <a:pt x="384" y="576"/>
                      </a:cubicBezTo>
                      <a:cubicBezTo>
                        <a:pt x="448" y="480"/>
                        <a:pt x="504" y="96"/>
                        <a:pt x="528"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9616" name="矩形 365696"/>
                <p:cNvSpPr/>
                <p:nvPr/>
              </p:nvSpPr>
              <p:spPr>
                <a:xfrm>
                  <a:off x="528" y="803"/>
                  <a:ext cx="408" cy="227"/>
                </a:xfrm>
                <a:prstGeom prst="rect">
                  <a:avLst/>
                </a:prstGeom>
                <a:noFill/>
                <a:ln w="9525">
                  <a:noFill/>
                </a:ln>
              </p:spPr>
              <p:txBody>
                <a:bodyPr wrap="none" anchor="ctr"/>
                <a:p>
                  <a:r>
                    <a:rPr lang="en-US" altLang="x-none" sz="2400" dirty="0">
                      <a:solidFill>
                        <a:schemeClr val="hlink"/>
                      </a:solidFill>
                      <a:latin typeface="Times New Roman" panose="02020603050405020304" pitchFamily="2" charset="0"/>
                      <a:ea typeface="宋体" panose="02010600030101010101" pitchFamily="2" charset="-122"/>
                    </a:rPr>
                    <a:t>Thrt</a:t>
                  </a:r>
                  <a:endParaRPr lang="en-US" altLang="x-none" sz="2400" dirty="0">
                    <a:solidFill>
                      <a:schemeClr val="hlink"/>
                    </a:solidFill>
                    <a:latin typeface="Times New Roman" panose="02020603050405020304" pitchFamily="2" charset="0"/>
                    <a:ea typeface="宋体" panose="02010600030101010101" pitchFamily="2" charset="-122"/>
                  </a:endParaRPr>
                </a:p>
              </p:txBody>
            </p:sp>
            <p:sp>
              <p:nvSpPr>
                <p:cNvPr id="319617" name="直接连接符 365697"/>
                <p:cNvSpPr/>
                <p:nvPr/>
              </p:nvSpPr>
              <p:spPr>
                <a:xfrm>
                  <a:off x="944" y="883"/>
                  <a:ext cx="288" cy="0"/>
                </a:xfrm>
                <a:prstGeom prst="line">
                  <a:avLst/>
                </a:prstGeom>
                <a:ln w="19050" cap="flat" cmpd="sng">
                  <a:solidFill>
                    <a:schemeClr val="tx1"/>
                  </a:solidFill>
                  <a:prstDash val="solid"/>
                  <a:round/>
                  <a:headEnd type="none" w="med" len="med"/>
                  <a:tailEnd type="triangle" w="med" len="med"/>
                </a:ln>
              </p:spPr>
            </p:sp>
            <p:grpSp>
              <p:nvGrpSpPr>
                <p:cNvPr id="319618" name="组合 365698"/>
                <p:cNvGrpSpPr/>
                <p:nvPr/>
              </p:nvGrpSpPr>
              <p:grpSpPr>
                <a:xfrm>
                  <a:off x="1248" y="371"/>
                  <a:ext cx="997" cy="227"/>
                  <a:chOff x="0" y="0"/>
                  <a:chExt cx="952" cy="227"/>
                </a:xfrm>
              </p:grpSpPr>
              <p:sp>
                <p:nvSpPr>
                  <p:cNvPr id="319619" name="矩形 365699"/>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0      1</a:t>
                    </a:r>
                    <a:endParaRPr lang="en-US" altLang="x-none" sz="2400" dirty="0">
                      <a:latin typeface="Times New Roman" panose="02020603050405020304" pitchFamily="2" charset="0"/>
                      <a:ea typeface="宋体" panose="02010600030101010101" pitchFamily="2" charset="-122"/>
                    </a:endParaRPr>
                  </a:p>
                </p:txBody>
              </p:sp>
              <p:sp>
                <p:nvSpPr>
                  <p:cNvPr id="319620" name="直接连接符 365700"/>
                  <p:cNvSpPr/>
                  <p:nvPr/>
                </p:nvSpPr>
                <p:spPr>
                  <a:xfrm>
                    <a:off x="168" y="0"/>
                    <a:ext cx="0" cy="227"/>
                  </a:xfrm>
                  <a:prstGeom prst="line">
                    <a:avLst/>
                  </a:prstGeom>
                  <a:ln w="9525" cap="flat" cmpd="sng">
                    <a:solidFill>
                      <a:schemeClr val="tx1"/>
                    </a:solidFill>
                    <a:prstDash val="solid"/>
                    <a:round/>
                    <a:headEnd type="none" w="med" len="med"/>
                    <a:tailEnd type="none" w="med" len="med"/>
                  </a:ln>
                </p:spPr>
              </p:sp>
              <p:sp>
                <p:nvSpPr>
                  <p:cNvPr id="319621" name="直接连接符 365701"/>
                  <p:cNvSpPr/>
                  <p:nvPr/>
                </p:nvSpPr>
                <p:spPr>
                  <a:xfrm>
                    <a:off x="336" y="0"/>
                    <a:ext cx="0" cy="227"/>
                  </a:xfrm>
                  <a:prstGeom prst="line">
                    <a:avLst/>
                  </a:prstGeom>
                  <a:ln w="9525" cap="flat" cmpd="sng">
                    <a:solidFill>
                      <a:schemeClr val="tx1"/>
                    </a:solidFill>
                    <a:prstDash val="solid"/>
                    <a:round/>
                    <a:headEnd type="none" w="med" len="med"/>
                    <a:tailEnd type="none" w="med" len="med"/>
                  </a:ln>
                </p:spPr>
              </p:sp>
              <p:sp>
                <p:nvSpPr>
                  <p:cNvPr id="319622" name="直接连接符 365702"/>
                  <p:cNvSpPr/>
                  <p:nvPr/>
                </p:nvSpPr>
                <p:spPr>
                  <a:xfrm>
                    <a:off x="528" y="0"/>
                    <a:ext cx="0" cy="227"/>
                  </a:xfrm>
                  <a:prstGeom prst="line">
                    <a:avLst/>
                  </a:prstGeom>
                  <a:ln w="9525" cap="flat" cmpd="sng">
                    <a:solidFill>
                      <a:schemeClr val="tx1"/>
                    </a:solidFill>
                    <a:prstDash val="solid"/>
                    <a:round/>
                    <a:headEnd type="none" w="med" len="med"/>
                    <a:tailEnd type="none" w="med" len="med"/>
                  </a:ln>
                </p:spPr>
              </p:sp>
              <p:sp>
                <p:nvSpPr>
                  <p:cNvPr id="319623" name="直接连接符 365703"/>
                  <p:cNvSpPr/>
                  <p:nvPr/>
                </p:nvSpPr>
                <p:spPr>
                  <a:xfrm>
                    <a:off x="720" y="0"/>
                    <a:ext cx="0" cy="227"/>
                  </a:xfrm>
                  <a:prstGeom prst="line">
                    <a:avLst/>
                  </a:prstGeom>
                  <a:ln w="9525" cap="flat" cmpd="sng">
                    <a:solidFill>
                      <a:schemeClr val="tx1"/>
                    </a:solidFill>
                    <a:prstDash val="solid"/>
                    <a:round/>
                    <a:headEnd type="none" w="med" len="med"/>
                    <a:tailEnd type="none" w="med" len="med"/>
                  </a:ln>
                </p:spPr>
              </p:sp>
            </p:grpSp>
            <p:sp>
              <p:nvSpPr>
                <p:cNvPr id="319624" name="矩形 365704"/>
                <p:cNvSpPr/>
                <p:nvPr/>
              </p:nvSpPr>
              <p:spPr>
                <a:xfrm>
                  <a:off x="1392" y="0"/>
                  <a:ext cx="40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head</a:t>
                  </a:r>
                  <a:endParaRPr lang="en-US" altLang="x-none" sz="2400" dirty="0">
                    <a:latin typeface="Times New Roman" panose="02020603050405020304" pitchFamily="2" charset="0"/>
                    <a:ea typeface="宋体" panose="02010600030101010101" pitchFamily="2" charset="-122"/>
                  </a:endParaRPr>
                </a:p>
              </p:txBody>
            </p:sp>
            <p:sp>
              <p:nvSpPr>
                <p:cNvPr id="319625" name="直接连接符 365705"/>
                <p:cNvSpPr/>
                <p:nvPr/>
              </p:nvSpPr>
              <p:spPr>
                <a:xfrm>
                  <a:off x="1584" y="203"/>
                  <a:ext cx="144" cy="144"/>
                </a:xfrm>
                <a:prstGeom prst="line">
                  <a:avLst/>
                </a:prstGeom>
                <a:ln w="19050" cap="flat" cmpd="sng">
                  <a:solidFill>
                    <a:schemeClr val="tx1"/>
                  </a:solidFill>
                  <a:prstDash val="solid"/>
                  <a:round/>
                  <a:headEnd type="none" w="med" len="med"/>
                  <a:tailEnd type="triangle" w="med" len="med"/>
                </a:ln>
              </p:spPr>
            </p:sp>
            <p:sp>
              <p:nvSpPr>
                <p:cNvPr id="319626" name="直接连接符 365706"/>
                <p:cNvSpPr/>
                <p:nvPr/>
              </p:nvSpPr>
              <p:spPr>
                <a:xfrm>
                  <a:off x="1320" y="507"/>
                  <a:ext cx="363" cy="272"/>
                </a:xfrm>
                <a:prstGeom prst="line">
                  <a:avLst/>
                </a:prstGeom>
                <a:ln w="19050" cap="flat" cmpd="sng">
                  <a:solidFill>
                    <a:schemeClr val="hlink"/>
                  </a:solidFill>
                  <a:prstDash val="dash"/>
                  <a:round/>
                  <a:headEnd type="none" w="med" len="med"/>
                  <a:tailEnd type="triangle" w="med" len="med"/>
                </a:ln>
              </p:spPr>
            </p:sp>
            <p:sp>
              <p:nvSpPr>
                <p:cNvPr id="319627" name="未知"/>
                <p:cNvSpPr/>
                <p:nvPr/>
              </p:nvSpPr>
              <p:spPr>
                <a:xfrm>
                  <a:off x="2112" y="523"/>
                  <a:ext cx="1640" cy="1536"/>
                </a:xfrm>
                <a:custGeom>
                  <a:avLst/>
                  <a:gdLst/>
                  <a:ahLst/>
                  <a:cxnLst/>
                  <a:pathLst>
                    <a:path w="1640" h="1536">
                      <a:moveTo>
                        <a:pt x="0" y="0"/>
                      </a:moveTo>
                      <a:cubicBezTo>
                        <a:pt x="572" y="328"/>
                        <a:pt x="1144" y="656"/>
                        <a:pt x="1392" y="912"/>
                      </a:cubicBezTo>
                      <a:cubicBezTo>
                        <a:pt x="1640" y="1168"/>
                        <a:pt x="1472" y="1432"/>
                        <a:pt x="1488" y="1536"/>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sp>
              <p:nvSpPr>
                <p:cNvPr id="319628" name="未知"/>
                <p:cNvSpPr/>
                <p:nvPr/>
              </p:nvSpPr>
              <p:spPr>
                <a:xfrm>
                  <a:off x="96" y="515"/>
                  <a:ext cx="1152" cy="1200"/>
                </a:xfrm>
                <a:custGeom>
                  <a:avLst/>
                  <a:gdLst/>
                  <a:ahLst/>
                  <a:cxnLst/>
                  <a:pathLst>
                    <a:path w="1152" h="1200">
                      <a:moveTo>
                        <a:pt x="0" y="1200"/>
                      </a:moveTo>
                      <a:cubicBezTo>
                        <a:pt x="24" y="916"/>
                        <a:pt x="48" y="632"/>
                        <a:pt x="240" y="432"/>
                      </a:cubicBezTo>
                      <a:cubicBezTo>
                        <a:pt x="432" y="232"/>
                        <a:pt x="1000" y="72"/>
                        <a:pt x="1152" y="0"/>
                      </a:cubicBezTo>
                    </a:path>
                  </a:pathLst>
                </a:custGeom>
                <a:noFill/>
                <a:ln w="19050" cap="flat" cmpd="sng">
                  <a:solidFill>
                    <a:schemeClr val="hlink"/>
                  </a:solidFill>
                  <a:prstDash val="dash"/>
                  <a:round/>
                  <a:headEnd type="none" w="med" len="med"/>
                  <a:tailEnd type="triangle" w="med" len="med"/>
                </a:ln>
              </p:spPr>
              <p:txBody>
                <a:bodyPr/>
                <a:p>
                  <a:endParaRPr lang="zh-CN" altLang="en-US" sz="2400"/>
                </a:p>
              </p:txBody>
            </p:sp>
            <p:sp>
              <p:nvSpPr>
                <p:cNvPr id="319629" name="未知"/>
                <p:cNvSpPr/>
                <p:nvPr/>
              </p:nvSpPr>
              <p:spPr>
                <a:xfrm>
                  <a:off x="2256" y="523"/>
                  <a:ext cx="1768" cy="1632"/>
                </a:xfrm>
                <a:custGeom>
                  <a:avLst/>
                  <a:gdLst/>
                  <a:ahLst/>
                  <a:cxnLst/>
                  <a:pathLst>
                    <a:path w="1768" h="1632">
                      <a:moveTo>
                        <a:pt x="1680" y="1632"/>
                      </a:moveTo>
                      <a:cubicBezTo>
                        <a:pt x="1724" y="1432"/>
                        <a:pt x="1768" y="1232"/>
                        <a:pt x="1488" y="960"/>
                      </a:cubicBezTo>
                      <a:cubicBezTo>
                        <a:pt x="1208" y="688"/>
                        <a:pt x="248" y="160"/>
                        <a:pt x="0" y="0"/>
                      </a:cubicBezTo>
                    </a:path>
                  </a:pathLst>
                </a:custGeom>
                <a:noFill/>
                <a:ln w="19050" cap="flat" cmpd="sng">
                  <a:solidFill>
                    <a:schemeClr val="folHlink"/>
                  </a:solidFill>
                  <a:prstDash val="dash"/>
                  <a:round/>
                  <a:headEnd type="none" w="med" len="med"/>
                  <a:tailEnd type="triangle" w="med" len="med"/>
                </a:ln>
              </p:spPr>
              <p:txBody>
                <a:bodyPr/>
                <a:p>
                  <a:endParaRPr lang="zh-CN" altLang="en-US" sz="2400"/>
                </a:p>
              </p:txBody>
            </p:sp>
          </p:grpSp>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3" name="文本框 366593"/>
          <p:cNvSpPr txBox="1"/>
          <p:nvPr/>
        </p:nvSpPr>
        <p:spPr>
          <a:xfrm>
            <a:off x="1676400" y="231775"/>
            <a:ext cx="8812213" cy="6331585"/>
          </a:xfrm>
          <a:prstGeom prst="rect">
            <a:avLst/>
          </a:prstGeom>
          <a:noFill/>
          <a:ln w="9525">
            <a:noFill/>
          </a:ln>
        </p:spPr>
        <p:txBody>
          <a:bodyPr anchor="t">
            <a:spAutoFit/>
          </a:bodyPr>
          <a:p>
            <a:pPr>
              <a:spcBef>
                <a:spcPct val="10000"/>
              </a:spcBef>
            </a:pPr>
            <a:r>
              <a:rPr lang="en-US" altLang="x-none" sz="3600" b="1" dirty="0">
                <a:solidFill>
                  <a:schemeClr val="folHlink"/>
                </a:solidFill>
                <a:latin typeface="Times New Roman" panose="02020603050405020304" pitchFamily="2" charset="0"/>
                <a:ea typeface="宋体" panose="02010600030101010101" pitchFamily="2" charset="-122"/>
              </a:rPr>
              <a:t>1  </a:t>
            </a:r>
            <a:r>
              <a:rPr lang="zh-CN" altLang="en-US" sz="3600" b="1" dirty="0">
                <a:solidFill>
                  <a:schemeClr val="folHlink"/>
                </a:solidFill>
                <a:latin typeface="Times New Roman" panose="02020603050405020304" pitchFamily="2" charset="0"/>
                <a:ea typeface="楷体_GB2312" pitchFamily="1" charset="-122"/>
              </a:rPr>
              <a:t>先序线索化二叉树</a:t>
            </a:r>
            <a:endParaRPr lang="zh-CN" altLang="en-US" sz="3600" b="1" dirty="0">
              <a:solidFill>
                <a:schemeClr val="folHlink"/>
              </a:solidFill>
              <a:latin typeface="Times New Roman" panose="02020603050405020304" pitchFamily="2" charset="0"/>
              <a:ea typeface="楷体_GB2312" pitchFamily="1" charset="-122"/>
            </a:endParaRPr>
          </a:p>
          <a:p>
            <a:pPr>
              <a:spcBef>
                <a:spcPct val="10000"/>
              </a:spcBef>
            </a:pPr>
            <a:r>
              <a:rPr lang="en-US" altLang="x-none" sz="2800" b="1" dirty="0">
                <a:latin typeface="Times New Roman" panose="02020603050405020304" pitchFamily="2" charset="0"/>
                <a:ea typeface="宋体" panose="02010600030101010101" pitchFamily="2" charset="-122"/>
              </a:rPr>
              <a:t>void preorder_Threading(BiThrNode *T)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 {  BiThrNode  *stack[MAX_NODE];</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BiThrNode</a:t>
            </a:r>
            <a:r>
              <a:rPr lang="en-US" altLang="x-none" sz="2800"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*last=NULL, *p ;</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int top=0 ;</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if  (T!=NULL)</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  stack[++top]=T;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while (top&gt;0)</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p=stack[top--]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(p-&gt;Lchild!=NULL)  p-&gt;Ltag=0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else  {  p-&gt;Ltag=1 ;  p-&gt;Lchild!=last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(last!=NULL)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(last-&gt;Rchild!=NULL) last-&gt;Rtag=0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7" name="文本框 367617"/>
          <p:cNvSpPr txBox="1"/>
          <p:nvPr/>
        </p:nvSpPr>
        <p:spPr>
          <a:xfrm>
            <a:off x="1676400" y="231775"/>
            <a:ext cx="8812213" cy="5260975"/>
          </a:xfrm>
          <a:prstGeom prst="rect">
            <a:avLst/>
          </a:prstGeom>
          <a:noFill/>
          <a:ln w="9525">
            <a:noFill/>
          </a:ln>
        </p:spPr>
        <p:txBody>
          <a:bodyPr anchor="t">
            <a:spAutoFit/>
          </a:bodyPr>
          <a:p>
            <a:pPr marL="1435100" lvl="4" indent="0" eaLnBrk="1" hangingPunct="1">
              <a:spcBef>
                <a:spcPct val="1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else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last-&gt;Rtag=1 ; last-&gt;Rchild!=p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last=p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(p-&gt;Rchild!=NULL)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stack[++top]=p-&gt;Rchild</a:t>
            </a:r>
            <a:r>
              <a:rPr lang="en-US" altLang="x-none" sz="2800"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(p-&gt;Lchild!=NULL)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stack[++top]=p-&gt;Lchild</a:t>
            </a:r>
            <a:r>
              <a:rPr lang="en-US" altLang="x-none" sz="2800"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Last-&gt;Rtag=1;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最后一个结点是叶子结点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49" name="矩形 304129"/>
          <p:cNvSpPr/>
          <p:nvPr/>
        </p:nvSpPr>
        <p:spPr>
          <a:xfrm>
            <a:off x="1676400" y="152400"/>
            <a:ext cx="8812213" cy="6300788"/>
          </a:xfrm>
          <a:prstGeom prst="rect">
            <a:avLst/>
          </a:prstGeom>
          <a:noFill/>
          <a:ln w="9525">
            <a:noFill/>
          </a:ln>
        </p:spPr>
        <p:txBody>
          <a:bodyPr anchor="t"/>
          <a:p>
            <a:pPr marL="381000" lvl="1" indent="0" eaLnBrk="1" hangingPunct="1">
              <a:lnSpc>
                <a:spcPct val="110000"/>
              </a:lnSpc>
              <a:spcBef>
                <a:spcPct val="20000"/>
              </a:spcBef>
              <a:buClr>
                <a:schemeClr val="accent2"/>
              </a:buClr>
              <a:buSzPct val="80000"/>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⑼</a:t>
            </a:r>
            <a:r>
              <a:rPr lang="zh-CN" altLang="en-US" sz="3200" dirty="0">
                <a:latin typeface="宋体" panose="02010600030101010101" pitchFamily="2" charset="-122"/>
                <a:ea typeface="宋体" panose="02010600030101010101" pitchFamily="2" charset="-122"/>
              </a:rPr>
              <a:t> </a:t>
            </a:r>
            <a:r>
              <a:rPr lang="zh-CN" altLang="en-US" sz="3200" b="1" dirty="0">
                <a:solidFill>
                  <a:schemeClr val="folHlink"/>
                </a:solidFill>
                <a:latin typeface="宋体" panose="02010600030101010101" pitchFamily="2" charset="-122"/>
                <a:ea typeface="宋体" panose="02010600030101010101" pitchFamily="2" charset="-122"/>
              </a:rPr>
              <a:t>森林</a:t>
            </a:r>
            <a:r>
              <a:rPr lang="en-US" altLang="x-none" sz="3200" b="1" dirty="0">
                <a:latin typeface="Times New Roman" panose="02020603050405020304" pitchFamily="2" charset="0"/>
                <a:ea typeface="宋体" panose="02010600030101010101" pitchFamily="2" charset="-122"/>
              </a:rPr>
              <a:t>(forest)</a:t>
            </a:r>
            <a:r>
              <a:rPr lang="zh-CN" altLang="en-US" sz="3200"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m(m</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棵互不相交的</a:t>
            </a:r>
            <a:r>
              <a:rPr lang="zh-CN" altLang="en-US" sz="2800" b="1" dirty="0">
                <a:latin typeface="宋体" panose="02010600030101010101" pitchFamily="2" charset="-122"/>
                <a:ea typeface="宋体" panose="02010600030101010101" pitchFamily="2" charset="-122"/>
              </a:rPr>
              <a:t>树的集合。显然，若将一棵树的根结点删除，剩余的子树就构成了森林。</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en-US" altLang="x-none" sz="3600" b="1" dirty="0">
                <a:solidFill>
                  <a:schemeClr val="tx2"/>
                </a:solidFill>
                <a:latin typeface="Times New Roman" panose="02020603050405020304" pitchFamily="2" charset="0"/>
                <a:ea typeface="宋体" panose="02010600030101010101" pitchFamily="2" charset="-122"/>
              </a:rPr>
              <a:t>3  </a:t>
            </a:r>
            <a:r>
              <a:rPr lang="zh-CN" altLang="en-US" sz="3600" b="1" dirty="0">
                <a:solidFill>
                  <a:schemeClr val="tx2"/>
                </a:solidFill>
                <a:latin typeface="Times New Roman" panose="02020603050405020304" pitchFamily="2" charset="0"/>
                <a:ea typeface="楷体_GB2312" pitchFamily="1" charset="-122"/>
              </a:rPr>
              <a:t>树的表示形式</a:t>
            </a:r>
            <a:endParaRPr lang="zh-CN" altLang="en-US" sz="3600" b="1" dirty="0">
              <a:solidFill>
                <a:schemeClr val="tx2"/>
              </a:solidFill>
              <a:latin typeface="Times New Roman" panose="02020603050405020304" pitchFamily="2" charset="0"/>
              <a:ea typeface="楷体_GB2312" pitchFamily="1" charset="-122"/>
            </a:endParaRPr>
          </a:p>
          <a:p>
            <a:pPr marL="381000" lvl="1" indent="0" eaLnBrk="1" hangingPunct="1">
              <a:lnSpc>
                <a:spcPct val="110000"/>
              </a:lnSpc>
              <a:spcBef>
                <a:spcPct val="20000"/>
              </a:spcBef>
            </a:pPr>
            <a:r>
              <a:rPr lang="zh-CN" altLang="en-US" sz="3200" b="1" dirty="0">
                <a:latin typeface="Times New Roman" panose="02020603050405020304" pitchFamily="2" charset="0"/>
                <a:ea typeface="宋体" panose="02010600030101010101" pitchFamily="2" charset="-122"/>
              </a:rPr>
              <a:t>⑴  </a:t>
            </a:r>
            <a:r>
              <a:rPr lang="zh-CN" altLang="en-US" sz="3200" b="1" dirty="0">
                <a:solidFill>
                  <a:schemeClr val="folHlink"/>
                </a:solidFill>
                <a:latin typeface="Times New Roman" panose="02020603050405020304" pitchFamily="2" charset="0"/>
                <a:ea typeface="宋体" panose="02010600030101010101" pitchFamily="2" charset="-122"/>
              </a:rPr>
              <a:t>倒悬树</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是最常用的表示形式，如图</a:t>
            </a:r>
            <a:r>
              <a:rPr lang="en-US" altLang="x-none" sz="2800" b="1" dirty="0">
                <a:latin typeface="Times New Roman" panose="02020603050405020304" pitchFamily="2" charset="0"/>
                <a:ea typeface="宋体" panose="02010600030101010101" pitchFamily="2" charset="-122"/>
              </a:rPr>
              <a:t>6-1(b)</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81000" lvl="1" indent="0" eaLnBrk="1" hangingPunct="1">
              <a:lnSpc>
                <a:spcPct val="110000"/>
              </a:lnSpc>
              <a:spcBef>
                <a:spcPct val="20000"/>
              </a:spcBef>
            </a:pPr>
            <a:r>
              <a:rPr lang="zh-CN" altLang="en-US" sz="3200" b="1" dirty="0">
                <a:latin typeface="Times New Roman" panose="02020603050405020304" pitchFamily="2" charset="0"/>
                <a:ea typeface="宋体" panose="02010600030101010101" pitchFamily="2" charset="-122"/>
              </a:rPr>
              <a:t>⑵ </a:t>
            </a:r>
            <a:r>
              <a:rPr lang="zh-CN" altLang="en-US" sz="3200" b="1" dirty="0">
                <a:solidFill>
                  <a:schemeClr val="folHlink"/>
                </a:solidFill>
                <a:latin typeface="Times New Roman" panose="02020603050405020304" pitchFamily="2" charset="0"/>
                <a:ea typeface="宋体" panose="02010600030101010101" pitchFamily="2" charset="-122"/>
              </a:rPr>
              <a:t>嵌套集合</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是一些集合的集体，对于任何两个集合，或者不相交，或者一个集合包含另一个集合。图</a:t>
            </a:r>
            <a:r>
              <a:rPr lang="en-US" altLang="x-none" sz="2800" b="1" dirty="0">
                <a:latin typeface="Times New Roman" panose="02020603050405020304" pitchFamily="2" charset="0"/>
                <a:ea typeface="宋体" panose="02010600030101010101" pitchFamily="2" charset="-122"/>
              </a:rPr>
              <a:t>6-2(a)</a:t>
            </a:r>
            <a:r>
              <a:rPr lang="zh-CN" altLang="en-US" sz="2800" b="1" dirty="0">
                <a:latin typeface="Times New Roman" panose="02020603050405020304" pitchFamily="2" charset="0"/>
                <a:ea typeface="宋体" panose="02010600030101010101" pitchFamily="2" charset="-122"/>
              </a:rPr>
              <a:t>是图</a:t>
            </a:r>
            <a:r>
              <a:rPr lang="en-US" altLang="x-none" sz="2800" b="1" dirty="0">
                <a:latin typeface="Times New Roman" panose="02020603050405020304" pitchFamily="2" charset="0"/>
                <a:ea typeface="宋体" panose="02010600030101010101" pitchFamily="2" charset="-122"/>
              </a:rPr>
              <a:t>6-1(b)</a:t>
            </a:r>
            <a:r>
              <a:rPr lang="zh-CN" altLang="en-US" sz="2800" b="1" dirty="0">
                <a:latin typeface="Times New Roman" panose="02020603050405020304" pitchFamily="2" charset="0"/>
                <a:ea typeface="宋体" panose="02010600030101010101" pitchFamily="2" charset="-122"/>
              </a:rPr>
              <a:t>树的嵌套集合形式。</a:t>
            </a:r>
            <a:endParaRPr lang="zh-CN" altLang="en-US" sz="2800" b="1" dirty="0">
              <a:latin typeface="Times New Roman" panose="02020603050405020304" pitchFamily="2" charset="0"/>
              <a:ea typeface="宋体" panose="02010600030101010101" pitchFamily="2" charset="-122"/>
            </a:endParaRPr>
          </a:p>
          <a:p>
            <a:pPr marL="381000" lvl="1" indent="0" eaLnBrk="1" hangingPunct="1">
              <a:lnSpc>
                <a:spcPct val="110000"/>
              </a:lnSpc>
              <a:spcBef>
                <a:spcPct val="20000"/>
              </a:spcBef>
            </a:pPr>
            <a:r>
              <a:rPr lang="zh-CN" altLang="en-US" sz="3200" b="1" dirty="0">
                <a:latin typeface="Times New Roman" panose="02020603050405020304" pitchFamily="2" charset="0"/>
                <a:ea typeface="宋体" panose="02010600030101010101" pitchFamily="2" charset="-122"/>
              </a:rPr>
              <a:t>⑶ </a:t>
            </a:r>
            <a:r>
              <a:rPr lang="zh-CN" altLang="en-US" sz="3200" b="1" dirty="0">
                <a:solidFill>
                  <a:schemeClr val="folHlink"/>
                </a:solidFill>
                <a:latin typeface="Times New Roman" panose="02020603050405020304" pitchFamily="2" charset="0"/>
                <a:ea typeface="宋体" panose="02010600030101010101" pitchFamily="2" charset="-122"/>
              </a:rPr>
              <a:t>广义表形式</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图</a:t>
            </a:r>
            <a:r>
              <a:rPr lang="en-US" altLang="x-none" sz="2800" b="1" dirty="0">
                <a:latin typeface="Times New Roman" panose="02020603050405020304" pitchFamily="2" charset="0"/>
                <a:ea typeface="宋体" panose="02010600030101010101" pitchFamily="2" charset="-122"/>
              </a:rPr>
              <a:t>6-2(b)</a:t>
            </a:r>
            <a:r>
              <a:rPr lang="zh-CN" altLang="en-US" sz="2800" b="1" dirty="0">
                <a:latin typeface="Times New Roman" panose="02020603050405020304" pitchFamily="2" charset="0"/>
                <a:ea typeface="宋体" panose="02010600030101010101" pitchFamily="2" charset="-122"/>
              </a:rPr>
              <a:t>是树的广义表形式。</a:t>
            </a:r>
            <a:endParaRPr lang="zh-CN" altLang="en-US" sz="2800" b="1" dirty="0">
              <a:latin typeface="Times New Roman" panose="02020603050405020304" pitchFamily="2" charset="0"/>
              <a:ea typeface="宋体" panose="02010600030101010101" pitchFamily="2" charset="-122"/>
            </a:endParaRPr>
          </a:p>
          <a:p>
            <a:pPr marL="381000" lvl="1" indent="0" eaLnBrk="1" hangingPunct="1">
              <a:lnSpc>
                <a:spcPct val="110000"/>
              </a:lnSpc>
              <a:spcBef>
                <a:spcPct val="20000"/>
              </a:spcBef>
            </a:pPr>
            <a:r>
              <a:rPr lang="zh-CN" altLang="en-US" sz="3200" b="1" dirty="0">
                <a:latin typeface="Times New Roman" panose="02020603050405020304" pitchFamily="2" charset="0"/>
                <a:ea typeface="宋体" panose="02010600030101010101" pitchFamily="2" charset="-122"/>
              </a:rPr>
              <a:t>⑷  </a:t>
            </a:r>
            <a:r>
              <a:rPr lang="zh-CN" altLang="en-US" sz="3200" b="1" dirty="0">
                <a:solidFill>
                  <a:schemeClr val="folHlink"/>
                </a:solidFill>
                <a:latin typeface="Times New Roman" panose="02020603050405020304" pitchFamily="2" charset="0"/>
                <a:ea typeface="宋体" panose="02010600030101010101" pitchFamily="2" charset="-122"/>
              </a:rPr>
              <a:t>凹入法表示形式</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见</a:t>
            </a:r>
            <a:r>
              <a:rPr lang="en-US" altLang="x-none" sz="2800" b="1" dirty="0">
                <a:latin typeface="Times New Roman" panose="02020603050405020304" pitchFamily="2" charset="0"/>
                <a:ea typeface="宋体" panose="02010600030101010101" pitchFamily="2" charset="-122"/>
              </a:rPr>
              <a:t>P</a:t>
            </a:r>
            <a:r>
              <a:rPr lang="en-US" altLang="x-none" sz="2800" b="1" baseline="-20000" dirty="0">
                <a:latin typeface="Times New Roman" panose="02020603050405020304" pitchFamily="2" charset="0"/>
                <a:ea typeface="宋体" panose="02010600030101010101" pitchFamily="2" charset="-122"/>
              </a:rPr>
              <a:t>120</a:t>
            </a:r>
            <a:endParaRPr lang="en-US" altLang="x-none" sz="2800" b="1" baseline="-20000"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树的表示方法的多样化说明了树结构的重要性。</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1" name="文本框 368641"/>
          <p:cNvSpPr txBox="1"/>
          <p:nvPr/>
        </p:nvSpPr>
        <p:spPr>
          <a:xfrm>
            <a:off x="1676400" y="231775"/>
            <a:ext cx="8812213" cy="6331585"/>
          </a:xfrm>
          <a:prstGeom prst="rect">
            <a:avLst/>
          </a:prstGeom>
          <a:noFill/>
          <a:ln w="9525">
            <a:noFill/>
          </a:ln>
        </p:spPr>
        <p:txBody>
          <a:bodyPr anchor="t">
            <a:spAutoFit/>
          </a:bodyPr>
          <a:p>
            <a:pPr>
              <a:spcBef>
                <a:spcPct val="10000"/>
              </a:spcBef>
            </a:pPr>
            <a:r>
              <a:rPr lang="en-US" altLang="x-none" sz="3600" b="1" dirty="0">
                <a:solidFill>
                  <a:schemeClr val="folHlink"/>
                </a:solidFill>
                <a:latin typeface="Times New Roman" panose="02020603050405020304" pitchFamily="2" charset="0"/>
                <a:ea typeface="宋体" panose="02010600030101010101" pitchFamily="2" charset="-122"/>
              </a:rPr>
              <a:t>2  </a:t>
            </a:r>
            <a:r>
              <a:rPr lang="zh-CN" altLang="en-US" sz="3600" b="1" dirty="0">
                <a:solidFill>
                  <a:schemeClr val="folHlink"/>
                </a:solidFill>
                <a:latin typeface="Times New Roman" panose="02020603050405020304" pitchFamily="2" charset="0"/>
                <a:ea typeface="楷体_GB2312" pitchFamily="1" charset="-122"/>
              </a:rPr>
              <a:t>中序线索化二叉树</a:t>
            </a:r>
            <a:endParaRPr lang="zh-CN" altLang="en-US" sz="3600" b="1" dirty="0">
              <a:solidFill>
                <a:schemeClr val="folHlink"/>
              </a:solidFill>
              <a:latin typeface="Times New Roman" panose="02020603050405020304" pitchFamily="2" charset="0"/>
              <a:ea typeface="楷体_GB2312" pitchFamily="1" charset="-122"/>
            </a:endParaRPr>
          </a:p>
          <a:p>
            <a:pPr>
              <a:spcBef>
                <a:spcPct val="10000"/>
              </a:spcBef>
            </a:pPr>
            <a:r>
              <a:rPr lang="en-US" altLang="x-none" sz="2800" b="1" dirty="0">
                <a:latin typeface="Times New Roman" panose="02020603050405020304" pitchFamily="2" charset="0"/>
                <a:ea typeface="宋体" panose="02010600030101010101" pitchFamily="2" charset="-122"/>
              </a:rPr>
              <a:t>void inorder_Threading(BiThrNode *T)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 {  BiThrNode  *stack[MAX_NODE];</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BiThrNode</a:t>
            </a:r>
            <a:r>
              <a:rPr lang="en-US" altLang="x-none" sz="2800"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*last=NULL, *p=T ;</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int top=0 ;</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while  (p!=NULL||top&gt;0)</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if  (p!=NULL)  {  stack[++top]=p;  p=p-&gt;Lchild;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else</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p=stack[top--]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(p-&gt;Lchild!=NULL)  p-&gt;Ltag=0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else  {  p-&gt;Ltag=1 ;  p-&gt;Lchild!=last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(last!=NULL)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(last-&gt;Rchild!=NULL) last-&gt;Rtag=0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5" name="文本框 369665"/>
          <p:cNvSpPr txBox="1"/>
          <p:nvPr/>
        </p:nvSpPr>
        <p:spPr>
          <a:xfrm>
            <a:off x="1676400" y="231775"/>
            <a:ext cx="8812213" cy="3365500"/>
          </a:xfrm>
          <a:prstGeom prst="rect">
            <a:avLst/>
          </a:prstGeom>
          <a:noFill/>
          <a:ln w="9525">
            <a:noFill/>
          </a:ln>
        </p:spPr>
        <p:txBody>
          <a:bodyPr anchor="t">
            <a:spAutoFit/>
          </a:bodyPr>
          <a:p>
            <a:pPr marL="1435100" lvl="4" indent="0" eaLnBrk="1" hangingPunct="1">
              <a:spcBef>
                <a:spcPct val="1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else {  last-&gt;Rtag=1 ; last-&gt;Rchild!=p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last=p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P=p-&gt;Rchild;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last-&gt;Rtag=1;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最后一个结点是叶子结点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90" name="标题 370689"/>
          <p:cNvSpPr>
            <a:spLocks noGrp="1"/>
          </p:cNvSpPr>
          <p:nvPr>
            <p:ph type="ctrTitle" sz="quarter"/>
          </p:nvPr>
        </p:nvSpPr>
        <p:spPr>
          <a:xfrm>
            <a:off x="2757488" y="441325"/>
            <a:ext cx="6723063" cy="755650"/>
          </a:xfrm>
        </p:spPr>
        <p:txBody>
          <a:bodyPr lIns="92075" tIns="46038" rIns="92075" bIns="46038" anchor="b"/>
          <a:p>
            <a:pPr defTabSz="914400" fontAlgn="base"/>
            <a:r>
              <a:rPr lang="en-US" altLang="x-none" b="1" strike="noStrike" kern="1200" baseline="0" noProof="1" dirty="0">
                <a:latin typeface="Times New Roman" panose="02020603050405020304" pitchFamily="2" charset="0"/>
                <a:ea typeface="宋体" panose="02010600030101010101" pitchFamily="2" charset="-122"/>
              </a:rPr>
              <a:t>6.4.2</a:t>
            </a:r>
            <a:r>
              <a:rPr lang="en-US" altLang="x-none" b="1" strike="noStrike" kern="1200" baseline="0" noProof="1" dirty="0">
                <a:latin typeface="宋体" panose="02010600030101010101" pitchFamily="2" charset="-122"/>
                <a:ea typeface="宋体" panose="02010600030101010101" pitchFamily="2" charset="-122"/>
              </a:rPr>
              <a:t>  </a:t>
            </a:r>
            <a:r>
              <a:rPr lang="zh-CN" altLang="en-US" b="1" strike="noStrike" kern="1200" baseline="0" noProof="1" dirty="0">
                <a:latin typeface="楷体_GB2312" pitchFamily="1" charset="-122"/>
                <a:ea typeface="楷体_GB2312" pitchFamily="1" charset="-122"/>
              </a:rPr>
              <a:t>线索二叉树的遍历</a:t>
            </a:r>
            <a:endParaRPr lang="zh-CN" altLang="en-US" b="1" strike="noStrike" kern="1200" baseline="0" noProof="1" dirty="0">
              <a:latin typeface="楷体_GB2312" pitchFamily="1" charset="-122"/>
              <a:ea typeface="楷体_GB2312" pitchFamily="1" charset="-122"/>
            </a:endParaRPr>
          </a:p>
        </p:txBody>
      </p:sp>
      <p:sp>
        <p:nvSpPr>
          <p:cNvPr id="324610" name="副标题 370690"/>
          <p:cNvSpPr>
            <a:spLocks noGrp="1"/>
          </p:cNvSpPr>
          <p:nvPr>
            <p:ph type="subTitle" sz="quarter" idx="1"/>
          </p:nvPr>
        </p:nvSpPr>
        <p:spPr>
          <a:xfrm>
            <a:off x="1676400" y="1343025"/>
            <a:ext cx="8839200" cy="2517775"/>
          </a:xfrm>
        </p:spPr>
        <p:txBody>
          <a:bodyPr lIns="92075" tIns="46038" rIns="92075" bIns="46038" anchor="ctr"/>
          <a:p>
            <a:pPr algn="l" defTabSz="914400">
              <a:lnSpc>
                <a:spcPct val="110000"/>
              </a:lnSpc>
              <a:buSzPct val="80000"/>
            </a:pPr>
            <a:r>
              <a:rPr lang="en-US" altLang="zh-CN" sz="2800" b="1" kern="1200" baseline="0">
                <a:solidFill>
                  <a:schemeClr val="folHlink"/>
                </a:solidFill>
                <a:latin typeface="+mn-lt"/>
                <a:ea typeface="+mn-ea"/>
                <a:cs typeface="+mn-cs"/>
              </a:rPr>
              <a:t>        </a:t>
            </a:r>
            <a:r>
              <a:rPr lang="zh-CN" altLang="en-US" sz="2800" b="1" kern="1200" baseline="0">
                <a:latin typeface="+mn-lt"/>
                <a:ea typeface="+mn-ea"/>
                <a:cs typeface="+mn-cs"/>
              </a:rPr>
              <a:t>在线索二叉树中，由于有线索存在，在某些情况下可以方便地找到指定结点在某种遍历序列中的直接前驱或直接后继。此外，在线索二叉树上进行某种遍历比在一般的二叉树上进行这种遍历要容易得多，不需要设置堆栈，且算法十分简洁。</a:t>
            </a:r>
            <a:endParaRPr lang="zh-CN" altLang="en-US" sz="2800" b="1" kern="1200" baseline="0">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5633" name="文本框 371713"/>
          <p:cNvSpPr txBox="1"/>
          <p:nvPr/>
        </p:nvSpPr>
        <p:spPr>
          <a:xfrm>
            <a:off x="1676400" y="231775"/>
            <a:ext cx="8812213" cy="4436110"/>
          </a:xfrm>
          <a:prstGeom prst="rect">
            <a:avLst/>
          </a:prstGeom>
          <a:noFill/>
          <a:ln w="9525">
            <a:noFill/>
          </a:ln>
        </p:spPr>
        <p:txBody>
          <a:bodyPr anchor="t">
            <a:spAutoFit/>
          </a:bodyPr>
          <a:p>
            <a:pPr>
              <a:spcBef>
                <a:spcPct val="10000"/>
              </a:spcBef>
            </a:pPr>
            <a:r>
              <a:rPr lang="en-US" altLang="x-none" sz="3600" b="1" dirty="0">
                <a:solidFill>
                  <a:schemeClr val="folHlink"/>
                </a:solidFill>
                <a:latin typeface="Times New Roman" panose="02020603050405020304" pitchFamily="2" charset="0"/>
                <a:ea typeface="宋体" panose="02010600030101010101" pitchFamily="2" charset="-122"/>
              </a:rPr>
              <a:t>1  </a:t>
            </a:r>
            <a:r>
              <a:rPr lang="zh-CN" altLang="en-US" sz="3600" b="1" dirty="0">
                <a:solidFill>
                  <a:schemeClr val="folHlink"/>
                </a:solidFill>
                <a:latin typeface="Times New Roman" panose="02020603050405020304" pitchFamily="2" charset="0"/>
                <a:ea typeface="楷体_GB2312" pitchFamily="1" charset="-122"/>
              </a:rPr>
              <a:t>先序线索二叉树的先序遍历</a:t>
            </a:r>
            <a:endParaRPr lang="zh-CN" altLang="en-US" sz="3600" b="1" dirty="0">
              <a:solidFill>
                <a:schemeClr val="folHlink"/>
              </a:solidFill>
              <a:latin typeface="Times New Roman" panose="02020603050405020304" pitchFamily="2" charset="0"/>
              <a:ea typeface="楷体_GB2312" pitchFamily="1" charset="-122"/>
            </a:endParaRPr>
          </a:p>
          <a:p>
            <a:pPr>
              <a:spcBef>
                <a:spcPct val="10000"/>
              </a:spcBef>
            </a:pPr>
            <a:r>
              <a:rPr lang="en-US" altLang="x-none" sz="2800" b="1" dirty="0">
                <a:latin typeface="Times New Roman" panose="02020603050405020304" pitchFamily="2" charset="0"/>
                <a:ea typeface="宋体" panose="02010600030101010101" pitchFamily="2" charset="-122"/>
              </a:rPr>
              <a:t>void preorder_Thread_bt(BiThrNode *T)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 {  BiThrNode  *p=T ;</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while (p!=NULL)</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    {  visit(p-&gt;data)</a:t>
            </a:r>
            <a:r>
              <a:rPr lang="en-US" altLang="x-none" sz="2800"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(p-&gt;Ltag==0)  p=p-&gt;Lchild ;</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        else  p=p-&gt;Rchild</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6657" name="文本框 372737"/>
          <p:cNvSpPr txBox="1"/>
          <p:nvPr/>
        </p:nvSpPr>
        <p:spPr>
          <a:xfrm>
            <a:off x="1676400" y="231775"/>
            <a:ext cx="8812213" cy="6331585"/>
          </a:xfrm>
          <a:prstGeom prst="rect">
            <a:avLst/>
          </a:prstGeom>
          <a:noFill/>
          <a:ln w="9525">
            <a:noFill/>
          </a:ln>
        </p:spPr>
        <p:txBody>
          <a:bodyPr anchor="t">
            <a:spAutoFit/>
          </a:bodyPr>
          <a:p>
            <a:pPr>
              <a:spcBef>
                <a:spcPct val="10000"/>
              </a:spcBef>
            </a:pPr>
            <a:r>
              <a:rPr lang="en-US" altLang="x-none" sz="3600" b="1" dirty="0">
                <a:solidFill>
                  <a:schemeClr val="folHlink"/>
                </a:solidFill>
                <a:latin typeface="Times New Roman" panose="02020603050405020304" pitchFamily="2" charset="0"/>
                <a:ea typeface="宋体" panose="02010600030101010101" pitchFamily="2" charset="-122"/>
              </a:rPr>
              <a:t>2  </a:t>
            </a:r>
            <a:r>
              <a:rPr lang="zh-CN" altLang="en-US" sz="3600" b="1" dirty="0">
                <a:solidFill>
                  <a:schemeClr val="folHlink"/>
                </a:solidFill>
                <a:latin typeface="Times New Roman" panose="02020603050405020304" pitchFamily="2" charset="0"/>
                <a:ea typeface="楷体_GB2312" pitchFamily="1" charset="-122"/>
              </a:rPr>
              <a:t>中序线索二叉树的中序遍历</a:t>
            </a:r>
            <a:endParaRPr lang="zh-CN" altLang="en-US" sz="3600" b="1" dirty="0">
              <a:solidFill>
                <a:schemeClr val="folHlink"/>
              </a:solidFill>
              <a:latin typeface="Times New Roman" panose="02020603050405020304" pitchFamily="2" charset="0"/>
              <a:ea typeface="楷体_GB2312" pitchFamily="1" charset="-122"/>
            </a:endParaRPr>
          </a:p>
          <a:p>
            <a:pPr>
              <a:spcBef>
                <a:spcPct val="10000"/>
              </a:spcBef>
            </a:pPr>
            <a:r>
              <a:rPr lang="en-US" altLang="x-none" sz="2800" b="1" dirty="0">
                <a:latin typeface="Times New Roman" panose="02020603050405020304" pitchFamily="2" charset="0"/>
                <a:ea typeface="宋体" panose="02010600030101010101" pitchFamily="2" charset="-122"/>
              </a:rPr>
              <a:t>void inorder_Thread_bt(BiThrNode *T)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 {  BiThrNode  *p ;</a:t>
            </a:r>
            <a:endParaRPr lang="en-US" altLang="x-none" sz="2800" b="1" dirty="0">
              <a:latin typeface="Times New Roman" panose="02020603050405020304" pitchFamily="2" charset="0"/>
              <a:ea typeface="宋体" panose="02010600030101010101" pitchFamily="2" charset="-122"/>
            </a:endParaRPr>
          </a:p>
          <a:p>
            <a:pPr marL="722630" lvl="2" indent="0" eaLnBrk="1" hangingPunct="1">
              <a:spcBef>
                <a:spcPct val="10000"/>
              </a:spcBef>
            </a:pPr>
            <a:r>
              <a:rPr lang="en-US" altLang="x-none" sz="2800" b="1" dirty="0">
                <a:latin typeface="Times New Roman" panose="02020603050405020304" pitchFamily="2" charset="0"/>
                <a:ea typeface="宋体" panose="02010600030101010101" pitchFamily="2" charset="-122"/>
              </a:rPr>
              <a:t>if  (T!=NULL)</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   p=T;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while  (p-&gt;Ltag==0</a:t>
            </a:r>
            <a:r>
              <a:rPr lang="en-US" altLang="x-none" sz="2800"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p=p-&gt;Lchild;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寻找最左的结点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while  (p!=NULL)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visit(p-&gt;data)</a:t>
            </a:r>
            <a:r>
              <a:rPr lang="en-US" altLang="x-none" sz="2800"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if  (p-&gt;Rtag==1)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p=p-&gt;Rchild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通过右线索找到后继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else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否则，右子树的最左结点为后继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  p=p-&gt;Rchild ;</a:t>
            </a:r>
            <a:r>
              <a:rPr lang="en-US" altLang="x-none" sz="2800" dirty="0">
                <a:latin typeface="Times New Roman" panose="02020603050405020304" pitchFamily="2" charset="0"/>
                <a:ea typeface="宋体" panose="02010600030101010101" pitchFamily="2" charset="-122"/>
              </a:rPr>
              <a:t> </a:t>
            </a:r>
            <a:endParaRPr lang="en-US" altLang="x-none" sz="2800" dirty="0">
              <a:latin typeface="Times New Roman" panose="02020603050405020304" pitchFamily="2"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81" name="文本框 373761"/>
          <p:cNvSpPr txBox="1"/>
          <p:nvPr/>
        </p:nvSpPr>
        <p:spPr>
          <a:xfrm>
            <a:off x="1676400" y="231775"/>
            <a:ext cx="8812213" cy="2417445"/>
          </a:xfrm>
          <a:prstGeom prst="rect">
            <a:avLst/>
          </a:prstGeom>
          <a:noFill/>
          <a:ln w="9525">
            <a:noFill/>
          </a:ln>
        </p:spPr>
        <p:txBody>
          <a:bodyPr anchor="t">
            <a:spAutoFit/>
          </a:bodyPr>
          <a:p>
            <a:pPr marL="1435100" lvl="4" indent="0" eaLnBrk="1" hangingPunct="1">
              <a:spcBef>
                <a:spcPct val="10000"/>
              </a:spcBef>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while (p-&gt;Ltag==0 )  p=p-&gt;Lchild;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4786" name="标题 374785"/>
          <p:cNvSpPr>
            <a:spLocks noGrp="1"/>
          </p:cNvSpPr>
          <p:nvPr>
            <p:ph type="title"/>
          </p:nvPr>
        </p:nvSpPr>
        <p:spPr>
          <a:xfrm>
            <a:off x="3282950" y="138113"/>
            <a:ext cx="5334000" cy="914400"/>
          </a:xfrm>
        </p:spPr>
        <p:txBody>
          <a:bodyPr lIns="92075" tIns="46038" rIns="92075" bIns="46038" anchor="ctr"/>
          <a:p>
            <a:pPr fontAlgn="base"/>
            <a:r>
              <a:rPr lang="en-US" altLang="x-none" sz="5400" b="1" strike="noStrike" noProof="1" dirty="0">
                <a:latin typeface="Times New Roman" panose="02020603050405020304" pitchFamily="2" charset="0"/>
              </a:rPr>
              <a:t>6.5</a:t>
            </a:r>
            <a:r>
              <a:rPr lang="en-US" altLang="x-none" sz="5400" b="1" strike="noStrike" noProof="1" dirty="0"/>
              <a:t>  </a:t>
            </a:r>
            <a:r>
              <a:rPr lang="zh-CN" altLang="en-US" sz="5400" b="1" strike="noStrike" noProof="1" dirty="0">
                <a:ea typeface="楷体_GB2312" pitchFamily="1" charset="-122"/>
              </a:rPr>
              <a:t>树与森林</a:t>
            </a:r>
            <a:endParaRPr lang="zh-CN" altLang="en-US" sz="5400" b="1" strike="noStrike" noProof="1" dirty="0">
              <a:ea typeface="楷体_GB2312" pitchFamily="1" charset="-122"/>
            </a:endParaRPr>
          </a:p>
        </p:txBody>
      </p:sp>
      <p:sp>
        <p:nvSpPr>
          <p:cNvPr id="328706" name="矩形 374786"/>
          <p:cNvSpPr/>
          <p:nvPr/>
        </p:nvSpPr>
        <p:spPr>
          <a:xfrm>
            <a:off x="1676400" y="1268413"/>
            <a:ext cx="8812213" cy="1087437"/>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本节将讨论树的存储结构、树及森林与二叉树之间的相互转换、树的遍历等。</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5810" name="标题 375809"/>
          <p:cNvSpPr>
            <a:spLocks noGrp="1"/>
          </p:cNvSpPr>
          <p:nvPr>
            <p:ph type="title"/>
          </p:nvPr>
        </p:nvSpPr>
        <p:spPr>
          <a:xfrm>
            <a:off x="3282950" y="138113"/>
            <a:ext cx="6053138" cy="842963"/>
          </a:xfrm>
        </p:spPr>
        <p:txBody>
          <a:bodyPr lIns="92075" tIns="46038" rIns="92075" bIns="46038" anchor="ctr"/>
          <a:p>
            <a:pPr fontAlgn="base"/>
            <a:r>
              <a:rPr lang="en-US" altLang="x-none" b="1" strike="noStrike" noProof="1" dirty="0">
                <a:latin typeface="Times New Roman" panose="02020603050405020304" pitchFamily="2" charset="0"/>
              </a:rPr>
              <a:t>6.5.1  </a:t>
            </a:r>
            <a:r>
              <a:rPr lang="zh-CN" altLang="en-US" sz="4800" b="1" strike="noStrike" noProof="1" dirty="0">
                <a:ea typeface="楷体_GB2312" pitchFamily="1" charset="-122"/>
              </a:rPr>
              <a:t>树的存储结构</a:t>
            </a:r>
            <a:endParaRPr lang="zh-CN" altLang="en-US" sz="4800" b="1" strike="noStrike" noProof="1" dirty="0">
              <a:ea typeface="楷体_GB2312" pitchFamily="1" charset="-122"/>
            </a:endParaRPr>
          </a:p>
        </p:txBody>
      </p:sp>
      <p:sp>
        <p:nvSpPr>
          <p:cNvPr id="329730" name="矩形 375810"/>
          <p:cNvSpPr/>
          <p:nvPr/>
        </p:nvSpPr>
        <p:spPr>
          <a:xfrm>
            <a:off x="1676400" y="1196975"/>
            <a:ext cx="8812213" cy="566102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树的存储结构根据应用的不同而不同</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4000" b="1" dirty="0">
                <a:solidFill>
                  <a:schemeClr val="tx2"/>
                </a:solidFill>
                <a:latin typeface="Times New Roman" panose="02020603050405020304" pitchFamily="2" charset="0"/>
                <a:ea typeface="宋体" panose="02010600030101010101" pitchFamily="2" charset="-122"/>
              </a:rPr>
              <a:t>1  </a:t>
            </a:r>
            <a:r>
              <a:rPr lang="zh-CN" altLang="en-US" sz="4000" b="1" dirty="0">
                <a:solidFill>
                  <a:schemeClr val="tx2"/>
                </a:solidFill>
                <a:latin typeface="Times New Roman" panose="02020603050405020304" pitchFamily="2" charset="0"/>
                <a:ea typeface="楷体_GB2312" pitchFamily="1" charset="-122"/>
              </a:rPr>
              <a:t>双亲表示法</a:t>
            </a:r>
            <a:r>
              <a:rPr lang="en-US" altLang="x-none" sz="4000" b="1" dirty="0">
                <a:latin typeface="Times New Roman" panose="02020603050405020304" pitchFamily="2" charset="0"/>
                <a:ea typeface="楷体_GB2312" pitchFamily="1" charset="-122"/>
              </a:rPr>
              <a:t>(</a:t>
            </a:r>
            <a:r>
              <a:rPr lang="zh-CN" altLang="en-US" sz="4000" b="1" dirty="0">
                <a:solidFill>
                  <a:schemeClr val="folHlink"/>
                </a:solidFill>
                <a:latin typeface="楷体_GB2312" pitchFamily="1" charset="-122"/>
                <a:ea typeface="楷体_GB2312" pitchFamily="1" charset="-122"/>
              </a:rPr>
              <a:t>顺序存储结构</a:t>
            </a:r>
            <a:r>
              <a:rPr lang="en-US" altLang="x-none" sz="4000" b="1" dirty="0">
                <a:latin typeface="Times New Roman" panose="02020603050405020304" pitchFamily="2" charset="0"/>
                <a:ea typeface="楷体_GB2312" pitchFamily="1" charset="-122"/>
              </a:rPr>
              <a:t>)</a:t>
            </a:r>
            <a:endParaRPr lang="en-US" altLang="x-none" sz="4000" b="1" dirty="0">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en-US" altLang="x-none"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用一组连续的存储空间来存储树的结点</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同时在每个结点中附加一个</a:t>
            </a:r>
            <a:r>
              <a:rPr lang="zh-CN" altLang="en-US" sz="2800" b="1" dirty="0">
                <a:solidFill>
                  <a:schemeClr val="folHlink"/>
                </a:solidFill>
                <a:latin typeface="Times New Roman" panose="02020603050405020304" pitchFamily="2" charset="0"/>
                <a:ea typeface="宋体" panose="02010600030101010101" pitchFamily="2" charset="-122"/>
              </a:rPr>
              <a:t>指示器</a:t>
            </a:r>
            <a:r>
              <a:rPr lang="en-US" altLang="x-none"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整数域</a:t>
            </a:r>
            <a:r>
              <a:rPr lang="en-US" altLang="x-none" sz="2800" b="1" dirty="0">
                <a:solidFill>
                  <a:schemeClr val="folHlink"/>
                </a:solidFill>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用以指示双亲结点的位置</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下标值</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。数组元素及数组的类型定义如下</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#define MAX_SIZE  100</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struct PTNode</a:t>
            </a:r>
            <a:endParaRPr lang="en-US" altLang="x-none" sz="2800" b="1" dirty="0">
              <a:latin typeface="Times New Roman" panose="02020603050405020304" pitchFamily="2" charset="0"/>
              <a:ea typeface="宋体" panose="02010600030101010101" pitchFamily="2" charset="-122"/>
            </a:endParaRPr>
          </a:p>
          <a:p>
            <a:pPr marL="35433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ElemType  data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int  parent ;</a:t>
            </a:r>
            <a:endParaRPr lang="en-US" altLang="x-none" sz="2800" b="1" dirty="0">
              <a:latin typeface="Times New Roman" panose="02020603050405020304" pitchFamily="2" charset="0"/>
              <a:ea typeface="宋体" panose="02010600030101010101" pitchFamily="2" charset="-122"/>
            </a:endParaRPr>
          </a:p>
          <a:p>
            <a:pPr marL="35433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}PTNode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3" name="文本框 376833"/>
          <p:cNvSpPr txBox="1"/>
          <p:nvPr/>
        </p:nvSpPr>
        <p:spPr>
          <a:xfrm>
            <a:off x="1676400" y="149225"/>
            <a:ext cx="5791200" cy="5733415"/>
          </a:xfrm>
          <a:prstGeom prst="rect">
            <a:avLst/>
          </a:prstGeom>
          <a:noFill/>
          <a:ln w="9525">
            <a:noFill/>
          </a:ln>
        </p:spPr>
        <p:txBody>
          <a:bodyPr anchor="t">
            <a:spAutoFit/>
          </a:bodyPr>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struct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PTNode  Nodes[MAX_SIZE]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int  root;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根结点位置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int  num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结点数   *</a:t>
            </a:r>
            <a:r>
              <a:rPr lang="en-US" altLang="x-none" sz="24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}Ptree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图</a:t>
            </a:r>
            <a:r>
              <a:rPr lang="en-US" altLang="x-none" sz="2800" b="1" dirty="0">
                <a:latin typeface="Times New Roman" panose="02020603050405020304" pitchFamily="2" charset="0"/>
                <a:ea typeface="宋体" panose="02010600030101010101" pitchFamily="2" charset="-122"/>
              </a:rPr>
              <a:t>6-13</a:t>
            </a:r>
            <a:r>
              <a:rPr lang="zh-CN" altLang="en-US" sz="2800" b="1" dirty="0">
                <a:latin typeface="Times New Roman" panose="02020603050405020304" pitchFamily="2" charset="0"/>
                <a:ea typeface="宋体" panose="02010600030101010101" pitchFamily="2" charset="-122"/>
              </a:rPr>
              <a:t>所示是一棵树及其双亲表示的存储结构</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这种存储结构利用了任一结点的父结点唯一的性质</a:t>
            </a:r>
            <a:r>
              <a:rPr lang="zh-CN" altLang="en-US" sz="2800" b="1" dirty="0">
                <a:latin typeface="宋体" panose="02010600030101010101" pitchFamily="2" charset="-122"/>
                <a:ea typeface="宋体" panose="02010600030101010101" pitchFamily="2" charset="-122"/>
              </a:rPr>
              <a:t>。可以方便地直接找到</a:t>
            </a:r>
            <a:r>
              <a:rPr lang="zh-CN" altLang="en-US" sz="2800" b="1" dirty="0">
                <a:latin typeface="Times New Roman" panose="02020603050405020304" pitchFamily="2" charset="0"/>
                <a:ea typeface="宋体" panose="02010600030101010101" pitchFamily="2" charset="-122"/>
              </a:rPr>
              <a:t>任一结点的父结点</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但求结点的子结点时需要扫描整个数组</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330754" name="组合 376834"/>
          <p:cNvGrpSpPr/>
          <p:nvPr/>
        </p:nvGrpSpPr>
        <p:grpSpPr>
          <a:xfrm>
            <a:off x="7391400" y="179388"/>
            <a:ext cx="2987675" cy="6276975"/>
            <a:chOff x="0" y="0"/>
            <a:chExt cx="1882" cy="3954"/>
          </a:xfrm>
        </p:grpSpPr>
        <p:grpSp>
          <p:nvGrpSpPr>
            <p:cNvPr id="330755" name="组合 376835"/>
            <p:cNvGrpSpPr/>
            <p:nvPr/>
          </p:nvGrpSpPr>
          <p:grpSpPr>
            <a:xfrm>
              <a:off x="157" y="0"/>
              <a:ext cx="1723" cy="1519"/>
              <a:chOff x="0" y="0"/>
              <a:chExt cx="1849" cy="1712"/>
            </a:xfrm>
          </p:grpSpPr>
          <p:sp>
            <p:nvSpPr>
              <p:cNvPr id="330756" name="椭圆 376836"/>
              <p:cNvSpPr/>
              <p:nvPr/>
            </p:nvSpPr>
            <p:spPr>
              <a:xfrm>
                <a:off x="1280" y="975"/>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30757" name="椭圆 376837"/>
              <p:cNvSpPr/>
              <p:nvPr/>
            </p:nvSpPr>
            <p:spPr>
              <a:xfrm>
                <a:off x="928" y="1455"/>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30758" name="椭圆 376838"/>
              <p:cNvSpPr/>
              <p:nvPr/>
            </p:nvSpPr>
            <p:spPr>
              <a:xfrm>
                <a:off x="1256" y="1455"/>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30759" name="椭圆 376839"/>
              <p:cNvSpPr/>
              <p:nvPr/>
            </p:nvSpPr>
            <p:spPr>
              <a:xfrm>
                <a:off x="1600" y="1463"/>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330760" name="直接连接符 376840"/>
              <p:cNvSpPr/>
              <p:nvPr/>
            </p:nvSpPr>
            <p:spPr>
              <a:xfrm flipH="1">
                <a:off x="1072" y="1175"/>
                <a:ext cx="227" cy="272"/>
              </a:xfrm>
              <a:prstGeom prst="line">
                <a:avLst/>
              </a:prstGeom>
              <a:ln w="9525" cap="flat" cmpd="sng">
                <a:solidFill>
                  <a:schemeClr val="tx1"/>
                </a:solidFill>
                <a:prstDash val="solid"/>
                <a:round/>
                <a:headEnd type="none" w="med" len="med"/>
                <a:tailEnd type="none" w="med" len="med"/>
              </a:ln>
            </p:spPr>
          </p:sp>
          <p:sp>
            <p:nvSpPr>
              <p:cNvPr id="330761" name="直接连接符 376841"/>
              <p:cNvSpPr/>
              <p:nvPr/>
            </p:nvSpPr>
            <p:spPr>
              <a:xfrm>
                <a:off x="1392" y="1215"/>
                <a:ext cx="0" cy="240"/>
              </a:xfrm>
              <a:prstGeom prst="line">
                <a:avLst/>
              </a:prstGeom>
              <a:ln w="9525" cap="flat" cmpd="sng">
                <a:solidFill>
                  <a:schemeClr val="tx1"/>
                </a:solidFill>
                <a:prstDash val="solid"/>
                <a:round/>
                <a:headEnd type="none" w="med" len="med"/>
                <a:tailEnd type="none" w="med" len="med"/>
              </a:ln>
            </p:spPr>
          </p:sp>
          <p:sp>
            <p:nvSpPr>
              <p:cNvPr id="330762" name="直接连接符 376842"/>
              <p:cNvSpPr/>
              <p:nvPr/>
            </p:nvSpPr>
            <p:spPr>
              <a:xfrm>
                <a:off x="1496" y="1199"/>
                <a:ext cx="227" cy="272"/>
              </a:xfrm>
              <a:prstGeom prst="line">
                <a:avLst/>
              </a:prstGeom>
              <a:ln w="9525" cap="flat" cmpd="sng">
                <a:solidFill>
                  <a:schemeClr val="tx1"/>
                </a:solidFill>
                <a:prstDash val="solid"/>
                <a:round/>
                <a:headEnd type="none" w="med" len="med"/>
                <a:tailEnd type="none" w="med" len="med"/>
              </a:ln>
            </p:spPr>
          </p:sp>
          <p:sp>
            <p:nvSpPr>
              <p:cNvPr id="330763" name="椭圆 376843"/>
              <p:cNvSpPr/>
              <p:nvPr/>
            </p:nvSpPr>
            <p:spPr>
              <a:xfrm>
                <a:off x="616" y="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R</a:t>
                </a:r>
                <a:endParaRPr lang="en-US" altLang="x-none" sz="2400" dirty="0">
                  <a:latin typeface="Times New Roman" panose="02020603050405020304" pitchFamily="2" charset="0"/>
                  <a:ea typeface="宋体" panose="02010600030101010101" pitchFamily="2" charset="-122"/>
                </a:endParaRPr>
              </a:p>
            </p:txBody>
          </p:sp>
          <p:sp>
            <p:nvSpPr>
              <p:cNvPr id="330764" name="椭圆 376844"/>
              <p:cNvSpPr/>
              <p:nvPr/>
            </p:nvSpPr>
            <p:spPr>
              <a:xfrm>
                <a:off x="264" y="48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30765" name="椭圆 376845"/>
              <p:cNvSpPr/>
              <p:nvPr/>
            </p:nvSpPr>
            <p:spPr>
              <a:xfrm>
                <a:off x="592" y="480"/>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30766" name="椭圆 376846"/>
              <p:cNvSpPr/>
              <p:nvPr/>
            </p:nvSpPr>
            <p:spPr>
              <a:xfrm>
                <a:off x="944" y="488"/>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30767" name="直接连接符 376847"/>
              <p:cNvSpPr/>
              <p:nvPr/>
            </p:nvSpPr>
            <p:spPr>
              <a:xfrm flipH="1">
                <a:off x="408" y="200"/>
                <a:ext cx="227" cy="272"/>
              </a:xfrm>
              <a:prstGeom prst="line">
                <a:avLst/>
              </a:prstGeom>
              <a:ln w="9525" cap="flat" cmpd="sng">
                <a:solidFill>
                  <a:schemeClr val="tx1"/>
                </a:solidFill>
                <a:prstDash val="solid"/>
                <a:round/>
                <a:headEnd type="none" w="med" len="med"/>
                <a:tailEnd type="none" w="med" len="med"/>
              </a:ln>
            </p:spPr>
          </p:sp>
          <p:sp>
            <p:nvSpPr>
              <p:cNvPr id="330768" name="直接连接符 376848"/>
              <p:cNvSpPr/>
              <p:nvPr/>
            </p:nvSpPr>
            <p:spPr>
              <a:xfrm>
                <a:off x="728" y="240"/>
                <a:ext cx="0" cy="240"/>
              </a:xfrm>
              <a:prstGeom prst="line">
                <a:avLst/>
              </a:prstGeom>
              <a:ln w="9525" cap="flat" cmpd="sng">
                <a:solidFill>
                  <a:schemeClr val="tx1"/>
                </a:solidFill>
                <a:prstDash val="solid"/>
                <a:round/>
                <a:headEnd type="none" w="med" len="med"/>
                <a:tailEnd type="none" w="med" len="med"/>
              </a:ln>
            </p:spPr>
          </p:sp>
          <p:sp>
            <p:nvSpPr>
              <p:cNvPr id="330769" name="直接连接符 376849"/>
              <p:cNvSpPr/>
              <p:nvPr/>
            </p:nvSpPr>
            <p:spPr>
              <a:xfrm>
                <a:off x="832" y="224"/>
                <a:ext cx="227" cy="272"/>
              </a:xfrm>
              <a:prstGeom prst="line">
                <a:avLst/>
              </a:prstGeom>
              <a:ln w="9525" cap="flat" cmpd="sng">
                <a:solidFill>
                  <a:schemeClr val="tx1"/>
                </a:solidFill>
                <a:prstDash val="solid"/>
                <a:round/>
                <a:headEnd type="none" w="med" len="med"/>
                <a:tailEnd type="none" w="med" len="med"/>
              </a:ln>
            </p:spPr>
          </p:sp>
          <p:sp>
            <p:nvSpPr>
              <p:cNvPr id="330770" name="椭圆 376850"/>
              <p:cNvSpPr/>
              <p:nvPr/>
            </p:nvSpPr>
            <p:spPr>
              <a:xfrm>
                <a:off x="0" y="968"/>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30771" name="椭圆 376851"/>
              <p:cNvSpPr/>
              <p:nvPr/>
            </p:nvSpPr>
            <p:spPr>
              <a:xfrm>
                <a:off x="513" y="984"/>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30772" name="直接连接符 376852"/>
              <p:cNvSpPr/>
              <p:nvPr/>
            </p:nvSpPr>
            <p:spPr>
              <a:xfrm flipH="1">
                <a:off x="130" y="688"/>
                <a:ext cx="159" cy="272"/>
              </a:xfrm>
              <a:prstGeom prst="line">
                <a:avLst/>
              </a:prstGeom>
              <a:ln w="9525" cap="flat" cmpd="sng">
                <a:solidFill>
                  <a:schemeClr val="tx1"/>
                </a:solidFill>
                <a:prstDash val="solid"/>
                <a:round/>
                <a:headEnd type="none" w="med" len="med"/>
                <a:tailEnd type="none" w="med" len="med"/>
              </a:ln>
            </p:spPr>
          </p:sp>
          <p:sp>
            <p:nvSpPr>
              <p:cNvPr id="330773" name="直接连接符 376853"/>
              <p:cNvSpPr/>
              <p:nvPr/>
            </p:nvSpPr>
            <p:spPr>
              <a:xfrm>
                <a:off x="465" y="704"/>
                <a:ext cx="159" cy="272"/>
              </a:xfrm>
              <a:prstGeom prst="line">
                <a:avLst/>
              </a:prstGeom>
              <a:ln w="9525" cap="flat" cmpd="sng">
                <a:solidFill>
                  <a:schemeClr val="tx1"/>
                </a:solidFill>
                <a:prstDash val="solid"/>
                <a:round/>
                <a:headEnd type="none" w="med" len="med"/>
                <a:tailEnd type="none" w="med" len="med"/>
              </a:ln>
            </p:spPr>
          </p:sp>
          <p:sp>
            <p:nvSpPr>
              <p:cNvPr id="330774" name="直接连接符 376854"/>
              <p:cNvSpPr/>
              <p:nvPr/>
            </p:nvSpPr>
            <p:spPr>
              <a:xfrm>
                <a:off x="1150" y="704"/>
                <a:ext cx="227" cy="272"/>
              </a:xfrm>
              <a:prstGeom prst="line">
                <a:avLst/>
              </a:prstGeom>
              <a:ln w="9525" cap="flat" cmpd="sng">
                <a:solidFill>
                  <a:schemeClr val="tx1"/>
                </a:solidFill>
                <a:prstDash val="solid"/>
                <a:round/>
                <a:headEnd type="none" w="med" len="med"/>
                <a:tailEnd type="none" w="med" len="med"/>
              </a:ln>
            </p:spPr>
          </p:sp>
        </p:grpSp>
        <p:sp>
          <p:nvSpPr>
            <p:cNvPr id="330775" name="矩形 376855"/>
            <p:cNvSpPr/>
            <p:nvPr/>
          </p:nvSpPr>
          <p:spPr>
            <a:xfrm>
              <a:off x="0" y="3727"/>
              <a:ext cx="1882"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6-13  </a:t>
              </a:r>
              <a:r>
                <a:rPr lang="zh-CN" altLang="en-US" sz="2000" b="1" dirty="0">
                  <a:latin typeface="Times New Roman" panose="02020603050405020304" pitchFamily="2" charset="0"/>
                  <a:ea typeface="宋体" panose="02010600030101010101" pitchFamily="2" charset="-122"/>
                </a:rPr>
                <a:t>树的双亲存储结构</a:t>
              </a:r>
              <a:endParaRPr lang="zh-CN" altLang="en-US" sz="2000" b="1" dirty="0">
                <a:latin typeface="Times New Roman" panose="02020603050405020304" pitchFamily="2" charset="0"/>
                <a:ea typeface="宋体" panose="02010600030101010101" pitchFamily="2" charset="-122"/>
              </a:endParaRPr>
            </a:p>
          </p:txBody>
        </p:sp>
        <p:grpSp>
          <p:nvGrpSpPr>
            <p:cNvPr id="330776" name="组合 376856"/>
            <p:cNvGrpSpPr/>
            <p:nvPr/>
          </p:nvGrpSpPr>
          <p:grpSpPr>
            <a:xfrm>
              <a:off x="454" y="1659"/>
              <a:ext cx="793" cy="1972"/>
              <a:chOff x="0" y="0"/>
              <a:chExt cx="816" cy="2048"/>
            </a:xfrm>
          </p:grpSpPr>
          <p:grpSp>
            <p:nvGrpSpPr>
              <p:cNvPr id="330777" name="组合 376857"/>
              <p:cNvGrpSpPr/>
              <p:nvPr/>
            </p:nvGrpSpPr>
            <p:grpSpPr>
              <a:xfrm>
                <a:off x="0" y="0"/>
                <a:ext cx="816" cy="2040"/>
                <a:chOff x="0" y="0"/>
                <a:chExt cx="826" cy="2048"/>
              </a:xfrm>
            </p:grpSpPr>
            <p:grpSp>
              <p:nvGrpSpPr>
                <p:cNvPr id="330778" name="组合 376858"/>
                <p:cNvGrpSpPr/>
                <p:nvPr/>
              </p:nvGrpSpPr>
              <p:grpSpPr>
                <a:xfrm>
                  <a:off x="7" y="0"/>
                  <a:ext cx="819" cy="212"/>
                  <a:chOff x="0" y="0"/>
                  <a:chExt cx="819" cy="212"/>
                </a:xfrm>
              </p:grpSpPr>
              <p:sp>
                <p:nvSpPr>
                  <p:cNvPr id="330779" name="矩形 376859"/>
                  <p:cNvSpPr/>
                  <p:nvPr/>
                </p:nvSpPr>
                <p:spPr>
                  <a:xfrm>
                    <a:off x="275" y="8"/>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R   -1</a:t>
                    </a:r>
                    <a:endParaRPr lang="en-US" altLang="x-none" sz="2400" dirty="0">
                      <a:latin typeface="Times New Roman" panose="02020603050405020304" pitchFamily="2" charset="0"/>
                      <a:ea typeface="宋体" panose="02010600030101010101" pitchFamily="2" charset="-122"/>
                    </a:endParaRPr>
                  </a:p>
                </p:txBody>
              </p:sp>
              <p:sp>
                <p:nvSpPr>
                  <p:cNvPr id="330780" name="矩形 376860"/>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a:t>
                    </a:r>
                    <a:endParaRPr lang="en-US" altLang="x-none" sz="2400" dirty="0">
                      <a:latin typeface="Times New Roman" panose="02020603050405020304" pitchFamily="2" charset="0"/>
                      <a:ea typeface="宋体" panose="02010600030101010101" pitchFamily="2" charset="-122"/>
                    </a:endParaRPr>
                  </a:p>
                </p:txBody>
              </p:sp>
            </p:grpSp>
            <p:grpSp>
              <p:nvGrpSpPr>
                <p:cNvPr id="330781" name="组合 376861"/>
                <p:cNvGrpSpPr/>
                <p:nvPr/>
              </p:nvGrpSpPr>
              <p:grpSpPr>
                <a:xfrm>
                  <a:off x="2" y="208"/>
                  <a:ext cx="819" cy="208"/>
                  <a:chOff x="0" y="0"/>
                  <a:chExt cx="819" cy="208"/>
                </a:xfrm>
              </p:grpSpPr>
              <p:sp>
                <p:nvSpPr>
                  <p:cNvPr id="330782" name="矩形 376862"/>
                  <p:cNvSpPr/>
                  <p:nvPr/>
                </p:nvSpPr>
                <p:spPr>
                  <a:xfrm>
                    <a:off x="275" y="4"/>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    0</a:t>
                    </a:r>
                    <a:endParaRPr lang="en-US" altLang="x-none" sz="2400" dirty="0">
                      <a:latin typeface="Times New Roman" panose="02020603050405020304" pitchFamily="2" charset="0"/>
                      <a:ea typeface="宋体" panose="02010600030101010101" pitchFamily="2" charset="-122"/>
                    </a:endParaRPr>
                  </a:p>
                </p:txBody>
              </p:sp>
              <p:sp>
                <p:nvSpPr>
                  <p:cNvPr id="330783" name="矩形 376863"/>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grpSp>
            <p:grpSp>
              <p:nvGrpSpPr>
                <p:cNvPr id="330784" name="组合 376864"/>
                <p:cNvGrpSpPr/>
                <p:nvPr/>
              </p:nvGrpSpPr>
              <p:grpSpPr>
                <a:xfrm>
                  <a:off x="2" y="412"/>
                  <a:ext cx="819" cy="208"/>
                  <a:chOff x="0" y="0"/>
                  <a:chExt cx="819" cy="208"/>
                </a:xfrm>
              </p:grpSpPr>
              <p:sp>
                <p:nvSpPr>
                  <p:cNvPr id="330785" name="矩形 376865"/>
                  <p:cNvSpPr/>
                  <p:nvPr/>
                </p:nvSpPr>
                <p:spPr>
                  <a:xfrm>
                    <a:off x="275" y="4"/>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    0</a:t>
                    </a:r>
                    <a:endParaRPr lang="en-US" altLang="x-none" sz="2400" dirty="0">
                      <a:latin typeface="Times New Roman" panose="02020603050405020304" pitchFamily="2" charset="0"/>
                      <a:ea typeface="宋体" panose="02010600030101010101" pitchFamily="2" charset="-122"/>
                    </a:endParaRPr>
                  </a:p>
                </p:txBody>
              </p:sp>
              <p:sp>
                <p:nvSpPr>
                  <p:cNvPr id="330786" name="矩形 376866"/>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grpSp>
            <p:grpSp>
              <p:nvGrpSpPr>
                <p:cNvPr id="330787" name="组合 376867"/>
                <p:cNvGrpSpPr/>
                <p:nvPr/>
              </p:nvGrpSpPr>
              <p:grpSpPr>
                <a:xfrm>
                  <a:off x="2" y="620"/>
                  <a:ext cx="819" cy="208"/>
                  <a:chOff x="0" y="0"/>
                  <a:chExt cx="819" cy="208"/>
                </a:xfrm>
              </p:grpSpPr>
              <p:sp>
                <p:nvSpPr>
                  <p:cNvPr id="330788" name="矩形 376868"/>
                  <p:cNvSpPr/>
                  <p:nvPr/>
                </p:nvSpPr>
                <p:spPr>
                  <a:xfrm>
                    <a:off x="275" y="4"/>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    0</a:t>
                    </a:r>
                    <a:endParaRPr lang="en-US" altLang="x-none" sz="2400" dirty="0">
                      <a:latin typeface="Times New Roman" panose="02020603050405020304" pitchFamily="2" charset="0"/>
                      <a:ea typeface="宋体" panose="02010600030101010101" pitchFamily="2" charset="-122"/>
                    </a:endParaRPr>
                  </a:p>
                </p:txBody>
              </p:sp>
              <p:sp>
                <p:nvSpPr>
                  <p:cNvPr id="330789" name="矩形 376869"/>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grpSp>
            <p:grpSp>
              <p:nvGrpSpPr>
                <p:cNvPr id="330790" name="组合 376870"/>
                <p:cNvGrpSpPr/>
                <p:nvPr/>
              </p:nvGrpSpPr>
              <p:grpSpPr>
                <a:xfrm>
                  <a:off x="2" y="820"/>
                  <a:ext cx="819" cy="212"/>
                  <a:chOff x="0" y="0"/>
                  <a:chExt cx="819" cy="212"/>
                </a:xfrm>
              </p:grpSpPr>
              <p:sp>
                <p:nvSpPr>
                  <p:cNvPr id="330791" name="矩形 376871"/>
                  <p:cNvSpPr/>
                  <p:nvPr/>
                </p:nvSpPr>
                <p:spPr>
                  <a:xfrm>
                    <a:off x="275" y="8"/>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    1</a:t>
                    </a:r>
                    <a:endParaRPr lang="en-US" altLang="x-none" sz="2400" dirty="0">
                      <a:latin typeface="Times New Roman" panose="02020603050405020304" pitchFamily="2" charset="0"/>
                      <a:ea typeface="宋体" panose="02010600030101010101" pitchFamily="2" charset="-122"/>
                    </a:endParaRPr>
                  </a:p>
                </p:txBody>
              </p:sp>
              <p:sp>
                <p:nvSpPr>
                  <p:cNvPr id="330792" name="矩形 376872"/>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grpSp>
            <p:grpSp>
              <p:nvGrpSpPr>
                <p:cNvPr id="330793" name="组合 376873"/>
                <p:cNvGrpSpPr/>
                <p:nvPr/>
              </p:nvGrpSpPr>
              <p:grpSpPr>
                <a:xfrm>
                  <a:off x="5" y="1028"/>
                  <a:ext cx="819" cy="208"/>
                  <a:chOff x="0" y="0"/>
                  <a:chExt cx="819" cy="208"/>
                </a:xfrm>
              </p:grpSpPr>
              <p:sp>
                <p:nvSpPr>
                  <p:cNvPr id="330794" name="矩形 376874"/>
                  <p:cNvSpPr/>
                  <p:nvPr/>
                </p:nvSpPr>
                <p:spPr>
                  <a:xfrm>
                    <a:off x="275" y="4"/>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    1</a:t>
                    </a:r>
                    <a:endParaRPr lang="en-US" altLang="x-none" sz="2400" dirty="0">
                      <a:latin typeface="Times New Roman" panose="02020603050405020304" pitchFamily="2" charset="0"/>
                      <a:ea typeface="宋体" panose="02010600030101010101" pitchFamily="2" charset="-122"/>
                    </a:endParaRPr>
                  </a:p>
                </p:txBody>
              </p:sp>
              <p:sp>
                <p:nvSpPr>
                  <p:cNvPr id="330795" name="矩形 376875"/>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grpSp>
            <p:grpSp>
              <p:nvGrpSpPr>
                <p:cNvPr id="330796" name="组合 376876"/>
                <p:cNvGrpSpPr/>
                <p:nvPr/>
              </p:nvGrpSpPr>
              <p:grpSpPr>
                <a:xfrm>
                  <a:off x="5" y="1232"/>
                  <a:ext cx="819" cy="208"/>
                  <a:chOff x="0" y="0"/>
                  <a:chExt cx="819" cy="208"/>
                </a:xfrm>
              </p:grpSpPr>
              <p:sp>
                <p:nvSpPr>
                  <p:cNvPr id="330797" name="矩形 376877"/>
                  <p:cNvSpPr/>
                  <p:nvPr/>
                </p:nvSpPr>
                <p:spPr>
                  <a:xfrm>
                    <a:off x="275" y="4"/>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     3</a:t>
                    </a:r>
                    <a:endParaRPr lang="en-US" altLang="x-none" sz="2400" dirty="0">
                      <a:latin typeface="Times New Roman" panose="02020603050405020304" pitchFamily="2" charset="0"/>
                      <a:ea typeface="宋体" panose="02010600030101010101" pitchFamily="2" charset="-122"/>
                    </a:endParaRPr>
                  </a:p>
                </p:txBody>
              </p:sp>
              <p:sp>
                <p:nvSpPr>
                  <p:cNvPr id="330798" name="矩形 376878"/>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grpSp>
            <p:grpSp>
              <p:nvGrpSpPr>
                <p:cNvPr id="330799" name="组合 376879"/>
                <p:cNvGrpSpPr/>
                <p:nvPr/>
              </p:nvGrpSpPr>
              <p:grpSpPr>
                <a:xfrm>
                  <a:off x="5" y="1432"/>
                  <a:ext cx="819" cy="208"/>
                  <a:chOff x="0" y="0"/>
                  <a:chExt cx="819" cy="208"/>
                </a:xfrm>
              </p:grpSpPr>
              <p:sp>
                <p:nvSpPr>
                  <p:cNvPr id="330800" name="矩形 376880"/>
                  <p:cNvSpPr/>
                  <p:nvPr/>
                </p:nvSpPr>
                <p:spPr>
                  <a:xfrm>
                    <a:off x="275" y="4"/>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    6</a:t>
                    </a:r>
                    <a:endParaRPr lang="en-US" altLang="x-none" sz="2400" dirty="0">
                      <a:latin typeface="Times New Roman" panose="02020603050405020304" pitchFamily="2" charset="0"/>
                      <a:ea typeface="宋体" panose="02010600030101010101" pitchFamily="2" charset="-122"/>
                    </a:endParaRPr>
                  </a:p>
                </p:txBody>
              </p:sp>
              <p:sp>
                <p:nvSpPr>
                  <p:cNvPr id="330801" name="矩形 376881"/>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grpSp>
            <p:grpSp>
              <p:nvGrpSpPr>
                <p:cNvPr id="330802" name="组合 376882"/>
                <p:cNvGrpSpPr/>
                <p:nvPr/>
              </p:nvGrpSpPr>
              <p:grpSpPr>
                <a:xfrm>
                  <a:off x="5" y="1632"/>
                  <a:ext cx="819" cy="212"/>
                  <a:chOff x="0" y="0"/>
                  <a:chExt cx="819" cy="212"/>
                </a:xfrm>
              </p:grpSpPr>
              <p:sp>
                <p:nvSpPr>
                  <p:cNvPr id="330803" name="矩形 376883"/>
                  <p:cNvSpPr/>
                  <p:nvPr/>
                </p:nvSpPr>
                <p:spPr>
                  <a:xfrm>
                    <a:off x="275" y="8"/>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    6</a:t>
                    </a:r>
                    <a:endParaRPr lang="en-US" altLang="x-none" sz="2400" dirty="0">
                      <a:latin typeface="Times New Roman" panose="02020603050405020304" pitchFamily="2" charset="0"/>
                      <a:ea typeface="宋体" panose="02010600030101010101" pitchFamily="2" charset="-122"/>
                    </a:endParaRPr>
                  </a:p>
                </p:txBody>
              </p:sp>
              <p:sp>
                <p:nvSpPr>
                  <p:cNvPr id="330804" name="矩形 376884"/>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grpSp>
            <p:grpSp>
              <p:nvGrpSpPr>
                <p:cNvPr id="330805" name="组合 376885"/>
                <p:cNvGrpSpPr/>
                <p:nvPr/>
              </p:nvGrpSpPr>
              <p:grpSpPr>
                <a:xfrm>
                  <a:off x="0" y="1840"/>
                  <a:ext cx="819" cy="208"/>
                  <a:chOff x="0" y="0"/>
                  <a:chExt cx="819" cy="208"/>
                </a:xfrm>
              </p:grpSpPr>
              <p:sp>
                <p:nvSpPr>
                  <p:cNvPr id="330806" name="矩形 376886"/>
                  <p:cNvSpPr/>
                  <p:nvPr/>
                </p:nvSpPr>
                <p:spPr>
                  <a:xfrm>
                    <a:off x="275" y="4"/>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     6</a:t>
                    </a:r>
                    <a:endParaRPr lang="en-US" altLang="x-none" sz="2400" dirty="0">
                      <a:latin typeface="Times New Roman" panose="02020603050405020304" pitchFamily="2" charset="0"/>
                      <a:ea typeface="宋体" panose="02010600030101010101" pitchFamily="2" charset="-122"/>
                    </a:endParaRPr>
                  </a:p>
                </p:txBody>
              </p:sp>
              <p:sp>
                <p:nvSpPr>
                  <p:cNvPr id="330807" name="矩形 376887"/>
                  <p:cNvSpPr/>
                  <p:nvPr/>
                </p:nvSpPr>
                <p:spPr>
                  <a:xfrm>
                    <a:off x="0" y="0"/>
                    <a:ext cx="227"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9</a:t>
                    </a:r>
                    <a:endParaRPr lang="en-US" altLang="x-none" sz="2400" dirty="0">
                      <a:latin typeface="Times New Roman" panose="02020603050405020304" pitchFamily="2" charset="0"/>
                      <a:ea typeface="宋体" panose="02010600030101010101" pitchFamily="2" charset="-122"/>
                    </a:endParaRPr>
                  </a:p>
                </p:txBody>
              </p:sp>
            </p:grpSp>
          </p:grpSp>
          <p:sp>
            <p:nvSpPr>
              <p:cNvPr id="330808" name="直接连接符 376888"/>
              <p:cNvSpPr/>
              <p:nvPr/>
            </p:nvSpPr>
            <p:spPr>
              <a:xfrm>
                <a:off x="567" y="8"/>
                <a:ext cx="0" cy="2040"/>
              </a:xfrm>
              <a:prstGeom prst="line">
                <a:avLst/>
              </a:prstGeom>
              <a:ln w="9525" cap="flat" cmpd="sng">
                <a:solidFill>
                  <a:schemeClr val="tx1"/>
                </a:solidFill>
                <a:prstDash val="solid"/>
                <a:round/>
                <a:headEnd type="none" w="med" len="med"/>
                <a:tailEnd type="none" w="med" len="med"/>
              </a:ln>
            </p:spPr>
          </p:sp>
        </p:gr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7" name="矩形 377857"/>
          <p:cNvSpPr/>
          <p:nvPr/>
        </p:nvSpPr>
        <p:spPr>
          <a:xfrm>
            <a:off x="1676400" y="188913"/>
            <a:ext cx="8812213" cy="6376987"/>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4000" b="1" dirty="0">
                <a:solidFill>
                  <a:schemeClr val="tx2"/>
                </a:solidFill>
                <a:latin typeface="Times New Roman" panose="02020603050405020304" pitchFamily="2" charset="0"/>
                <a:ea typeface="宋体" panose="02010600030101010101" pitchFamily="2" charset="-122"/>
              </a:rPr>
              <a:t>2  </a:t>
            </a:r>
            <a:r>
              <a:rPr lang="zh-CN" altLang="en-US" sz="4000" b="1" dirty="0">
                <a:solidFill>
                  <a:schemeClr val="tx2"/>
                </a:solidFill>
                <a:latin typeface="Times New Roman" panose="02020603050405020304" pitchFamily="2" charset="0"/>
                <a:ea typeface="楷体_GB2312" pitchFamily="1" charset="-122"/>
              </a:rPr>
              <a:t>孩子链表表示法</a:t>
            </a:r>
            <a:endParaRPr lang="zh-CN" altLang="en-US" sz="4000" b="1" dirty="0">
              <a:solidFill>
                <a:schemeClr val="tx2"/>
              </a:solidFill>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32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树中每个结点有多个指针域，每个指针指向其一棵子树的根结点</a:t>
            </a:r>
            <a:r>
              <a:rPr lang="zh-CN" altLang="en-US" sz="2800" b="1" dirty="0">
                <a:latin typeface="宋体" panose="02010600030101010101" pitchFamily="2" charset="-122"/>
                <a:ea typeface="宋体" panose="02010600030101010101" pitchFamily="2" charset="-122"/>
              </a:rPr>
              <a:t>。有</a:t>
            </a:r>
            <a:r>
              <a:rPr lang="zh-CN" altLang="en-US" sz="2800" b="1" dirty="0">
                <a:latin typeface="Times New Roman" panose="02020603050405020304" pitchFamily="2" charset="0"/>
                <a:ea typeface="宋体" panose="02010600030101010101" pitchFamily="2" charset="-122"/>
              </a:rPr>
              <a:t>两种结点结构</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3600" b="1" dirty="0">
                <a:solidFill>
                  <a:schemeClr val="folHlink"/>
                </a:solidFill>
                <a:latin typeface="Times New Roman" panose="02020603050405020304" pitchFamily="2" charset="0"/>
                <a:ea typeface="宋体" panose="02010600030101010101" pitchFamily="2" charset="-122"/>
              </a:rPr>
              <a:t>⑴  </a:t>
            </a:r>
            <a:r>
              <a:rPr lang="zh-CN" altLang="en-US" sz="3600" b="1" dirty="0">
                <a:solidFill>
                  <a:schemeClr val="folHlink"/>
                </a:solidFill>
                <a:latin typeface="Times New Roman" panose="02020603050405020304" pitchFamily="2" charset="0"/>
                <a:ea typeface="楷体_GB2312" pitchFamily="1" charset="-122"/>
              </a:rPr>
              <a:t>定长结点结构</a:t>
            </a:r>
            <a:endParaRPr lang="zh-CN" altLang="en-US" sz="3600" b="1" dirty="0">
              <a:solidFill>
                <a:schemeClr val="folHlink"/>
              </a:solidFill>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32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指针域的数目就是树的度</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其特点是</a:t>
            </a:r>
            <a:r>
              <a:rPr lang="zh-CN" altLang="en-US" sz="2800" b="1" dirty="0">
                <a:latin typeface="Times New Roman" panose="02020603050405020304" pitchFamily="2" charset="0"/>
                <a:ea typeface="宋体" panose="02010600030101010101" pitchFamily="2" charset="-122"/>
              </a:rPr>
              <a:t>：链表结构简单，但指针域的浪费明显</a:t>
            </a:r>
            <a:r>
              <a:rPr lang="zh-CN" altLang="en-US" sz="2800" b="1" dirty="0">
                <a:latin typeface="宋体" panose="02010600030101010101" pitchFamily="2" charset="-122"/>
                <a:ea typeface="宋体" panose="02010600030101010101" pitchFamily="2" charset="-122"/>
              </a:rPr>
              <a:t>。结点结构如图</a:t>
            </a:r>
            <a:r>
              <a:rPr lang="en-US" altLang="x-none" sz="2800" b="1" dirty="0">
                <a:latin typeface="Times New Roman" panose="02020603050405020304" pitchFamily="2" charset="0"/>
                <a:ea typeface="宋体" panose="02010600030101010101" pitchFamily="2" charset="-122"/>
              </a:rPr>
              <a:t>6-14(a) </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在一棵有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个结点，度为</a:t>
            </a:r>
            <a:r>
              <a:rPr lang="en-US" altLang="x-none" sz="2800" b="1" dirty="0">
                <a:latin typeface="Times New Roman" panose="02020603050405020304" pitchFamily="2" charset="0"/>
                <a:ea typeface="宋体" panose="02010600030101010101" pitchFamily="2" charset="-122"/>
              </a:rPr>
              <a:t>k</a:t>
            </a:r>
            <a:r>
              <a:rPr lang="zh-CN" altLang="en-US" sz="2800" b="1" dirty="0">
                <a:latin typeface="Times New Roman" panose="02020603050405020304" pitchFamily="2" charset="0"/>
                <a:ea typeface="宋体" panose="02010600030101010101" pitchFamily="2" charset="-122"/>
              </a:rPr>
              <a:t>的树中必有</a:t>
            </a:r>
            <a:r>
              <a:rPr lang="en-US" altLang="x-none" sz="2800" b="1" dirty="0">
                <a:latin typeface="Times New Roman" panose="02020603050405020304" pitchFamily="2" charset="0"/>
                <a:ea typeface="宋体" panose="02010600030101010101" pitchFamily="2" charset="-122"/>
              </a:rPr>
              <a:t>n(k-1)+1</a:t>
            </a:r>
            <a:r>
              <a:rPr lang="zh-CN" altLang="en-US" sz="2800" b="1" dirty="0">
                <a:latin typeface="Times New Roman" panose="02020603050405020304" pitchFamily="2" charset="0"/>
                <a:ea typeface="宋体" panose="02010600030101010101" pitchFamily="2" charset="-122"/>
              </a:rPr>
              <a:t>空指针域</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3600" b="1" dirty="0">
                <a:solidFill>
                  <a:schemeClr val="folHlink"/>
                </a:solidFill>
                <a:latin typeface="Times New Roman" panose="02020603050405020304" pitchFamily="2" charset="0"/>
                <a:ea typeface="宋体" panose="02010600030101010101" pitchFamily="2" charset="-122"/>
              </a:rPr>
              <a:t>⑵  </a:t>
            </a:r>
            <a:r>
              <a:rPr lang="zh-CN" altLang="en-US" sz="3600" b="1" dirty="0">
                <a:solidFill>
                  <a:schemeClr val="folHlink"/>
                </a:solidFill>
                <a:latin typeface="Times New Roman" panose="02020603050405020304" pitchFamily="2" charset="0"/>
                <a:ea typeface="楷体_GB2312" pitchFamily="1" charset="-122"/>
              </a:rPr>
              <a:t>不定长结点结构</a:t>
            </a:r>
            <a:endParaRPr lang="zh-CN" altLang="en-US" sz="3600" b="1" dirty="0">
              <a:solidFill>
                <a:schemeClr val="folHlink"/>
              </a:solidFill>
              <a:latin typeface="Times New Roman" panose="02020603050405020304" pitchFamily="2" charset="0"/>
              <a:ea typeface="楷体_GB2312" pitchFamily="1" charset="-122"/>
            </a:endParaRPr>
          </a:p>
          <a:p>
            <a:pPr>
              <a:lnSpc>
                <a:spcPct val="110000"/>
              </a:lnSpc>
              <a:spcBef>
                <a:spcPct val="20000"/>
              </a:spcBef>
            </a:pPr>
            <a:r>
              <a:rPr lang="zh-CN" altLang="en-US" sz="24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树中每个结点的指针域数量不同，是该结点的度，如图</a:t>
            </a:r>
            <a:r>
              <a:rPr lang="en-US" altLang="x-none" sz="2800" b="1" dirty="0">
                <a:latin typeface="Times New Roman" panose="02020603050405020304" pitchFamily="2" charset="0"/>
                <a:ea typeface="宋体" panose="02010600030101010101" pitchFamily="2" charset="-122"/>
              </a:rPr>
              <a:t>6-14(b) </a:t>
            </a:r>
            <a:r>
              <a:rPr lang="zh-CN" altLang="en-US" sz="2800" b="1" dirty="0">
                <a:latin typeface="Times New Roman" panose="02020603050405020304" pitchFamily="2" charset="0"/>
                <a:ea typeface="宋体" panose="02010600030101010101" pitchFamily="2" charset="-122"/>
              </a:rPr>
              <a:t>所示。没有多余的指针域，但操作不便。</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9073" name="组合 305153"/>
          <p:cNvGrpSpPr/>
          <p:nvPr/>
        </p:nvGrpSpPr>
        <p:grpSpPr>
          <a:xfrm>
            <a:off x="1798638" y="228600"/>
            <a:ext cx="8640762" cy="4038600"/>
            <a:chOff x="0" y="0"/>
            <a:chExt cx="5443" cy="2544"/>
          </a:xfrm>
        </p:grpSpPr>
        <p:sp>
          <p:nvSpPr>
            <p:cNvPr id="259074" name="矩形 305154"/>
            <p:cNvSpPr/>
            <p:nvPr/>
          </p:nvSpPr>
          <p:spPr>
            <a:xfrm>
              <a:off x="1555" y="2304"/>
              <a:ext cx="1776"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树的表示</a:t>
              </a:r>
              <a:r>
                <a:rPr lang="zh-CN" altLang="en-US" sz="2000" b="1" dirty="0">
                  <a:latin typeface="Times New Roman" panose="02020603050405020304" pitchFamily="2" charset="0"/>
                  <a:ea typeface="宋体" panose="02010600030101010101" pitchFamily="2" charset="-122"/>
                </a:rPr>
                <a:t>形式</a:t>
              </a:r>
              <a:endParaRPr lang="zh-CN" altLang="en-US" sz="2000" b="1" dirty="0">
                <a:latin typeface="Arial" panose="020B0604020202020204" pitchFamily="34" charset="0"/>
                <a:ea typeface="宋体" panose="02010600030101010101" pitchFamily="2" charset="-122"/>
              </a:endParaRPr>
            </a:p>
          </p:txBody>
        </p:sp>
        <p:grpSp>
          <p:nvGrpSpPr>
            <p:cNvPr id="259075" name="组合 305155"/>
            <p:cNvGrpSpPr/>
            <p:nvPr/>
          </p:nvGrpSpPr>
          <p:grpSpPr>
            <a:xfrm>
              <a:off x="0" y="0"/>
              <a:ext cx="5443" cy="2352"/>
              <a:chOff x="0" y="0"/>
              <a:chExt cx="5443" cy="2352"/>
            </a:xfrm>
          </p:grpSpPr>
          <p:sp>
            <p:nvSpPr>
              <p:cNvPr id="305157" name="矩形 305156"/>
              <p:cNvSpPr/>
              <p:nvPr/>
            </p:nvSpPr>
            <p:spPr>
              <a:xfrm>
                <a:off x="3427" y="2112"/>
                <a:ext cx="1536" cy="240"/>
              </a:xfrm>
              <a:prstGeom prst="rect">
                <a:avLst/>
              </a:prstGeom>
              <a:noFill/>
              <a:ln w="9525">
                <a:noFill/>
              </a:ln>
            </p:spPr>
            <p:txBody>
              <a:bodyPr lIns="92075" tIns="46038" rIns="92075" bIns="46038" anchor="ctr"/>
              <a:p>
                <a:pPr algn="ctr" eaLnBrk="0" fontAlgn="base" hangingPunct="0"/>
                <a:r>
                  <a:rPr lang="en-US" altLang="x-none" sz="2000" b="1" strike="noStrike" noProof="1" dirty="0">
                    <a:latin typeface="Times New Roman" panose="02020603050405020304" pitchFamily="2" charset="0"/>
                    <a:ea typeface="宋体" panose="02010600030101010101" pitchFamily="2" charset="-122"/>
                    <a:cs typeface="+mn-cs"/>
                  </a:rPr>
                  <a:t>(a)</a:t>
                </a:r>
                <a:r>
                  <a:rPr lang="en-US" altLang="x-none" sz="2000" b="1"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lang="zh-CN" altLang="en-US" sz="2000" b="1" strike="noStrike" noProof="1" dirty="0">
                    <a:latin typeface="宋体" panose="02010600030101010101" pitchFamily="2" charset="-122"/>
                    <a:ea typeface="宋体" panose="02010600030101010101" pitchFamily="2" charset="-122"/>
                    <a:cs typeface="+mn-cs"/>
                  </a:rPr>
                  <a:t>嵌套集合</a:t>
                </a:r>
                <a:r>
                  <a:rPr lang="zh-CN" altLang="en-US" sz="2000" b="1" strike="noStrike" noProof="1" dirty="0">
                    <a:latin typeface="Times New Roman" panose="02020603050405020304" pitchFamily="2" charset="0"/>
                    <a:ea typeface="宋体" panose="02010600030101010101" pitchFamily="2" charset="-122"/>
                    <a:cs typeface="+mn-cs"/>
                  </a:rPr>
                  <a:t>形式</a:t>
                </a:r>
                <a:endParaRPr lang="zh-CN" altLang="en-US" sz="2000" b="1" strike="noStrike" noProof="1" dirty="0">
                  <a:latin typeface="Times New Roman" panose="02020603050405020304" pitchFamily="2" charset="0"/>
                </a:endParaRPr>
              </a:p>
            </p:txBody>
          </p:sp>
          <p:sp>
            <p:nvSpPr>
              <p:cNvPr id="259077" name="矩形 305157"/>
              <p:cNvSpPr/>
              <p:nvPr/>
            </p:nvSpPr>
            <p:spPr>
              <a:xfrm>
                <a:off x="864" y="1248"/>
                <a:ext cx="1440"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   </a:t>
                </a:r>
                <a:r>
                  <a:rPr lang="zh-CN" altLang="en-US" sz="2000" b="1" dirty="0">
                    <a:latin typeface="宋体" panose="02010600030101010101" pitchFamily="2" charset="-122"/>
                    <a:ea typeface="宋体" panose="02010600030101010101" pitchFamily="2" charset="-122"/>
                  </a:rPr>
                  <a:t>广义表</a:t>
                </a:r>
                <a:r>
                  <a:rPr lang="zh-CN" altLang="en-US" sz="2000" b="1" dirty="0">
                    <a:latin typeface="Times New Roman" panose="02020603050405020304" pitchFamily="2" charset="0"/>
                    <a:ea typeface="宋体" panose="02010600030101010101" pitchFamily="2" charset="-122"/>
                  </a:rPr>
                  <a:t>形式</a:t>
                </a:r>
                <a:endParaRPr lang="zh-CN" altLang="en-US" sz="2000" b="1" dirty="0">
                  <a:latin typeface="Times New Roman" panose="02020603050405020304" pitchFamily="2" charset="0"/>
                  <a:ea typeface="宋体" panose="02010600030101010101" pitchFamily="2" charset="-122"/>
                </a:endParaRPr>
              </a:p>
            </p:txBody>
          </p:sp>
          <p:sp>
            <p:nvSpPr>
              <p:cNvPr id="259078" name="矩形 305158"/>
              <p:cNvSpPr/>
              <p:nvPr/>
            </p:nvSpPr>
            <p:spPr>
              <a:xfrm>
                <a:off x="0" y="864"/>
                <a:ext cx="2947" cy="27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(A(B(E(K,L),F),C(G(M,N)),D(H,I,J)</a:t>
                </a:r>
                <a:endParaRPr lang="en-US" altLang="x-none" sz="2400" dirty="0">
                  <a:latin typeface="Times New Roman" panose="02020603050405020304" pitchFamily="2" charset="0"/>
                  <a:ea typeface="宋体" panose="02010600030101010101" pitchFamily="2" charset="-122"/>
                </a:endParaRPr>
              </a:p>
            </p:txBody>
          </p:sp>
          <p:grpSp>
            <p:nvGrpSpPr>
              <p:cNvPr id="259079" name="组合 305159"/>
              <p:cNvGrpSpPr/>
              <p:nvPr/>
            </p:nvGrpSpPr>
            <p:grpSpPr>
              <a:xfrm>
                <a:off x="3091" y="0"/>
                <a:ext cx="2352" cy="2063"/>
                <a:chOff x="0" y="0"/>
                <a:chExt cx="2352" cy="2112"/>
              </a:xfrm>
            </p:grpSpPr>
            <p:grpSp>
              <p:nvGrpSpPr>
                <p:cNvPr id="259080" name="组合 305160"/>
                <p:cNvGrpSpPr/>
                <p:nvPr/>
              </p:nvGrpSpPr>
              <p:grpSpPr>
                <a:xfrm>
                  <a:off x="1248" y="192"/>
                  <a:ext cx="768" cy="816"/>
                  <a:chOff x="0" y="0"/>
                  <a:chExt cx="768" cy="816"/>
                </a:xfrm>
              </p:grpSpPr>
              <p:sp>
                <p:nvSpPr>
                  <p:cNvPr id="259081" name="椭圆 305161"/>
                  <p:cNvSpPr/>
                  <p:nvPr/>
                </p:nvSpPr>
                <p:spPr>
                  <a:xfrm>
                    <a:off x="144" y="301"/>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259082" name="椭圆 305162"/>
                  <p:cNvSpPr/>
                  <p:nvPr/>
                </p:nvSpPr>
                <p:spPr>
                  <a:xfrm>
                    <a:off x="445" y="301"/>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259083" name="椭圆 305163"/>
                  <p:cNvSpPr/>
                  <p:nvPr/>
                </p:nvSpPr>
                <p:spPr>
                  <a:xfrm>
                    <a:off x="288" y="541"/>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J</a:t>
                    </a:r>
                    <a:endParaRPr lang="en-US" altLang="x-none" sz="2400" dirty="0">
                      <a:latin typeface="Times New Roman" panose="02020603050405020304" pitchFamily="2" charset="0"/>
                      <a:ea typeface="宋体" panose="02010600030101010101" pitchFamily="2" charset="-122"/>
                    </a:endParaRPr>
                  </a:p>
                </p:txBody>
              </p:sp>
              <p:sp>
                <p:nvSpPr>
                  <p:cNvPr id="259084" name="椭圆 305164"/>
                  <p:cNvSpPr/>
                  <p:nvPr/>
                </p:nvSpPr>
                <p:spPr>
                  <a:xfrm>
                    <a:off x="0" y="0"/>
                    <a:ext cx="768" cy="816"/>
                  </a:xfrm>
                  <a:prstGeom prst="ellipse">
                    <a:avLst/>
                  </a:prstGeom>
                  <a:noFill/>
                  <a:ln w="9525" cap="flat" cmpd="sng">
                    <a:solidFill>
                      <a:schemeClr val="tx1"/>
                    </a:solidFill>
                    <a:prstDash val="solid"/>
                    <a:round/>
                    <a:headEnd type="none" w="med" len="med"/>
                    <a:tailEnd type="none" w="med" len="med"/>
                  </a:ln>
                </p:spPr>
                <p:txBody>
                  <a:bodyPr wrap="none" anchor="ctr"/>
                  <a:p>
                    <a:endParaRPr lang="zh-CN" altLang="en-US" sz="2400" dirty="0">
                      <a:latin typeface="Times New Roman" panose="02020603050405020304" pitchFamily="2" charset="0"/>
                      <a:ea typeface="宋体" panose="02010600030101010101" pitchFamily="2" charset="-122"/>
                    </a:endParaRPr>
                  </a:p>
                </p:txBody>
              </p:sp>
              <p:sp>
                <p:nvSpPr>
                  <p:cNvPr id="259085" name="椭圆 305165"/>
                  <p:cNvSpPr/>
                  <p:nvPr/>
                </p:nvSpPr>
                <p:spPr>
                  <a:xfrm>
                    <a:off x="268" y="48"/>
                    <a:ext cx="260" cy="227"/>
                  </a:xfrm>
                  <a:prstGeom prst="ellipse">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grpSp>
            <p:grpSp>
              <p:nvGrpSpPr>
                <p:cNvPr id="259086" name="组合 305166"/>
                <p:cNvGrpSpPr/>
                <p:nvPr/>
              </p:nvGrpSpPr>
              <p:grpSpPr>
                <a:xfrm>
                  <a:off x="48" y="480"/>
                  <a:ext cx="1152" cy="912"/>
                  <a:chOff x="0" y="0"/>
                  <a:chExt cx="1152" cy="912"/>
                </a:xfrm>
              </p:grpSpPr>
              <p:sp>
                <p:nvSpPr>
                  <p:cNvPr id="259087" name="椭圆 305167"/>
                  <p:cNvSpPr/>
                  <p:nvPr/>
                </p:nvSpPr>
                <p:spPr>
                  <a:xfrm>
                    <a:off x="816" y="493"/>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259088" name="椭圆 305168"/>
                  <p:cNvSpPr/>
                  <p:nvPr/>
                </p:nvSpPr>
                <p:spPr>
                  <a:xfrm>
                    <a:off x="781" y="192"/>
                    <a:ext cx="227" cy="227"/>
                  </a:xfrm>
                  <a:prstGeom prst="ellipse">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grpSp>
                <p:nvGrpSpPr>
                  <p:cNvPr id="259089" name="组合 305169"/>
                  <p:cNvGrpSpPr/>
                  <p:nvPr/>
                </p:nvGrpSpPr>
                <p:grpSpPr>
                  <a:xfrm>
                    <a:off x="96" y="144"/>
                    <a:ext cx="672" cy="672"/>
                    <a:chOff x="0" y="0"/>
                    <a:chExt cx="672" cy="672"/>
                  </a:xfrm>
                </p:grpSpPr>
                <p:sp>
                  <p:nvSpPr>
                    <p:cNvPr id="259090" name="椭圆 305170"/>
                    <p:cNvSpPr/>
                    <p:nvPr/>
                  </p:nvSpPr>
                  <p:spPr>
                    <a:xfrm>
                      <a:off x="96" y="288"/>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p:txBody>
                </p:sp>
                <p:sp>
                  <p:nvSpPr>
                    <p:cNvPr id="259091" name="椭圆 305171"/>
                    <p:cNvSpPr/>
                    <p:nvPr/>
                  </p:nvSpPr>
                  <p:spPr>
                    <a:xfrm>
                      <a:off x="384" y="301"/>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L</a:t>
                      </a:r>
                      <a:endParaRPr lang="en-US" altLang="x-none" sz="2400" dirty="0">
                        <a:latin typeface="Times New Roman" panose="02020603050405020304" pitchFamily="2" charset="0"/>
                        <a:ea typeface="宋体" panose="02010600030101010101" pitchFamily="2" charset="-122"/>
                      </a:endParaRPr>
                    </a:p>
                  </p:txBody>
                </p:sp>
                <p:sp>
                  <p:nvSpPr>
                    <p:cNvPr id="259092" name="椭圆 305172"/>
                    <p:cNvSpPr/>
                    <p:nvPr/>
                  </p:nvSpPr>
                  <p:spPr>
                    <a:xfrm>
                      <a:off x="0" y="0"/>
                      <a:ext cx="672" cy="672"/>
                    </a:xfrm>
                    <a:prstGeom prst="ellipse">
                      <a:avLst/>
                    </a:prstGeom>
                    <a:noFill/>
                    <a:ln w="9525" cap="flat" cmpd="sng">
                      <a:solidFill>
                        <a:schemeClr val="tx1"/>
                      </a:solidFill>
                      <a:prstDash val="solid"/>
                      <a:round/>
                      <a:headEnd type="none" w="med" len="med"/>
                      <a:tailEnd type="none" w="med" len="med"/>
                    </a:ln>
                  </p:spPr>
                  <p:txBody>
                    <a:bodyPr wrap="none" anchor="ctr"/>
                    <a:p>
                      <a:endParaRPr lang="zh-CN" altLang="en-US" sz="2400" dirty="0">
                        <a:latin typeface="Times New Roman" panose="02020603050405020304" pitchFamily="2" charset="0"/>
                        <a:ea typeface="宋体" panose="02010600030101010101" pitchFamily="2" charset="-122"/>
                      </a:endParaRPr>
                    </a:p>
                  </p:txBody>
                </p:sp>
                <p:sp>
                  <p:nvSpPr>
                    <p:cNvPr id="259093" name="椭圆 305173"/>
                    <p:cNvSpPr/>
                    <p:nvPr/>
                  </p:nvSpPr>
                  <p:spPr>
                    <a:xfrm>
                      <a:off x="240" y="48"/>
                      <a:ext cx="227" cy="227"/>
                    </a:xfrm>
                    <a:prstGeom prst="ellipse">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grpSp>
              <p:sp>
                <p:nvSpPr>
                  <p:cNvPr id="259094" name="椭圆 305174"/>
                  <p:cNvSpPr/>
                  <p:nvPr/>
                </p:nvSpPr>
                <p:spPr>
                  <a:xfrm>
                    <a:off x="0" y="0"/>
                    <a:ext cx="1152" cy="912"/>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259095" name="组合 305175"/>
                <p:cNvGrpSpPr/>
                <p:nvPr/>
              </p:nvGrpSpPr>
              <p:grpSpPr>
                <a:xfrm>
                  <a:off x="1008" y="1056"/>
                  <a:ext cx="1008" cy="912"/>
                  <a:chOff x="0" y="0"/>
                  <a:chExt cx="1008" cy="1008"/>
                </a:xfrm>
              </p:grpSpPr>
              <p:sp>
                <p:nvSpPr>
                  <p:cNvPr id="259096" name="椭圆 305176"/>
                  <p:cNvSpPr/>
                  <p:nvPr/>
                </p:nvSpPr>
                <p:spPr>
                  <a:xfrm>
                    <a:off x="432" y="48"/>
                    <a:ext cx="227" cy="227"/>
                  </a:xfrm>
                  <a:prstGeom prst="ellipse">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grpSp>
                <p:nvGrpSpPr>
                  <p:cNvPr id="259097" name="组合 305177"/>
                  <p:cNvGrpSpPr/>
                  <p:nvPr/>
                </p:nvGrpSpPr>
                <p:grpSpPr>
                  <a:xfrm>
                    <a:off x="192" y="288"/>
                    <a:ext cx="672" cy="672"/>
                    <a:chOff x="0" y="0"/>
                    <a:chExt cx="672" cy="672"/>
                  </a:xfrm>
                </p:grpSpPr>
                <p:sp>
                  <p:nvSpPr>
                    <p:cNvPr id="259098" name="椭圆 305178"/>
                    <p:cNvSpPr/>
                    <p:nvPr/>
                  </p:nvSpPr>
                  <p:spPr>
                    <a:xfrm>
                      <a:off x="96" y="288"/>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M</a:t>
                      </a:r>
                      <a:endParaRPr lang="en-US" altLang="x-none" sz="2400" dirty="0">
                        <a:latin typeface="Times New Roman" panose="02020603050405020304" pitchFamily="2" charset="0"/>
                        <a:ea typeface="宋体" panose="02010600030101010101" pitchFamily="2" charset="-122"/>
                      </a:endParaRPr>
                    </a:p>
                  </p:txBody>
                </p:sp>
                <p:sp>
                  <p:nvSpPr>
                    <p:cNvPr id="259099" name="椭圆 305179"/>
                    <p:cNvSpPr/>
                    <p:nvPr/>
                  </p:nvSpPr>
                  <p:spPr>
                    <a:xfrm>
                      <a:off x="384" y="301"/>
                      <a:ext cx="227" cy="22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N</a:t>
                      </a:r>
                      <a:endParaRPr lang="en-US" altLang="x-none" sz="2400" dirty="0">
                        <a:latin typeface="Times New Roman" panose="02020603050405020304" pitchFamily="2" charset="0"/>
                        <a:ea typeface="宋体" panose="02010600030101010101" pitchFamily="2" charset="-122"/>
                      </a:endParaRPr>
                    </a:p>
                  </p:txBody>
                </p:sp>
                <p:sp>
                  <p:nvSpPr>
                    <p:cNvPr id="259100" name="椭圆 305180"/>
                    <p:cNvSpPr/>
                    <p:nvPr/>
                  </p:nvSpPr>
                  <p:spPr>
                    <a:xfrm>
                      <a:off x="0" y="0"/>
                      <a:ext cx="672" cy="672"/>
                    </a:xfrm>
                    <a:prstGeom prst="ellipse">
                      <a:avLst/>
                    </a:prstGeom>
                    <a:noFill/>
                    <a:ln w="9525" cap="flat" cmpd="sng">
                      <a:solidFill>
                        <a:schemeClr val="tx1"/>
                      </a:solidFill>
                      <a:prstDash val="solid"/>
                      <a:round/>
                      <a:headEnd type="none" w="med" len="med"/>
                      <a:tailEnd type="none" w="med" len="med"/>
                    </a:ln>
                  </p:spPr>
                  <p:txBody>
                    <a:bodyPr wrap="none" anchor="ctr"/>
                    <a:p>
                      <a:endParaRPr lang="zh-CN" altLang="en-US" sz="2400" dirty="0">
                        <a:latin typeface="Times New Roman" panose="02020603050405020304" pitchFamily="2" charset="0"/>
                        <a:ea typeface="宋体" panose="02010600030101010101" pitchFamily="2" charset="-122"/>
                      </a:endParaRPr>
                    </a:p>
                  </p:txBody>
                </p:sp>
                <p:sp>
                  <p:nvSpPr>
                    <p:cNvPr id="259101" name="椭圆 305181"/>
                    <p:cNvSpPr/>
                    <p:nvPr/>
                  </p:nvSpPr>
                  <p:spPr>
                    <a:xfrm>
                      <a:off x="240" y="48"/>
                      <a:ext cx="227" cy="227"/>
                    </a:xfrm>
                    <a:prstGeom prst="ellipse">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grpSp>
              <p:sp>
                <p:nvSpPr>
                  <p:cNvPr id="259102" name="椭圆 305182"/>
                  <p:cNvSpPr/>
                  <p:nvPr/>
                </p:nvSpPr>
                <p:spPr>
                  <a:xfrm>
                    <a:off x="0" y="0"/>
                    <a:ext cx="1008" cy="1008"/>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259103" name="椭圆 305183"/>
                <p:cNvSpPr/>
                <p:nvPr/>
              </p:nvSpPr>
              <p:spPr>
                <a:xfrm>
                  <a:off x="0" y="0"/>
                  <a:ext cx="2352" cy="2112"/>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59104" name="椭圆 305184"/>
                <p:cNvSpPr/>
                <p:nvPr/>
              </p:nvSpPr>
              <p:spPr>
                <a:xfrm>
                  <a:off x="925" y="192"/>
                  <a:ext cx="227" cy="227"/>
                </a:xfrm>
                <a:prstGeom prst="ellipse">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grpSp>
        </p:gr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2801" name="组合 378881"/>
          <p:cNvGrpSpPr/>
          <p:nvPr/>
        </p:nvGrpSpPr>
        <p:grpSpPr>
          <a:xfrm>
            <a:off x="1703388" y="403225"/>
            <a:ext cx="8785225" cy="1296988"/>
            <a:chOff x="0" y="0"/>
            <a:chExt cx="5534" cy="817"/>
          </a:xfrm>
        </p:grpSpPr>
        <p:sp>
          <p:nvSpPr>
            <p:cNvPr id="332802" name="矩形 378882"/>
            <p:cNvSpPr/>
            <p:nvPr/>
          </p:nvSpPr>
          <p:spPr>
            <a:xfrm>
              <a:off x="1316" y="590"/>
              <a:ext cx="2448" cy="227"/>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6-14   </a:t>
              </a:r>
              <a:r>
                <a:rPr lang="zh-CN" altLang="en-US" sz="2000" b="1" dirty="0">
                  <a:latin typeface="宋体" panose="02010600030101010101" pitchFamily="2" charset="-122"/>
                  <a:ea typeface="宋体" panose="02010600030101010101" pitchFamily="2" charset="-122"/>
                </a:rPr>
                <a:t>孩子表示法的结点结构</a:t>
              </a:r>
              <a:endParaRPr lang="zh-CN" altLang="en-US" sz="2000" b="1" dirty="0">
                <a:latin typeface="Times New Roman" panose="02020603050405020304" pitchFamily="2" charset="0"/>
                <a:ea typeface="宋体" panose="02010600030101010101" pitchFamily="2" charset="-122"/>
              </a:endParaRPr>
            </a:p>
          </p:txBody>
        </p:sp>
        <p:grpSp>
          <p:nvGrpSpPr>
            <p:cNvPr id="332803" name="组合 378883"/>
            <p:cNvGrpSpPr/>
            <p:nvPr/>
          </p:nvGrpSpPr>
          <p:grpSpPr>
            <a:xfrm>
              <a:off x="0" y="0"/>
              <a:ext cx="2494" cy="526"/>
              <a:chOff x="0" y="0"/>
              <a:chExt cx="2494" cy="526"/>
            </a:xfrm>
          </p:grpSpPr>
          <p:grpSp>
            <p:nvGrpSpPr>
              <p:cNvPr id="332804" name="组合 378884"/>
              <p:cNvGrpSpPr/>
              <p:nvPr/>
            </p:nvGrpSpPr>
            <p:grpSpPr>
              <a:xfrm>
                <a:off x="0" y="0"/>
                <a:ext cx="2494" cy="248"/>
                <a:chOff x="0" y="0"/>
                <a:chExt cx="2494" cy="249"/>
              </a:xfrm>
            </p:grpSpPr>
            <p:sp>
              <p:nvSpPr>
                <p:cNvPr id="332805" name="矩形 378885"/>
                <p:cNvSpPr/>
                <p:nvPr/>
              </p:nvSpPr>
              <p:spPr>
                <a:xfrm>
                  <a:off x="0" y="0"/>
                  <a:ext cx="2494"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data  child</a:t>
                  </a:r>
                  <a:r>
                    <a:rPr lang="en-US" altLang="x-none" sz="2400" baseline="-18000"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宋体" panose="02010600030101010101" pitchFamily="2" charset="-122"/>
                    </a:rPr>
                    <a:t>  child</a:t>
                  </a:r>
                  <a:r>
                    <a:rPr lang="en-US" altLang="x-none" sz="2400" baseline="-18000" dirty="0">
                      <a:latin typeface="Times New Roman" panose="02020603050405020304" pitchFamily="2" charset="0"/>
                      <a:ea typeface="宋体" panose="02010600030101010101" pitchFamily="2" charset="-122"/>
                    </a:rPr>
                    <a:t>2</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child</a:t>
                  </a:r>
                  <a:r>
                    <a:rPr lang="en-US" altLang="x-none" sz="2400" baseline="-18000" dirty="0">
                      <a:latin typeface="Times New Roman" panose="02020603050405020304" pitchFamily="2" charset="0"/>
                      <a:ea typeface="宋体" panose="02010600030101010101" pitchFamily="2" charset="-122"/>
                    </a:rPr>
                    <a:t>n</a:t>
                  </a:r>
                  <a:endParaRPr lang="en-US" altLang="x-none" sz="2400" baseline="-18000" dirty="0">
                    <a:latin typeface="Times New Roman" panose="02020603050405020304" pitchFamily="2" charset="0"/>
                    <a:ea typeface="宋体" panose="02010600030101010101" pitchFamily="2" charset="-122"/>
                  </a:endParaRPr>
                </a:p>
              </p:txBody>
            </p:sp>
            <p:sp>
              <p:nvSpPr>
                <p:cNvPr id="332806" name="直接连接符 378886"/>
                <p:cNvSpPr/>
                <p:nvPr/>
              </p:nvSpPr>
              <p:spPr>
                <a:xfrm>
                  <a:off x="480" y="0"/>
                  <a:ext cx="0" cy="249"/>
                </a:xfrm>
                <a:prstGeom prst="line">
                  <a:avLst/>
                </a:prstGeom>
                <a:ln w="9525" cap="flat" cmpd="sng">
                  <a:solidFill>
                    <a:schemeClr val="tx1"/>
                  </a:solidFill>
                  <a:prstDash val="solid"/>
                  <a:round/>
                  <a:headEnd type="none" w="med" len="med"/>
                  <a:tailEnd type="none" w="med" len="med"/>
                </a:ln>
              </p:spPr>
            </p:sp>
            <p:sp>
              <p:nvSpPr>
                <p:cNvPr id="332807" name="直接连接符 378887"/>
                <p:cNvSpPr/>
                <p:nvPr/>
              </p:nvSpPr>
              <p:spPr>
                <a:xfrm>
                  <a:off x="1040" y="0"/>
                  <a:ext cx="0" cy="249"/>
                </a:xfrm>
                <a:prstGeom prst="line">
                  <a:avLst/>
                </a:prstGeom>
                <a:ln w="9525" cap="flat" cmpd="sng">
                  <a:solidFill>
                    <a:schemeClr val="tx1"/>
                  </a:solidFill>
                  <a:prstDash val="solid"/>
                  <a:round/>
                  <a:headEnd type="none" w="med" len="med"/>
                  <a:tailEnd type="none" w="med" len="med"/>
                </a:ln>
              </p:spPr>
            </p:sp>
            <p:sp>
              <p:nvSpPr>
                <p:cNvPr id="332808" name="直接连接符 378888"/>
                <p:cNvSpPr/>
                <p:nvPr/>
              </p:nvSpPr>
              <p:spPr>
                <a:xfrm>
                  <a:off x="1616" y="0"/>
                  <a:ext cx="0" cy="249"/>
                </a:xfrm>
                <a:prstGeom prst="line">
                  <a:avLst/>
                </a:prstGeom>
                <a:ln w="9525" cap="flat" cmpd="sng">
                  <a:solidFill>
                    <a:schemeClr val="tx1"/>
                  </a:solidFill>
                  <a:prstDash val="solid"/>
                  <a:round/>
                  <a:headEnd type="none" w="med" len="med"/>
                  <a:tailEnd type="none" w="med" len="med"/>
                </a:ln>
              </p:spPr>
            </p:sp>
            <p:sp>
              <p:nvSpPr>
                <p:cNvPr id="332809" name="直接连接符 378889"/>
                <p:cNvSpPr/>
                <p:nvPr/>
              </p:nvSpPr>
              <p:spPr>
                <a:xfrm>
                  <a:off x="1952" y="0"/>
                  <a:ext cx="0" cy="249"/>
                </a:xfrm>
                <a:prstGeom prst="line">
                  <a:avLst/>
                </a:prstGeom>
                <a:ln w="9525" cap="flat" cmpd="sng">
                  <a:solidFill>
                    <a:schemeClr val="tx1"/>
                  </a:solidFill>
                  <a:prstDash val="solid"/>
                  <a:round/>
                  <a:headEnd type="none" w="med" len="med"/>
                  <a:tailEnd type="none" w="med" len="med"/>
                </a:ln>
              </p:spPr>
            </p:sp>
          </p:grpSp>
          <p:sp>
            <p:nvSpPr>
              <p:cNvPr id="332810" name="矩形 378890"/>
              <p:cNvSpPr/>
              <p:nvPr/>
            </p:nvSpPr>
            <p:spPr>
              <a:xfrm>
                <a:off x="528" y="300"/>
                <a:ext cx="1440" cy="226"/>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   </a:t>
                </a:r>
                <a:r>
                  <a:rPr lang="zh-CN" altLang="en-US" sz="2000" b="1" dirty="0">
                    <a:latin typeface="宋体" panose="02010600030101010101" pitchFamily="2" charset="-122"/>
                    <a:ea typeface="宋体" panose="02010600030101010101" pitchFamily="2" charset="-122"/>
                  </a:rPr>
                  <a:t>定长结点结构</a:t>
                </a:r>
                <a:endParaRPr lang="zh-CN" altLang="en-US" sz="2000" b="1" dirty="0">
                  <a:latin typeface="Times New Roman" panose="02020603050405020304" pitchFamily="2" charset="0"/>
                  <a:ea typeface="宋体" panose="02010600030101010101" pitchFamily="2" charset="-122"/>
                </a:endParaRPr>
              </a:p>
            </p:txBody>
          </p:sp>
        </p:grpSp>
        <p:grpSp>
          <p:nvGrpSpPr>
            <p:cNvPr id="332811" name="组合 378891"/>
            <p:cNvGrpSpPr/>
            <p:nvPr/>
          </p:nvGrpSpPr>
          <p:grpSpPr>
            <a:xfrm>
              <a:off x="2768" y="0"/>
              <a:ext cx="2766" cy="524"/>
              <a:chOff x="0" y="0"/>
              <a:chExt cx="2766" cy="524"/>
            </a:xfrm>
          </p:grpSpPr>
          <p:sp>
            <p:nvSpPr>
              <p:cNvPr id="332812" name="矩形 378892"/>
              <p:cNvSpPr/>
              <p:nvPr/>
            </p:nvSpPr>
            <p:spPr>
              <a:xfrm>
                <a:off x="432" y="298"/>
                <a:ext cx="1632" cy="226"/>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不</a:t>
                </a:r>
                <a:r>
                  <a:rPr lang="zh-CN" altLang="en-US" sz="2000" b="1" dirty="0">
                    <a:latin typeface="宋体" panose="02010600030101010101" pitchFamily="2" charset="-122"/>
                    <a:ea typeface="宋体" panose="02010600030101010101" pitchFamily="2" charset="-122"/>
                  </a:rPr>
                  <a:t>定长结点结构</a:t>
                </a:r>
                <a:endParaRPr lang="zh-CN" altLang="en-US" sz="2000" b="1" dirty="0">
                  <a:latin typeface="Times New Roman" panose="02020603050405020304" pitchFamily="2" charset="0"/>
                  <a:ea typeface="宋体" panose="02010600030101010101" pitchFamily="2" charset="-122"/>
                </a:endParaRPr>
              </a:p>
            </p:txBody>
          </p:sp>
          <p:grpSp>
            <p:nvGrpSpPr>
              <p:cNvPr id="332813" name="组合 378893"/>
              <p:cNvGrpSpPr/>
              <p:nvPr/>
            </p:nvGrpSpPr>
            <p:grpSpPr>
              <a:xfrm>
                <a:off x="0" y="0"/>
                <a:ext cx="2766" cy="251"/>
                <a:chOff x="0" y="0"/>
                <a:chExt cx="2766" cy="252"/>
              </a:xfrm>
            </p:grpSpPr>
            <p:sp>
              <p:nvSpPr>
                <p:cNvPr id="332814" name="矩形 378894"/>
                <p:cNvSpPr/>
                <p:nvPr/>
              </p:nvSpPr>
              <p:spPr>
                <a:xfrm>
                  <a:off x="0" y="0"/>
                  <a:ext cx="2766"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data   k   child</a:t>
                  </a:r>
                  <a:r>
                    <a:rPr lang="en-US" altLang="x-none" sz="2400" baseline="-18000"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宋体" panose="02010600030101010101" pitchFamily="2" charset="-122"/>
                    </a:rPr>
                    <a:t>  child</a:t>
                  </a:r>
                  <a:r>
                    <a:rPr lang="en-US" altLang="x-none" sz="2400" baseline="-18000" dirty="0">
                      <a:latin typeface="Times New Roman" panose="02020603050405020304" pitchFamily="2" charset="0"/>
                      <a:ea typeface="宋体" panose="02010600030101010101" pitchFamily="2" charset="-122"/>
                    </a:rPr>
                    <a:t>2</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child</a:t>
                  </a:r>
                  <a:r>
                    <a:rPr lang="en-US" altLang="x-none" sz="2400" baseline="-18000" dirty="0">
                      <a:latin typeface="Times New Roman" panose="02020603050405020304" pitchFamily="2" charset="0"/>
                      <a:ea typeface="宋体" panose="02010600030101010101" pitchFamily="2" charset="-122"/>
                    </a:rPr>
                    <a:t>k</a:t>
                  </a:r>
                  <a:endParaRPr lang="en-US" altLang="x-none" sz="2400" baseline="-18000" dirty="0">
                    <a:latin typeface="Times New Roman" panose="02020603050405020304" pitchFamily="2" charset="0"/>
                    <a:ea typeface="宋体" panose="02010600030101010101" pitchFamily="2" charset="-122"/>
                  </a:endParaRPr>
                </a:p>
              </p:txBody>
            </p:sp>
            <p:sp>
              <p:nvSpPr>
                <p:cNvPr id="332815" name="直接连接符 378895"/>
                <p:cNvSpPr/>
                <p:nvPr/>
              </p:nvSpPr>
              <p:spPr>
                <a:xfrm>
                  <a:off x="480" y="0"/>
                  <a:ext cx="0" cy="249"/>
                </a:xfrm>
                <a:prstGeom prst="line">
                  <a:avLst/>
                </a:prstGeom>
                <a:ln w="9525" cap="flat" cmpd="sng">
                  <a:solidFill>
                    <a:schemeClr val="tx1"/>
                  </a:solidFill>
                  <a:prstDash val="solid"/>
                  <a:round/>
                  <a:headEnd type="none" w="med" len="med"/>
                  <a:tailEnd type="none" w="med" len="med"/>
                </a:ln>
              </p:spPr>
            </p:sp>
            <p:sp>
              <p:nvSpPr>
                <p:cNvPr id="332816" name="直接连接符 378896"/>
                <p:cNvSpPr/>
                <p:nvPr/>
              </p:nvSpPr>
              <p:spPr>
                <a:xfrm>
                  <a:off x="1296" y="0"/>
                  <a:ext cx="0" cy="249"/>
                </a:xfrm>
                <a:prstGeom prst="line">
                  <a:avLst/>
                </a:prstGeom>
                <a:ln w="9525" cap="flat" cmpd="sng">
                  <a:solidFill>
                    <a:schemeClr val="tx1"/>
                  </a:solidFill>
                  <a:prstDash val="solid"/>
                  <a:round/>
                  <a:headEnd type="none" w="med" len="med"/>
                  <a:tailEnd type="none" w="med" len="med"/>
                </a:ln>
              </p:spPr>
            </p:sp>
            <p:sp>
              <p:nvSpPr>
                <p:cNvPr id="332817" name="直接连接符 378897"/>
                <p:cNvSpPr/>
                <p:nvPr/>
              </p:nvSpPr>
              <p:spPr>
                <a:xfrm>
                  <a:off x="1872" y="0"/>
                  <a:ext cx="0" cy="249"/>
                </a:xfrm>
                <a:prstGeom prst="line">
                  <a:avLst/>
                </a:prstGeom>
                <a:ln w="9525" cap="flat" cmpd="sng">
                  <a:solidFill>
                    <a:schemeClr val="tx1"/>
                  </a:solidFill>
                  <a:prstDash val="solid"/>
                  <a:round/>
                  <a:headEnd type="none" w="med" len="med"/>
                  <a:tailEnd type="none" w="med" len="med"/>
                </a:ln>
              </p:spPr>
            </p:sp>
            <p:sp>
              <p:nvSpPr>
                <p:cNvPr id="332818" name="直接连接符 378898"/>
                <p:cNvSpPr/>
                <p:nvPr/>
              </p:nvSpPr>
              <p:spPr>
                <a:xfrm>
                  <a:off x="2248" y="0"/>
                  <a:ext cx="0" cy="249"/>
                </a:xfrm>
                <a:prstGeom prst="line">
                  <a:avLst/>
                </a:prstGeom>
                <a:ln w="9525" cap="flat" cmpd="sng">
                  <a:solidFill>
                    <a:schemeClr val="tx1"/>
                  </a:solidFill>
                  <a:prstDash val="solid"/>
                  <a:round/>
                  <a:headEnd type="none" w="med" len="med"/>
                  <a:tailEnd type="none" w="med" len="med"/>
                </a:ln>
              </p:spPr>
            </p:sp>
            <p:sp>
              <p:nvSpPr>
                <p:cNvPr id="332819" name="直接连接符 378899"/>
                <p:cNvSpPr/>
                <p:nvPr/>
              </p:nvSpPr>
              <p:spPr>
                <a:xfrm>
                  <a:off x="736" y="3"/>
                  <a:ext cx="0" cy="249"/>
                </a:xfrm>
                <a:prstGeom prst="line">
                  <a:avLst/>
                </a:prstGeom>
                <a:ln w="9525" cap="flat" cmpd="sng">
                  <a:solidFill>
                    <a:schemeClr val="tx1"/>
                  </a:solidFill>
                  <a:prstDash val="solid"/>
                  <a:round/>
                  <a:headEnd type="none" w="med" len="med"/>
                  <a:tailEnd type="none" w="med" len="med"/>
                </a:ln>
              </p:spPr>
            </p:sp>
          </p:grpSp>
        </p:grpSp>
      </p:grpSp>
      <p:sp>
        <p:nvSpPr>
          <p:cNvPr id="378901" name="矩形 378900"/>
          <p:cNvSpPr/>
          <p:nvPr/>
        </p:nvSpPr>
        <p:spPr>
          <a:xfrm>
            <a:off x="1676400" y="1773238"/>
            <a:ext cx="8812213" cy="3168650"/>
          </a:xfrm>
          <a:prstGeom prst="rect">
            <a:avLst/>
          </a:prstGeom>
          <a:noFill/>
          <a:ln w="9525">
            <a:noFill/>
          </a:ln>
        </p:spPr>
        <p:txBody>
          <a:bodyPr/>
          <a:p>
            <a:pPr defTabSz="0" fontAlgn="base">
              <a:lnSpc>
                <a:spcPct val="110000"/>
              </a:lnSpc>
              <a:spcBef>
                <a:spcPct val="20000"/>
              </a:spcBef>
              <a:buClr>
                <a:schemeClr val="accent2"/>
              </a:buClr>
              <a:buSzPct val="80000"/>
              <a:buFont typeface="Wingdings" panose="05000000000000000000" pitchFamily="2" charset="2"/>
              <a:buNone/>
              <a:tabLst>
                <a:tab pos="101600" algn="l"/>
              </a:tabLst>
            </a:pPr>
            <a:r>
              <a:rPr lang="zh-CN" altLang="en-US" sz="3600" b="1" strike="noStrike" noProof="1" dirty="0">
                <a:solidFill>
                  <a:schemeClr val="folHlink"/>
                </a:solidFill>
                <a:latin typeface="Times New Roman" panose="02020603050405020304" pitchFamily="2" charset="0"/>
                <a:ea typeface="宋体" panose="02010600030101010101" pitchFamily="2" charset="-122"/>
                <a:cs typeface="+mn-cs"/>
              </a:rPr>
              <a:t>⑶  </a:t>
            </a:r>
            <a:r>
              <a:rPr lang="zh-CN" altLang="en-US" sz="3600" b="1" strike="noStrike" noProof="1" dirty="0">
                <a:solidFill>
                  <a:schemeClr val="folHlink"/>
                </a:solidFill>
                <a:latin typeface="Times New Roman" panose="02020603050405020304" pitchFamily="2" charset="0"/>
                <a:ea typeface="楷体_GB2312" pitchFamily="1" charset="-122"/>
                <a:cs typeface="+mn-cs"/>
              </a:rPr>
              <a:t>复合链表结构</a:t>
            </a:r>
            <a:endParaRPr lang="zh-CN" altLang="en-US" sz="3600" b="1" strike="noStrike" noProof="1" dirty="0">
              <a:solidFill>
                <a:schemeClr val="folHlink"/>
              </a:solidFill>
              <a:latin typeface="Times New Roman" panose="02020603050405020304" pitchFamily="2" charset="0"/>
              <a:ea typeface="楷体_GB2312" pitchFamily="1" charset="-122"/>
            </a:endParaRPr>
          </a:p>
          <a:p>
            <a:pPr defTabSz="0" fontAlgn="base">
              <a:lnSpc>
                <a:spcPct val="110000"/>
              </a:lnSpc>
              <a:spcBef>
                <a:spcPct val="20000"/>
              </a:spcBef>
              <a:buClr>
                <a:schemeClr val="accent2"/>
              </a:buClr>
              <a:buSzPct val="80000"/>
              <a:buFont typeface="Wingdings" panose="05000000000000000000" pitchFamily="2" charset="2"/>
              <a:buNone/>
              <a:tabLst>
                <a:tab pos="101600" algn="l"/>
              </a:tabLst>
            </a:pPr>
            <a:r>
              <a:rPr lang="zh-CN" altLang="en-US" sz="2800" strike="noStrike" noProof="1" dirty="0">
                <a:latin typeface="Times New Roman" panose="02020603050405020304" pitchFamily="2" charset="0"/>
                <a:ea typeface="宋体" panose="02010600030101010101" pitchFamily="2" charset="-122"/>
                <a:cs typeface="+mn-cs"/>
              </a:rPr>
              <a:t>         </a:t>
            </a:r>
            <a:r>
              <a:rPr lang="zh-CN" altLang="en-US" sz="2800" b="1" strike="noStrike" noProof="1" dirty="0">
                <a:latin typeface="Times New Roman" panose="02020603050405020304" pitchFamily="2" charset="0"/>
                <a:ea typeface="宋体" panose="02010600030101010101" pitchFamily="2" charset="-122"/>
                <a:cs typeface="+mn-cs"/>
              </a:rPr>
              <a:t>对于树中的每个结点，其孩子结点用带头结点的单链表表示，表结点和头结点的结构如图</a:t>
            </a:r>
            <a:r>
              <a:rPr lang="en-US" altLang="x-none" sz="2800" b="1" strike="noStrike" noProof="1" dirty="0">
                <a:latin typeface="Times New Roman" panose="02020603050405020304" pitchFamily="2" charset="0"/>
                <a:ea typeface="宋体" panose="02010600030101010101" pitchFamily="2" charset="-122"/>
                <a:cs typeface="+mn-cs"/>
              </a:rPr>
              <a:t>6-15</a:t>
            </a:r>
            <a:r>
              <a:rPr lang="zh-CN" altLang="en-US" sz="2800" b="1" strike="noStrike" noProof="1" dirty="0">
                <a:latin typeface="Times New Roman" panose="02020603050405020304" pitchFamily="2" charset="0"/>
                <a:ea typeface="宋体" panose="02010600030101010101" pitchFamily="2" charset="-122"/>
                <a:cs typeface="+mn-cs"/>
              </a:rPr>
              <a:t>所示</a:t>
            </a:r>
            <a:r>
              <a:rPr lang="zh-CN" altLang="en-US" sz="2800" b="1" strike="noStrike" noProof="1" dirty="0">
                <a:latin typeface="宋体" panose="02010600030101010101" pitchFamily="2" charset="-122"/>
                <a:ea typeface="宋体" panose="02010600030101010101" pitchFamily="2" charset="-122"/>
                <a:cs typeface="+mn-cs"/>
              </a:rPr>
              <a:t>。</a:t>
            </a:r>
            <a:endParaRPr lang="zh-CN" altLang="en-US" sz="2800" b="1" strike="noStrike" noProof="1" dirty="0">
              <a:latin typeface="宋体" panose="02010600030101010101" pitchFamily="2" charset="-122"/>
            </a:endParaRPr>
          </a:p>
          <a:p>
            <a:pPr defTabSz="0" fontAlgn="base">
              <a:lnSpc>
                <a:spcPct val="110000"/>
              </a:lnSpc>
              <a:spcBef>
                <a:spcPct val="20000"/>
              </a:spcBef>
              <a:buClr>
                <a:schemeClr val="accent2"/>
              </a:buClr>
              <a:buSzPct val="80000"/>
              <a:buFont typeface="Wingdings" panose="05000000000000000000" pitchFamily="2" charset="2"/>
              <a:buNone/>
              <a:tabLst>
                <a:tab pos="101600" algn="l"/>
              </a:tabLst>
            </a:pPr>
            <a:r>
              <a:rPr lang="zh-CN" altLang="en-US" sz="2800" b="1" strike="noStrike" noProof="1" dirty="0">
                <a:latin typeface="Times New Roman" panose="02020603050405020304" pitchFamily="2" charset="0"/>
                <a:ea typeface="宋体" panose="02010600030101010101" pitchFamily="2" charset="-122"/>
                <a:cs typeface="+mn-cs"/>
              </a:rPr>
              <a:t>        </a:t>
            </a:r>
            <a:r>
              <a:rPr lang="en-US" altLang="x-none" sz="2800" b="1" strike="noStrike" noProof="1" dirty="0">
                <a:latin typeface="Times New Roman" panose="02020603050405020304" pitchFamily="2" charset="0"/>
                <a:ea typeface="宋体" panose="02010600030101010101" pitchFamily="2" charset="-122"/>
                <a:cs typeface="+mn-cs"/>
              </a:rPr>
              <a:t>n</a:t>
            </a:r>
            <a:r>
              <a:rPr lang="zh-CN" altLang="en-US" sz="2800" b="1" strike="noStrike" noProof="1" dirty="0">
                <a:latin typeface="Times New Roman" panose="02020603050405020304" pitchFamily="2" charset="0"/>
                <a:ea typeface="宋体" panose="02010600030101010101" pitchFamily="2" charset="-122"/>
                <a:cs typeface="+mn-cs"/>
              </a:rPr>
              <a:t>个结点的树有</a:t>
            </a:r>
            <a:r>
              <a:rPr lang="en-US" altLang="x-none" sz="2800" b="1" strike="noStrike" noProof="1" dirty="0">
                <a:latin typeface="Times New Roman" panose="02020603050405020304" pitchFamily="2" charset="0"/>
                <a:ea typeface="宋体" panose="02010600030101010101" pitchFamily="2" charset="-122"/>
                <a:cs typeface="+mn-cs"/>
              </a:rPr>
              <a:t>n</a:t>
            </a:r>
            <a:r>
              <a:rPr lang="zh-CN" altLang="en-US" sz="2800" b="1" strike="noStrike" noProof="1" dirty="0">
                <a:latin typeface="Times New Roman" panose="02020603050405020304" pitchFamily="2" charset="0"/>
                <a:ea typeface="宋体" panose="02010600030101010101" pitchFamily="2" charset="-122"/>
                <a:cs typeface="+mn-cs"/>
              </a:rPr>
              <a:t>个</a:t>
            </a:r>
            <a:r>
              <a:rPr lang="en-US" altLang="x-none" sz="2800" b="1" strike="noStrike" noProof="1" dirty="0">
                <a:latin typeface="Times New Roman" panose="02020603050405020304" pitchFamily="2" charset="0"/>
                <a:ea typeface="宋体" panose="02010600030101010101" pitchFamily="2" charset="-122"/>
                <a:cs typeface="+mn-cs"/>
              </a:rPr>
              <a:t>(</a:t>
            </a:r>
            <a:r>
              <a:rPr lang="zh-CN" altLang="en-US" sz="2800" b="1" strike="noStrike" noProof="1" dirty="0">
                <a:latin typeface="Times New Roman" panose="02020603050405020304" pitchFamily="2" charset="0"/>
                <a:ea typeface="宋体" panose="02010600030101010101" pitchFamily="2" charset="-122"/>
                <a:cs typeface="+mn-cs"/>
              </a:rPr>
              <a:t>孩子</a:t>
            </a:r>
            <a:r>
              <a:rPr lang="en-US" altLang="x-none" sz="2800" b="1" strike="noStrike" noProof="1" dirty="0">
                <a:latin typeface="Times New Roman" panose="02020603050405020304" pitchFamily="2" charset="0"/>
                <a:ea typeface="宋体" panose="02010600030101010101" pitchFamily="2" charset="-122"/>
                <a:cs typeface="+mn-cs"/>
              </a:rPr>
              <a:t>)</a:t>
            </a:r>
            <a:r>
              <a:rPr lang="zh-CN" altLang="en-US" sz="2800" b="1" strike="noStrike" noProof="1" dirty="0">
                <a:latin typeface="Times New Roman" panose="02020603050405020304" pitchFamily="2" charset="0"/>
                <a:ea typeface="宋体" panose="02010600030101010101" pitchFamily="2" charset="-122"/>
                <a:cs typeface="+mn-cs"/>
              </a:rPr>
              <a:t>单链表</a:t>
            </a:r>
            <a:r>
              <a:rPr lang="en-US" altLang="x-none" sz="2800" b="1" strike="noStrike" noProof="1" dirty="0">
                <a:latin typeface="Times New Roman" panose="02020603050405020304" pitchFamily="2" charset="0"/>
                <a:ea typeface="宋体" panose="02010600030101010101" pitchFamily="2" charset="-122"/>
                <a:cs typeface="+mn-cs"/>
              </a:rPr>
              <a:t>(</a:t>
            </a:r>
            <a:r>
              <a:rPr lang="zh-CN" altLang="en-US" sz="2800" b="1" strike="noStrike" noProof="1" dirty="0">
                <a:latin typeface="Times New Roman" panose="02020603050405020304" pitchFamily="2" charset="0"/>
                <a:ea typeface="宋体" panose="02010600030101010101" pitchFamily="2" charset="-122"/>
                <a:cs typeface="+mn-cs"/>
              </a:rPr>
              <a:t>叶子结点的孩子链表为空</a:t>
            </a:r>
            <a:r>
              <a:rPr lang="en-US" altLang="x-none" sz="2800" b="1" strike="noStrike" noProof="1" dirty="0">
                <a:latin typeface="Times New Roman" panose="02020603050405020304" pitchFamily="2" charset="0"/>
                <a:ea typeface="宋体" panose="02010600030101010101" pitchFamily="2" charset="-122"/>
                <a:cs typeface="+mn-cs"/>
              </a:rPr>
              <a:t>)</a:t>
            </a:r>
            <a:r>
              <a:rPr lang="zh-CN" altLang="en-US" sz="2800" b="1" strike="noStrike" noProof="1" dirty="0">
                <a:latin typeface="Times New Roman" panose="02020603050405020304" pitchFamily="2" charset="0"/>
                <a:ea typeface="宋体" panose="02010600030101010101" pitchFamily="2" charset="-122"/>
                <a:cs typeface="+mn-cs"/>
              </a:rPr>
              <a:t>，而</a:t>
            </a:r>
            <a:r>
              <a:rPr lang="en-US" altLang="x-none" sz="2800" b="1" strike="noStrike" noProof="1" dirty="0">
                <a:latin typeface="Times New Roman" panose="02020603050405020304" pitchFamily="2" charset="0"/>
                <a:ea typeface="宋体" panose="02010600030101010101" pitchFamily="2" charset="-122"/>
                <a:cs typeface="+mn-cs"/>
              </a:rPr>
              <a:t>n</a:t>
            </a:r>
            <a:r>
              <a:rPr lang="zh-CN" altLang="en-US" sz="2800" b="1" strike="noStrike" noProof="1" dirty="0">
                <a:latin typeface="Times New Roman" panose="02020603050405020304" pitchFamily="2" charset="0"/>
                <a:ea typeface="宋体" panose="02010600030101010101" pitchFamily="2" charset="-122"/>
                <a:cs typeface="+mn-cs"/>
              </a:rPr>
              <a:t>个头结点又组成一个线性表且以顺序存储结构表示</a:t>
            </a:r>
            <a:r>
              <a:rPr lang="zh-CN" altLang="en-US" sz="2800" b="1" strike="noStrike" noProof="1" dirty="0">
                <a:latin typeface="宋体" panose="02010600030101010101" pitchFamily="2" charset="-122"/>
                <a:ea typeface="宋体" panose="02010600030101010101" pitchFamily="2" charset="-122"/>
                <a:cs typeface="+mn-cs"/>
              </a:rPr>
              <a:t>。</a:t>
            </a:r>
            <a:endParaRPr lang="zh-CN" altLang="en-US" sz="2800" b="1" strike="noStrike" noProof="1" dirty="0">
              <a:solidFill>
                <a:schemeClr val="tx2"/>
              </a:solidFill>
              <a:effectLst>
                <a:outerShdw blurRad="38100" dist="38100" dir="2700000">
                  <a:srgbClr val="000000"/>
                </a:outerShdw>
              </a:effectLst>
              <a:latin typeface="Times New Roman" panose="02020603050405020304" pitchFamily="2" charset="0"/>
            </a:endParaRPr>
          </a:p>
        </p:txBody>
      </p:sp>
      <p:grpSp>
        <p:nvGrpSpPr>
          <p:cNvPr id="332821" name="组合 378901"/>
          <p:cNvGrpSpPr/>
          <p:nvPr/>
        </p:nvGrpSpPr>
        <p:grpSpPr>
          <a:xfrm>
            <a:off x="2711450" y="5084763"/>
            <a:ext cx="5113338" cy="1368425"/>
            <a:chOff x="0" y="0"/>
            <a:chExt cx="3221" cy="862"/>
          </a:xfrm>
        </p:grpSpPr>
        <p:grpSp>
          <p:nvGrpSpPr>
            <p:cNvPr id="332822" name="组合 378902"/>
            <p:cNvGrpSpPr/>
            <p:nvPr/>
          </p:nvGrpSpPr>
          <p:grpSpPr>
            <a:xfrm>
              <a:off x="0" y="0"/>
              <a:ext cx="1452" cy="589"/>
              <a:chOff x="0" y="0"/>
              <a:chExt cx="1452" cy="589"/>
            </a:xfrm>
          </p:grpSpPr>
          <p:grpSp>
            <p:nvGrpSpPr>
              <p:cNvPr id="332823" name="组合 378903"/>
              <p:cNvGrpSpPr/>
              <p:nvPr/>
            </p:nvGrpSpPr>
            <p:grpSpPr>
              <a:xfrm>
                <a:off x="0" y="0"/>
                <a:ext cx="1452" cy="272"/>
                <a:chOff x="0" y="0"/>
                <a:chExt cx="1452" cy="272"/>
              </a:xfrm>
            </p:grpSpPr>
            <p:sp>
              <p:nvSpPr>
                <p:cNvPr id="332824" name="矩形 378904"/>
                <p:cNvSpPr/>
                <p:nvPr/>
              </p:nvSpPr>
              <p:spPr>
                <a:xfrm>
                  <a:off x="0" y="0"/>
                  <a:ext cx="1452" cy="272"/>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data     firstchild</a:t>
                  </a:r>
                  <a:endParaRPr lang="en-US" altLang="x-none" sz="2400" b="1" dirty="0">
                    <a:latin typeface="Times New Roman" panose="02020603050405020304" pitchFamily="2" charset="0"/>
                    <a:ea typeface="宋体" panose="02010600030101010101" pitchFamily="2" charset="-122"/>
                  </a:endParaRPr>
                </a:p>
              </p:txBody>
            </p:sp>
            <p:sp>
              <p:nvSpPr>
                <p:cNvPr id="332825" name="直接连接符 378905"/>
                <p:cNvSpPr/>
                <p:nvPr/>
              </p:nvSpPr>
              <p:spPr>
                <a:xfrm>
                  <a:off x="544" y="0"/>
                  <a:ext cx="0" cy="272"/>
                </a:xfrm>
                <a:prstGeom prst="line">
                  <a:avLst/>
                </a:prstGeom>
                <a:ln w="9525" cap="flat" cmpd="sng">
                  <a:solidFill>
                    <a:schemeClr val="tx1"/>
                  </a:solidFill>
                  <a:prstDash val="solid"/>
                  <a:round/>
                  <a:headEnd type="none" w="med" len="med"/>
                  <a:tailEnd type="none" w="med" len="med"/>
                </a:ln>
              </p:spPr>
            </p:sp>
          </p:grpSp>
          <p:sp>
            <p:nvSpPr>
              <p:cNvPr id="332826" name="矩形 378906"/>
              <p:cNvSpPr/>
              <p:nvPr/>
            </p:nvSpPr>
            <p:spPr>
              <a:xfrm>
                <a:off x="273" y="363"/>
                <a:ext cx="861" cy="226"/>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头结点</a:t>
                </a:r>
                <a:endParaRPr lang="zh-CN" altLang="en-US" sz="2000" b="1" dirty="0">
                  <a:latin typeface="Times New Roman" panose="02020603050405020304" pitchFamily="2" charset="0"/>
                  <a:ea typeface="宋体" panose="02010600030101010101" pitchFamily="2" charset="-122"/>
                </a:endParaRPr>
              </a:p>
            </p:txBody>
          </p:sp>
        </p:grpSp>
        <p:grpSp>
          <p:nvGrpSpPr>
            <p:cNvPr id="332827" name="组合 378907"/>
            <p:cNvGrpSpPr/>
            <p:nvPr/>
          </p:nvGrpSpPr>
          <p:grpSpPr>
            <a:xfrm>
              <a:off x="1950" y="1"/>
              <a:ext cx="1271" cy="589"/>
              <a:chOff x="0" y="0"/>
              <a:chExt cx="1271" cy="589"/>
            </a:xfrm>
          </p:grpSpPr>
          <p:grpSp>
            <p:nvGrpSpPr>
              <p:cNvPr id="332828" name="组合 378908"/>
              <p:cNvGrpSpPr/>
              <p:nvPr/>
            </p:nvGrpSpPr>
            <p:grpSpPr>
              <a:xfrm>
                <a:off x="0" y="0"/>
                <a:ext cx="1271" cy="272"/>
                <a:chOff x="0" y="0"/>
                <a:chExt cx="1271" cy="272"/>
              </a:xfrm>
            </p:grpSpPr>
            <p:sp>
              <p:nvSpPr>
                <p:cNvPr id="332829" name="矩形 378909"/>
                <p:cNvSpPr/>
                <p:nvPr/>
              </p:nvSpPr>
              <p:spPr>
                <a:xfrm>
                  <a:off x="0" y="0"/>
                  <a:ext cx="1271" cy="272"/>
                </a:xfrm>
                <a:prstGeom prst="rect">
                  <a:avLst/>
                </a:prstGeom>
                <a:noFill/>
                <a:ln w="19050"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childno     next</a:t>
                  </a:r>
                  <a:endParaRPr lang="en-US" altLang="x-none" sz="2400" b="1" dirty="0">
                    <a:latin typeface="Times New Roman" panose="02020603050405020304" pitchFamily="2" charset="0"/>
                    <a:ea typeface="宋体" panose="02010600030101010101" pitchFamily="2" charset="-122"/>
                  </a:endParaRPr>
                </a:p>
              </p:txBody>
            </p:sp>
            <p:sp>
              <p:nvSpPr>
                <p:cNvPr id="332830" name="直接连接符 378910"/>
                <p:cNvSpPr/>
                <p:nvPr/>
              </p:nvSpPr>
              <p:spPr>
                <a:xfrm>
                  <a:off x="726" y="0"/>
                  <a:ext cx="0" cy="272"/>
                </a:xfrm>
                <a:prstGeom prst="line">
                  <a:avLst/>
                </a:prstGeom>
                <a:ln w="9525" cap="flat" cmpd="sng">
                  <a:solidFill>
                    <a:schemeClr val="tx1"/>
                  </a:solidFill>
                  <a:prstDash val="solid"/>
                  <a:round/>
                  <a:headEnd type="none" w="med" len="med"/>
                  <a:tailEnd type="none" w="med" len="med"/>
                </a:ln>
              </p:spPr>
            </p:sp>
          </p:grpSp>
          <p:sp>
            <p:nvSpPr>
              <p:cNvPr id="332831" name="矩形 378911"/>
              <p:cNvSpPr/>
              <p:nvPr/>
            </p:nvSpPr>
            <p:spPr>
              <a:xfrm>
                <a:off x="91" y="363"/>
                <a:ext cx="861" cy="226"/>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表结点</a:t>
                </a:r>
                <a:endParaRPr lang="zh-CN" altLang="en-US" sz="2000" b="1" dirty="0">
                  <a:latin typeface="Times New Roman" panose="02020603050405020304" pitchFamily="2" charset="0"/>
                  <a:ea typeface="宋体" panose="02010600030101010101" pitchFamily="2" charset="-122"/>
                </a:endParaRPr>
              </a:p>
            </p:txBody>
          </p:sp>
        </p:grpSp>
        <p:sp>
          <p:nvSpPr>
            <p:cNvPr id="332832" name="矩形 378912"/>
            <p:cNvSpPr/>
            <p:nvPr/>
          </p:nvSpPr>
          <p:spPr>
            <a:xfrm>
              <a:off x="862" y="635"/>
              <a:ext cx="1950"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6-15   </a:t>
              </a:r>
              <a:r>
                <a:rPr lang="zh-CN" altLang="en-US" sz="2000" b="1" dirty="0">
                  <a:latin typeface="Times New Roman" panose="02020603050405020304" pitchFamily="2" charset="0"/>
                  <a:ea typeface="宋体" panose="02010600030101010101" pitchFamily="2" charset="-122"/>
                </a:rPr>
                <a:t>孩子链表结点结构</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5" name="矩形 379905"/>
          <p:cNvSpPr/>
          <p:nvPr/>
        </p:nvSpPr>
        <p:spPr>
          <a:xfrm>
            <a:off x="1676400" y="260350"/>
            <a:ext cx="8812213" cy="5616575"/>
          </a:xfrm>
          <a:prstGeom prst="rect">
            <a:avLst/>
          </a:prstGeom>
          <a:noFill/>
          <a:ln w="9525">
            <a:noFill/>
          </a:ln>
        </p:spPr>
        <p:txBody>
          <a:bodyPr anchor="t"/>
          <a:p>
            <a:pPr defTabSz="0">
              <a:lnSpc>
                <a:spcPct val="110000"/>
              </a:lnSpc>
              <a:spcBef>
                <a:spcPct val="20000"/>
              </a:spcBef>
              <a:buClr>
                <a:schemeClr val="accent2"/>
              </a:buClr>
              <a:buSzPct val="80000"/>
              <a:buFont typeface="Wingdings" panose="05000000000000000000" pitchFamily="2" charset="2"/>
              <a:buNone/>
              <a:tabLst>
                <a:tab pos="101600" algn="l"/>
              </a:tabLst>
            </a:pPr>
            <a:r>
              <a:rPr lang="zh-CN" altLang="en-US" sz="2800" b="1" dirty="0">
                <a:latin typeface="宋体" panose="02010600030101010101" pitchFamily="2" charset="-122"/>
                <a:ea typeface="宋体" panose="02010600030101010101" pitchFamily="2" charset="-122"/>
              </a:rPr>
              <a:t>数据结构类型定义如下：</a:t>
            </a:r>
            <a:endParaRPr lang="zh-CN" altLang="en-US" sz="2800" b="1" dirty="0">
              <a:latin typeface="宋体" panose="02010600030101010101" pitchFamily="2" charset="-122"/>
              <a:ea typeface="宋体" panose="02010600030101010101" pitchFamily="2" charset="-122"/>
            </a:endParaRPr>
          </a:p>
          <a:p>
            <a:pPr defTabSz="0">
              <a:lnSpc>
                <a:spcPct val="110000"/>
              </a:lnSpc>
              <a:spcBef>
                <a:spcPct val="20000"/>
              </a:spcBef>
              <a:buClr>
                <a:schemeClr val="accent2"/>
              </a:buClr>
              <a:buSzPct val="80000"/>
              <a:buFont typeface="Wingdings" panose="05000000000000000000" pitchFamily="2" charset="2"/>
              <a:buNone/>
              <a:tabLst>
                <a:tab pos="101600" algn="l"/>
              </a:tabLst>
            </a:pPr>
            <a:r>
              <a:rPr lang="en-US" altLang="x-none" sz="2800" b="1" dirty="0">
                <a:latin typeface="Times New Roman" panose="02020603050405020304" pitchFamily="2" charset="0"/>
                <a:ea typeface="宋体" panose="02010600030101010101" pitchFamily="2" charset="-122"/>
              </a:rPr>
              <a:t>#define  MAX_NODE  100</a:t>
            </a:r>
            <a:endParaRPr lang="en-US" altLang="x-none" sz="2800" b="1" dirty="0">
              <a:latin typeface="Times New Roman" panose="02020603050405020304" pitchFamily="2" charset="0"/>
              <a:ea typeface="宋体" panose="02010600030101010101" pitchFamily="2" charset="-122"/>
            </a:endParaRPr>
          </a:p>
          <a:p>
            <a:pPr defTabSz="0">
              <a:lnSpc>
                <a:spcPct val="110000"/>
              </a:lnSpc>
              <a:spcBef>
                <a:spcPct val="20000"/>
              </a:spcBef>
              <a:buClr>
                <a:schemeClr val="accent2"/>
              </a:buClr>
              <a:buSzPct val="80000"/>
              <a:buFont typeface="Wingdings" panose="05000000000000000000" pitchFamily="2" charset="2"/>
              <a:buNone/>
              <a:tabLst>
                <a:tab pos="101600" algn="l"/>
              </a:tabLst>
            </a:pPr>
            <a:r>
              <a:rPr lang="en-US" altLang="x-none" sz="2800" b="1" dirty="0">
                <a:latin typeface="Times New Roman" panose="02020603050405020304" pitchFamily="2" charset="0"/>
                <a:ea typeface="宋体" panose="02010600030101010101" pitchFamily="2" charset="-122"/>
              </a:rPr>
              <a:t>typedef  struct  listnode</a:t>
            </a:r>
            <a:endParaRPr lang="en-US" altLang="x-none" sz="2800" b="1" dirty="0">
              <a:latin typeface="Times New Roman" panose="02020603050405020304" pitchFamily="2" charset="0"/>
              <a:ea typeface="宋体" panose="02010600030101010101" pitchFamily="2" charset="-122"/>
            </a:endParaRPr>
          </a:p>
          <a:p>
            <a:pPr marL="355600" lvl="1" indent="0" defTabSz="0" eaLnBrk="1" hangingPunct="1">
              <a:lnSpc>
                <a:spcPct val="110000"/>
              </a:lnSpc>
              <a:spcBef>
                <a:spcPct val="20000"/>
              </a:spcBef>
              <a:buClr>
                <a:schemeClr val="accent2"/>
              </a:buClr>
              <a:buSzPct val="80000"/>
              <a:buFont typeface="Wingdings" panose="05000000000000000000" pitchFamily="2" charset="2"/>
              <a:buNone/>
              <a:tabLst>
                <a:tab pos="101600" algn="l"/>
              </a:tabLst>
            </a:pPr>
            <a:r>
              <a:rPr lang="en-US" altLang="x-none" sz="2800" b="1" dirty="0">
                <a:latin typeface="Times New Roman" panose="02020603050405020304" pitchFamily="2" charset="0"/>
                <a:ea typeface="宋体" panose="02010600030101010101" pitchFamily="2" charset="-122"/>
              </a:rPr>
              <a:t>{   int   childno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孩子结点编号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defTabSz="0" eaLnBrk="1" hangingPunct="1">
              <a:lnSpc>
                <a:spcPct val="110000"/>
              </a:lnSpc>
              <a:spcBef>
                <a:spcPct val="20000"/>
              </a:spcBef>
              <a:buClr>
                <a:schemeClr val="accent2"/>
              </a:buClr>
              <a:buSzPct val="80000"/>
              <a:buFont typeface="Wingdings" panose="05000000000000000000" pitchFamily="2" charset="2"/>
              <a:buNone/>
              <a:tabLst>
                <a:tab pos="101600" algn="l"/>
              </a:tabLst>
            </a:pPr>
            <a:r>
              <a:rPr lang="en-US" altLang="x-none" sz="2800" b="1" dirty="0">
                <a:latin typeface="Times New Roman" panose="02020603050405020304" pitchFamily="2" charset="0"/>
                <a:ea typeface="宋体" panose="02010600030101010101" pitchFamily="2" charset="-122"/>
              </a:rPr>
              <a:t>struct listno  *next ;</a:t>
            </a:r>
            <a:endParaRPr lang="en-US" altLang="x-none" sz="2800" b="1" dirty="0">
              <a:latin typeface="Times New Roman" panose="02020603050405020304" pitchFamily="2" charset="0"/>
              <a:ea typeface="宋体" panose="02010600030101010101" pitchFamily="2" charset="-122"/>
            </a:endParaRPr>
          </a:p>
          <a:p>
            <a:pPr marL="355600" lvl="1" indent="0" defTabSz="0" eaLnBrk="1" hangingPunct="1">
              <a:lnSpc>
                <a:spcPct val="110000"/>
              </a:lnSpc>
              <a:spcBef>
                <a:spcPct val="20000"/>
              </a:spcBef>
              <a:buClr>
                <a:schemeClr val="accent2"/>
              </a:buClr>
              <a:buSzPct val="80000"/>
              <a:buFont typeface="Wingdings" panose="05000000000000000000" pitchFamily="2" charset="2"/>
              <a:buNone/>
              <a:tabLst>
                <a:tab pos="101600" algn="l"/>
              </a:tabLst>
            </a:pPr>
            <a:r>
              <a:rPr lang="en-US" altLang="x-none" sz="2800" b="1" dirty="0">
                <a:latin typeface="Times New Roman" panose="02020603050405020304" pitchFamily="2" charset="0"/>
                <a:ea typeface="宋体" panose="02010600030101010101" pitchFamily="2" charset="-122"/>
              </a:rPr>
              <a:t>}CTNode;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表结点结构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defTabSz="0">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typedef  struct</a:t>
            </a:r>
            <a:endParaRPr lang="en-US" altLang="x-none" sz="2800" b="1" dirty="0">
              <a:latin typeface="Times New Roman" panose="02020603050405020304" pitchFamily="2" charset="0"/>
              <a:ea typeface="宋体" panose="02010600030101010101" pitchFamily="2" charset="-122"/>
            </a:endParaRPr>
          </a:p>
          <a:p>
            <a:pPr marL="355600" lvl="1" indent="0" defTabSz="0" eaLnBrk="1" hangingPunct="1">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  ElemType   data ;</a:t>
            </a:r>
            <a:endParaRPr lang="en-US" altLang="x-none" sz="2800" b="1" dirty="0">
              <a:latin typeface="Times New Roman" panose="02020603050405020304" pitchFamily="2" charset="0"/>
              <a:ea typeface="宋体" panose="02010600030101010101" pitchFamily="2" charset="-122"/>
            </a:endParaRPr>
          </a:p>
          <a:p>
            <a:pPr marL="723900" lvl="2" indent="0" defTabSz="0" eaLnBrk="1" hangingPunct="1">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CTNode  *firstchild ;</a:t>
            </a:r>
            <a:endParaRPr lang="en-US" altLang="x-none" sz="2800" b="1" dirty="0">
              <a:latin typeface="Times New Roman" panose="02020603050405020304" pitchFamily="2" charset="0"/>
              <a:ea typeface="宋体" panose="02010600030101010101" pitchFamily="2" charset="-122"/>
            </a:endParaRPr>
          </a:p>
          <a:p>
            <a:pPr marL="355600" lvl="1" indent="0" defTabSz="0" eaLnBrk="1" hangingPunct="1">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}HNode;</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头结点结构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49" name="矩形 380929"/>
          <p:cNvSpPr/>
          <p:nvPr/>
        </p:nvSpPr>
        <p:spPr>
          <a:xfrm>
            <a:off x="1676400" y="260350"/>
            <a:ext cx="8812213" cy="3744913"/>
          </a:xfrm>
          <a:prstGeom prst="rect">
            <a:avLst/>
          </a:prstGeom>
          <a:noFill/>
          <a:ln w="9525">
            <a:noFill/>
          </a:ln>
        </p:spPr>
        <p:txBody>
          <a:bodyPr anchor="t"/>
          <a:p>
            <a:pPr defTabSz="0">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typedef  struct</a:t>
            </a:r>
            <a:endParaRPr lang="en-US" altLang="x-none" sz="2800" b="1" dirty="0">
              <a:latin typeface="Times New Roman" panose="02020603050405020304" pitchFamily="2" charset="0"/>
              <a:ea typeface="宋体" panose="02010600030101010101" pitchFamily="2" charset="-122"/>
            </a:endParaRPr>
          </a:p>
          <a:p>
            <a:pPr marL="355600" lvl="1" indent="0" defTabSz="0" eaLnBrk="1" hangingPunct="1">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  HNode   nodes[MAX_NODE] ;</a:t>
            </a:r>
            <a:endParaRPr lang="en-US" altLang="x-none" sz="2800" b="1" dirty="0">
              <a:latin typeface="Times New Roman" panose="02020603050405020304" pitchFamily="2" charset="0"/>
              <a:ea typeface="宋体" panose="02010600030101010101" pitchFamily="2" charset="-122"/>
            </a:endParaRPr>
          </a:p>
          <a:p>
            <a:pPr marL="723900" lvl="2" indent="0" defTabSz="0" eaLnBrk="1" hangingPunct="1">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int  root;</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根结点位置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defTabSz="0" eaLnBrk="1" hangingPunct="1">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int  num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结点数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defTabSz="0" eaLnBrk="1" hangingPunct="1">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}CLinkList;</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头结点结构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defTabSz="0">
              <a:lnSpc>
                <a:spcPct val="110000"/>
              </a:lnSpc>
              <a:spcBef>
                <a:spcPct val="20000"/>
              </a:spcBef>
              <a:tabLst>
                <a:tab pos="101600" algn="l"/>
              </a:tabLst>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图</a:t>
            </a:r>
            <a:r>
              <a:rPr lang="en-US" altLang="x-none" sz="2800" b="1" dirty="0">
                <a:latin typeface="Times New Roman" panose="02020603050405020304" pitchFamily="2" charset="0"/>
                <a:ea typeface="宋体" panose="02010600030101010101" pitchFamily="2" charset="-122"/>
              </a:rPr>
              <a:t>6-13</a:t>
            </a:r>
            <a:r>
              <a:rPr lang="zh-CN" altLang="en-US" sz="2800" b="1" dirty="0">
                <a:latin typeface="Times New Roman" panose="02020603050405020304" pitchFamily="2" charset="0"/>
                <a:ea typeface="宋体" panose="02010600030101010101" pitchFamily="2" charset="-122"/>
              </a:rPr>
              <a:t>所示的树</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的孩子链表表示的存储结构如图</a:t>
            </a:r>
            <a:r>
              <a:rPr lang="en-US" altLang="x-none" sz="2800" b="1" dirty="0">
                <a:latin typeface="Times New Roman" panose="02020603050405020304" pitchFamily="2" charset="0"/>
                <a:ea typeface="宋体" panose="02010600030101010101" pitchFamily="2" charset="-122"/>
              </a:rPr>
              <a:t>6-16</a:t>
            </a:r>
            <a:r>
              <a:rPr lang="zh-CN" altLang="en-US" sz="2800" b="1" dirty="0">
                <a:latin typeface="Times New Roman" panose="02020603050405020304" pitchFamily="2" charset="0"/>
                <a:ea typeface="宋体" panose="02010600030101010101" pitchFamily="2" charset="-122"/>
              </a:rPr>
              <a:t>所示。</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3" name="矩形 381953"/>
          <p:cNvSpPr/>
          <p:nvPr/>
        </p:nvSpPr>
        <p:spPr>
          <a:xfrm>
            <a:off x="4729163" y="331788"/>
            <a:ext cx="863600" cy="358775"/>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nodes</a:t>
            </a:r>
            <a:endParaRPr lang="en-US" altLang="x-none" sz="2400" b="1" dirty="0">
              <a:latin typeface="Times New Roman" panose="02020603050405020304" pitchFamily="2" charset="0"/>
              <a:ea typeface="宋体" panose="02010600030101010101" pitchFamily="2" charset="-122"/>
            </a:endParaRPr>
          </a:p>
        </p:txBody>
      </p:sp>
      <p:grpSp>
        <p:nvGrpSpPr>
          <p:cNvPr id="335874" name="组合 381954"/>
          <p:cNvGrpSpPr/>
          <p:nvPr/>
        </p:nvGrpSpPr>
        <p:grpSpPr>
          <a:xfrm>
            <a:off x="2855913" y="809625"/>
            <a:ext cx="6626225" cy="5643563"/>
            <a:chOff x="0" y="0"/>
            <a:chExt cx="4174" cy="3555"/>
          </a:xfrm>
        </p:grpSpPr>
        <p:grpSp>
          <p:nvGrpSpPr>
            <p:cNvPr id="335875" name="组合 381955"/>
            <p:cNvGrpSpPr/>
            <p:nvPr/>
          </p:nvGrpSpPr>
          <p:grpSpPr>
            <a:xfrm>
              <a:off x="0" y="0"/>
              <a:ext cx="4174" cy="3175"/>
              <a:chOff x="0" y="0"/>
              <a:chExt cx="4174" cy="3175"/>
            </a:xfrm>
          </p:grpSpPr>
          <p:grpSp>
            <p:nvGrpSpPr>
              <p:cNvPr id="335876" name="组合 381956"/>
              <p:cNvGrpSpPr/>
              <p:nvPr/>
            </p:nvGrpSpPr>
            <p:grpSpPr>
              <a:xfrm>
                <a:off x="1588" y="1360"/>
                <a:ext cx="2586" cy="234"/>
                <a:chOff x="0" y="0"/>
                <a:chExt cx="2586" cy="234"/>
              </a:xfrm>
            </p:grpSpPr>
            <p:grpSp>
              <p:nvGrpSpPr>
                <p:cNvPr id="335877" name="组合 381957"/>
                <p:cNvGrpSpPr/>
                <p:nvPr/>
              </p:nvGrpSpPr>
              <p:grpSpPr>
                <a:xfrm>
                  <a:off x="406" y="8"/>
                  <a:ext cx="544" cy="226"/>
                  <a:chOff x="0" y="0"/>
                  <a:chExt cx="544" cy="226"/>
                </a:xfrm>
              </p:grpSpPr>
              <p:sp>
                <p:nvSpPr>
                  <p:cNvPr id="335878" name="矩形 381958"/>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7</a:t>
                    </a:r>
                    <a:endParaRPr lang="en-US" altLang="x-none" sz="2400" b="1" dirty="0">
                      <a:latin typeface="Times New Roman" panose="02020603050405020304" pitchFamily="2" charset="0"/>
                      <a:ea typeface="宋体" panose="02010600030101010101" pitchFamily="2" charset="-122"/>
                    </a:endParaRPr>
                  </a:p>
                </p:txBody>
              </p:sp>
              <p:sp>
                <p:nvSpPr>
                  <p:cNvPr id="335879" name="直接连接符 381959"/>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880" name="组合 381960"/>
                <p:cNvGrpSpPr/>
                <p:nvPr/>
              </p:nvGrpSpPr>
              <p:grpSpPr>
                <a:xfrm>
                  <a:off x="1223" y="0"/>
                  <a:ext cx="544" cy="226"/>
                  <a:chOff x="0" y="0"/>
                  <a:chExt cx="544" cy="226"/>
                </a:xfrm>
              </p:grpSpPr>
              <p:sp>
                <p:nvSpPr>
                  <p:cNvPr id="335881" name="矩形 381961"/>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p:txBody>
              </p:sp>
              <p:sp>
                <p:nvSpPr>
                  <p:cNvPr id="335882" name="直接连接符 381962"/>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883" name="组合 381963"/>
                <p:cNvGrpSpPr/>
                <p:nvPr/>
              </p:nvGrpSpPr>
              <p:grpSpPr>
                <a:xfrm>
                  <a:off x="2042" y="8"/>
                  <a:ext cx="544" cy="226"/>
                  <a:chOff x="0" y="0"/>
                  <a:chExt cx="544" cy="226"/>
                </a:xfrm>
              </p:grpSpPr>
              <p:sp>
                <p:nvSpPr>
                  <p:cNvPr id="335884" name="矩形 381964"/>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9    </a:t>
                    </a:r>
                    <a:r>
                      <a:rPr lang="en-US" altLang="x-none" sz="2400"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335885" name="直接连接符 381965"/>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sp>
              <p:nvSpPr>
                <p:cNvPr id="335886" name="直接连接符 381966"/>
                <p:cNvSpPr/>
                <p:nvPr/>
              </p:nvSpPr>
              <p:spPr>
                <a:xfrm>
                  <a:off x="0" y="115"/>
                  <a:ext cx="409" cy="0"/>
                </a:xfrm>
                <a:prstGeom prst="line">
                  <a:avLst/>
                </a:prstGeom>
                <a:ln w="19050" cap="flat" cmpd="sng">
                  <a:solidFill>
                    <a:schemeClr val="tx1"/>
                  </a:solidFill>
                  <a:prstDash val="solid"/>
                  <a:round/>
                  <a:headEnd type="none" w="med" len="med"/>
                  <a:tailEnd type="arrow" w="med" len="med"/>
                </a:ln>
              </p:spPr>
            </p:sp>
            <p:sp>
              <p:nvSpPr>
                <p:cNvPr id="335887" name="直接连接符 381967"/>
                <p:cNvSpPr/>
                <p:nvPr/>
              </p:nvSpPr>
              <p:spPr>
                <a:xfrm>
                  <a:off x="814" y="115"/>
                  <a:ext cx="409" cy="0"/>
                </a:xfrm>
                <a:prstGeom prst="line">
                  <a:avLst/>
                </a:prstGeom>
                <a:ln w="19050" cap="flat" cmpd="sng">
                  <a:solidFill>
                    <a:schemeClr val="tx1"/>
                  </a:solidFill>
                  <a:prstDash val="solid"/>
                  <a:round/>
                  <a:headEnd type="none" w="med" len="med"/>
                  <a:tailEnd type="arrow" w="med" len="med"/>
                </a:ln>
              </p:spPr>
            </p:sp>
            <p:sp>
              <p:nvSpPr>
                <p:cNvPr id="335888" name="直接连接符 381968"/>
                <p:cNvSpPr/>
                <p:nvPr/>
              </p:nvSpPr>
              <p:spPr>
                <a:xfrm>
                  <a:off x="1630" y="115"/>
                  <a:ext cx="409" cy="0"/>
                </a:xfrm>
                <a:prstGeom prst="line">
                  <a:avLst/>
                </a:prstGeom>
                <a:ln w="19050" cap="flat" cmpd="sng">
                  <a:solidFill>
                    <a:schemeClr val="tx1"/>
                  </a:solidFill>
                  <a:prstDash val="solid"/>
                  <a:round/>
                  <a:headEnd type="none" w="med" len="med"/>
                  <a:tailEnd type="arrow" w="med" len="med"/>
                </a:ln>
              </p:spPr>
            </p:sp>
          </p:grpSp>
          <p:grpSp>
            <p:nvGrpSpPr>
              <p:cNvPr id="335889" name="组合 381969"/>
              <p:cNvGrpSpPr/>
              <p:nvPr/>
            </p:nvGrpSpPr>
            <p:grpSpPr>
              <a:xfrm>
                <a:off x="1588" y="0"/>
                <a:ext cx="1772" cy="234"/>
                <a:chOff x="0" y="0"/>
                <a:chExt cx="1772" cy="234"/>
              </a:xfrm>
            </p:grpSpPr>
            <p:grpSp>
              <p:nvGrpSpPr>
                <p:cNvPr id="335890" name="组合 381970"/>
                <p:cNvGrpSpPr/>
                <p:nvPr/>
              </p:nvGrpSpPr>
              <p:grpSpPr>
                <a:xfrm>
                  <a:off x="409" y="0"/>
                  <a:ext cx="544" cy="226"/>
                  <a:chOff x="0" y="0"/>
                  <a:chExt cx="544" cy="226"/>
                </a:xfrm>
              </p:grpSpPr>
              <p:sp>
                <p:nvSpPr>
                  <p:cNvPr id="335891" name="矩形 381971"/>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335892" name="直接连接符 381972"/>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893" name="组合 381973"/>
                <p:cNvGrpSpPr/>
                <p:nvPr/>
              </p:nvGrpSpPr>
              <p:grpSpPr>
                <a:xfrm>
                  <a:off x="1228" y="8"/>
                  <a:ext cx="544" cy="226"/>
                  <a:chOff x="0" y="0"/>
                  <a:chExt cx="544" cy="226"/>
                </a:xfrm>
              </p:grpSpPr>
              <p:sp>
                <p:nvSpPr>
                  <p:cNvPr id="335894" name="矩形 381974"/>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5    </a:t>
                    </a:r>
                    <a:r>
                      <a:rPr lang="en-US" altLang="x-none" sz="2400"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335895" name="直接连接符 381975"/>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sp>
              <p:nvSpPr>
                <p:cNvPr id="335896" name="直接连接符 381976"/>
                <p:cNvSpPr/>
                <p:nvPr/>
              </p:nvSpPr>
              <p:spPr>
                <a:xfrm>
                  <a:off x="0" y="115"/>
                  <a:ext cx="409" cy="0"/>
                </a:xfrm>
                <a:prstGeom prst="line">
                  <a:avLst/>
                </a:prstGeom>
                <a:ln w="19050" cap="flat" cmpd="sng">
                  <a:solidFill>
                    <a:schemeClr val="tx1"/>
                  </a:solidFill>
                  <a:prstDash val="solid"/>
                  <a:round/>
                  <a:headEnd type="none" w="med" len="med"/>
                  <a:tailEnd type="arrow" w="med" len="med"/>
                </a:ln>
              </p:spPr>
            </p:sp>
            <p:sp>
              <p:nvSpPr>
                <p:cNvPr id="335897" name="直接连接符 381977"/>
                <p:cNvSpPr/>
                <p:nvPr/>
              </p:nvSpPr>
              <p:spPr>
                <a:xfrm>
                  <a:off x="816" y="115"/>
                  <a:ext cx="409" cy="0"/>
                </a:xfrm>
                <a:prstGeom prst="line">
                  <a:avLst/>
                </a:prstGeom>
                <a:ln w="19050" cap="flat" cmpd="sng">
                  <a:solidFill>
                    <a:schemeClr val="tx1"/>
                  </a:solidFill>
                  <a:prstDash val="solid"/>
                  <a:round/>
                  <a:headEnd type="none" w="med" len="med"/>
                  <a:tailEnd type="arrow" w="med" len="med"/>
                </a:ln>
              </p:spPr>
            </p:sp>
          </p:grpSp>
          <p:grpSp>
            <p:nvGrpSpPr>
              <p:cNvPr id="335898" name="组合 381978"/>
              <p:cNvGrpSpPr/>
              <p:nvPr/>
            </p:nvGrpSpPr>
            <p:grpSpPr>
              <a:xfrm>
                <a:off x="1588" y="907"/>
                <a:ext cx="2586" cy="234"/>
                <a:chOff x="0" y="0"/>
                <a:chExt cx="2586" cy="234"/>
              </a:xfrm>
            </p:grpSpPr>
            <p:grpSp>
              <p:nvGrpSpPr>
                <p:cNvPr id="335899" name="组合 381979"/>
                <p:cNvGrpSpPr/>
                <p:nvPr/>
              </p:nvGrpSpPr>
              <p:grpSpPr>
                <a:xfrm>
                  <a:off x="406" y="8"/>
                  <a:ext cx="544" cy="226"/>
                  <a:chOff x="0" y="0"/>
                  <a:chExt cx="544" cy="226"/>
                </a:xfrm>
              </p:grpSpPr>
              <p:sp>
                <p:nvSpPr>
                  <p:cNvPr id="335900" name="矩形 381980"/>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335901" name="直接连接符 381981"/>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02" name="组合 381982"/>
                <p:cNvGrpSpPr/>
                <p:nvPr/>
              </p:nvGrpSpPr>
              <p:grpSpPr>
                <a:xfrm>
                  <a:off x="1223" y="0"/>
                  <a:ext cx="544" cy="226"/>
                  <a:chOff x="0" y="0"/>
                  <a:chExt cx="544" cy="226"/>
                </a:xfrm>
              </p:grpSpPr>
              <p:sp>
                <p:nvSpPr>
                  <p:cNvPr id="335903" name="矩形 381983"/>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335904" name="直接连接符 381984"/>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05" name="组合 381985"/>
                <p:cNvGrpSpPr/>
                <p:nvPr/>
              </p:nvGrpSpPr>
              <p:grpSpPr>
                <a:xfrm>
                  <a:off x="2042" y="8"/>
                  <a:ext cx="544" cy="226"/>
                  <a:chOff x="0" y="0"/>
                  <a:chExt cx="544" cy="226"/>
                </a:xfrm>
              </p:grpSpPr>
              <p:sp>
                <p:nvSpPr>
                  <p:cNvPr id="335906" name="矩形 381986"/>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    </a:t>
                    </a:r>
                    <a:r>
                      <a:rPr lang="en-US" altLang="x-none" sz="2400"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335907" name="直接连接符 381987"/>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sp>
              <p:nvSpPr>
                <p:cNvPr id="335908" name="直接连接符 381988"/>
                <p:cNvSpPr/>
                <p:nvPr/>
              </p:nvSpPr>
              <p:spPr>
                <a:xfrm>
                  <a:off x="0" y="115"/>
                  <a:ext cx="409" cy="0"/>
                </a:xfrm>
                <a:prstGeom prst="line">
                  <a:avLst/>
                </a:prstGeom>
                <a:ln w="19050" cap="flat" cmpd="sng">
                  <a:solidFill>
                    <a:schemeClr val="tx1"/>
                  </a:solidFill>
                  <a:prstDash val="solid"/>
                  <a:round/>
                  <a:headEnd type="none" w="med" len="med"/>
                  <a:tailEnd type="arrow" w="med" len="med"/>
                </a:ln>
              </p:spPr>
            </p:sp>
            <p:sp>
              <p:nvSpPr>
                <p:cNvPr id="335909" name="直接连接符 381989"/>
                <p:cNvSpPr/>
                <p:nvPr/>
              </p:nvSpPr>
              <p:spPr>
                <a:xfrm>
                  <a:off x="814" y="115"/>
                  <a:ext cx="409" cy="0"/>
                </a:xfrm>
                <a:prstGeom prst="line">
                  <a:avLst/>
                </a:prstGeom>
                <a:ln w="19050" cap="flat" cmpd="sng">
                  <a:solidFill>
                    <a:schemeClr val="tx1"/>
                  </a:solidFill>
                  <a:prstDash val="solid"/>
                  <a:round/>
                  <a:headEnd type="none" w="med" len="med"/>
                  <a:tailEnd type="arrow" w="med" len="med"/>
                </a:ln>
              </p:spPr>
            </p:sp>
            <p:sp>
              <p:nvSpPr>
                <p:cNvPr id="335910" name="直接连接符 381990"/>
                <p:cNvSpPr/>
                <p:nvPr/>
              </p:nvSpPr>
              <p:spPr>
                <a:xfrm>
                  <a:off x="1630" y="115"/>
                  <a:ext cx="409" cy="0"/>
                </a:xfrm>
                <a:prstGeom prst="line">
                  <a:avLst/>
                </a:prstGeom>
                <a:ln w="19050" cap="flat" cmpd="sng">
                  <a:solidFill>
                    <a:schemeClr val="tx1"/>
                  </a:solidFill>
                  <a:prstDash val="solid"/>
                  <a:round/>
                  <a:headEnd type="none" w="med" len="med"/>
                  <a:tailEnd type="arrow" w="med" len="med"/>
                </a:ln>
              </p:spPr>
            </p:sp>
          </p:grpSp>
          <p:grpSp>
            <p:nvGrpSpPr>
              <p:cNvPr id="335911" name="组合 381991"/>
              <p:cNvGrpSpPr/>
              <p:nvPr/>
            </p:nvGrpSpPr>
            <p:grpSpPr>
              <a:xfrm>
                <a:off x="1588" y="453"/>
                <a:ext cx="956" cy="226"/>
                <a:chOff x="0" y="0"/>
                <a:chExt cx="956" cy="226"/>
              </a:xfrm>
            </p:grpSpPr>
            <p:grpSp>
              <p:nvGrpSpPr>
                <p:cNvPr id="335912" name="组合 381992"/>
                <p:cNvGrpSpPr/>
                <p:nvPr/>
              </p:nvGrpSpPr>
              <p:grpSpPr>
                <a:xfrm>
                  <a:off x="412" y="0"/>
                  <a:ext cx="544" cy="226"/>
                  <a:chOff x="0" y="0"/>
                  <a:chExt cx="544" cy="226"/>
                </a:xfrm>
              </p:grpSpPr>
              <p:sp>
                <p:nvSpPr>
                  <p:cNvPr id="335913" name="矩形 381993"/>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6    </a:t>
                    </a:r>
                    <a:r>
                      <a:rPr lang="en-US" altLang="x-none" sz="2400"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335914" name="直接连接符 381994"/>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sp>
              <p:nvSpPr>
                <p:cNvPr id="335915" name="直接连接符 381995"/>
                <p:cNvSpPr/>
                <p:nvPr/>
              </p:nvSpPr>
              <p:spPr>
                <a:xfrm>
                  <a:off x="0" y="107"/>
                  <a:ext cx="409" cy="0"/>
                </a:xfrm>
                <a:prstGeom prst="line">
                  <a:avLst/>
                </a:prstGeom>
                <a:ln w="19050" cap="flat" cmpd="sng">
                  <a:solidFill>
                    <a:schemeClr val="tx1"/>
                  </a:solidFill>
                  <a:prstDash val="solid"/>
                  <a:round/>
                  <a:headEnd type="none" w="med" len="med"/>
                  <a:tailEnd type="arrow" w="med" len="med"/>
                </a:ln>
              </p:spPr>
            </p:sp>
          </p:grpSp>
          <p:sp>
            <p:nvSpPr>
              <p:cNvPr id="335916" name="矩形 381996"/>
              <p:cNvSpPr/>
              <p:nvPr/>
            </p:nvSpPr>
            <p:spPr>
              <a:xfrm>
                <a:off x="953" y="90"/>
                <a:ext cx="226" cy="2086"/>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7</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a:p>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sp>
            <p:nvSpPr>
              <p:cNvPr id="335917" name="矩形 381997"/>
              <p:cNvSpPr/>
              <p:nvPr/>
            </p:nvSpPr>
            <p:spPr>
              <a:xfrm>
                <a:off x="0" y="2495"/>
                <a:ext cx="1134" cy="226"/>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MAX_NODE-1</a:t>
                </a:r>
                <a:endParaRPr lang="en-US" altLang="x-none" sz="2000" b="1" dirty="0">
                  <a:latin typeface="Times New Roman" panose="02020603050405020304" pitchFamily="2" charset="0"/>
                  <a:ea typeface="宋体" panose="02010600030101010101" pitchFamily="2" charset="-122"/>
                </a:endParaRPr>
              </a:p>
            </p:txBody>
          </p:sp>
          <p:sp>
            <p:nvSpPr>
              <p:cNvPr id="335918" name="矩形 381998"/>
              <p:cNvSpPr/>
              <p:nvPr/>
            </p:nvSpPr>
            <p:spPr>
              <a:xfrm>
                <a:off x="1815" y="2736"/>
                <a:ext cx="453" cy="226"/>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root</a:t>
                </a:r>
                <a:endParaRPr lang="en-US" altLang="x-none" sz="2400" b="1" dirty="0">
                  <a:latin typeface="Times New Roman" panose="02020603050405020304" pitchFamily="2" charset="0"/>
                  <a:ea typeface="宋体" panose="02010600030101010101" pitchFamily="2" charset="-122"/>
                </a:endParaRPr>
              </a:p>
            </p:txBody>
          </p:sp>
          <p:sp>
            <p:nvSpPr>
              <p:cNvPr id="335919" name="矩形 381999"/>
              <p:cNvSpPr/>
              <p:nvPr/>
            </p:nvSpPr>
            <p:spPr>
              <a:xfrm>
                <a:off x="1844" y="2949"/>
                <a:ext cx="453" cy="226"/>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num</a:t>
                </a:r>
                <a:endParaRPr lang="en-US" altLang="x-none" sz="2400" b="1" dirty="0">
                  <a:latin typeface="Times New Roman" panose="02020603050405020304" pitchFamily="2" charset="0"/>
                  <a:ea typeface="宋体" panose="02010600030101010101" pitchFamily="2" charset="-122"/>
                </a:endParaRPr>
              </a:p>
            </p:txBody>
          </p:sp>
          <p:grpSp>
            <p:nvGrpSpPr>
              <p:cNvPr id="335920" name="组合 382000"/>
              <p:cNvGrpSpPr/>
              <p:nvPr/>
            </p:nvGrpSpPr>
            <p:grpSpPr>
              <a:xfrm>
                <a:off x="1180" y="8"/>
                <a:ext cx="545" cy="3159"/>
                <a:chOff x="0" y="0"/>
                <a:chExt cx="545" cy="3159"/>
              </a:xfrm>
            </p:grpSpPr>
            <p:grpSp>
              <p:nvGrpSpPr>
                <p:cNvPr id="335921" name="组合 382001"/>
                <p:cNvGrpSpPr/>
                <p:nvPr/>
              </p:nvGrpSpPr>
              <p:grpSpPr>
                <a:xfrm>
                  <a:off x="0" y="0"/>
                  <a:ext cx="544" cy="226"/>
                  <a:chOff x="0" y="0"/>
                  <a:chExt cx="544" cy="226"/>
                </a:xfrm>
              </p:grpSpPr>
              <p:sp>
                <p:nvSpPr>
                  <p:cNvPr id="335922" name="矩形 382002"/>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A       </a:t>
                    </a:r>
                    <a:endParaRPr lang="en-US" altLang="x-none" sz="2400" b="1" dirty="0">
                      <a:latin typeface="Times New Roman" panose="02020603050405020304" pitchFamily="2" charset="0"/>
                      <a:ea typeface="宋体" panose="02010600030101010101" pitchFamily="2" charset="-122"/>
                    </a:endParaRPr>
                  </a:p>
                </p:txBody>
              </p:sp>
              <p:sp>
                <p:nvSpPr>
                  <p:cNvPr id="335923" name="直接连接符 382003"/>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24" name="组合 382004"/>
                <p:cNvGrpSpPr/>
                <p:nvPr/>
              </p:nvGrpSpPr>
              <p:grpSpPr>
                <a:xfrm>
                  <a:off x="0" y="227"/>
                  <a:ext cx="544" cy="226"/>
                  <a:chOff x="0" y="0"/>
                  <a:chExt cx="544" cy="226"/>
                </a:xfrm>
              </p:grpSpPr>
              <p:sp>
                <p:nvSpPr>
                  <p:cNvPr id="335925" name="矩形 382005"/>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B   </a:t>
                    </a:r>
                    <a:r>
                      <a:rPr lang="en-US" altLang="x-none" sz="2400"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335926" name="直接连接符 382006"/>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27" name="组合 382007"/>
                <p:cNvGrpSpPr/>
                <p:nvPr/>
              </p:nvGrpSpPr>
              <p:grpSpPr>
                <a:xfrm>
                  <a:off x="0" y="454"/>
                  <a:ext cx="544" cy="226"/>
                  <a:chOff x="0" y="0"/>
                  <a:chExt cx="544" cy="226"/>
                </a:xfrm>
              </p:grpSpPr>
              <p:sp>
                <p:nvSpPr>
                  <p:cNvPr id="335928" name="矩形 382008"/>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C       </a:t>
                    </a:r>
                    <a:endParaRPr lang="en-US" altLang="x-none" sz="2400" b="1" dirty="0">
                      <a:latin typeface="Times New Roman" panose="02020603050405020304" pitchFamily="2" charset="0"/>
                      <a:ea typeface="宋体" panose="02010600030101010101" pitchFamily="2" charset="-122"/>
                    </a:endParaRPr>
                  </a:p>
                </p:txBody>
              </p:sp>
              <p:sp>
                <p:nvSpPr>
                  <p:cNvPr id="335929" name="直接连接符 382009"/>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30" name="组合 382010"/>
                <p:cNvGrpSpPr/>
                <p:nvPr/>
              </p:nvGrpSpPr>
              <p:grpSpPr>
                <a:xfrm>
                  <a:off x="0" y="673"/>
                  <a:ext cx="544" cy="226"/>
                  <a:chOff x="0" y="0"/>
                  <a:chExt cx="544" cy="226"/>
                </a:xfrm>
              </p:grpSpPr>
              <p:sp>
                <p:nvSpPr>
                  <p:cNvPr id="335931" name="矩形 382011"/>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D   </a:t>
                    </a:r>
                    <a:r>
                      <a:rPr lang="en-US" altLang="x-none" sz="2400"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335932" name="直接连接符 382012"/>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33" name="组合 382013"/>
                <p:cNvGrpSpPr/>
                <p:nvPr/>
              </p:nvGrpSpPr>
              <p:grpSpPr>
                <a:xfrm>
                  <a:off x="0" y="1126"/>
                  <a:ext cx="544" cy="226"/>
                  <a:chOff x="0" y="0"/>
                  <a:chExt cx="544" cy="226"/>
                </a:xfrm>
              </p:grpSpPr>
              <p:sp>
                <p:nvSpPr>
                  <p:cNvPr id="335934" name="矩形 382014"/>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E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335935" name="直接连接符 382015"/>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36" name="组合 382016"/>
                <p:cNvGrpSpPr/>
                <p:nvPr/>
              </p:nvGrpSpPr>
              <p:grpSpPr>
                <a:xfrm>
                  <a:off x="0" y="1345"/>
                  <a:ext cx="544" cy="226"/>
                  <a:chOff x="0" y="0"/>
                  <a:chExt cx="544" cy="226"/>
                </a:xfrm>
              </p:grpSpPr>
              <p:sp>
                <p:nvSpPr>
                  <p:cNvPr id="335937" name="矩形 382017"/>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F       </a:t>
                    </a:r>
                    <a:endParaRPr lang="en-US" altLang="x-none" sz="2400" b="1" dirty="0">
                      <a:latin typeface="Times New Roman" panose="02020603050405020304" pitchFamily="2" charset="0"/>
                      <a:ea typeface="宋体" panose="02010600030101010101" pitchFamily="2" charset="-122"/>
                    </a:endParaRPr>
                  </a:p>
                </p:txBody>
              </p:sp>
              <p:sp>
                <p:nvSpPr>
                  <p:cNvPr id="335938" name="直接连接符 382018"/>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39" name="组合 382019"/>
                <p:cNvGrpSpPr/>
                <p:nvPr/>
              </p:nvGrpSpPr>
              <p:grpSpPr>
                <a:xfrm>
                  <a:off x="0" y="1572"/>
                  <a:ext cx="544" cy="226"/>
                  <a:chOff x="0" y="0"/>
                  <a:chExt cx="544" cy="226"/>
                </a:xfrm>
              </p:grpSpPr>
              <p:sp>
                <p:nvSpPr>
                  <p:cNvPr id="335940" name="矩形 382020"/>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G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335941" name="直接连接符 382021"/>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42" name="组合 382022"/>
                <p:cNvGrpSpPr/>
                <p:nvPr/>
              </p:nvGrpSpPr>
              <p:grpSpPr>
                <a:xfrm>
                  <a:off x="0" y="1799"/>
                  <a:ext cx="544" cy="226"/>
                  <a:chOff x="0" y="0"/>
                  <a:chExt cx="544" cy="226"/>
                </a:xfrm>
              </p:grpSpPr>
              <p:sp>
                <p:nvSpPr>
                  <p:cNvPr id="335943" name="矩形 382023"/>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H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335944" name="直接连接符 382024"/>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45" name="组合 382025"/>
                <p:cNvGrpSpPr/>
                <p:nvPr/>
              </p:nvGrpSpPr>
              <p:grpSpPr>
                <a:xfrm>
                  <a:off x="0" y="2026"/>
                  <a:ext cx="544" cy="226"/>
                  <a:chOff x="0" y="0"/>
                  <a:chExt cx="544" cy="226"/>
                </a:xfrm>
              </p:grpSpPr>
              <p:sp>
                <p:nvSpPr>
                  <p:cNvPr id="335946" name="矩形 382026"/>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I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335947" name="直接连接符 382027"/>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48" name="组合 382028"/>
                <p:cNvGrpSpPr/>
                <p:nvPr/>
              </p:nvGrpSpPr>
              <p:grpSpPr>
                <a:xfrm>
                  <a:off x="0" y="2253"/>
                  <a:ext cx="544" cy="226"/>
                  <a:chOff x="0" y="0"/>
                  <a:chExt cx="544" cy="226"/>
                </a:xfrm>
              </p:grpSpPr>
              <p:sp>
                <p:nvSpPr>
                  <p:cNvPr id="335949" name="矩形 382029"/>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 ┇ </a:t>
                    </a:r>
                    <a:endParaRPr lang="zh-CN" altLang="en-US" sz="2400" b="1" dirty="0">
                      <a:latin typeface="Times New Roman" panose="02020603050405020304" pitchFamily="2" charset="0"/>
                      <a:ea typeface="宋体" panose="02010600030101010101" pitchFamily="2" charset="-122"/>
                    </a:endParaRPr>
                  </a:p>
                </p:txBody>
              </p:sp>
              <p:sp>
                <p:nvSpPr>
                  <p:cNvPr id="335950" name="直接连接符 382030"/>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51" name="组合 382031"/>
                <p:cNvGrpSpPr/>
                <p:nvPr/>
              </p:nvGrpSpPr>
              <p:grpSpPr>
                <a:xfrm>
                  <a:off x="0" y="2479"/>
                  <a:ext cx="544" cy="226"/>
                  <a:chOff x="0" y="0"/>
                  <a:chExt cx="544" cy="226"/>
                </a:xfrm>
              </p:grpSpPr>
              <p:sp>
                <p:nvSpPr>
                  <p:cNvPr id="335952" name="矩形 382032"/>
                  <p:cNvSpPr/>
                  <p:nvPr/>
                </p:nvSpPr>
                <p:spPr>
                  <a:xfrm>
                    <a:off x="0" y="0"/>
                    <a:ext cx="544" cy="226"/>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sp>
                <p:nvSpPr>
                  <p:cNvPr id="335953" name="直接连接符 382033"/>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335954" name="组合 382034"/>
                <p:cNvGrpSpPr/>
                <p:nvPr/>
              </p:nvGrpSpPr>
              <p:grpSpPr>
                <a:xfrm>
                  <a:off x="0" y="900"/>
                  <a:ext cx="544" cy="226"/>
                  <a:chOff x="0" y="0"/>
                  <a:chExt cx="544" cy="226"/>
                </a:xfrm>
              </p:grpSpPr>
              <p:sp>
                <p:nvSpPr>
                  <p:cNvPr id="335955" name="矩形 382035"/>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R       </a:t>
                    </a:r>
                    <a:endParaRPr lang="en-US" altLang="x-none" sz="2400" b="1" dirty="0">
                      <a:latin typeface="Times New Roman" panose="02020603050405020304" pitchFamily="2" charset="0"/>
                      <a:ea typeface="宋体" panose="02010600030101010101" pitchFamily="2" charset="-122"/>
                    </a:endParaRPr>
                  </a:p>
                </p:txBody>
              </p:sp>
              <p:sp>
                <p:nvSpPr>
                  <p:cNvPr id="335956" name="直接连接符 382036"/>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sp>
              <p:nvSpPr>
                <p:cNvPr id="335957" name="矩形 382037"/>
                <p:cNvSpPr/>
                <p:nvPr/>
              </p:nvSpPr>
              <p:spPr>
                <a:xfrm>
                  <a:off x="1" y="2706"/>
                  <a:ext cx="544" cy="22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335958" name="矩形 382038"/>
                <p:cNvSpPr/>
                <p:nvPr/>
              </p:nvSpPr>
              <p:spPr>
                <a:xfrm>
                  <a:off x="0" y="2933"/>
                  <a:ext cx="544" cy="226"/>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grpSp>
        </p:grpSp>
        <p:sp>
          <p:nvSpPr>
            <p:cNvPr id="335959" name="矩形 382039"/>
            <p:cNvSpPr/>
            <p:nvPr/>
          </p:nvSpPr>
          <p:spPr>
            <a:xfrm>
              <a:off x="45" y="3328"/>
              <a:ext cx="3039"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6-16   </a:t>
              </a: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6-13</a:t>
              </a:r>
              <a:r>
                <a:rPr lang="zh-CN" altLang="en-US" sz="2000" b="1" dirty="0">
                  <a:latin typeface="Times New Roman" panose="02020603050405020304" pitchFamily="2" charset="0"/>
                  <a:ea typeface="宋体" panose="02010600030101010101" pitchFamily="2" charset="-122"/>
                </a:rPr>
                <a:t>的树</a:t>
              </a:r>
              <a:r>
                <a:rPr lang="en-US" altLang="x-none" sz="2000" b="1" dirty="0">
                  <a:latin typeface="Times New Roman" panose="02020603050405020304" pitchFamily="2" charset="0"/>
                  <a:ea typeface="宋体" panose="02010600030101010101" pitchFamily="2" charset="-122"/>
                </a:rPr>
                <a:t>T</a:t>
              </a:r>
              <a:r>
                <a:rPr lang="zh-CN" altLang="en-US" sz="2000" b="1" dirty="0">
                  <a:latin typeface="Times New Roman" panose="02020603050405020304" pitchFamily="2" charset="0"/>
                  <a:ea typeface="宋体" panose="02010600030101010101" pitchFamily="2" charset="-122"/>
                </a:rPr>
                <a:t>的孩子链表存储结构</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78" name="矩形 382977"/>
          <p:cNvSpPr/>
          <p:nvPr/>
        </p:nvSpPr>
        <p:spPr>
          <a:xfrm>
            <a:off x="1676400" y="152400"/>
            <a:ext cx="8915400" cy="6084888"/>
          </a:xfrm>
          <a:prstGeom prst="rect">
            <a:avLst/>
          </a:prstGeom>
          <a:noFill/>
          <a:ln w="9525">
            <a:noFill/>
          </a:ln>
        </p:spPr>
        <p:txBody>
          <a:bodyPr/>
          <a:p>
            <a:pPr defTabSz="0" fontAlgn="base">
              <a:lnSpc>
                <a:spcPct val="110000"/>
              </a:lnSpc>
              <a:spcBef>
                <a:spcPct val="20000"/>
              </a:spcBef>
              <a:buClr>
                <a:schemeClr val="accent2"/>
              </a:buClr>
              <a:buSzPct val="80000"/>
              <a:buFont typeface="Wingdings" panose="05000000000000000000" pitchFamily="2" charset="2"/>
              <a:buNone/>
              <a:tabLst>
                <a:tab pos="101600" algn="l"/>
              </a:tabLst>
            </a:pPr>
            <a:r>
              <a:rPr lang="en-US" altLang="x-none" sz="4000" b="1" strike="noStrike" noProof="1" dirty="0">
                <a:solidFill>
                  <a:schemeClr val="tx2"/>
                </a:solidFill>
                <a:latin typeface="Times New Roman" panose="02020603050405020304" pitchFamily="2" charset="0"/>
                <a:ea typeface="宋体" panose="02010600030101010101" pitchFamily="2" charset="-122"/>
                <a:cs typeface="+mn-cs"/>
              </a:rPr>
              <a:t>3  </a:t>
            </a:r>
            <a:r>
              <a:rPr lang="zh-CN" altLang="en-US" sz="4000" b="1" strike="noStrike" noProof="1" dirty="0">
                <a:solidFill>
                  <a:schemeClr val="tx2"/>
                </a:solidFill>
                <a:latin typeface="Times New Roman" panose="02020603050405020304" pitchFamily="2" charset="0"/>
                <a:ea typeface="楷体_GB2312" pitchFamily="1" charset="-122"/>
                <a:cs typeface="+mn-cs"/>
              </a:rPr>
              <a:t>孩子兄弟表示法</a:t>
            </a:r>
            <a:r>
              <a:rPr lang="en-US" altLang="x-none" sz="4000" b="1" strike="noStrike" noProof="1" dirty="0">
                <a:latin typeface="Times New Roman" panose="02020603050405020304" pitchFamily="2" charset="0"/>
                <a:ea typeface="楷体_GB2312" pitchFamily="1" charset="-122"/>
                <a:cs typeface="+mn-cs"/>
              </a:rPr>
              <a:t>(</a:t>
            </a:r>
            <a:r>
              <a:rPr lang="zh-CN" altLang="en-US" sz="4000" b="1" strike="noStrike" noProof="1" dirty="0">
                <a:solidFill>
                  <a:schemeClr val="folHlink"/>
                </a:solidFill>
                <a:latin typeface="Times New Roman" panose="02020603050405020304" pitchFamily="2" charset="0"/>
                <a:ea typeface="楷体_GB2312" pitchFamily="1" charset="-122"/>
                <a:cs typeface="+mn-cs"/>
              </a:rPr>
              <a:t>二叉树表示法</a:t>
            </a:r>
            <a:r>
              <a:rPr lang="en-US" altLang="x-none" sz="4000" b="1" strike="noStrike" noProof="1" dirty="0">
                <a:latin typeface="Times New Roman" panose="02020603050405020304" pitchFamily="2" charset="0"/>
                <a:ea typeface="楷体_GB2312" pitchFamily="1" charset="-122"/>
                <a:cs typeface="+mn-cs"/>
              </a:rPr>
              <a:t>)</a:t>
            </a:r>
            <a:endParaRPr lang="en-US" altLang="x-none" sz="4000" b="1" strike="noStrike" noProof="1" dirty="0">
              <a:latin typeface="Times New Roman" panose="02020603050405020304" pitchFamily="2" charset="0"/>
              <a:ea typeface="楷体_GB2312" pitchFamily="1" charset="-122"/>
            </a:endParaRPr>
          </a:p>
          <a:p>
            <a:pPr defTabSz="0" fontAlgn="base">
              <a:lnSpc>
                <a:spcPct val="110000"/>
              </a:lnSpc>
              <a:spcBef>
                <a:spcPct val="20000"/>
              </a:spcBef>
              <a:buClr>
                <a:schemeClr val="accent2"/>
              </a:buClr>
              <a:buSzPct val="80000"/>
              <a:buFont typeface="Wingdings" panose="05000000000000000000" pitchFamily="2" charset="2"/>
              <a:buNone/>
              <a:tabLst>
                <a:tab pos="101600" algn="l"/>
              </a:tabLst>
            </a:pPr>
            <a:r>
              <a:rPr lang="en-US" altLang="x-none" sz="2800"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lang="zh-CN" altLang="en-US" sz="2800" b="1" strike="noStrike" noProof="1" dirty="0">
                <a:latin typeface="Times New Roman" panose="02020603050405020304" pitchFamily="2" charset="0"/>
                <a:ea typeface="宋体" panose="02010600030101010101" pitchFamily="2" charset="-122"/>
                <a:cs typeface="+mn-cs"/>
              </a:rPr>
              <a:t>以二叉链表作为树的存储结构，其结点形式如图</a:t>
            </a:r>
            <a:r>
              <a:rPr lang="en-US" altLang="x-none" sz="2800" b="1" strike="noStrike" noProof="1" dirty="0">
                <a:latin typeface="Times New Roman" panose="02020603050405020304" pitchFamily="2" charset="0"/>
                <a:ea typeface="宋体" panose="02010600030101010101" pitchFamily="2" charset="-122"/>
                <a:cs typeface="+mn-cs"/>
              </a:rPr>
              <a:t>6-17(a)</a:t>
            </a:r>
            <a:r>
              <a:rPr lang="zh-CN" altLang="en-US" sz="2800" b="1" strike="noStrike" noProof="1" dirty="0">
                <a:latin typeface="Times New Roman" panose="02020603050405020304" pitchFamily="2" charset="0"/>
                <a:ea typeface="宋体" panose="02010600030101010101" pitchFamily="2" charset="-122"/>
                <a:cs typeface="+mn-cs"/>
              </a:rPr>
              <a:t>所示</a:t>
            </a:r>
            <a:r>
              <a:rPr lang="zh-CN" altLang="en-US" sz="2800" b="1" strike="noStrike" noProof="1" dirty="0">
                <a:latin typeface="宋体" panose="02010600030101010101" pitchFamily="2" charset="-122"/>
                <a:ea typeface="宋体" panose="02010600030101010101" pitchFamily="2" charset="-122"/>
                <a:cs typeface="+mn-cs"/>
              </a:rPr>
              <a:t>。</a:t>
            </a:r>
            <a:endParaRPr lang="zh-CN" altLang="en-US" sz="2800" b="1" strike="noStrike" noProof="1" dirty="0">
              <a:latin typeface="宋体" panose="02010600030101010101" pitchFamily="2" charset="-122"/>
            </a:endParaRPr>
          </a:p>
          <a:p>
            <a:pPr defTabSz="0" fontAlgn="base">
              <a:lnSpc>
                <a:spcPct val="110000"/>
              </a:lnSpc>
              <a:spcBef>
                <a:spcPct val="20000"/>
              </a:spcBef>
              <a:tabLst>
                <a:tab pos="101600" algn="l"/>
              </a:tabLst>
            </a:pPr>
            <a:r>
              <a:rPr lang="zh-CN" altLang="en-US" sz="2800" b="1" strike="noStrike" noProof="1" dirty="0">
                <a:latin typeface="Times New Roman" panose="02020603050405020304" pitchFamily="2" charset="0"/>
                <a:ea typeface="宋体" panose="02010600030101010101" pitchFamily="2" charset="-122"/>
                <a:cs typeface="+mn-cs"/>
              </a:rPr>
              <a:t>        两个指针域：分别指向结点的第一个子结点和下一个兄弟结点。结点类型定义如下：</a:t>
            </a:r>
            <a:endParaRPr lang="zh-CN" altLang="en-US" sz="2800" b="1" strike="noStrike" noProof="1" dirty="0">
              <a:latin typeface="Times New Roman" panose="02020603050405020304" pitchFamily="2" charset="0"/>
            </a:endParaRPr>
          </a:p>
          <a:p>
            <a:pPr defTabSz="0" fontAlgn="base">
              <a:lnSpc>
                <a:spcPct val="110000"/>
              </a:lnSpc>
              <a:spcBef>
                <a:spcPct val="20000"/>
              </a:spcBef>
              <a:tabLst>
                <a:tab pos="101600" algn="l"/>
              </a:tabLst>
            </a:pPr>
            <a:r>
              <a:rPr lang="en-US" altLang="x-none" sz="2800" b="1" strike="noStrike" noProof="1" dirty="0">
                <a:latin typeface="Times New Roman" panose="02020603050405020304" pitchFamily="2" charset="0"/>
                <a:ea typeface="宋体" panose="02010600030101010101" pitchFamily="2" charset="-122"/>
                <a:cs typeface="+mn-cs"/>
              </a:rPr>
              <a:t>typedef  struct   CSnode</a:t>
            </a:r>
            <a:endParaRPr lang="en-US" altLang="x-none" sz="2800" b="1" strike="noStrike" noProof="1" dirty="0">
              <a:latin typeface="Times New Roman" panose="02020603050405020304" pitchFamily="2" charset="0"/>
            </a:endParaRPr>
          </a:p>
          <a:p>
            <a:pPr marL="355600" lvl="1" indent="0" defTabSz="0" eaLnBrk="1" fontAlgn="base" hangingPunct="1">
              <a:lnSpc>
                <a:spcPct val="110000"/>
              </a:lnSpc>
              <a:spcBef>
                <a:spcPct val="20000"/>
              </a:spcBef>
              <a:tabLst>
                <a:tab pos="101600" algn="l"/>
              </a:tabLst>
            </a:pPr>
            <a:r>
              <a:rPr lang="en-US" altLang="x-none" sz="2800" b="1" strike="noStrike" noProof="1" dirty="0">
                <a:latin typeface="Times New Roman" panose="02020603050405020304" pitchFamily="2" charset="0"/>
                <a:ea typeface="宋体" panose="02010600030101010101" pitchFamily="2" charset="-122"/>
                <a:cs typeface="+mn-cs"/>
              </a:rPr>
              <a:t>{  ElemType   data ;</a:t>
            </a:r>
            <a:endParaRPr lang="en-US" altLang="x-none" sz="2800" b="1" strike="noStrike" noProof="1" dirty="0">
              <a:latin typeface="Times New Roman" panose="02020603050405020304" pitchFamily="2" charset="0"/>
            </a:endParaRPr>
          </a:p>
          <a:p>
            <a:pPr marL="723900" lvl="2" indent="0" defTabSz="0" eaLnBrk="1" fontAlgn="base" hangingPunct="1">
              <a:lnSpc>
                <a:spcPct val="110000"/>
              </a:lnSpc>
              <a:spcBef>
                <a:spcPct val="20000"/>
              </a:spcBef>
              <a:tabLst>
                <a:tab pos="101600" algn="l"/>
              </a:tabLst>
            </a:pPr>
            <a:r>
              <a:rPr lang="en-US" altLang="x-none" sz="2800" b="1" strike="noStrike" noProof="1" dirty="0">
                <a:latin typeface="Times New Roman" panose="02020603050405020304" pitchFamily="2" charset="0"/>
                <a:ea typeface="宋体" panose="02010600030101010101" pitchFamily="2" charset="-122"/>
                <a:cs typeface="+mn-cs"/>
              </a:rPr>
              <a:t>struct   CSnode *firstchild, *nextsibing ;</a:t>
            </a:r>
            <a:endParaRPr lang="en-US" altLang="x-none" sz="2800" b="1" strike="noStrike" noProof="1" dirty="0">
              <a:latin typeface="Times New Roman" panose="02020603050405020304" pitchFamily="2" charset="0"/>
            </a:endParaRPr>
          </a:p>
          <a:p>
            <a:pPr marL="355600" lvl="1" indent="0" defTabSz="0" eaLnBrk="1" fontAlgn="base" hangingPunct="1">
              <a:lnSpc>
                <a:spcPct val="110000"/>
              </a:lnSpc>
              <a:spcBef>
                <a:spcPct val="20000"/>
              </a:spcBef>
              <a:tabLst>
                <a:tab pos="101600" algn="l"/>
              </a:tabLst>
            </a:pPr>
            <a:r>
              <a:rPr lang="en-US" altLang="x-none" sz="2800" b="1" strike="noStrike" noProof="1" dirty="0">
                <a:latin typeface="Times New Roman" panose="02020603050405020304" pitchFamily="2" charset="0"/>
                <a:ea typeface="宋体" panose="02010600030101010101" pitchFamily="2" charset="-122"/>
                <a:cs typeface="+mn-cs"/>
              </a:rPr>
              <a:t>}CSNode;  </a:t>
            </a:r>
            <a:endParaRPr lang="en-US" altLang="x-none" sz="2800" b="1" strike="noStrike" noProof="1" dirty="0">
              <a:latin typeface="Times New Roman" panose="02020603050405020304" pitchFamily="2" charset="0"/>
            </a:endParaRPr>
          </a:p>
          <a:p>
            <a:pPr defTabSz="0" fontAlgn="base">
              <a:lnSpc>
                <a:spcPct val="110000"/>
              </a:lnSpc>
              <a:spcBef>
                <a:spcPct val="20000"/>
              </a:spcBef>
              <a:tabLst>
                <a:tab pos="101600" algn="l"/>
              </a:tabLst>
            </a:pPr>
            <a:r>
              <a:rPr lang="en-US" altLang="x-none" sz="2800" b="1" strike="noStrike" noProof="1" dirty="0">
                <a:latin typeface="Times New Roman" panose="02020603050405020304" pitchFamily="2" charset="0"/>
                <a:ea typeface="宋体" panose="02010600030101010101" pitchFamily="2" charset="-122"/>
                <a:cs typeface="+mn-cs"/>
              </a:rPr>
              <a:t>        </a:t>
            </a:r>
            <a:r>
              <a:rPr lang="zh-CN" altLang="en-US" sz="2800" b="1" strike="noStrike" noProof="1" dirty="0">
                <a:latin typeface="Times New Roman" panose="02020603050405020304" pitchFamily="2" charset="0"/>
                <a:ea typeface="宋体" panose="02010600030101010101" pitchFamily="2" charset="-122"/>
                <a:cs typeface="+mn-cs"/>
              </a:rPr>
              <a:t>图</a:t>
            </a:r>
            <a:r>
              <a:rPr lang="en-US" altLang="x-none" sz="2800" b="1" strike="noStrike" noProof="1" dirty="0">
                <a:latin typeface="Times New Roman" panose="02020603050405020304" pitchFamily="2" charset="0"/>
                <a:ea typeface="宋体" panose="02010600030101010101" pitchFamily="2" charset="-122"/>
                <a:cs typeface="+mn-cs"/>
              </a:rPr>
              <a:t>6-17(b)</a:t>
            </a:r>
            <a:r>
              <a:rPr lang="zh-CN" altLang="en-US" sz="2800" b="1" strike="noStrike" noProof="1" dirty="0">
                <a:latin typeface="Times New Roman" panose="02020603050405020304" pitchFamily="2" charset="0"/>
                <a:ea typeface="宋体" panose="02010600030101010101" pitchFamily="2" charset="-122"/>
                <a:cs typeface="+mn-cs"/>
              </a:rPr>
              <a:t>所示树的孩子兄弟表示的存储结构如图</a:t>
            </a:r>
            <a:r>
              <a:rPr lang="en-US" altLang="x-none" sz="2800" b="1" strike="noStrike" noProof="1" dirty="0">
                <a:latin typeface="Times New Roman" panose="02020603050405020304" pitchFamily="2" charset="0"/>
                <a:ea typeface="宋体" panose="02010600030101010101" pitchFamily="2" charset="-122"/>
                <a:cs typeface="+mn-cs"/>
              </a:rPr>
              <a:t>6-17(c)</a:t>
            </a:r>
            <a:r>
              <a:rPr lang="zh-CN" altLang="en-US" sz="2800" b="1" strike="noStrike" noProof="1" dirty="0">
                <a:latin typeface="Times New Roman" panose="02020603050405020304" pitchFamily="2" charset="0"/>
                <a:ea typeface="宋体" panose="02010600030101010101" pitchFamily="2" charset="-122"/>
                <a:cs typeface="+mn-cs"/>
              </a:rPr>
              <a:t>。</a:t>
            </a:r>
            <a:endParaRPr lang="zh-CN" altLang="en-US" sz="2800" b="1" strike="noStrike" noProof="1" dirty="0">
              <a:latin typeface="Times New Roman" panose="02020603050405020304" pitchFamily="2"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21" name="组合 384001"/>
          <p:cNvGrpSpPr/>
          <p:nvPr/>
        </p:nvGrpSpPr>
        <p:grpSpPr>
          <a:xfrm>
            <a:off x="2360613" y="115888"/>
            <a:ext cx="7351712" cy="6326187"/>
            <a:chOff x="0" y="0"/>
            <a:chExt cx="4631" cy="3985"/>
          </a:xfrm>
        </p:grpSpPr>
        <p:sp>
          <p:nvSpPr>
            <p:cNvPr id="337922" name="矩形 384002"/>
            <p:cNvSpPr/>
            <p:nvPr/>
          </p:nvSpPr>
          <p:spPr>
            <a:xfrm>
              <a:off x="1310" y="3758"/>
              <a:ext cx="2267"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6-17  </a:t>
              </a:r>
              <a:r>
                <a:rPr lang="zh-CN" altLang="en-US" sz="2000" b="1" dirty="0">
                  <a:latin typeface="Times New Roman" panose="02020603050405020304" pitchFamily="2" charset="0"/>
                  <a:ea typeface="宋体" panose="02010600030101010101" pitchFamily="2" charset="-122"/>
                </a:rPr>
                <a:t>树及孩子兄弟存储结构</a:t>
              </a:r>
              <a:endParaRPr lang="zh-CN" altLang="en-US" sz="2000" b="1" dirty="0">
                <a:latin typeface="Times New Roman" panose="02020603050405020304" pitchFamily="2" charset="0"/>
                <a:ea typeface="宋体" panose="02010600030101010101" pitchFamily="2" charset="-122"/>
              </a:endParaRPr>
            </a:p>
          </p:txBody>
        </p:sp>
        <p:grpSp>
          <p:nvGrpSpPr>
            <p:cNvPr id="337923" name="组合 384003"/>
            <p:cNvGrpSpPr/>
            <p:nvPr/>
          </p:nvGrpSpPr>
          <p:grpSpPr>
            <a:xfrm>
              <a:off x="3190" y="0"/>
              <a:ext cx="1441" cy="1354"/>
              <a:chOff x="0" y="0"/>
              <a:chExt cx="1441" cy="1354"/>
            </a:xfrm>
          </p:grpSpPr>
          <p:sp>
            <p:nvSpPr>
              <p:cNvPr id="337924" name="矩形 384004"/>
              <p:cNvSpPr/>
              <p:nvPr/>
            </p:nvSpPr>
            <p:spPr>
              <a:xfrm>
                <a:off x="458" y="1150"/>
                <a:ext cx="521"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树</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grpSp>
            <p:nvGrpSpPr>
              <p:cNvPr id="337925" name="组合 384005"/>
              <p:cNvGrpSpPr/>
              <p:nvPr/>
            </p:nvGrpSpPr>
            <p:grpSpPr>
              <a:xfrm>
                <a:off x="0" y="0"/>
                <a:ext cx="1441" cy="1102"/>
                <a:chOff x="0" y="0"/>
                <a:chExt cx="1441" cy="1102"/>
              </a:xfrm>
            </p:grpSpPr>
            <p:sp>
              <p:nvSpPr>
                <p:cNvPr id="337926" name="椭圆 384006"/>
                <p:cNvSpPr/>
                <p:nvPr/>
              </p:nvSpPr>
              <p:spPr>
                <a:xfrm>
                  <a:off x="1209" y="857"/>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F</a:t>
                  </a:r>
                  <a:endParaRPr lang="en-US" altLang="x-none" sz="2400" b="1" dirty="0">
                    <a:latin typeface="Times New Roman" panose="02020603050405020304" pitchFamily="2" charset="0"/>
                    <a:ea typeface="宋体" panose="02010600030101010101" pitchFamily="2" charset="-122"/>
                  </a:endParaRPr>
                </a:p>
              </p:txBody>
            </p:sp>
            <p:sp>
              <p:nvSpPr>
                <p:cNvPr id="337927" name="椭圆 384007"/>
                <p:cNvSpPr/>
                <p:nvPr/>
              </p:nvSpPr>
              <p:spPr>
                <a:xfrm>
                  <a:off x="771" y="87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G</a:t>
                  </a:r>
                  <a:endParaRPr lang="en-US" altLang="x-none" sz="2400" b="1" dirty="0">
                    <a:latin typeface="Times New Roman" panose="02020603050405020304" pitchFamily="2" charset="0"/>
                    <a:ea typeface="宋体" panose="02010600030101010101" pitchFamily="2" charset="-122"/>
                  </a:endParaRPr>
                </a:p>
              </p:txBody>
            </p:sp>
            <p:sp>
              <p:nvSpPr>
                <p:cNvPr id="337928" name="椭圆 384008"/>
                <p:cNvSpPr/>
                <p:nvPr/>
              </p:nvSpPr>
              <p:spPr>
                <a:xfrm>
                  <a:off x="558" y="0"/>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R</a:t>
                  </a:r>
                  <a:endParaRPr lang="en-US" altLang="x-none" sz="2400" b="1" dirty="0">
                    <a:latin typeface="Times New Roman" panose="02020603050405020304" pitchFamily="2" charset="0"/>
                    <a:ea typeface="宋体" panose="02010600030101010101" pitchFamily="2" charset="-122"/>
                  </a:endParaRPr>
                </a:p>
              </p:txBody>
            </p:sp>
            <p:sp>
              <p:nvSpPr>
                <p:cNvPr id="337929" name="椭圆 384009"/>
                <p:cNvSpPr/>
                <p:nvPr/>
              </p:nvSpPr>
              <p:spPr>
                <a:xfrm>
                  <a:off x="230" y="42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sp>
              <p:nvSpPr>
                <p:cNvPr id="337930" name="椭圆 384010"/>
                <p:cNvSpPr/>
                <p:nvPr/>
              </p:nvSpPr>
              <p:spPr>
                <a:xfrm>
                  <a:off x="536" y="42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B</a:t>
                  </a:r>
                  <a:endParaRPr lang="en-US" altLang="x-none" sz="2400" b="1" dirty="0">
                    <a:latin typeface="Times New Roman" panose="02020603050405020304" pitchFamily="2" charset="0"/>
                    <a:ea typeface="宋体" panose="02010600030101010101" pitchFamily="2" charset="-122"/>
                  </a:endParaRPr>
                </a:p>
              </p:txBody>
            </p:sp>
            <p:sp>
              <p:nvSpPr>
                <p:cNvPr id="337931" name="椭圆 384011"/>
                <p:cNvSpPr/>
                <p:nvPr/>
              </p:nvSpPr>
              <p:spPr>
                <a:xfrm>
                  <a:off x="888" y="433"/>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sp>
              <p:nvSpPr>
                <p:cNvPr id="337932" name="直接连接符 384012"/>
                <p:cNvSpPr/>
                <p:nvPr/>
              </p:nvSpPr>
              <p:spPr>
                <a:xfrm flipH="1">
                  <a:off x="364" y="177"/>
                  <a:ext cx="212" cy="242"/>
                </a:xfrm>
                <a:prstGeom prst="line">
                  <a:avLst/>
                </a:prstGeom>
                <a:ln w="9525" cap="flat" cmpd="sng">
                  <a:solidFill>
                    <a:schemeClr val="tx1"/>
                  </a:solidFill>
                  <a:prstDash val="solid"/>
                  <a:round/>
                  <a:headEnd type="none" w="med" len="med"/>
                  <a:tailEnd type="none" w="med" len="med"/>
                </a:ln>
              </p:spPr>
            </p:sp>
            <p:sp>
              <p:nvSpPr>
                <p:cNvPr id="337933" name="直接连接符 384013"/>
                <p:cNvSpPr/>
                <p:nvPr/>
              </p:nvSpPr>
              <p:spPr>
                <a:xfrm>
                  <a:off x="662" y="213"/>
                  <a:ext cx="0" cy="213"/>
                </a:xfrm>
                <a:prstGeom prst="line">
                  <a:avLst/>
                </a:prstGeom>
                <a:ln w="9525" cap="flat" cmpd="sng">
                  <a:solidFill>
                    <a:schemeClr val="tx1"/>
                  </a:solidFill>
                  <a:prstDash val="solid"/>
                  <a:round/>
                  <a:headEnd type="none" w="med" len="med"/>
                  <a:tailEnd type="none" w="med" len="med"/>
                </a:ln>
              </p:spPr>
            </p:sp>
            <p:sp>
              <p:nvSpPr>
                <p:cNvPr id="337934" name="直接连接符 384014"/>
                <p:cNvSpPr/>
                <p:nvPr/>
              </p:nvSpPr>
              <p:spPr>
                <a:xfrm>
                  <a:off x="759" y="199"/>
                  <a:ext cx="212" cy="241"/>
                </a:xfrm>
                <a:prstGeom prst="line">
                  <a:avLst/>
                </a:prstGeom>
                <a:ln w="9525" cap="flat" cmpd="sng">
                  <a:solidFill>
                    <a:schemeClr val="tx1"/>
                  </a:solidFill>
                  <a:prstDash val="solid"/>
                  <a:round/>
                  <a:headEnd type="none" w="med" len="med"/>
                  <a:tailEnd type="none" w="med" len="med"/>
                </a:ln>
              </p:spPr>
            </p:sp>
            <p:sp>
              <p:nvSpPr>
                <p:cNvPr id="337935" name="椭圆 384015"/>
                <p:cNvSpPr/>
                <p:nvPr/>
              </p:nvSpPr>
              <p:spPr>
                <a:xfrm>
                  <a:off x="0" y="875"/>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sp>
              <p:nvSpPr>
                <p:cNvPr id="337936" name="椭圆 384016"/>
                <p:cNvSpPr/>
                <p:nvPr/>
              </p:nvSpPr>
              <p:spPr>
                <a:xfrm>
                  <a:off x="406" y="88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E</a:t>
                  </a:r>
                  <a:endParaRPr lang="en-US" altLang="x-none" sz="2400" b="1" dirty="0">
                    <a:latin typeface="Times New Roman" panose="02020603050405020304" pitchFamily="2" charset="0"/>
                    <a:ea typeface="宋体" panose="02010600030101010101" pitchFamily="2" charset="-122"/>
                  </a:endParaRPr>
                </a:p>
              </p:txBody>
            </p:sp>
            <p:sp>
              <p:nvSpPr>
                <p:cNvPr id="337937" name="直接连接符 384017"/>
                <p:cNvSpPr/>
                <p:nvPr/>
              </p:nvSpPr>
              <p:spPr>
                <a:xfrm flipH="1">
                  <a:off x="129" y="626"/>
                  <a:ext cx="148" cy="242"/>
                </a:xfrm>
                <a:prstGeom prst="line">
                  <a:avLst/>
                </a:prstGeom>
                <a:ln w="9525" cap="flat" cmpd="sng">
                  <a:solidFill>
                    <a:schemeClr val="tx1"/>
                  </a:solidFill>
                  <a:prstDash val="solid"/>
                  <a:round/>
                  <a:headEnd type="none" w="med" len="med"/>
                  <a:tailEnd type="none" w="med" len="med"/>
                </a:ln>
              </p:spPr>
            </p:sp>
            <p:sp>
              <p:nvSpPr>
                <p:cNvPr id="337938" name="直接连接符 384018"/>
                <p:cNvSpPr/>
                <p:nvPr/>
              </p:nvSpPr>
              <p:spPr>
                <a:xfrm>
                  <a:off x="393" y="641"/>
                  <a:ext cx="113" cy="227"/>
                </a:xfrm>
                <a:prstGeom prst="line">
                  <a:avLst/>
                </a:prstGeom>
                <a:ln w="9525" cap="flat" cmpd="sng">
                  <a:solidFill>
                    <a:schemeClr val="tx1"/>
                  </a:solidFill>
                  <a:prstDash val="solid"/>
                  <a:round/>
                  <a:headEnd type="none" w="med" len="med"/>
                  <a:tailEnd type="none" w="med" len="med"/>
                </a:ln>
              </p:spPr>
            </p:sp>
            <p:sp>
              <p:nvSpPr>
                <p:cNvPr id="337939" name="直接连接符 384019"/>
                <p:cNvSpPr/>
                <p:nvPr/>
              </p:nvSpPr>
              <p:spPr>
                <a:xfrm>
                  <a:off x="1088" y="617"/>
                  <a:ext cx="211" cy="241"/>
                </a:xfrm>
                <a:prstGeom prst="line">
                  <a:avLst/>
                </a:prstGeom>
                <a:ln w="9525" cap="flat" cmpd="sng">
                  <a:solidFill>
                    <a:schemeClr val="tx1"/>
                  </a:solidFill>
                  <a:prstDash val="solid"/>
                  <a:round/>
                  <a:headEnd type="none" w="med" len="med"/>
                  <a:tailEnd type="none" w="med" len="med"/>
                </a:ln>
              </p:spPr>
            </p:sp>
            <p:sp>
              <p:nvSpPr>
                <p:cNvPr id="337940" name="直接连接符 384020"/>
                <p:cNvSpPr/>
                <p:nvPr/>
              </p:nvSpPr>
              <p:spPr>
                <a:xfrm flipH="1">
                  <a:off x="883" y="655"/>
                  <a:ext cx="96" cy="227"/>
                </a:xfrm>
                <a:prstGeom prst="line">
                  <a:avLst/>
                </a:prstGeom>
                <a:ln w="9525" cap="flat" cmpd="sng">
                  <a:solidFill>
                    <a:schemeClr val="tx1"/>
                  </a:solidFill>
                  <a:prstDash val="solid"/>
                  <a:round/>
                  <a:headEnd type="none" w="med" len="med"/>
                  <a:tailEnd type="none" w="med" len="med"/>
                </a:ln>
              </p:spPr>
            </p:sp>
          </p:grpSp>
        </p:grpSp>
        <p:grpSp>
          <p:nvGrpSpPr>
            <p:cNvPr id="337941" name="组合 384021"/>
            <p:cNvGrpSpPr/>
            <p:nvPr/>
          </p:nvGrpSpPr>
          <p:grpSpPr>
            <a:xfrm>
              <a:off x="1627" y="1309"/>
              <a:ext cx="1950" cy="2313"/>
              <a:chOff x="0" y="0"/>
              <a:chExt cx="1950" cy="2313"/>
            </a:xfrm>
          </p:grpSpPr>
          <p:sp>
            <p:nvSpPr>
              <p:cNvPr id="337942" name="矩形 384022"/>
              <p:cNvSpPr/>
              <p:nvPr/>
            </p:nvSpPr>
            <p:spPr>
              <a:xfrm>
                <a:off x="182" y="2086"/>
                <a:ext cx="1768"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孩子兄弟存储结构</a:t>
                </a:r>
                <a:endParaRPr lang="zh-CN" altLang="en-US" sz="2000" b="1" dirty="0">
                  <a:latin typeface="Times New Roman" panose="02020603050405020304" pitchFamily="2" charset="0"/>
                  <a:ea typeface="宋体" panose="02010600030101010101" pitchFamily="2" charset="-122"/>
                </a:endParaRPr>
              </a:p>
            </p:txBody>
          </p:sp>
          <p:grpSp>
            <p:nvGrpSpPr>
              <p:cNvPr id="337943" name="组合 384023"/>
              <p:cNvGrpSpPr/>
              <p:nvPr/>
            </p:nvGrpSpPr>
            <p:grpSpPr>
              <a:xfrm>
                <a:off x="0" y="0"/>
                <a:ext cx="1645" cy="1996"/>
                <a:chOff x="0" y="0"/>
                <a:chExt cx="1645" cy="1996"/>
              </a:xfrm>
            </p:grpSpPr>
            <p:grpSp>
              <p:nvGrpSpPr>
                <p:cNvPr id="337944" name="组合 384024"/>
                <p:cNvGrpSpPr/>
                <p:nvPr/>
              </p:nvGrpSpPr>
              <p:grpSpPr>
                <a:xfrm>
                  <a:off x="528" y="0"/>
                  <a:ext cx="544" cy="204"/>
                  <a:chOff x="0" y="0"/>
                  <a:chExt cx="544" cy="204"/>
                </a:xfrm>
              </p:grpSpPr>
              <p:sp>
                <p:nvSpPr>
                  <p:cNvPr id="337945" name="矩形 384025"/>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R ⋀</a:t>
                    </a:r>
                    <a:endParaRPr lang="en-US" altLang="x-none" sz="2400" dirty="0">
                      <a:latin typeface="Times New Roman" panose="02020603050405020304" pitchFamily="2" charset="0"/>
                      <a:ea typeface="Arial Unicode MS" panose="020B0604020202020204" charset="-122"/>
                    </a:endParaRPr>
                  </a:p>
                </p:txBody>
              </p:sp>
              <p:sp>
                <p:nvSpPr>
                  <p:cNvPr id="337946" name="直接连接符 384026"/>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337947" name="直接连接符 384027"/>
                  <p:cNvSpPr/>
                  <p:nvPr/>
                </p:nvSpPr>
                <p:spPr>
                  <a:xfrm>
                    <a:off x="384" y="0"/>
                    <a:ext cx="0" cy="204"/>
                  </a:xfrm>
                  <a:prstGeom prst="line">
                    <a:avLst/>
                  </a:prstGeom>
                  <a:ln w="9525" cap="flat" cmpd="sng">
                    <a:solidFill>
                      <a:schemeClr val="tx1"/>
                    </a:solidFill>
                    <a:prstDash val="solid"/>
                    <a:round/>
                    <a:headEnd type="none" w="med" len="med"/>
                    <a:tailEnd type="none" w="med" len="med"/>
                  </a:ln>
                </p:spPr>
              </p:sp>
            </p:grpSp>
            <p:grpSp>
              <p:nvGrpSpPr>
                <p:cNvPr id="337948" name="组合 384028"/>
                <p:cNvGrpSpPr/>
                <p:nvPr/>
              </p:nvGrpSpPr>
              <p:grpSpPr>
                <a:xfrm>
                  <a:off x="288" y="352"/>
                  <a:ext cx="544" cy="204"/>
                  <a:chOff x="0" y="0"/>
                  <a:chExt cx="544" cy="204"/>
                </a:xfrm>
              </p:grpSpPr>
              <p:sp>
                <p:nvSpPr>
                  <p:cNvPr id="337949" name="矩形 384029"/>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A</a:t>
                    </a:r>
                    <a:endParaRPr lang="en-US" altLang="x-none" sz="2400" dirty="0">
                      <a:latin typeface="Times New Roman" panose="02020603050405020304" pitchFamily="2" charset="0"/>
                      <a:ea typeface="Arial Unicode MS" panose="020B0604020202020204" charset="-122"/>
                    </a:endParaRPr>
                  </a:p>
                </p:txBody>
              </p:sp>
              <p:sp>
                <p:nvSpPr>
                  <p:cNvPr id="337950" name="直接连接符 384030"/>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337951" name="直接连接符 384031"/>
                  <p:cNvSpPr/>
                  <p:nvPr/>
                </p:nvSpPr>
                <p:spPr>
                  <a:xfrm>
                    <a:off x="384" y="0"/>
                    <a:ext cx="0" cy="204"/>
                  </a:xfrm>
                  <a:prstGeom prst="line">
                    <a:avLst/>
                  </a:prstGeom>
                  <a:ln w="9525" cap="flat" cmpd="sng">
                    <a:solidFill>
                      <a:schemeClr val="tx1"/>
                    </a:solidFill>
                    <a:prstDash val="solid"/>
                    <a:round/>
                    <a:headEnd type="none" w="med" len="med"/>
                    <a:tailEnd type="none" w="med" len="med"/>
                  </a:ln>
                </p:spPr>
              </p:sp>
            </p:grpSp>
            <p:grpSp>
              <p:nvGrpSpPr>
                <p:cNvPr id="337952" name="组合 384032"/>
                <p:cNvGrpSpPr/>
                <p:nvPr/>
              </p:nvGrpSpPr>
              <p:grpSpPr>
                <a:xfrm>
                  <a:off x="0" y="720"/>
                  <a:ext cx="544" cy="204"/>
                  <a:chOff x="0" y="0"/>
                  <a:chExt cx="544" cy="204"/>
                </a:xfrm>
              </p:grpSpPr>
              <p:sp>
                <p:nvSpPr>
                  <p:cNvPr id="337953" name="矩形 384033"/>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D</a:t>
                    </a:r>
                    <a:endParaRPr lang="en-US" altLang="x-none" sz="2400" dirty="0">
                      <a:latin typeface="Times New Roman" panose="02020603050405020304" pitchFamily="2" charset="0"/>
                      <a:ea typeface="Arial Unicode MS" panose="020B0604020202020204" charset="-122"/>
                    </a:endParaRPr>
                  </a:p>
                </p:txBody>
              </p:sp>
              <p:sp>
                <p:nvSpPr>
                  <p:cNvPr id="337954" name="直接连接符 384034"/>
                  <p:cNvSpPr/>
                  <p:nvPr/>
                </p:nvSpPr>
                <p:spPr>
                  <a:xfrm>
                    <a:off x="184" y="0"/>
                    <a:ext cx="0" cy="204"/>
                  </a:xfrm>
                  <a:prstGeom prst="line">
                    <a:avLst/>
                  </a:prstGeom>
                  <a:ln w="9525" cap="flat" cmpd="sng">
                    <a:solidFill>
                      <a:schemeClr val="tx1"/>
                    </a:solidFill>
                    <a:prstDash val="solid"/>
                    <a:round/>
                    <a:headEnd type="none" w="med" len="med"/>
                    <a:tailEnd type="none" w="med" len="med"/>
                  </a:ln>
                </p:spPr>
              </p:sp>
              <p:sp>
                <p:nvSpPr>
                  <p:cNvPr id="337955" name="直接连接符 384035"/>
                  <p:cNvSpPr/>
                  <p:nvPr/>
                </p:nvSpPr>
                <p:spPr>
                  <a:xfrm>
                    <a:off x="416" y="0"/>
                    <a:ext cx="0" cy="204"/>
                  </a:xfrm>
                  <a:prstGeom prst="line">
                    <a:avLst/>
                  </a:prstGeom>
                  <a:ln w="9525" cap="flat" cmpd="sng">
                    <a:solidFill>
                      <a:schemeClr val="tx1"/>
                    </a:solidFill>
                    <a:prstDash val="solid"/>
                    <a:round/>
                    <a:headEnd type="none" w="med" len="med"/>
                    <a:tailEnd type="none" w="med" len="med"/>
                  </a:ln>
                </p:spPr>
              </p:sp>
            </p:grpSp>
            <p:grpSp>
              <p:nvGrpSpPr>
                <p:cNvPr id="337956" name="组合 384036"/>
                <p:cNvGrpSpPr/>
                <p:nvPr/>
              </p:nvGrpSpPr>
              <p:grpSpPr>
                <a:xfrm>
                  <a:off x="1088" y="1072"/>
                  <a:ext cx="544" cy="204"/>
                  <a:chOff x="0" y="0"/>
                  <a:chExt cx="544" cy="204"/>
                </a:xfrm>
              </p:grpSpPr>
              <p:sp>
                <p:nvSpPr>
                  <p:cNvPr id="337957" name="矩形 384037"/>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C ⋀</a:t>
                    </a:r>
                    <a:endParaRPr lang="en-US" altLang="x-none" sz="2400" dirty="0">
                      <a:latin typeface="Times New Roman" panose="02020603050405020304" pitchFamily="2" charset="0"/>
                      <a:ea typeface="Arial Unicode MS" panose="020B0604020202020204" charset="-122"/>
                    </a:endParaRPr>
                  </a:p>
                </p:txBody>
              </p:sp>
              <p:sp>
                <p:nvSpPr>
                  <p:cNvPr id="337958" name="直接连接符 384038"/>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337959" name="直接连接符 384039"/>
                  <p:cNvSpPr/>
                  <p:nvPr/>
                </p:nvSpPr>
                <p:spPr>
                  <a:xfrm>
                    <a:off x="384" y="0"/>
                    <a:ext cx="0" cy="204"/>
                  </a:xfrm>
                  <a:prstGeom prst="line">
                    <a:avLst/>
                  </a:prstGeom>
                  <a:ln w="9525" cap="flat" cmpd="sng">
                    <a:solidFill>
                      <a:schemeClr val="tx1"/>
                    </a:solidFill>
                    <a:prstDash val="solid"/>
                    <a:round/>
                    <a:headEnd type="none" w="med" len="med"/>
                    <a:tailEnd type="none" w="med" len="med"/>
                  </a:ln>
                </p:spPr>
              </p:sp>
            </p:grpSp>
            <p:sp>
              <p:nvSpPr>
                <p:cNvPr id="337960" name="直接连接符 384040"/>
                <p:cNvSpPr/>
                <p:nvPr/>
              </p:nvSpPr>
              <p:spPr>
                <a:xfrm flipH="1">
                  <a:off x="512" y="152"/>
                  <a:ext cx="113" cy="204"/>
                </a:xfrm>
                <a:prstGeom prst="line">
                  <a:avLst/>
                </a:prstGeom>
                <a:ln w="19050" cap="flat" cmpd="sng">
                  <a:solidFill>
                    <a:schemeClr val="hlink"/>
                  </a:solidFill>
                  <a:prstDash val="solid"/>
                  <a:round/>
                  <a:headEnd type="none" w="med" len="med"/>
                  <a:tailEnd type="triangle" w="med" len="med"/>
                </a:ln>
              </p:spPr>
            </p:sp>
            <p:sp>
              <p:nvSpPr>
                <p:cNvPr id="337961" name="直接连接符 384041"/>
                <p:cNvSpPr/>
                <p:nvPr/>
              </p:nvSpPr>
              <p:spPr>
                <a:xfrm flipH="1">
                  <a:off x="264" y="512"/>
                  <a:ext cx="113" cy="204"/>
                </a:xfrm>
                <a:prstGeom prst="line">
                  <a:avLst/>
                </a:prstGeom>
                <a:ln w="19050" cap="flat" cmpd="sng">
                  <a:solidFill>
                    <a:schemeClr val="hlink"/>
                  </a:solidFill>
                  <a:prstDash val="solid"/>
                  <a:round/>
                  <a:headEnd type="none" w="med" len="med"/>
                  <a:tailEnd type="triangle" w="med" len="med"/>
                </a:ln>
              </p:spPr>
            </p:sp>
            <p:grpSp>
              <p:nvGrpSpPr>
                <p:cNvPr id="337962" name="组合 384042"/>
                <p:cNvGrpSpPr/>
                <p:nvPr/>
              </p:nvGrpSpPr>
              <p:grpSpPr>
                <a:xfrm>
                  <a:off x="752" y="1440"/>
                  <a:ext cx="544" cy="204"/>
                  <a:chOff x="0" y="0"/>
                  <a:chExt cx="544" cy="204"/>
                </a:xfrm>
              </p:grpSpPr>
              <p:sp>
                <p:nvSpPr>
                  <p:cNvPr id="337963" name="矩形 384043"/>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G</a:t>
                    </a:r>
                    <a:endParaRPr lang="en-US" altLang="x-none" sz="2400" dirty="0">
                      <a:latin typeface="Times New Roman" panose="02020603050405020304" pitchFamily="2" charset="0"/>
                      <a:ea typeface="Arial Unicode MS" panose="020B0604020202020204" charset="-122"/>
                    </a:endParaRPr>
                  </a:p>
                </p:txBody>
              </p:sp>
              <p:sp>
                <p:nvSpPr>
                  <p:cNvPr id="337964" name="直接连接符 384044"/>
                  <p:cNvSpPr/>
                  <p:nvPr/>
                </p:nvSpPr>
                <p:spPr>
                  <a:xfrm>
                    <a:off x="184" y="0"/>
                    <a:ext cx="0" cy="204"/>
                  </a:xfrm>
                  <a:prstGeom prst="line">
                    <a:avLst/>
                  </a:prstGeom>
                  <a:ln w="9525" cap="flat" cmpd="sng">
                    <a:solidFill>
                      <a:schemeClr val="tx1"/>
                    </a:solidFill>
                    <a:prstDash val="solid"/>
                    <a:round/>
                    <a:headEnd type="none" w="med" len="med"/>
                    <a:tailEnd type="none" w="med" len="med"/>
                  </a:ln>
                </p:spPr>
              </p:sp>
              <p:sp>
                <p:nvSpPr>
                  <p:cNvPr id="337965" name="直接连接符 384045"/>
                  <p:cNvSpPr/>
                  <p:nvPr/>
                </p:nvSpPr>
                <p:spPr>
                  <a:xfrm>
                    <a:off x="416" y="0"/>
                    <a:ext cx="0" cy="204"/>
                  </a:xfrm>
                  <a:prstGeom prst="line">
                    <a:avLst/>
                  </a:prstGeom>
                  <a:ln w="9525" cap="flat" cmpd="sng">
                    <a:solidFill>
                      <a:schemeClr val="tx1"/>
                    </a:solidFill>
                    <a:prstDash val="solid"/>
                    <a:round/>
                    <a:headEnd type="none" w="med" len="med"/>
                    <a:tailEnd type="none" w="med" len="med"/>
                  </a:ln>
                </p:spPr>
              </p:sp>
            </p:grpSp>
            <p:grpSp>
              <p:nvGrpSpPr>
                <p:cNvPr id="337966" name="组合 384046"/>
                <p:cNvGrpSpPr/>
                <p:nvPr/>
              </p:nvGrpSpPr>
              <p:grpSpPr>
                <a:xfrm>
                  <a:off x="672" y="716"/>
                  <a:ext cx="544" cy="204"/>
                  <a:chOff x="0" y="0"/>
                  <a:chExt cx="544" cy="204"/>
                </a:xfrm>
              </p:grpSpPr>
              <p:sp>
                <p:nvSpPr>
                  <p:cNvPr id="337967" name="矩形 384047"/>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B</a:t>
                    </a:r>
                    <a:endParaRPr lang="en-US" altLang="x-none" sz="2400" dirty="0">
                      <a:latin typeface="Times New Roman" panose="02020603050405020304" pitchFamily="2" charset="0"/>
                      <a:ea typeface="Arial Unicode MS" panose="020B0604020202020204" charset="-122"/>
                    </a:endParaRPr>
                  </a:p>
                </p:txBody>
              </p:sp>
              <p:sp>
                <p:nvSpPr>
                  <p:cNvPr id="337968" name="直接连接符 384048"/>
                  <p:cNvSpPr/>
                  <p:nvPr/>
                </p:nvSpPr>
                <p:spPr>
                  <a:xfrm>
                    <a:off x="184" y="0"/>
                    <a:ext cx="0" cy="204"/>
                  </a:xfrm>
                  <a:prstGeom prst="line">
                    <a:avLst/>
                  </a:prstGeom>
                  <a:ln w="9525" cap="flat" cmpd="sng">
                    <a:solidFill>
                      <a:schemeClr val="tx1"/>
                    </a:solidFill>
                    <a:prstDash val="solid"/>
                    <a:round/>
                    <a:headEnd type="none" w="med" len="med"/>
                    <a:tailEnd type="none" w="med" len="med"/>
                  </a:ln>
                </p:spPr>
              </p:sp>
              <p:sp>
                <p:nvSpPr>
                  <p:cNvPr id="337969" name="直接连接符 384049"/>
                  <p:cNvSpPr/>
                  <p:nvPr/>
                </p:nvSpPr>
                <p:spPr>
                  <a:xfrm>
                    <a:off x="416" y="0"/>
                    <a:ext cx="0" cy="204"/>
                  </a:xfrm>
                  <a:prstGeom prst="line">
                    <a:avLst/>
                  </a:prstGeom>
                  <a:ln w="9525" cap="flat" cmpd="sng">
                    <a:solidFill>
                      <a:schemeClr val="tx1"/>
                    </a:solidFill>
                    <a:prstDash val="solid"/>
                    <a:round/>
                    <a:headEnd type="none" w="med" len="med"/>
                    <a:tailEnd type="none" w="med" len="med"/>
                  </a:ln>
                </p:spPr>
              </p:sp>
            </p:grpSp>
            <p:sp>
              <p:nvSpPr>
                <p:cNvPr id="337970" name="直接连接符 384050"/>
                <p:cNvSpPr/>
                <p:nvPr/>
              </p:nvSpPr>
              <p:spPr>
                <a:xfrm>
                  <a:off x="768" y="508"/>
                  <a:ext cx="113" cy="204"/>
                </a:xfrm>
                <a:prstGeom prst="line">
                  <a:avLst/>
                </a:prstGeom>
                <a:ln w="19050" cap="flat" cmpd="sng">
                  <a:solidFill>
                    <a:schemeClr val="folHlink"/>
                  </a:solidFill>
                  <a:prstDash val="solid"/>
                  <a:round/>
                  <a:headEnd type="none" w="med" len="med"/>
                  <a:tailEnd type="triangle" w="med" len="med"/>
                </a:ln>
              </p:spPr>
            </p:sp>
            <p:sp>
              <p:nvSpPr>
                <p:cNvPr id="337971" name="直接连接符 384051"/>
                <p:cNvSpPr/>
                <p:nvPr/>
              </p:nvSpPr>
              <p:spPr>
                <a:xfrm>
                  <a:off x="1159" y="868"/>
                  <a:ext cx="113" cy="204"/>
                </a:xfrm>
                <a:prstGeom prst="line">
                  <a:avLst/>
                </a:prstGeom>
                <a:ln w="19050" cap="flat" cmpd="sng">
                  <a:solidFill>
                    <a:schemeClr val="folHlink"/>
                  </a:solidFill>
                  <a:prstDash val="solid"/>
                  <a:round/>
                  <a:headEnd type="none" w="med" len="med"/>
                  <a:tailEnd type="triangle" w="med" len="med"/>
                </a:ln>
              </p:spPr>
            </p:sp>
            <p:sp>
              <p:nvSpPr>
                <p:cNvPr id="337972" name="直接连接符 384052"/>
                <p:cNvSpPr/>
                <p:nvPr/>
              </p:nvSpPr>
              <p:spPr>
                <a:xfrm>
                  <a:off x="480" y="876"/>
                  <a:ext cx="113" cy="204"/>
                </a:xfrm>
                <a:prstGeom prst="line">
                  <a:avLst/>
                </a:prstGeom>
                <a:ln w="19050" cap="flat" cmpd="sng">
                  <a:solidFill>
                    <a:schemeClr val="folHlink"/>
                  </a:solidFill>
                  <a:prstDash val="solid"/>
                  <a:round/>
                  <a:headEnd type="none" w="med" len="med"/>
                  <a:tailEnd type="triangle" w="med" len="med"/>
                </a:ln>
              </p:spPr>
            </p:sp>
            <p:sp>
              <p:nvSpPr>
                <p:cNvPr id="337973" name="直接连接符 384053"/>
                <p:cNvSpPr/>
                <p:nvPr/>
              </p:nvSpPr>
              <p:spPr>
                <a:xfrm flipH="1">
                  <a:off x="1039" y="1236"/>
                  <a:ext cx="113" cy="204"/>
                </a:xfrm>
                <a:prstGeom prst="line">
                  <a:avLst/>
                </a:prstGeom>
                <a:ln w="19050" cap="flat" cmpd="sng">
                  <a:solidFill>
                    <a:schemeClr val="hlink"/>
                  </a:solidFill>
                  <a:prstDash val="solid"/>
                  <a:round/>
                  <a:headEnd type="none" w="med" len="med"/>
                  <a:tailEnd type="triangle" w="med" len="med"/>
                </a:ln>
              </p:spPr>
            </p:sp>
            <p:grpSp>
              <p:nvGrpSpPr>
                <p:cNvPr id="337974" name="组合 384054"/>
                <p:cNvGrpSpPr/>
                <p:nvPr/>
              </p:nvGrpSpPr>
              <p:grpSpPr>
                <a:xfrm>
                  <a:off x="1056" y="1792"/>
                  <a:ext cx="589" cy="204"/>
                  <a:chOff x="0" y="0"/>
                  <a:chExt cx="544" cy="204"/>
                </a:xfrm>
              </p:grpSpPr>
              <p:sp>
                <p:nvSpPr>
                  <p:cNvPr id="337975" name="矩形 384055"/>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F  ⋀</a:t>
                    </a:r>
                    <a:endParaRPr lang="en-US" altLang="x-none" sz="2400" dirty="0">
                      <a:latin typeface="Times New Roman" panose="02020603050405020304" pitchFamily="2" charset="0"/>
                      <a:ea typeface="Arial Unicode MS" panose="020B0604020202020204" charset="-122"/>
                    </a:endParaRPr>
                  </a:p>
                </p:txBody>
              </p:sp>
              <p:sp>
                <p:nvSpPr>
                  <p:cNvPr id="337976" name="直接连接符 384056"/>
                  <p:cNvSpPr/>
                  <p:nvPr/>
                </p:nvSpPr>
                <p:spPr>
                  <a:xfrm>
                    <a:off x="184" y="0"/>
                    <a:ext cx="0" cy="204"/>
                  </a:xfrm>
                  <a:prstGeom prst="line">
                    <a:avLst/>
                  </a:prstGeom>
                  <a:ln w="9525" cap="flat" cmpd="sng">
                    <a:solidFill>
                      <a:schemeClr val="tx1"/>
                    </a:solidFill>
                    <a:prstDash val="solid"/>
                    <a:round/>
                    <a:headEnd type="none" w="med" len="med"/>
                    <a:tailEnd type="none" w="med" len="med"/>
                  </a:ln>
                </p:spPr>
              </p:sp>
              <p:sp>
                <p:nvSpPr>
                  <p:cNvPr id="337977" name="直接连接符 384057"/>
                  <p:cNvSpPr/>
                  <p:nvPr/>
                </p:nvSpPr>
                <p:spPr>
                  <a:xfrm>
                    <a:off x="416" y="0"/>
                    <a:ext cx="0" cy="204"/>
                  </a:xfrm>
                  <a:prstGeom prst="line">
                    <a:avLst/>
                  </a:prstGeom>
                  <a:ln w="9525" cap="flat" cmpd="sng">
                    <a:solidFill>
                      <a:schemeClr val="tx1"/>
                    </a:solidFill>
                    <a:prstDash val="solid"/>
                    <a:round/>
                    <a:headEnd type="none" w="med" len="med"/>
                    <a:tailEnd type="none" w="med" len="med"/>
                  </a:ln>
                </p:spPr>
              </p:sp>
            </p:grpSp>
            <p:sp>
              <p:nvSpPr>
                <p:cNvPr id="337978" name="直接连接符 384058"/>
                <p:cNvSpPr/>
                <p:nvPr/>
              </p:nvSpPr>
              <p:spPr>
                <a:xfrm>
                  <a:off x="1231" y="1588"/>
                  <a:ext cx="113" cy="204"/>
                </a:xfrm>
                <a:prstGeom prst="line">
                  <a:avLst/>
                </a:prstGeom>
                <a:ln w="19050" cap="flat" cmpd="sng">
                  <a:solidFill>
                    <a:schemeClr val="folHlink"/>
                  </a:solidFill>
                  <a:prstDash val="solid"/>
                  <a:round/>
                  <a:headEnd type="none" w="med" len="med"/>
                  <a:tailEnd type="triangle" w="med" len="med"/>
                </a:ln>
              </p:spPr>
            </p:sp>
            <p:grpSp>
              <p:nvGrpSpPr>
                <p:cNvPr id="337979" name="组合 384059"/>
                <p:cNvGrpSpPr/>
                <p:nvPr/>
              </p:nvGrpSpPr>
              <p:grpSpPr>
                <a:xfrm>
                  <a:off x="288" y="1088"/>
                  <a:ext cx="589" cy="204"/>
                  <a:chOff x="0" y="0"/>
                  <a:chExt cx="544" cy="204"/>
                </a:xfrm>
              </p:grpSpPr>
              <p:sp>
                <p:nvSpPr>
                  <p:cNvPr id="337980" name="矩形 384060"/>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E ⋀</a:t>
                    </a:r>
                    <a:endParaRPr lang="en-US" altLang="x-none" sz="2400" dirty="0">
                      <a:latin typeface="Times New Roman" panose="02020603050405020304" pitchFamily="2" charset="0"/>
                      <a:ea typeface="Arial Unicode MS" panose="020B0604020202020204" charset="-122"/>
                    </a:endParaRPr>
                  </a:p>
                </p:txBody>
              </p:sp>
              <p:sp>
                <p:nvSpPr>
                  <p:cNvPr id="337981" name="直接连接符 384061"/>
                  <p:cNvSpPr/>
                  <p:nvPr/>
                </p:nvSpPr>
                <p:spPr>
                  <a:xfrm>
                    <a:off x="184" y="0"/>
                    <a:ext cx="0" cy="204"/>
                  </a:xfrm>
                  <a:prstGeom prst="line">
                    <a:avLst/>
                  </a:prstGeom>
                  <a:ln w="9525" cap="flat" cmpd="sng">
                    <a:solidFill>
                      <a:schemeClr val="tx1"/>
                    </a:solidFill>
                    <a:prstDash val="solid"/>
                    <a:round/>
                    <a:headEnd type="none" w="med" len="med"/>
                    <a:tailEnd type="none" w="med" len="med"/>
                  </a:ln>
                </p:spPr>
              </p:sp>
              <p:sp>
                <p:nvSpPr>
                  <p:cNvPr id="337982" name="直接连接符 384062"/>
                  <p:cNvSpPr/>
                  <p:nvPr/>
                </p:nvSpPr>
                <p:spPr>
                  <a:xfrm>
                    <a:off x="416" y="0"/>
                    <a:ext cx="0" cy="204"/>
                  </a:xfrm>
                  <a:prstGeom prst="line">
                    <a:avLst/>
                  </a:prstGeom>
                  <a:ln w="9525" cap="flat" cmpd="sng">
                    <a:solidFill>
                      <a:schemeClr val="tx1"/>
                    </a:solidFill>
                    <a:prstDash val="solid"/>
                    <a:round/>
                    <a:headEnd type="none" w="med" len="med"/>
                    <a:tailEnd type="none" w="med" len="med"/>
                  </a:ln>
                </p:spPr>
              </p:sp>
            </p:grpSp>
          </p:grpSp>
        </p:grpSp>
        <p:grpSp>
          <p:nvGrpSpPr>
            <p:cNvPr id="337983" name="组合 384063"/>
            <p:cNvGrpSpPr/>
            <p:nvPr/>
          </p:nvGrpSpPr>
          <p:grpSpPr>
            <a:xfrm>
              <a:off x="0" y="130"/>
              <a:ext cx="2244" cy="949"/>
              <a:chOff x="0" y="0"/>
              <a:chExt cx="2244" cy="949"/>
            </a:xfrm>
          </p:grpSpPr>
          <p:grpSp>
            <p:nvGrpSpPr>
              <p:cNvPr id="337984" name="组合 384064"/>
              <p:cNvGrpSpPr/>
              <p:nvPr/>
            </p:nvGrpSpPr>
            <p:grpSpPr>
              <a:xfrm>
                <a:off x="0" y="0"/>
                <a:ext cx="2244" cy="623"/>
                <a:chOff x="0" y="0"/>
                <a:chExt cx="2244" cy="623"/>
              </a:xfrm>
            </p:grpSpPr>
            <p:grpSp>
              <p:nvGrpSpPr>
                <p:cNvPr id="337985" name="组合 384065"/>
                <p:cNvGrpSpPr/>
                <p:nvPr/>
              </p:nvGrpSpPr>
              <p:grpSpPr>
                <a:xfrm>
                  <a:off x="19" y="247"/>
                  <a:ext cx="792" cy="373"/>
                  <a:chOff x="0" y="0"/>
                  <a:chExt cx="792" cy="373"/>
                </a:xfrm>
              </p:grpSpPr>
              <p:sp>
                <p:nvSpPr>
                  <p:cNvPr id="337986" name="矩形 384066"/>
                  <p:cNvSpPr/>
                  <p:nvPr/>
                </p:nvSpPr>
                <p:spPr>
                  <a:xfrm>
                    <a:off x="0" y="156"/>
                    <a:ext cx="792" cy="21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孩子结点</a:t>
                    </a:r>
                    <a:endParaRPr lang="zh-CN" altLang="en-US" sz="2000" b="1" dirty="0">
                      <a:latin typeface="Times New Roman" panose="02020603050405020304" pitchFamily="2" charset="0"/>
                      <a:ea typeface="宋体" panose="02010600030101010101" pitchFamily="2" charset="-122"/>
                    </a:endParaRPr>
                  </a:p>
                </p:txBody>
              </p:sp>
              <p:sp>
                <p:nvSpPr>
                  <p:cNvPr id="337987" name="直接连接符 384067"/>
                  <p:cNvSpPr/>
                  <p:nvPr/>
                </p:nvSpPr>
                <p:spPr>
                  <a:xfrm flipV="1">
                    <a:off x="365" y="0"/>
                    <a:ext cx="0" cy="174"/>
                  </a:xfrm>
                  <a:prstGeom prst="line">
                    <a:avLst/>
                  </a:prstGeom>
                  <a:ln w="19050" cap="flat" cmpd="sng">
                    <a:solidFill>
                      <a:schemeClr val="tx1"/>
                    </a:solidFill>
                    <a:prstDash val="solid"/>
                    <a:round/>
                    <a:headEnd type="none" w="med" len="med"/>
                    <a:tailEnd type="triangle" w="med" len="med"/>
                  </a:ln>
                </p:spPr>
              </p:sp>
            </p:grpSp>
            <p:grpSp>
              <p:nvGrpSpPr>
                <p:cNvPr id="337988" name="组合 384068"/>
                <p:cNvGrpSpPr/>
                <p:nvPr/>
              </p:nvGrpSpPr>
              <p:grpSpPr>
                <a:xfrm>
                  <a:off x="1360" y="237"/>
                  <a:ext cx="766" cy="386"/>
                  <a:chOff x="0" y="0"/>
                  <a:chExt cx="766" cy="386"/>
                </a:xfrm>
              </p:grpSpPr>
              <p:sp>
                <p:nvSpPr>
                  <p:cNvPr id="337989" name="矩形 384069"/>
                  <p:cNvSpPr/>
                  <p:nvPr/>
                </p:nvSpPr>
                <p:spPr>
                  <a:xfrm>
                    <a:off x="0" y="168"/>
                    <a:ext cx="766" cy="218"/>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兄弟结点</a:t>
                    </a:r>
                    <a:endParaRPr lang="zh-CN" altLang="en-US" sz="2000" b="1" dirty="0">
                      <a:latin typeface="Times New Roman" panose="02020603050405020304" pitchFamily="2" charset="0"/>
                      <a:ea typeface="宋体" panose="02010600030101010101" pitchFamily="2" charset="-122"/>
                    </a:endParaRPr>
                  </a:p>
                </p:txBody>
              </p:sp>
              <p:sp>
                <p:nvSpPr>
                  <p:cNvPr id="337990" name="直接连接符 384070"/>
                  <p:cNvSpPr/>
                  <p:nvPr/>
                </p:nvSpPr>
                <p:spPr>
                  <a:xfrm flipV="1">
                    <a:off x="368" y="0"/>
                    <a:ext cx="0" cy="173"/>
                  </a:xfrm>
                  <a:prstGeom prst="line">
                    <a:avLst/>
                  </a:prstGeom>
                  <a:ln w="19050" cap="flat" cmpd="sng">
                    <a:solidFill>
                      <a:schemeClr val="tx1"/>
                    </a:solidFill>
                    <a:prstDash val="solid"/>
                    <a:round/>
                    <a:headEnd type="none" w="med" len="med"/>
                    <a:tailEnd type="triangle" w="med" len="med"/>
                  </a:ln>
                </p:spPr>
              </p:sp>
            </p:grpSp>
            <p:grpSp>
              <p:nvGrpSpPr>
                <p:cNvPr id="337991" name="组合 384071"/>
                <p:cNvGrpSpPr/>
                <p:nvPr/>
              </p:nvGrpSpPr>
              <p:grpSpPr>
                <a:xfrm>
                  <a:off x="0" y="0"/>
                  <a:ext cx="2244" cy="238"/>
                  <a:chOff x="0" y="0"/>
                  <a:chExt cx="2244" cy="249"/>
                </a:xfrm>
              </p:grpSpPr>
              <p:sp>
                <p:nvSpPr>
                  <p:cNvPr id="337992" name="矩形 384072"/>
                  <p:cNvSpPr/>
                  <p:nvPr/>
                </p:nvSpPr>
                <p:spPr>
                  <a:xfrm>
                    <a:off x="0" y="0"/>
                    <a:ext cx="2244"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firstchild   data  nextsibing</a:t>
                    </a:r>
                    <a:endParaRPr lang="en-US" altLang="x-none" sz="2400" b="1" dirty="0">
                      <a:latin typeface="Times New Roman" panose="02020603050405020304" pitchFamily="2" charset="0"/>
                      <a:ea typeface="宋体" panose="02010600030101010101" pitchFamily="2" charset="-122"/>
                    </a:endParaRPr>
                  </a:p>
                </p:txBody>
              </p:sp>
              <p:sp>
                <p:nvSpPr>
                  <p:cNvPr id="337993" name="直接连接符 384073"/>
                  <p:cNvSpPr/>
                  <p:nvPr/>
                </p:nvSpPr>
                <p:spPr>
                  <a:xfrm>
                    <a:off x="864" y="0"/>
                    <a:ext cx="0" cy="249"/>
                  </a:xfrm>
                  <a:prstGeom prst="line">
                    <a:avLst/>
                  </a:prstGeom>
                  <a:ln w="9525" cap="flat" cmpd="sng">
                    <a:solidFill>
                      <a:schemeClr val="tx1"/>
                    </a:solidFill>
                    <a:prstDash val="solid"/>
                    <a:round/>
                    <a:headEnd type="none" w="med" len="med"/>
                    <a:tailEnd type="none" w="med" len="med"/>
                  </a:ln>
                </p:spPr>
              </p:sp>
              <p:sp>
                <p:nvSpPr>
                  <p:cNvPr id="337994" name="直接连接符 384074"/>
                  <p:cNvSpPr/>
                  <p:nvPr/>
                </p:nvSpPr>
                <p:spPr>
                  <a:xfrm>
                    <a:off x="1328" y="0"/>
                    <a:ext cx="0" cy="249"/>
                  </a:xfrm>
                  <a:prstGeom prst="line">
                    <a:avLst/>
                  </a:prstGeom>
                  <a:ln w="9525" cap="flat" cmpd="sng">
                    <a:solidFill>
                      <a:schemeClr val="tx1"/>
                    </a:solidFill>
                    <a:prstDash val="solid"/>
                    <a:round/>
                    <a:headEnd type="none" w="med" len="med"/>
                    <a:tailEnd type="none" w="med" len="med"/>
                  </a:ln>
                </p:spPr>
              </p:sp>
            </p:grpSp>
          </p:grpSp>
          <p:sp>
            <p:nvSpPr>
              <p:cNvPr id="337995" name="矩形 384075"/>
              <p:cNvSpPr/>
              <p:nvPr/>
            </p:nvSpPr>
            <p:spPr>
              <a:xfrm>
                <a:off x="539" y="732"/>
                <a:ext cx="1134" cy="217"/>
              </a:xfrm>
              <a:prstGeom prst="rect">
                <a:avLst/>
              </a:prstGeom>
              <a:noFill/>
              <a:ln w="9525">
                <a:noFill/>
              </a:ln>
            </p:spPr>
            <p:txBody>
              <a:bodyPr wrap="none" anchor="ctr"/>
              <a:p>
                <a:pPr eaLnBrk="0" hangingPunct="0"/>
                <a:r>
                  <a:rPr lang="en-US" altLang="x-none" sz="2000" b="1" dirty="0">
                    <a:latin typeface="Times New Roman" panose="02020603050405020304" pitchFamily="2" charset="0"/>
                    <a:ea typeface="宋体" panose="02010600030101010101" pitchFamily="2" charset="-122"/>
                  </a:rPr>
                  <a:t>(a)   </a:t>
                </a:r>
                <a:r>
                  <a:rPr lang="zh-CN" altLang="en-US" sz="2000" b="1" dirty="0">
                    <a:latin typeface="宋体" panose="02010600030101010101" pitchFamily="2" charset="-122"/>
                    <a:ea typeface="宋体" panose="02010600030101010101" pitchFamily="2" charset="-122"/>
                  </a:rPr>
                  <a:t>结点结构</a:t>
                </a:r>
                <a:endParaRPr lang="zh-CN" altLang="en-US" sz="2000" b="1" dirty="0">
                  <a:latin typeface="宋体" panose="02010600030101010101" pitchFamily="2" charset="-122"/>
                  <a:ea typeface="宋体" panose="02010600030101010101" pitchFamily="2" charset="-122"/>
                </a:endParaRPr>
              </a:p>
            </p:txBody>
          </p:sp>
        </p:gr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6" name="标题 385025"/>
          <p:cNvSpPr>
            <a:spLocks noGrp="1"/>
          </p:cNvSpPr>
          <p:nvPr>
            <p:ph type="title"/>
          </p:nvPr>
        </p:nvSpPr>
        <p:spPr>
          <a:xfrm>
            <a:off x="2286000" y="222250"/>
            <a:ext cx="7010400" cy="685800"/>
          </a:xfrm>
        </p:spPr>
        <p:txBody>
          <a:bodyPr lIns="92075" tIns="46038" rIns="92075" bIns="46038" anchor="ctr"/>
          <a:p>
            <a:pPr fontAlgn="base"/>
            <a:r>
              <a:rPr lang="en-US" altLang="x-none" b="1" strike="noStrike" noProof="1" dirty="0">
                <a:latin typeface="Times New Roman" panose="02020603050405020304" pitchFamily="2" charset="0"/>
              </a:rPr>
              <a:t>6.5.2</a:t>
            </a:r>
            <a:r>
              <a:rPr lang="en-US" altLang="x-none" b="1" strike="noStrike" noProof="1" dirty="0"/>
              <a:t>  </a:t>
            </a:r>
            <a:r>
              <a:rPr lang="zh-CN" altLang="en-US" b="1" strike="noStrike" noProof="1" dirty="0">
                <a:ea typeface="楷体_GB2312" pitchFamily="1" charset="-122"/>
              </a:rPr>
              <a:t>森林与二叉树的转换</a:t>
            </a:r>
            <a:endParaRPr lang="zh-CN" altLang="en-US" b="1" strike="noStrike" noProof="1" dirty="0">
              <a:ea typeface="楷体_GB2312" pitchFamily="1" charset="-122"/>
            </a:endParaRPr>
          </a:p>
        </p:txBody>
      </p:sp>
      <p:sp>
        <p:nvSpPr>
          <p:cNvPr id="338946" name="文本占位符 385026"/>
          <p:cNvSpPr>
            <a:spLocks noGrp="1"/>
          </p:cNvSpPr>
          <p:nvPr>
            <p:ph idx="1"/>
          </p:nvPr>
        </p:nvSpPr>
        <p:spPr>
          <a:xfrm>
            <a:off x="1600200" y="1066800"/>
            <a:ext cx="8888413" cy="4090988"/>
          </a:xfrm>
        </p:spPr>
        <p:txBody>
          <a:bodyPr anchor="t"/>
          <a:p>
            <a:pPr marL="0" indent="0">
              <a:lnSpc>
                <a:spcPct val="110000"/>
              </a:lnSpc>
              <a:buNone/>
            </a:pPr>
            <a:r>
              <a:rPr lang="zh-CN" altLang="en-US" sz="2800" dirty="0"/>
              <a:t>         </a:t>
            </a:r>
            <a:r>
              <a:rPr lang="zh-CN" altLang="en-US" sz="2800" b="1" dirty="0"/>
              <a:t>由于二叉树和树都可用二叉链表作为存储结构，对比各自的结点结构可以看出，以二叉链表作为媒介可以导出树和二叉树之间的一个对应关系。</a:t>
            </a:r>
            <a:endParaRPr lang="zh-CN" altLang="en-US" sz="2800"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a:t>
            </a:r>
            <a:r>
              <a:rPr lang="zh-CN" altLang="en-US" b="1" dirty="0"/>
              <a:t>从物理结构来看，树和二叉树的二叉链表是相同的，只是对指针的逻辑解释不同而已。</a:t>
            </a:r>
            <a:br>
              <a:rPr lang="zh-CN" altLang="en-US" b="1" dirty="0"/>
            </a:br>
            <a:r>
              <a:rPr lang="zh-CN" altLang="en-US" b="1" dirty="0"/>
              <a:t> </a:t>
            </a: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a:t>
            </a:r>
            <a:r>
              <a:rPr lang="zh-CN" altLang="en-US" b="1" dirty="0"/>
              <a:t>从树的二叉链表表示的定义可知，任何一棵和树对应的二叉树，其右子树一定为空。</a:t>
            </a:r>
            <a:endParaRPr lang="zh-CN" altLang="en-US" b="1" dirty="0"/>
          </a:p>
          <a:p>
            <a:pPr marL="0" indent="0">
              <a:lnSpc>
                <a:spcPct val="110000"/>
              </a:lnSpc>
              <a:buNone/>
            </a:pPr>
            <a:r>
              <a:rPr lang="zh-CN" altLang="en-US" sz="2800" b="1" dirty="0"/>
              <a:t>       图</a:t>
            </a:r>
            <a:r>
              <a:rPr lang="en-US" altLang="x-none" sz="2800" b="1" dirty="0"/>
              <a:t>6-18</a:t>
            </a:r>
            <a:r>
              <a:rPr lang="zh-CN" altLang="en-US" sz="2800" b="1" dirty="0"/>
              <a:t>直观地展示了树和二叉树之间的对应关系。</a:t>
            </a:r>
            <a:endParaRPr lang="zh-CN" altLang="en-US" sz="28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9969" name="组合 386049"/>
          <p:cNvGrpSpPr/>
          <p:nvPr/>
        </p:nvGrpSpPr>
        <p:grpSpPr>
          <a:xfrm>
            <a:off x="1774825" y="282575"/>
            <a:ext cx="8785225" cy="6170613"/>
            <a:chOff x="0" y="0"/>
            <a:chExt cx="5534" cy="3887"/>
          </a:xfrm>
        </p:grpSpPr>
        <p:sp>
          <p:nvSpPr>
            <p:cNvPr id="339970" name="矩形 386050"/>
            <p:cNvSpPr/>
            <p:nvPr/>
          </p:nvSpPr>
          <p:spPr>
            <a:xfrm>
              <a:off x="1679" y="3660"/>
              <a:ext cx="2267"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6-18  </a:t>
              </a:r>
              <a:r>
                <a:rPr lang="zh-CN" altLang="en-US" sz="2000" b="1" dirty="0">
                  <a:latin typeface="Times New Roman" panose="02020603050405020304" pitchFamily="2" charset="0"/>
                  <a:ea typeface="宋体" panose="02010600030101010101" pitchFamily="2" charset="-122"/>
                </a:rPr>
                <a:t>树与二叉树的对应关系</a:t>
              </a:r>
              <a:endParaRPr lang="zh-CN" altLang="en-US" sz="2000" b="1" dirty="0">
                <a:latin typeface="Times New Roman" panose="02020603050405020304" pitchFamily="2" charset="0"/>
                <a:ea typeface="宋体" panose="02010600030101010101" pitchFamily="2" charset="-122"/>
              </a:endParaRPr>
            </a:p>
          </p:txBody>
        </p:sp>
        <p:grpSp>
          <p:nvGrpSpPr>
            <p:cNvPr id="339971" name="组合 386051"/>
            <p:cNvGrpSpPr/>
            <p:nvPr/>
          </p:nvGrpSpPr>
          <p:grpSpPr>
            <a:xfrm>
              <a:off x="3673" y="0"/>
              <a:ext cx="1362" cy="1512"/>
              <a:chOff x="0" y="0"/>
              <a:chExt cx="1362" cy="1512"/>
            </a:xfrm>
          </p:grpSpPr>
          <p:sp>
            <p:nvSpPr>
              <p:cNvPr id="339972" name="矩形 386052"/>
              <p:cNvSpPr/>
              <p:nvPr/>
            </p:nvSpPr>
            <p:spPr>
              <a:xfrm>
                <a:off x="0" y="31"/>
                <a:ext cx="589"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二叉树</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grpSp>
            <p:nvGrpSpPr>
              <p:cNvPr id="339973" name="组合 386053"/>
              <p:cNvGrpSpPr/>
              <p:nvPr/>
            </p:nvGrpSpPr>
            <p:grpSpPr>
              <a:xfrm>
                <a:off x="370" y="0"/>
                <a:ext cx="992" cy="1512"/>
                <a:chOff x="0" y="0"/>
                <a:chExt cx="992" cy="1512"/>
              </a:xfrm>
            </p:grpSpPr>
            <p:sp>
              <p:nvSpPr>
                <p:cNvPr id="339974" name="椭圆 386054"/>
                <p:cNvSpPr/>
                <p:nvPr/>
              </p:nvSpPr>
              <p:spPr>
                <a:xfrm>
                  <a:off x="760" y="1274"/>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sp>
              <p:nvSpPr>
                <p:cNvPr id="339975" name="椭圆 386055"/>
                <p:cNvSpPr/>
                <p:nvPr/>
              </p:nvSpPr>
              <p:spPr>
                <a:xfrm>
                  <a:off x="276" y="129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E</a:t>
                  </a:r>
                  <a:endParaRPr lang="en-US" altLang="x-none" sz="2400" b="1" dirty="0">
                    <a:latin typeface="Times New Roman" panose="02020603050405020304" pitchFamily="2" charset="0"/>
                    <a:ea typeface="宋体" panose="02010600030101010101" pitchFamily="2" charset="-122"/>
                  </a:endParaRPr>
                </a:p>
              </p:txBody>
            </p:sp>
            <p:sp>
              <p:nvSpPr>
                <p:cNvPr id="339976" name="椭圆 386056"/>
                <p:cNvSpPr/>
                <p:nvPr/>
              </p:nvSpPr>
              <p:spPr>
                <a:xfrm>
                  <a:off x="489" y="0"/>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R</a:t>
                  </a:r>
                  <a:endParaRPr lang="en-US" altLang="x-none" sz="2400" b="1" dirty="0">
                    <a:latin typeface="Times New Roman" panose="02020603050405020304" pitchFamily="2" charset="0"/>
                    <a:ea typeface="宋体" panose="02010600030101010101" pitchFamily="2" charset="-122"/>
                  </a:endParaRPr>
                </a:p>
              </p:txBody>
            </p:sp>
            <p:sp>
              <p:nvSpPr>
                <p:cNvPr id="339977" name="椭圆 386057"/>
                <p:cNvSpPr/>
                <p:nvPr/>
              </p:nvSpPr>
              <p:spPr>
                <a:xfrm>
                  <a:off x="230" y="418"/>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sp>
              <p:nvSpPr>
                <p:cNvPr id="339978" name="直接连接符 386058"/>
                <p:cNvSpPr/>
                <p:nvPr/>
              </p:nvSpPr>
              <p:spPr>
                <a:xfrm flipH="1">
                  <a:off x="388" y="193"/>
                  <a:ext cx="143" cy="225"/>
                </a:xfrm>
                <a:prstGeom prst="line">
                  <a:avLst/>
                </a:prstGeom>
                <a:ln w="9525" cap="flat" cmpd="sng">
                  <a:solidFill>
                    <a:schemeClr val="tx1"/>
                  </a:solidFill>
                  <a:prstDash val="solid"/>
                  <a:round/>
                  <a:headEnd type="none" w="med" len="med"/>
                  <a:tailEnd type="none" w="med" len="med"/>
                </a:ln>
              </p:spPr>
            </p:sp>
            <p:sp>
              <p:nvSpPr>
                <p:cNvPr id="339979" name="椭圆 386059"/>
                <p:cNvSpPr/>
                <p:nvPr/>
              </p:nvSpPr>
              <p:spPr>
                <a:xfrm>
                  <a:off x="0" y="867"/>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sp>
              <p:nvSpPr>
                <p:cNvPr id="339980" name="椭圆 386060"/>
                <p:cNvSpPr/>
                <p:nvPr/>
              </p:nvSpPr>
              <p:spPr>
                <a:xfrm>
                  <a:off x="478" y="84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B</a:t>
                  </a:r>
                  <a:endParaRPr lang="en-US" altLang="x-none" sz="2400" b="1" dirty="0">
                    <a:latin typeface="Times New Roman" panose="02020603050405020304" pitchFamily="2" charset="0"/>
                    <a:ea typeface="宋体" panose="02010600030101010101" pitchFamily="2" charset="-122"/>
                  </a:endParaRPr>
                </a:p>
              </p:txBody>
            </p:sp>
            <p:sp>
              <p:nvSpPr>
                <p:cNvPr id="339981" name="直接连接符 386061"/>
                <p:cNvSpPr/>
                <p:nvPr/>
              </p:nvSpPr>
              <p:spPr>
                <a:xfrm flipH="1">
                  <a:off x="129" y="618"/>
                  <a:ext cx="148" cy="242"/>
                </a:xfrm>
                <a:prstGeom prst="line">
                  <a:avLst/>
                </a:prstGeom>
                <a:ln w="9525" cap="flat" cmpd="sng">
                  <a:solidFill>
                    <a:schemeClr val="tx1"/>
                  </a:solidFill>
                  <a:prstDash val="solid"/>
                  <a:round/>
                  <a:headEnd type="none" w="med" len="med"/>
                  <a:tailEnd type="none" w="med" len="med"/>
                </a:ln>
              </p:spPr>
            </p:sp>
            <p:sp>
              <p:nvSpPr>
                <p:cNvPr id="339982" name="直接连接符 386062"/>
                <p:cNvSpPr/>
                <p:nvPr/>
              </p:nvSpPr>
              <p:spPr>
                <a:xfrm>
                  <a:off x="393" y="633"/>
                  <a:ext cx="176" cy="214"/>
                </a:xfrm>
                <a:prstGeom prst="line">
                  <a:avLst/>
                </a:prstGeom>
                <a:ln w="9525" cap="flat" cmpd="sng">
                  <a:solidFill>
                    <a:schemeClr val="tx1"/>
                  </a:solidFill>
                  <a:prstDash val="solid"/>
                  <a:round/>
                  <a:headEnd type="none" w="med" len="med"/>
                  <a:tailEnd type="none" w="med" len="med"/>
                </a:ln>
              </p:spPr>
            </p:sp>
            <p:sp>
              <p:nvSpPr>
                <p:cNvPr id="339983" name="直接连接符 386063"/>
                <p:cNvSpPr/>
                <p:nvPr/>
              </p:nvSpPr>
              <p:spPr>
                <a:xfrm>
                  <a:off x="671" y="1034"/>
                  <a:ext cx="179" cy="241"/>
                </a:xfrm>
                <a:prstGeom prst="line">
                  <a:avLst/>
                </a:prstGeom>
                <a:ln w="9525" cap="flat" cmpd="sng">
                  <a:solidFill>
                    <a:schemeClr val="tx1"/>
                  </a:solidFill>
                  <a:prstDash val="solid"/>
                  <a:round/>
                  <a:headEnd type="none" w="med" len="med"/>
                  <a:tailEnd type="none" w="med" len="med"/>
                </a:ln>
              </p:spPr>
            </p:sp>
            <p:sp>
              <p:nvSpPr>
                <p:cNvPr id="339984" name="直接连接符 386064"/>
                <p:cNvSpPr/>
                <p:nvPr/>
              </p:nvSpPr>
              <p:spPr>
                <a:xfrm flipH="1">
                  <a:off x="388" y="1050"/>
                  <a:ext cx="160" cy="244"/>
                </a:xfrm>
                <a:prstGeom prst="line">
                  <a:avLst/>
                </a:prstGeom>
                <a:ln w="9525" cap="flat" cmpd="sng">
                  <a:solidFill>
                    <a:schemeClr val="tx1"/>
                  </a:solidFill>
                  <a:prstDash val="solid"/>
                  <a:round/>
                  <a:headEnd type="none" w="med" len="med"/>
                  <a:tailEnd type="none" w="med" len="med"/>
                </a:ln>
              </p:spPr>
            </p:sp>
          </p:grpSp>
        </p:grpSp>
        <p:grpSp>
          <p:nvGrpSpPr>
            <p:cNvPr id="339985" name="组合 386065"/>
            <p:cNvGrpSpPr/>
            <p:nvPr/>
          </p:nvGrpSpPr>
          <p:grpSpPr>
            <a:xfrm>
              <a:off x="3765" y="2232"/>
              <a:ext cx="1769" cy="1292"/>
              <a:chOff x="0" y="0"/>
              <a:chExt cx="1769" cy="1292"/>
            </a:xfrm>
          </p:grpSpPr>
          <p:grpSp>
            <p:nvGrpSpPr>
              <p:cNvPr id="339986" name="组合 386066"/>
              <p:cNvGrpSpPr/>
              <p:nvPr/>
            </p:nvGrpSpPr>
            <p:grpSpPr>
              <a:xfrm>
                <a:off x="573" y="0"/>
                <a:ext cx="544" cy="204"/>
                <a:chOff x="0" y="0"/>
                <a:chExt cx="544" cy="204"/>
              </a:xfrm>
            </p:grpSpPr>
            <p:sp>
              <p:nvSpPr>
                <p:cNvPr id="339987" name="矩形 386067"/>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R ⋀</a:t>
                  </a:r>
                  <a:endParaRPr lang="en-US" altLang="x-none" sz="2400" dirty="0">
                    <a:latin typeface="Times New Roman" panose="02020603050405020304" pitchFamily="2" charset="0"/>
                    <a:ea typeface="Arial Unicode MS" panose="020B0604020202020204" charset="-122"/>
                  </a:endParaRPr>
                </a:p>
              </p:txBody>
            </p:sp>
            <p:sp>
              <p:nvSpPr>
                <p:cNvPr id="339988" name="直接连接符 386068"/>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339989" name="直接连接符 386069"/>
                <p:cNvSpPr/>
                <p:nvPr/>
              </p:nvSpPr>
              <p:spPr>
                <a:xfrm>
                  <a:off x="384" y="0"/>
                  <a:ext cx="0" cy="204"/>
                </a:xfrm>
                <a:prstGeom prst="line">
                  <a:avLst/>
                </a:prstGeom>
                <a:ln w="9525" cap="flat" cmpd="sng">
                  <a:solidFill>
                    <a:schemeClr val="tx1"/>
                  </a:solidFill>
                  <a:prstDash val="solid"/>
                  <a:round/>
                  <a:headEnd type="none" w="med" len="med"/>
                  <a:tailEnd type="none" w="med" len="med"/>
                </a:ln>
              </p:spPr>
            </p:sp>
          </p:grpSp>
          <p:grpSp>
            <p:nvGrpSpPr>
              <p:cNvPr id="339990" name="组合 386070"/>
              <p:cNvGrpSpPr/>
              <p:nvPr/>
            </p:nvGrpSpPr>
            <p:grpSpPr>
              <a:xfrm>
                <a:off x="333" y="352"/>
                <a:ext cx="544" cy="204"/>
                <a:chOff x="0" y="0"/>
                <a:chExt cx="544" cy="204"/>
              </a:xfrm>
            </p:grpSpPr>
            <p:sp>
              <p:nvSpPr>
                <p:cNvPr id="339991" name="矩形 386071"/>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A</a:t>
                  </a:r>
                  <a:endParaRPr lang="en-US" altLang="x-none" sz="2400" dirty="0">
                    <a:latin typeface="Times New Roman" panose="02020603050405020304" pitchFamily="2" charset="0"/>
                    <a:ea typeface="Arial Unicode MS" panose="020B0604020202020204" charset="-122"/>
                  </a:endParaRPr>
                </a:p>
              </p:txBody>
            </p:sp>
            <p:sp>
              <p:nvSpPr>
                <p:cNvPr id="339992" name="直接连接符 386072"/>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339993" name="直接连接符 386073"/>
                <p:cNvSpPr/>
                <p:nvPr/>
              </p:nvSpPr>
              <p:spPr>
                <a:xfrm>
                  <a:off x="384" y="0"/>
                  <a:ext cx="0" cy="204"/>
                </a:xfrm>
                <a:prstGeom prst="line">
                  <a:avLst/>
                </a:prstGeom>
                <a:ln w="9525" cap="flat" cmpd="sng">
                  <a:solidFill>
                    <a:schemeClr val="tx1"/>
                  </a:solidFill>
                  <a:prstDash val="solid"/>
                  <a:round/>
                  <a:headEnd type="none" w="med" len="med"/>
                  <a:tailEnd type="none" w="med" len="med"/>
                </a:ln>
              </p:spPr>
            </p:sp>
          </p:grpSp>
          <p:grpSp>
            <p:nvGrpSpPr>
              <p:cNvPr id="339994" name="组合 386074"/>
              <p:cNvGrpSpPr/>
              <p:nvPr/>
            </p:nvGrpSpPr>
            <p:grpSpPr>
              <a:xfrm>
                <a:off x="0" y="720"/>
                <a:ext cx="589" cy="204"/>
                <a:chOff x="0" y="0"/>
                <a:chExt cx="589" cy="204"/>
              </a:xfrm>
            </p:grpSpPr>
            <p:sp>
              <p:nvSpPr>
                <p:cNvPr id="339995" name="矩形 386075"/>
                <p:cNvSpPr/>
                <p:nvPr/>
              </p:nvSpPr>
              <p:spPr>
                <a:xfrm>
                  <a:off x="0" y="0"/>
                  <a:ext cx="589"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D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339996" name="直接连接符 386076"/>
                <p:cNvSpPr/>
                <p:nvPr/>
              </p:nvSpPr>
              <p:spPr>
                <a:xfrm>
                  <a:off x="229" y="0"/>
                  <a:ext cx="0" cy="204"/>
                </a:xfrm>
                <a:prstGeom prst="line">
                  <a:avLst/>
                </a:prstGeom>
                <a:ln w="9525" cap="flat" cmpd="sng">
                  <a:solidFill>
                    <a:schemeClr val="tx1"/>
                  </a:solidFill>
                  <a:prstDash val="solid"/>
                  <a:round/>
                  <a:headEnd type="none" w="med" len="med"/>
                  <a:tailEnd type="none" w="med" len="med"/>
                </a:ln>
              </p:spPr>
            </p:sp>
            <p:sp>
              <p:nvSpPr>
                <p:cNvPr id="339997" name="直接连接符 386077"/>
                <p:cNvSpPr/>
                <p:nvPr/>
              </p:nvSpPr>
              <p:spPr>
                <a:xfrm>
                  <a:off x="437" y="0"/>
                  <a:ext cx="0" cy="204"/>
                </a:xfrm>
                <a:prstGeom prst="line">
                  <a:avLst/>
                </a:prstGeom>
                <a:ln w="9525" cap="flat" cmpd="sng">
                  <a:solidFill>
                    <a:schemeClr val="tx1"/>
                  </a:solidFill>
                  <a:prstDash val="solid"/>
                  <a:round/>
                  <a:headEnd type="none" w="med" len="med"/>
                  <a:tailEnd type="none" w="med" len="med"/>
                </a:ln>
              </p:spPr>
            </p:sp>
          </p:grpSp>
          <p:grpSp>
            <p:nvGrpSpPr>
              <p:cNvPr id="339998" name="组合 386078"/>
              <p:cNvGrpSpPr/>
              <p:nvPr/>
            </p:nvGrpSpPr>
            <p:grpSpPr>
              <a:xfrm>
                <a:off x="1133" y="1072"/>
                <a:ext cx="636" cy="204"/>
                <a:chOff x="0" y="0"/>
                <a:chExt cx="636" cy="204"/>
              </a:xfrm>
            </p:grpSpPr>
            <p:sp>
              <p:nvSpPr>
                <p:cNvPr id="339999" name="矩形 386079"/>
                <p:cNvSpPr/>
                <p:nvPr/>
              </p:nvSpPr>
              <p:spPr>
                <a:xfrm>
                  <a:off x="0" y="0"/>
                  <a:ext cx="636"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C ⋀</a:t>
                  </a:r>
                  <a:endParaRPr lang="en-US" altLang="x-none" sz="2400" dirty="0">
                    <a:latin typeface="Times New Roman" panose="02020603050405020304" pitchFamily="2" charset="0"/>
                    <a:ea typeface="Arial Unicode MS" panose="020B0604020202020204" charset="-122"/>
                  </a:endParaRPr>
                </a:p>
              </p:txBody>
            </p:sp>
            <p:sp>
              <p:nvSpPr>
                <p:cNvPr id="340000" name="直接连接符 386080"/>
                <p:cNvSpPr/>
                <p:nvPr/>
              </p:nvSpPr>
              <p:spPr>
                <a:xfrm>
                  <a:off x="228" y="0"/>
                  <a:ext cx="0" cy="204"/>
                </a:xfrm>
                <a:prstGeom prst="line">
                  <a:avLst/>
                </a:prstGeom>
                <a:ln w="9525" cap="flat" cmpd="sng">
                  <a:solidFill>
                    <a:schemeClr val="tx1"/>
                  </a:solidFill>
                  <a:prstDash val="solid"/>
                  <a:round/>
                  <a:headEnd type="none" w="med" len="med"/>
                  <a:tailEnd type="none" w="med" len="med"/>
                </a:ln>
              </p:spPr>
            </p:sp>
            <p:sp>
              <p:nvSpPr>
                <p:cNvPr id="340001" name="直接连接符 386081"/>
                <p:cNvSpPr/>
                <p:nvPr/>
              </p:nvSpPr>
              <p:spPr>
                <a:xfrm>
                  <a:off x="430" y="0"/>
                  <a:ext cx="0" cy="204"/>
                </a:xfrm>
                <a:prstGeom prst="line">
                  <a:avLst/>
                </a:prstGeom>
                <a:ln w="9525" cap="flat" cmpd="sng">
                  <a:solidFill>
                    <a:schemeClr val="tx1"/>
                  </a:solidFill>
                  <a:prstDash val="solid"/>
                  <a:round/>
                  <a:headEnd type="none" w="med" len="med"/>
                  <a:tailEnd type="none" w="med" len="med"/>
                </a:ln>
              </p:spPr>
            </p:sp>
          </p:grpSp>
          <p:sp>
            <p:nvSpPr>
              <p:cNvPr id="340002" name="直接连接符 386082"/>
              <p:cNvSpPr/>
              <p:nvPr/>
            </p:nvSpPr>
            <p:spPr>
              <a:xfrm flipH="1">
                <a:off x="557" y="152"/>
                <a:ext cx="113" cy="204"/>
              </a:xfrm>
              <a:prstGeom prst="line">
                <a:avLst/>
              </a:prstGeom>
              <a:ln w="19050" cap="flat" cmpd="sng">
                <a:solidFill>
                  <a:schemeClr val="hlink"/>
                </a:solidFill>
                <a:prstDash val="solid"/>
                <a:round/>
                <a:headEnd type="none" w="med" len="med"/>
                <a:tailEnd type="triangle" w="med" len="med"/>
              </a:ln>
            </p:spPr>
          </p:sp>
          <p:sp>
            <p:nvSpPr>
              <p:cNvPr id="340003" name="直接连接符 386083"/>
              <p:cNvSpPr/>
              <p:nvPr/>
            </p:nvSpPr>
            <p:spPr>
              <a:xfrm flipH="1">
                <a:off x="309" y="512"/>
                <a:ext cx="113" cy="204"/>
              </a:xfrm>
              <a:prstGeom prst="line">
                <a:avLst/>
              </a:prstGeom>
              <a:ln w="19050" cap="flat" cmpd="sng">
                <a:solidFill>
                  <a:schemeClr val="hlink"/>
                </a:solidFill>
                <a:prstDash val="solid"/>
                <a:round/>
                <a:headEnd type="none" w="med" len="med"/>
                <a:tailEnd type="triangle" w="med" len="med"/>
              </a:ln>
            </p:spPr>
          </p:sp>
          <p:grpSp>
            <p:nvGrpSpPr>
              <p:cNvPr id="340004" name="组合 386084"/>
              <p:cNvGrpSpPr/>
              <p:nvPr/>
            </p:nvGrpSpPr>
            <p:grpSpPr>
              <a:xfrm>
                <a:off x="717" y="716"/>
                <a:ext cx="544" cy="204"/>
                <a:chOff x="0" y="0"/>
                <a:chExt cx="544" cy="204"/>
              </a:xfrm>
            </p:grpSpPr>
            <p:sp>
              <p:nvSpPr>
                <p:cNvPr id="340005" name="矩形 386085"/>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B</a:t>
                  </a:r>
                  <a:endParaRPr lang="en-US" altLang="x-none" sz="2400" dirty="0">
                    <a:latin typeface="Times New Roman" panose="02020603050405020304" pitchFamily="2" charset="0"/>
                    <a:ea typeface="Arial Unicode MS" panose="020B0604020202020204" charset="-122"/>
                  </a:endParaRPr>
                </a:p>
              </p:txBody>
            </p:sp>
            <p:sp>
              <p:nvSpPr>
                <p:cNvPr id="340006" name="直接连接符 386086"/>
                <p:cNvSpPr/>
                <p:nvPr/>
              </p:nvSpPr>
              <p:spPr>
                <a:xfrm>
                  <a:off x="184" y="0"/>
                  <a:ext cx="0" cy="204"/>
                </a:xfrm>
                <a:prstGeom prst="line">
                  <a:avLst/>
                </a:prstGeom>
                <a:ln w="9525" cap="flat" cmpd="sng">
                  <a:solidFill>
                    <a:schemeClr val="tx1"/>
                  </a:solidFill>
                  <a:prstDash val="solid"/>
                  <a:round/>
                  <a:headEnd type="none" w="med" len="med"/>
                  <a:tailEnd type="none" w="med" len="med"/>
                </a:ln>
              </p:spPr>
            </p:sp>
            <p:sp>
              <p:nvSpPr>
                <p:cNvPr id="340007" name="直接连接符 386087"/>
                <p:cNvSpPr/>
                <p:nvPr/>
              </p:nvSpPr>
              <p:spPr>
                <a:xfrm>
                  <a:off x="416" y="0"/>
                  <a:ext cx="0" cy="204"/>
                </a:xfrm>
                <a:prstGeom prst="line">
                  <a:avLst/>
                </a:prstGeom>
                <a:ln w="9525" cap="flat" cmpd="sng">
                  <a:solidFill>
                    <a:schemeClr val="tx1"/>
                  </a:solidFill>
                  <a:prstDash val="solid"/>
                  <a:round/>
                  <a:headEnd type="none" w="med" len="med"/>
                  <a:tailEnd type="none" w="med" len="med"/>
                </a:ln>
              </p:spPr>
            </p:sp>
          </p:grpSp>
          <p:sp>
            <p:nvSpPr>
              <p:cNvPr id="340008" name="直接连接符 386088"/>
              <p:cNvSpPr/>
              <p:nvPr/>
            </p:nvSpPr>
            <p:spPr>
              <a:xfrm>
                <a:off x="813" y="508"/>
                <a:ext cx="113" cy="204"/>
              </a:xfrm>
              <a:prstGeom prst="line">
                <a:avLst/>
              </a:prstGeom>
              <a:ln w="19050" cap="flat" cmpd="sng">
                <a:solidFill>
                  <a:schemeClr val="folHlink"/>
                </a:solidFill>
                <a:prstDash val="solid"/>
                <a:round/>
                <a:headEnd type="none" w="med" len="med"/>
                <a:tailEnd type="triangle" w="med" len="med"/>
              </a:ln>
            </p:spPr>
          </p:sp>
          <p:sp>
            <p:nvSpPr>
              <p:cNvPr id="340009" name="直接连接符 386089"/>
              <p:cNvSpPr/>
              <p:nvPr/>
            </p:nvSpPr>
            <p:spPr>
              <a:xfrm>
                <a:off x="1204" y="868"/>
                <a:ext cx="113" cy="204"/>
              </a:xfrm>
              <a:prstGeom prst="line">
                <a:avLst/>
              </a:prstGeom>
              <a:ln w="19050" cap="flat" cmpd="sng">
                <a:solidFill>
                  <a:schemeClr val="folHlink"/>
                </a:solidFill>
                <a:prstDash val="solid"/>
                <a:round/>
                <a:headEnd type="none" w="med" len="med"/>
                <a:tailEnd type="triangle" w="med" len="med"/>
              </a:ln>
            </p:spPr>
          </p:sp>
          <p:sp>
            <p:nvSpPr>
              <p:cNvPr id="340010" name="直接连接符 386090"/>
              <p:cNvSpPr/>
              <p:nvPr/>
            </p:nvSpPr>
            <p:spPr>
              <a:xfrm flipH="1">
                <a:off x="712" y="878"/>
                <a:ext cx="113" cy="204"/>
              </a:xfrm>
              <a:prstGeom prst="line">
                <a:avLst/>
              </a:prstGeom>
              <a:ln w="19050" cap="flat" cmpd="sng">
                <a:solidFill>
                  <a:schemeClr val="hlink"/>
                </a:solidFill>
                <a:prstDash val="solid"/>
                <a:round/>
                <a:headEnd type="none" w="med" len="med"/>
                <a:tailEnd type="triangle" w="med" len="med"/>
              </a:ln>
            </p:spPr>
          </p:sp>
          <p:grpSp>
            <p:nvGrpSpPr>
              <p:cNvPr id="340011" name="组合 386091"/>
              <p:cNvGrpSpPr/>
              <p:nvPr/>
            </p:nvGrpSpPr>
            <p:grpSpPr>
              <a:xfrm>
                <a:off x="333" y="1088"/>
                <a:ext cx="589" cy="204"/>
                <a:chOff x="0" y="0"/>
                <a:chExt cx="544" cy="204"/>
              </a:xfrm>
            </p:grpSpPr>
            <p:sp>
              <p:nvSpPr>
                <p:cNvPr id="340012" name="矩形 386092"/>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E ⋀</a:t>
                  </a:r>
                  <a:endParaRPr lang="en-US" altLang="x-none" sz="2400" dirty="0">
                    <a:latin typeface="Times New Roman" panose="02020603050405020304" pitchFamily="2" charset="0"/>
                    <a:ea typeface="Arial Unicode MS" panose="020B0604020202020204" charset="-122"/>
                  </a:endParaRPr>
                </a:p>
              </p:txBody>
            </p:sp>
            <p:sp>
              <p:nvSpPr>
                <p:cNvPr id="340013" name="直接连接符 386093"/>
                <p:cNvSpPr/>
                <p:nvPr/>
              </p:nvSpPr>
              <p:spPr>
                <a:xfrm>
                  <a:off x="184" y="0"/>
                  <a:ext cx="0" cy="204"/>
                </a:xfrm>
                <a:prstGeom prst="line">
                  <a:avLst/>
                </a:prstGeom>
                <a:ln w="9525" cap="flat" cmpd="sng">
                  <a:solidFill>
                    <a:schemeClr val="tx1"/>
                  </a:solidFill>
                  <a:prstDash val="solid"/>
                  <a:round/>
                  <a:headEnd type="none" w="med" len="med"/>
                  <a:tailEnd type="none" w="med" len="med"/>
                </a:ln>
              </p:spPr>
            </p:sp>
            <p:sp>
              <p:nvSpPr>
                <p:cNvPr id="340014" name="直接连接符 386094"/>
                <p:cNvSpPr/>
                <p:nvPr/>
              </p:nvSpPr>
              <p:spPr>
                <a:xfrm>
                  <a:off x="416" y="0"/>
                  <a:ext cx="0" cy="204"/>
                </a:xfrm>
                <a:prstGeom prst="line">
                  <a:avLst/>
                </a:prstGeom>
                <a:ln w="9525" cap="flat" cmpd="sng">
                  <a:solidFill>
                    <a:schemeClr val="tx1"/>
                  </a:solidFill>
                  <a:prstDash val="solid"/>
                  <a:round/>
                  <a:headEnd type="none" w="med" len="med"/>
                  <a:tailEnd type="none" w="med" len="med"/>
                </a:ln>
              </p:spPr>
            </p:sp>
          </p:grpSp>
        </p:grpSp>
        <p:grpSp>
          <p:nvGrpSpPr>
            <p:cNvPr id="340015" name="组合 386095"/>
            <p:cNvGrpSpPr/>
            <p:nvPr/>
          </p:nvGrpSpPr>
          <p:grpSpPr>
            <a:xfrm>
              <a:off x="91" y="83"/>
              <a:ext cx="1302" cy="1118"/>
              <a:chOff x="0" y="0"/>
              <a:chExt cx="1302" cy="1118"/>
            </a:xfrm>
          </p:grpSpPr>
          <p:sp>
            <p:nvSpPr>
              <p:cNvPr id="340016" name="矩形 386096"/>
              <p:cNvSpPr/>
              <p:nvPr/>
            </p:nvSpPr>
            <p:spPr>
              <a:xfrm>
                <a:off x="0" y="39"/>
                <a:ext cx="358"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 树</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grpSp>
            <p:nvGrpSpPr>
              <p:cNvPr id="340017" name="组合 386097"/>
              <p:cNvGrpSpPr/>
              <p:nvPr/>
            </p:nvGrpSpPr>
            <p:grpSpPr>
              <a:xfrm>
                <a:off x="182" y="0"/>
                <a:ext cx="1120" cy="1118"/>
                <a:chOff x="0" y="0"/>
                <a:chExt cx="1120" cy="1118"/>
              </a:xfrm>
            </p:grpSpPr>
            <p:sp>
              <p:nvSpPr>
                <p:cNvPr id="340018" name="直接连接符 386098"/>
                <p:cNvSpPr/>
                <p:nvPr/>
              </p:nvSpPr>
              <p:spPr>
                <a:xfrm>
                  <a:off x="670" y="221"/>
                  <a:ext cx="0" cy="213"/>
                </a:xfrm>
                <a:prstGeom prst="line">
                  <a:avLst/>
                </a:prstGeom>
                <a:ln w="9525" cap="flat" cmpd="sng">
                  <a:solidFill>
                    <a:schemeClr val="tx1"/>
                  </a:solidFill>
                  <a:prstDash val="solid"/>
                  <a:round/>
                  <a:headEnd type="none" w="med" len="med"/>
                  <a:tailEnd type="none" w="med" len="med"/>
                </a:ln>
              </p:spPr>
            </p:sp>
            <p:sp>
              <p:nvSpPr>
                <p:cNvPr id="340019" name="椭圆 386099"/>
                <p:cNvSpPr/>
                <p:nvPr/>
              </p:nvSpPr>
              <p:spPr>
                <a:xfrm>
                  <a:off x="558" y="0"/>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R</a:t>
                  </a:r>
                  <a:endParaRPr lang="en-US" altLang="x-none" sz="2400" b="1" dirty="0">
                    <a:latin typeface="Times New Roman" panose="02020603050405020304" pitchFamily="2" charset="0"/>
                    <a:ea typeface="宋体" panose="02010600030101010101" pitchFamily="2" charset="-122"/>
                  </a:endParaRPr>
                </a:p>
              </p:txBody>
            </p:sp>
            <p:sp>
              <p:nvSpPr>
                <p:cNvPr id="340020" name="椭圆 386100"/>
                <p:cNvSpPr/>
                <p:nvPr/>
              </p:nvSpPr>
              <p:spPr>
                <a:xfrm>
                  <a:off x="230" y="42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sp>
              <p:nvSpPr>
                <p:cNvPr id="340021" name="椭圆 386101"/>
                <p:cNvSpPr/>
                <p:nvPr/>
              </p:nvSpPr>
              <p:spPr>
                <a:xfrm>
                  <a:off x="544" y="434"/>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B</a:t>
                  </a:r>
                  <a:endParaRPr lang="en-US" altLang="x-none" sz="2400" b="1" dirty="0">
                    <a:latin typeface="Times New Roman" panose="02020603050405020304" pitchFamily="2" charset="0"/>
                    <a:ea typeface="宋体" panose="02010600030101010101" pitchFamily="2" charset="-122"/>
                  </a:endParaRPr>
                </a:p>
              </p:txBody>
            </p:sp>
            <p:sp>
              <p:nvSpPr>
                <p:cNvPr id="340022" name="椭圆 386102"/>
                <p:cNvSpPr/>
                <p:nvPr/>
              </p:nvSpPr>
              <p:spPr>
                <a:xfrm>
                  <a:off x="888" y="433"/>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sp>
              <p:nvSpPr>
                <p:cNvPr id="340023" name="直接连接符 386103"/>
                <p:cNvSpPr/>
                <p:nvPr/>
              </p:nvSpPr>
              <p:spPr>
                <a:xfrm flipH="1">
                  <a:off x="364" y="177"/>
                  <a:ext cx="212" cy="242"/>
                </a:xfrm>
                <a:prstGeom prst="line">
                  <a:avLst/>
                </a:prstGeom>
                <a:ln w="9525" cap="flat" cmpd="sng">
                  <a:solidFill>
                    <a:schemeClr val="tx1"/>
                  </a:solidFill>
                  <a:prstDash val="solid"/>
                  <a:round/>
                  <a:headEnd type="none" w="med" len="med"/>
                  <a:tailEnd type="none" w="med" len="med"/>
                </a:ln>
              </p:spPr>
            </p:sp>
            <p:sp>
              <p:nvSpPr>
                <p:cNvPr id="340024" name="直接连接符 386104"/>
                <p:cNvSpPr/>
                <p:nvPr/>
              </p:nvSpPr>
              <p:spPr>
                <a:xfrm>
                  <a:off x="759" y="199"/>
                  <a:ext cx="212" cy="241"/>
                </a:xfrm>
                <a:prstGeom prst="line">
                  <a:avLst/>
                </a:prstGeom>
                <a:ln w="9525" cap="flat" cmpd="sng">
                  <a:solidFill>
                    <a:schemeClr val="tx1"/>
                  </a:solidFill>
                  <a:prstDash val="solid"/>
                  <a:round/>
                  <a:headEnd type="none" w="med" len="med"/>
                  <a:tailEnd type="none" w="med" len="med"/>
                </a:ln>
              </p:spPr>
            </p:sp>
            <p:sp>
              <p:nvSpPr>
                <p:cNvPr id="340025" name="椭圆 386105"/>
                <p:cNvSpPr/>
                <p:nvPr/>
              </p:nvSpPr>
              <p:spPr>
                <a:xfrm>
                  <a:off x="0" y="875"/>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sp>
              <p:nvSpPr>
                <p:cNvPr id="340026" name="椭圆 386106"/>
                <p:cNvSpPr/>
                <p:nvPr/>
              </p:nvSpPr>
              <p:spPr>
                <a:xfrm>
                  <a:off x="571" y="897"/>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E</a:t>
                  </a:r>
                  <a:endParaRPr lang="en-US" altLang="x-none" sz="2400" b="1" dirty="0">
                    <a:latin typeface="Times New Roman" panose="02020603050405020304" pitchFamily="2" charset="0"/>
                    <a:ea typeface="宋体" panose="02010600030101010101" pitchFamily="2" charset="-122"/>
                  </a:endParaRPr>
                </a:p>
              </p:txBody>
            </p:sp>
            <p:sp>
              <p:nvSpPr>
                <p:cNvPr id="340027" name="直接连接符 386107"/>
                <p:cNvSpPr/>
                <p:nvPr/>
              </p:nvSpPr>
              <p:spPr>
                <a:xfrm flipH="1">
                  <a:off x="129" y="626"/>
                  <a:ext cx="148" cy="242"/>
                </a:xfrm>
                <a:prstGeom prst="line">
                  <a:avLst/>
                </a:prstGeom>
                <a:ln w="9525" cap="flat" cmpd="sng">
                  <a:solidFill>
                    <a:schemeClr val="tx1"/>
                  </a:solidFill>
                  <a:prstDash val="solid"/>
                  <a:round/>
                  <a:headEnd type="none" w="med" len="med"/>
                  <a:tailEnd type="none" w="med" len="med"/>
                </a:ln>
              </p:spPr>
            </p:sp>
            <p:sp>
              <p:nvSpPr>
                <p:cNvPr id="340028" name="直接连接符 386108"/>
                <p:cNvSpPr/>
                <p:nvPr/>
              </p:nvSpPr>
              <p:spPr>
                <a:xfrm>
                  <a:off x="667" y="660"/>
                  <a:ext cx="0" cy="227"/>
                </a:xfrm>
                <a:prstGeom prst="line">
                  <a:avLst/>
                </a:prstGeom>
                <a:ln w="9525" cap="flat" cmpd="sng">
                  <a:solidFill>
                    <a:schemeClr val="tx1"/>
                  </a:solidFill>
                  <a:prstDash val="solid"/>
                  <a:round/>
                  <a:headEnd type="none" w="med" len="med"/>
                  <a:tailEnd type="none" w="med" len="med"/>
                </a:ln>
              </p:spPr>
            </p:sp>
          </p:grpSp>
        </p:grpSp>
        <p:grpSp>
          <p:nvGrpSpPr>
            <p:cNvPr id="340029" name="组合 386109"/>
            <p:cNvGrpSpPr/>
            <p:nvPr/>
          </p:nvGrpSpPr>
          <p:grpSpPr>
            <a:xfrm>
              <a:off x="1951" y="76"/>
              <a:ext cx="1406" cy="363"/>
              <a:chOff x="0" y="0"/>
              <a:chExt cx="1406" cy="363"/>
            </a:xfrm>
          </p:grpSpPr>
          <p:sp>
            <p:nvSpPr>
              <p:cNvPr id="340030" name="矩形 386110"/>
              <p:cNvSpPr/>
              <p:nvPr/>
            </p:nvSpPr>
            <p:spPr>
              <a:xfrm>
                <a:off x="317" y="0"/>
                <a:ext cx="681" cy="272"/>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对应关系</a:t>
                </a:r>
                <a:endParaRPr lang="zh-CN" altLang="en-US" sz="2000" b="1" dirty="0">
                  <a:latin typeface="Times New Roman" panose="02020603050405020304" pitchFamily="2" charset="0"/>
                  <a:ea typeface="宋体" panose="02010600030101010101" pitchFamily="2" charset="-122"/>
                </a:endParaRPr>
              </a:p>
            </p:txBody>
          </p:sp>
          <p:sp>
            <p:nvSpPr>
              <p:cNvPr id="340031" name="左右箭头 386111"/>
              <p:cNvSpPr/>
              <p:nvPr/>
            </p:nvSpPr>
            <p:spPr>
              <a:xfrm>
                <a:off x="0" y="272"/>
                <a:ext cx="1406" cy="91"/>
              </a:xfrm>
              <a:prstGeom prst="leftRightArrow">
                <a:avLst>
                  <a:gd name="adj1" fmla="val 50000"/>
                  <a:gd name="adj2" fmla="val 308939"/>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340032" name="组合 386112"/>
            <p:cNvGrpSpPr/>
            <p:nvPr/>
          </p:nvGrpSpPr>
          <p:grpSpPr>
            <a:xfrm>
              <a:off x="0" y="2568"/>
              <a:ext cx="2226" cy="956"/>
              <a:chOff x="0" y="0"/>
              <a:chExt cx="2226" cy="956"/>
            </a:xfrm>
          </p:grpSpPr>
          <p:grpSp>
            <p:nvGrpSpPr>
              <p:cNvPr id="340033" name="组合 386113"/>
              <p:cNvGrpSpPr/>
              <p:nvPr/>
            </p:nvGrpSpPr>
            <p:grpSpPr>
              <a:xfrm>
                <a:off x="93" y="0"/>
                <a:ext cx="590" cy="204"/>
                <a:chOff x="0" y="0"/>
                <a:chExt cx="590" cy="204"/>
              </a:xfrm>
            </p:grpSpPr>
            <p:sp>
              <p:nvSpPr>
                <p:cNvPr id="340034" name="矩形 386114"/>
                <p:cNvSpPr/>
                <p:nvPr/>
              </p:nvSpPr>
              <p:spPr>
                <a:xfrm>
                  <a:off x="0" y="0"/>
                  <a:ext cx="590"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R ⋀</a:t>
                  </a:r>
                  <a:endParaRPr lang="en-US" altLang="x-none" sz="2400" dirty="0">
                    <a:latin typeface="Times New Roman" panose="02020603050405020304" pitchFamily="2" charset="0"/>
                    <a:ea typeface="Arial Unicode MS" panose="020B0604020202020204" charset="-122"/>
                  </a:endParaRPr>
                </a:p>
              </p:txBody>
            </p:sp>
            <p:sp>
              <p:nvSpPr>
                <p:cNvPr id="340035" name="直接连接符 386115"/>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340036" name="直接连接符 386116"/>
                <p:cNvSpPr/>
                <p:nvPr/>
              </p:nvSpPr>
              <p:spPr>
                <a:xfrm>
                  <a:off x="368" y="0"/>
                  <a:ext cx="0" cy="204"/>
                </a:xfrm>
                <a:prstGeom prst="line">
                  <a:avLst/>
                </a:prstGeom>
                <a:ln w="9525" cap="flat" cmpd="sng">
                  <a:solidFill>
                    <a:schemeClr val="tx1"/>
                  </a:solidFill>
                  <a:prstDash val="solid"/>
                  <a:round/>
                  <a:headEnd type="none" w="med" len="med"/>
                  <a:tailEnd type="none" w="med" len="med"/>
                </a:ln>
              </p:spPr>
            </p:sp>
          </p:grpSp>
          <p:grpSp>
            <p:nvGrpSpPr>
              <p:cNvPr id="340037" name="组合 386117"/>
              <p:cNvGrpSpPr/>
              <p:nvPr/>
            </p:nvGrpSpPr>
            <p:grpSpPr>
              <a:xfrm>
                <a:off x="109" y="376"/>
                <a:ext cx="544" cy="204"/>
                <a:chOff x="0" y="0"/>
                <a:chExt cx="544" cy="204"/>
              </a:xfrm>
            </p:grpSpPr>
            <p:sp>
              <p:nvSpPr>
                <p:cNvPr id="340038" name="矩形 386118"/>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A</a:t>
                  </a:r>
                  <a:endParaRPr lang="en-US" altLang="x-none" sz="2400" dirty="0">
                    <a:latin typeface="Times New Roman" panose="02020603050405020304" pitchFamily="2" charset="0"/>
                    <a:ea typeface="Arial Unicode MS" panose="020B0604020202020204" charset="-122"/>
                  </a:endParaRPr>
                </a:p>
              </p:txBody>
            </p:sp>
            <p:sp>
              <p:nvSpPr>
                <p:cNvPr id="340039" name="直接连接符 386119"/>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340040" name="直接连接符 386120"/>
                <p:cNvSpPr/>
                <p:nvPr/>
              </p:nvSpPr>
              <p:spPr>
                <a:xfrm>
                  <a:off x="384" y="0"/>
                  <a:ext cx="0" cy="204"/>
                </a:xfrm>
                <a:prstGeom prst="line">
                  <a:avLst/>
                </a:prstGeom>
                <a:ln w="9525" cap="flat" cmpd="sng">
                  <a:solidFill>
                    <a:schemeClr val="tx1"/>
                  </a:solidFill>
                  <a:prstDash val="solid"/>
                  <a:round/>
                  <a:headEnd type="none" w="med" len="med"/>
                  <a:tailEnd type="none" w="med" len="med"/>
                </a:ln>
              </p:spPr>
            </p:sp>
          </p:grpSp>
          <p:grpSp>
            <p:nvGrpSpPr>
              <p:cNvPr id="340041" name="组合 386121"/>
              <p:cNvGrpSpPr/>
              <p:nvPr/>
            </p:nvGrpSpPr>
            <p:grpSpPr>
              <a:xfrm>
                <a:off x="0" y="752"/>
                <a:ext cx="589" cy="204"/>
                <a:chOff x="0" y="0"/>
                <a:chExt cx="589" cy="204"/>
              </a:xfrm>
            </p:grpSpPr>
            <p:sp>
              <p:nvSpPr>
                <p:cNvPr id="340042" name="矩形 386122"/>
                <p:cNvSpPr/>
                <p:nvPr/>
              </p:nvSpPr>
              <p:spPr>
                <a:xfrm>
                  <a:off x="0" y="0"/>
                  <a:ext cx="589"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D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340043" name="直接连接符 386123"/>
                <p:cNvSpPr/>
                <p:nvPr/>
              </p:nvSpPr>
              <p:spPr>
                <a:xfrm>
                  <a:off x="229" y="0"/>
                  <a:ext cx="0" cy="204"/>
                </a:xfrm>
                <a:prstGeom prst="line">
                  <a:avLst/>
                </a:prstGeom>
                <a:ln w="9525" cap="flat" cmpd="sng">
                  <a:solidFill>
                    <a:schemeClr val="tx1"/>
                  </a:solidFill>
                  <a:prstDash val="solid"/>
                  <a:round/>
                  <a:headEnd type="none" w="med" len="med"/>
                  <a:tailEnd type="none" w="med" len="med"/>
                </a:ln>
              </p:spPr>
            </p:sp>
            <p:sp>
              <p:nvSpPr>
                <p:cNvPr id="340044" name="直接连接符 386124"/>
                <p:cNvSpPr/>
                <p:nvPr/>
              </p:nvSpPr>
              <p:spPr>
                <a:xfrm>
                  <a:off x="437" y="0"/>
                  <a:ext cx="0" cy="204"/>
                </a:xfrm>
                <a:prstGeom prst="line">
                  <a:avLst/>
                </a:prstGeom>
                <a:ln w="9525" cap="flat" cmpd="sng">
                  <a:solidFill>
                    <a:schemeClr val="tx1"/>
                  </a:solidFill>
                  <a:prstDash val="solid"/>
                  <a:round/>
                  <a:headEnd type="none" w="med" len="med"/>
                  <a:tailEnd type="none" w="med" len="med"/>
                </a:ln>
              </p:spPr>
            </p:sp>
          </p:grpSp>
          <p:grpSp>
            <p:nvGrpSpPr>
              <p:cNvPr id="340045" name="组合 386125"/>
              <p:cNvGrpSpPr/>
              <p:nvPr/>
            </p:nvGrpSpPr>
            <p:grpSpPr>
              <a:xfrm>
                <a:off x="1590" y="347"/>
                <a:ext cx="636" cy="204"/>
                <a:chOff x="0" y="0"/>
                <a:chExt cx="636" cy="204"/>
              </a:xfrm>
            </p:grpSpPr>
            <p:sp>
              <p:nvSpPr>
                <p:cNvPr id="340046" name="矩形 386126"/>
                <p:cNvSpPr/>
                <p:nvPr/>
              </p:nvSpPr>
              <p:spPr>
                <a:xfrm>
                  <a:off x="0" y="0"/>
                  <a:ext cx="636"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C ⋀</a:t>
                  </a:r>
                  <a:endParaRPr lang="en-US" altLang="x-none" sz="2400" dirty="0">
                    <a:latin typeface="Times New Roman" panose="02020603050405020304" pitchFamily="2" charset="0"/>
                    <a:ea typeface="Arial Unicode MS" panose="020B0604020202020204" charset="-122"/>
                  </a:endParaRPr>
                </a:p>
              </p:txBody>
            </p:sp>
            <p:sp>
              <p:nvSpPr>
                <p:cNvPr id="340047" name="直接连接符 386127"/>
                <p:cNvSpPr/>
                <p:nvPr/>
              </p:nvSpPr>
              <p:spPr>
                <a:xfrm>
                  <a:off x="228" y="0"/>
                  <a:ext cx="0" cy="204"/>
                </a:xfrm>
                <a:prstGeom prst="line">
                  <a:avLst/>
                </a:prstGeom>
                <a:ln w="9525" cap="flat" cmpd="sng">
                  <a:solidFill>
                    <a:schemeClr val="tx1"/>
                  </a:solidFill>
                  <a:prstDash val="solid"/>
                  <a:round/>
                  <a:headEnd type="none" w="med" len="med"/>
                  <a:tailEnd type="none" w="med" len="med"/>
                </a:ln>
              </p:spPr>
            </p:sp>
            <p:sp>
              <p:nvSpPr>
                <p:cNvPr id="340048" name="直接连接符 386128"/>
                <p:cNvSpPr/>
                <p:nvPr/>
              </p:nvSpPr>
              <p:spPr>
                <a:xfrm>
                  <a:off x="430" y="0"/>
                  <a:ext cx="0" cy="204"/>
                </a:xfrm>
                <a:prstGeom prst="line">
                  <a:avLst/>
                </a:prstGeom>
                <a:ln w="9525" cap="flat" cmpd="sng">
                  <a:solidFill>
                    <a:schemeClr val="tx1"/>
                  </a:solidFill>
                  <a:prstDash val="solid"/>
                  <a:round/>
                  <a:headEnd type="none" w="med" len="med"/>
                  <a:tailEnd type="none" w="med" len="med"/>
                </a:ln>
              </p:spPr>
            </p:sp>
          </p:grpSp>
          <p:sp>
            <p:nvSpPr>
              <p:cNvPr id="340049" name="直接连接符 386129"/>
              <p:cNvSpPr/>
              <p:nvPr/>
            </p:nvSpPr>
            <p:spPr>
              <a:xfrm flipH="1">
                <a:off x="184" y="144"/>
                <a:ext cx="14" cy="227"/>
              </a:xfrm>
              <a:prstGeom prst="line">
                <a:avLst/>
              </a:prstGeom>
              <a:ln w="19050" cap="flat" cmpd="sng">
                <a:solidFill>
                  <a:schemeClr val="hlink"/>
                </a:solidFill>
                <a:prstDash val="solid"/>
                <a:round/>
                <a:headEnd type="none" w="med" len="med"/>
                <a:tailEnd type="triangle" w="med" len="med"/>
              </a:ln>
            </p:spPr>
          </p:sp>
          <p:sp>
            <p:nvSpPr>
              <p:cNvPr id="340050" name="直接连接符 386130"/>
              <p:cNvSpPr/>
              <p:nvPr/>
            </p:nvSpPr>
            <p:spPr>
              <a:xfrm flipH="1">
                <a:off x="184" y="475"/>
                <a:ext cx="0" cy="272"/>
              </a:xfrm>
              <a:prstGeom prst="line">
                <a:avLst/>
              </a:prstGeom>
              <a:ln w="19050" cap="flat" cmpd="sng">
                <a:solidFill>
                  <a:schemeClr val="hlink"/>
                </a:solidFill>
                <a:prstDash val="solid"/>
                <a:round/>
                <a:headEnd type="none" w="med" len="med"/>
                <a:tailEnd type="triangle" w="med" len="med"/>
              </a:ln>
            </p:spPr>
          </p:sp>
          <p:grpSp>
            <p:nvGrpSpPr>
              <p:cNvPr id="340051" name="组合 386131"/>
              <p:cNvGrpSpPr/>
              <p:nvPr/>
            </p:nvGrpSpPr>
            <p:grpSpPr>
              <a:xfrm>
                <a:off x="864" y="363"/>
                <a:ext cx="544" cy="204"/>
                <a:chOff x="0" y="0"/>
                <a:chExt cx="544" cy="204"/>
              </a:xfrm>
            </p:grpSpPr>
            <p:sp>
              <p:nvSpPr>
                <p:cNvPr id="340052" name="矩形 386132"/>
                <p:cNvSpPr/>
                <p:nvPr/>
              </p:nvSpPr>
              <p:spPr>
                <a:xfrm>
                  <a:off x="0" y="0"/>
                  <a:ext cx="544"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B</a:t>
                  </a:r>
                  <a:endParaRPr lang="en-US" altLang="x-none" sz="2400" dirty="0">
                    <a:latin typeface="Times New Roman" panose="02020603050405020304" pitchFamily="2" charset="0"/>
                    <a:ea typeface="Arial Unicode MS" panose="020B0604020202020204" charset="-122"/>
                  </a:endParaRPr>
                </a:p>
              </p:txBody>
            </p:sp>
            <p:sp>
              <p:nvSpPr>
                <p:cNvPr id="340053" name="直接连接符 386133"/>
                <p:cNvSpPr/>
                <p:nvPr/>
              </p:nvSpPr>
              <p:spPr>
                <a:xfrm>
                  <a:off x="184" y="0"/>
                  <a:ext cx="0" cy="204"/>
                </a:xfrm>
                <a:prstGeom prst="line">
                  <a:avLst/>
                </a:prstGeom>
                <a:ln w="9525" cap="flat" cmpd="sng">
                  <a:solidFill>
                    <a:schemeClr val="tx1"/>
                  </a:solidFill>
                  <a:prstDash val="solid"/>
                  <a:round/>
                  <a:headEnd type="none" w="med" len="med"/>
                  <a:tailEnd type="none" w="med" len="med"/>
                </a:ln>
              </p:spPr>
            </p:sp>
            <p:sp>
              <p:nvSpPr>
                <p:cNvPr id="340054" name="直接连接符 386134"/>
                <p:cNvSpPr/>
                <p:nvPr/>
              </p:nvSpPr>
              <p:spPr>
                <a:xfrm>
                  <a:off x="416" y="0"/>
                  <a:ext cx="0" cy="204"/>
                </a:xfrm>
                <a:prstGeom prst="line">
                  <a:avLst/>
                </a:prstGeom>
                <a:ln w="9525" cap="flat" cmpd="sng">
                  <a:solidFill>
                    <a:schemeClr val="tx1"/>
                  </a:solidFill>
                  <a:prstDash val="solid"/>
                  <a:round/>
                  <a:headEnd type="none" w="med" len="med"/>
                  <a:tailEnd type="none" w="med" len="med"/>
                </a:ln>
              </p:spPr>
            </p:sp>
          </p:grpSp>
          <p:grpSp>
            <p:nvGrpSpPr>
              <p:cNvPr id="340055" name="组合 386135"/>
              <p:cNvGrpSpPr/>
              <p:nvPr/>
            </p:nvGrpSpPr>
            <p:grpSpPr>
              <a:xfrm>
                <a:off x="864" y="726"/>
                <a:ext cx="635" cy="204"/>
                <a:chOff x="0" y="0"/>
                <a:chExt cx="635" cy="204"/>
              </a:xfrm>
            </p:grpSpPr>
            <p:sp>
              <p:nvSpPr>
                <p:cNvPr id="340056" name="矩形 386136"/>
                <p:cNvSpPr/>
                <p:nvPr/>
              </p:nvSpPr>
              <p:spPr>
                <a:xfrm>
                  <a:off x="0" y="0"/>
                  <a:ext cx="635"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E ⋀</a:t>
                  </a:r>
                  <a:endParaRPr lang="en-US" altLang="x-none" sz="2400" dirty="0">
                    <a:latin typeface="Times New Roman" panose="02020603050405020304" pitchFamily="2" charset="0"/>
                    <a:ea typeface="Arial Unicode MS" panose="020B0604020202020204" charset="-122"/>
                  </a:endParaRPr>
                </a:p>
              </p:txBody>
            </p:sp>
            <p:sp>
              <p:nvSpPr>
                <p:cNvPr id="340057" name="直接连接符 386137"/>
                <p:cNvSpPr/>
                <p:nvPr/>
              </p:nvSpPr>
              <p:spPr>
                <a:xfrm>
                  <a:off x="215" y="0"/>
                  <a:ext cx="0" cy="204"/>
                </a:xfrm>
                <a:prstGeom prst="line">
                  <a:avLst/>
                </a:prstGeom>
                <a:ln w="9525" cap="flat" cmpd="sng">
                  <a:solidFill>
                    <a:schemeClr val="tx1"/>
                  </a:solidFill>
                  <a:prstDash val="solid"/>
                  <a:round/>
                  <a:headEnd type="none" w="med" len="med"/>
                  <a:tailEnd type="none" w="med" len="med"/>
                </a:ln>
              </p:spPr>
            </p:sp>
            <p:sp>
              <p:nvSpPr>
                <p:cNvPr id="340058" name="直接连接符 386138"/>
                <p:cNvSpPr/>
                <p:nvPr/>
              </p:nvSpPr>
              <p:spPr>
                <a:xfrm>
                  <a:off x="426" y="0"/>
                  <a:ext cx="0" cy="204"/>
                </a:xfrm>
                <a:prstGeom prst="line">
                  <a:avLst/>
                </a:prstGeom>
                <a:ln w="9525" cap="flat" cmpd="sng">
                  <a:solidFill>
                    <a:schemeClr val="tx1"/>
                  </a:solidFill>
                  <a:prstDash val="solid"/>
                  <a:round/>
                  <a:headEnd type="none" w="med" len="med"/>
                  <a:tailEnd type="none" w="med" len="med"/>
                </a:ln>
              </p:spPr>
            </p:sp>
          </p:grpSp>
          <p:sp>
            <p:nvSpPr>
              <p:cNvPr id="340059" name="直接连接符 386139"/>
              <p:cNvSpPr/>
              <p:nvPr/>
            </p:nvSpPr>
            <p:spPr>
              <a:xfrm>
                <a:off x="592" y="486"/>
                <a:ext cx="272" cy="0"/>
              </a:xfrm>
              <a:prstGeom prst="line">
                <a:avLst/>
              </a:prstGeom>
              <a:ln w="19050" cap="flat" cmpd="sng">
                <a:solidFill>
                  <a:schemeClr val="folHlink"/>
                </a:solidFill>
                <a:prstDash val="solid"/>
                <a:round/>
                <a:headEnd type="none" w="med" len="med"/>
                <a:tailEnd type="triangle" w="med" len="med"/>
              </a:ln>
            </p:spPr>
          </p:sp>
          <p:sp>
            <p:nvSpPr>
              <p:cNvPr id="340060" name="直接连接符 386140"/>
              <p:cNvSpPr/>
              <p:nvPr/>
            </p:nvSpPr>
            <p:spPr>
              <a:xfrm>
                <a:off x="955" y="499"/>
                <a:ext cx="0" cy="227"/>
              </a:xfrm>
              <a:prstGeom prst="line">
                <a:avLst/>
              </a:prstGeom>
              <a:ln w="19050" cap="flat" cmpd="sng">
                <a:solidFill>
                  <a:schemeClr val="hlink"/>
                </a:solidFill>
                <a:prstDash val="solid"/>
                <a:round/>
                <a:headEnd type="none" w="med" len="med"/>
                <a:tailEnd type="triangle" w="med" len="med"/>
              </a:ln>
            </p:spPr>
          </p:sp>
          <p:sp>
            <p:nvSpPr>
              <p:cNvPr id="340061" name="直接连接符 386141"/>
              <p:cNvSpPr/>
              <p:nvPr/>
            </p:nvSpPr>
            <p:spPr>
              <a:xfrm>
                <a:off x="1318" y="454"/>
                <a:ext cx="272" cy="0"/>
              </a:xfrm>
              <a:prstGeom prst="line">
                <a:avLst/>
              </a:prstGeom>
              <a:ln w="19050" cap="flat" cmpd="sng">
                <a:solidFill>
                  <a:schemeClr val="folHlink"/>
                </a:solidFill>
                <a:prstDash val="solid"/>
                <a:round/>
                <a:headEnd type="none" w="med" len="med"/>
                <a:tailEnd type="triangle" w="med" len="med"/>
              </a:ln>
            </p:spPr>
          </p:sp>
        </p:grpSp>
        <p:grpSp>
          <p:nvGrpSpPr>
            <p:cNvPr id="340062" name="组合 386142"/>
            <p:cNvGrpSpPr/>
            <p:nvPr/>
          </p:nvGrpSpPr>
          <p:grpSpPr>
            <a:xfrm>
              <a:off x="2450" y="893"/>
              <a:ext cx="819" cy="2086"/>
              <a:chOff x="0" y="0"/>
              <a:chExt cx="819" cy="2086"/>
            </a:xfrm>
          </p:grpSpPr>
          <p:grpSp>
            <p:nvGrpSpPr>
              <p:cNvPr id="340063" name="组合 386143"/>
              <p:cNvGrpSpPr/>
              <p:nvPr/>
            </p:nvGrpSpPr>
            <p:grpSpPr>
              <a:xfrm>
                <a:off x="0" y="1882"/>
                <a:ext cx="636" cy="204"/>
                <a:chOff x="0" y="0"/>
                <a:chExt cx="636" cy="204"/>
              </a:xfrm>
            </p:grpSpPr>
            <p:sp>
              <p:nvSpPr>
                <p:cNvPr id="340064" name="矩形 386144"/>
                <p:cNvSpPr/>
                <p:nvPr/>
              </p:nvSpPr>
              <p:spPr>
                <a:xfrm>
                  <a:off x="0" y="0"/>
                  <a:ext cx="636"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C ⋀</a:t>
                  </a:r>
                  <a:endParaRPr lang="en-US" altLang="x-none" sz="2400" dirty="0">
                    <a:latin typeface="Times New Roman" panose="02020603050405020304" pitchFamily="2" charset="0"/>
                    <a:ea typeface="Arial Unicode MS" panose="020B0604020202020204" charset="-122"/>
                  </a:endParaRPr>
                </a:p>
              </p:txBody>
            </p:sp>
            <p:sp>
              <p:nvSpPr>
                <p:cNvPr id="340065" name="直接连接符 386145"/>
                <p:cNvSpPr/>
                <p:nvPr/>
              </p:nvSpPr>
              <p:spPr>
                <a:xfrm>
                  <a:off x="228" y="0"/>
                  <a:ext cx="0" cy="204"/>
                </a:xfrm>
                <a:prstGeom prst="line">
                  <a:avLst/>
                </a:prstGeom>
                <a:ln w="9525" cap="flat" cmpd="sng">
                  <a:solidFill>
                    <a:schemeClr val="tx1"/>
                  </a:solidFill>
                  <a:prstDash val="solid"/>
                  <a:round/>
                  <a:headEnd type="none" w="med" len="med"/>
                  <a:tailEnd type="none" w="med" len="med"/>
                </a:ln>
              </p:spPr>
            </p:sp>
            <p:sp>
              <p:nvSpPr>
                <p:cNvPr id="340066" name="直接连接符 386146"/>
                <p:cNvSpPr/>
                <p:nvPr/>
              </p:nvSpPr>
              <p:spPr>
                <a:xfrm>
                  <a:off x="430" y="0"/>
                  <a:ext cx="0" cy="204"/>
                </a:xfrm>
                <a:prstGeom prst="line">
                  <a:avLst/>
                </a:prstGeom>
                <a:ln w="9525" cap="flat" cmpd="sng">
                  <a:solidFill>
                    <a:schemeClr val="tx1"/>
                  </a:solidFill>
                  <a:prstDash val="solid"/>
                  <a:round/>
                  <a:headEnd type="none" w="med" len="med"/>
                  <a:tailEnd type="none" w="med" len="med"/>
                </a:ln>
              </p:spPr>
            </p:sp>
          </p:grpSp>
          <p:sp>
            <p:nvSpPr>
              <p:cNvPr id="340067" name="直接连接符 386147"/>
              <p:cNvSpPr/>
              <p:nvPr/>
            </p:nvSpPr>
            <p:spPr>
              <a:xfrm flipH="1">
                <a:off x="90" y="475"/>
                <a:ext cx="0" cy="272"/>
              </a:xfrm>
              <a:prstGeom prst="line">
                <a:avLst/>
              </a:prstGeom>
              <a:ln w="19050" cap="flat" cmpd="sng">
                <a:solidFill>
                  <a:schemeClr val="hlink"/>
                </a:solidFill>
                <a:prstDash val="solid"/>
                <a:round/>
                <a:headEnd type="none" w="med" len="med"/>
                <a:tailEnd type="triangle" w="med" len="med"/>
              </a:ln>
            </p:spPr>
          </p:sp>
          <p:grpSp>
            <p:nvGrpSpPr>
              <p:cNvPr id="340068" name="组合 386148"/>
              <p:cNvGrpSpPr/>
              <p:nvPr/>
            </p:nvGrpSpPr>
            <p:grpSpPr>
              <a:xfrm>
                <a:off x="0" y="1111"/>
                <a:ext cx="635" cy="204"/>
                <a:chOff x="0" y="0"/>
                <a:chExt cx="635" cy="204"/>
              </a:xfrm>
            </p:grpSpPr>
            <p:sp>
              <p:nvSpPr>
                <p:cNvPr id="340069" name="矩形 386149"/>
                <p:cNvSpPr/>
                <p:nvPr/>
              </p:nvSpPr>
              <p:spPr>
                <a:xfrm>
                  <a:off x="0" y="0"/>
                  <a:ext cx="635"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B</a:t>
                  </a:r>
                  <a:endParaRPr lang="en-US" altLang="x-none" sz="2400" dirty="0">
                    <a:latin typeface="Times New Roman" panose="02020603050405020304" pitchFamily="2" charset="0"/>
                    <a:ea typeface="Arial Unicode MS" panose="020B0604020202020204" charset="-122"/>
                  </a:endParaRPr>
                </a:p>
              </p:txBody>
            </p:sp>
            <p:sp>
              <p:nvSpPr>
                <p:cNvPr id="340070" name="直接连接符 386150"/>
                <p:cNvSpPr/>
                <p:nvPr/>
              </p:nvSpPr>
              <p:spPr>
                <a:xfrm>
                  <a:off x="184" y="0"/>
                  <a:ext cx="0" cy="204"/>
                </a:xfrm>
                <a:prstGeom prst="line">
                  <a:avLst/>
                </a:prstGeom>
                <a:ln w="9525" cap="flat" cmpd="sng">
                  <a:solidFill>
                    <a:schemeClr val="tx1"/>
                  </a:solidFill>
                  <a:prstDash val="solid"/>
                  <a:round/>
                  <a:headEnd type="none" w="med" len="med"/>
                  <a:tailEnd type="none" w="med" len="med"/>
                </a:ln>
              </p:spPr>
            </p:sp>
            <p:sp>
              <p:nvSpPr>
                <p:cNvPr id="340071" name="直接连接符 386151"/>
                <p:cNvSpPr/>
                <p:nvPr/>
              </p:nvSpPr>
              <p:spPr>
                <a:xfrm>
                  <a:off x="416" y="0"/>
                  <a:ext cx="0" cy="204"/>
                </a:xfrm>
                <a:prstGeom prst="line">
                  <a:avLst/>
                </a:prstGeom>
                <a:ln w="9525" cap="flat" cmpd="sng">
                  <a:solidFill>
                    <a:schemeClr val="tx1"/>
                  </a:solidFill>
                  <a:prstDash val="solid"/>
                  <a:round/>
                  <a:headEnd type="none" w="med" len="med"/>
                  <a:tailEnd type="none" w="med" len="med"/>
                </a:ln>
              </p:spPr>
            </p:sp>
          </p:grpSp>
          <p:grpSp>
            <p:nvGrpSpPr>
              <p:cNvPr id="340072" name="组合 386152"/>
              <p:cNvGrpSpPr/>
              <p:nvPr/>
            </p:nvGrpSpPr>
            <p:grpSpPr>
              <a:xfrm>
                <a:off x="0" y="1474"/>
                <a:ext cx="635" cy="204"/>
                <a:chOff x="0" y="0"/>
                <a:chExt cx="635" cy="204"/>
              </a:xfrm>
            </p:grpSpPr>
            <p:sp>
              <p:nvSpPr>
                <p:cNvPr id="340073" name="矩形 386153"/>
                <p:cNvSpPr/>
                <p:nvPr/>
              </p:nvSpPr>
              <p:spPr>
                <a:xfrm>
                  <a:off x="0" y="0"/>
                  <a:ext cx="635"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E ⋀</a:t>
                  </a:r>
                  <a:endParaRPr lang="en-US" altLang="x-none" sz="2400" dirty="0">
                    <a:latin typeface="Times New Roman" panose="02020603050405020304" pitchFamily="2" charset="0"/>
                    <a:ea typeface="Arial Unicode MS" panose="020B0604020202020204" charset="-122"/>
                  </a:endParaRPr>
                </a:p>
              </p:txBody>
            </p:sp>
            <p:sp>
              <p:nvSpPr>
                <p:cNvPr id="340074" name="直接连接符 386154"/>
                <p:cNvSpPr/>
                <p:nvPr/>
              </p:nvSpPr>
              <p:spPr>
                <a:xfrm>
                  <a:off x="215" y="0"/>
                  <a:ext cx="0" cy="204"/>
                </a:xfrm>
                <a:prstGeom prst="line">
                  <a:avLst/>
                </a:prstGeom>
                <a:ln w="9525" cap="flat" cmpd="sng">
                  <a:solidFill>
                    <a:schemeClr val="tx1"/>
                  </a:solidFill>
                  <a:prstDash val="solid"/>
                  <a:round/>
                  <a:headEnd type="none" w="med" len="med"/>
                  <a:tailEnd type="none" w="med" len="med"/>
                </a:ln>
              </p:spPr>
            </p:sp>
            <p:sp>
              <p:nvSpPr>
                <p:cNvPr id="340075" name="直接连接符 386155"/>
                <p:cNvSpPr/>
                <p:nvPr/>
              </p:nvSpPr>
              <p:spPr>
                <a:xfrm>
                  <a:off x="426" y="0"/>
                  <a:ext cx="0" cy="204"/>
                </a:xfrm>
                <a:prstGeom prst="line">
                  <a:avLst/>
                </a:prstGeom>
                <a:ln w="9525" cap="flat" cmpd="sng">
                  <a:solidFill>
                    <a:schemeClr val="tx1"/>
                  </a:solidFill>
                  <a:prstDash val="solid"/>
                  <a:round/>
                  <a:headEnd type="none" w="med" len="med"/>
                  <a:tailEnd type="none" w="med" len="med"/>
                </a:ln>
              </p:spPr>
            </p:sp>
          </p:grpSp>
          <p:sp>
            <p:nvSpPr>
              <p:cNvPr id="340076" name="直接连接符 386156"/>
              <p:cNvSpPr/>
              <p:nvPr/>
            </p:nvSpPr>
            <p:spPr>
              <a:xfrm>
                <a:off x="91" y="1247"/>
                <a:ext cx="0" cy="227"/>
              </a:xfrm>
              <a:prstGeom prst="line">
                <a:avLst/>
              </a:prstGeom>
              <a:ln w="19050" cap="flat" cmpd="sng">
                <a:solidFill>
                  <a:schemeClr val="hlink"/>
                </a:solidFill>
                <a:prstDash val="solid"/>
                <a:round/>
                <a:headEnd type="none" w="med" len="med"/>
                <a:tailEnd type="triangle" w="med" len="med"/>
              </a:ln>
            </p:spPr>
          </p:sp>
          <p:grpSp>
            <p:nvGrpSpPr>
              <p:cNvPr id="340077" name="组合 386157"/>
              <p:cNvGrpSpPr/>
              <p:nvPr/>
            </p:nvGrpSpPr>
            <p:grpSpPr>
              <a:xfrm>
                <a:off x="0" y="0"/>
                <a:ext cx="635" cy="204"/>
                <a:chOff x="0" y="0"/>
                <a:chExt cx="635" cy="204"/>
              </a:xfrm>
            </p:grpSpPr>
            <p:sp>
              <p:nvSpPr>
                <p:cNvPr id="340078" name="矩形 386158"/>
                <p:cNvSpPr/>
                <p:nvPr/>
              </p:nvSpPr>
              <p:spPr>
                <a:xfrm>
                  <a:off x="0" y="0"/>
                  <a:ext cx="635"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R </a:t>
                  </a:r>
                  <a:endParaRPr lang="en-US" altLang="x-none" sz="2400" dirty="0">
                    <a:latin typeface="Times New Roman" panose="02020603050405020304" pitchFamily="2" charset="0"/>
                    <a:ea typeface="Arial Unicode MS" panose="020B0604020202020204" charset="-122"/>
                  </a:endParaRPr>
                </a:p>
              </p:txBody>
            </p:sp>
            <p:sp>
              <p:nvSpPr>
                <p:cNvPr id="340079" name="直接连接符 386159"/>
                <p:cNvSpPr/>
                <p:nvPr/>
              </p:nvSpPr>
              <p:spPr>
                <a:xfrm>
                  <a:off x="215" y="0"/>
                  <a:ext cx="0" cy="204"/>
                </a:xfrm>
                <a:prstGeom prst="line">
                  <a:avLst/>
                </a:prstGeom>
                <a:ln w="9525" cap="flat" cmpd="sng">
                  <a:solidFill>
                    <a:schemeClr val="tx1"/>
                  </a:solidFill>
                  <a:prstDash val="solid"/>
                  <a:round/>
                  <a:headEnd type="none" w="med" len="med"/>
                  <a:tailEnd type="none" w="med" len="med"/>
                </a:ln>
              </p:spPr>
            </p:sp>
            <p:sp>
              <p:nvSpPr>
                <p:cNvPr id="340080" name="直接连接符 386160"/>
                <p:cNvSpPr/>
                <p:nvPr/>
              </p:nvSpPr>
              <p:spPr>
                <a:xfrm>
                  <a:off x="426" y="0"/>
                  <a:ext cx="0" cy="204"/>
                </a:xfrm>
                <a:prstGeom prst="line">
                  <a:avLst/>
                </a:prstGeom>
                <a:ln w="9525" cap="flat" cmpd="sng">
                  <a:solidFill>
                    <a:schemeClr val="tx1"/>
                  </a:solidFill>
                  <a:prstDash val="solid"/>
                  <a:round/>
                  <a:headEnd type="none" w="med" len="med"/>
                  <a:tailEnd type="none" w="med" len="med"/>
                </a:ln>
              </p:spPr>
            </p:sp>
          </p:grpSp>
          <p:grpSp>
            <p:nvGrpSpPr>
              <p:cNvPr id="340081" name="组合 386161"/>
              <p:cNvGrpSpPr/>
              <p:nvPr/>
            </p:nvGrpSpPr>
            <p:grpSpPr>
              <a:xfrm>
                <a:off x="0" y="372"/>
                <a:ext cx="635" cy="204"/>
                <a:chOff x="0" y="0"/>
                <a:chExt cx="635" cy="204"/>
              </a:xfrm>
            </p:grpSpPr>
            <p:sp>
              <p:nvSpPr>
                <p:cNvPr id="340082" name="矩形 386162"/>
                <p:cNvSpPr/>
                <p:nvPr/>
              </p:nvSpPr>
              <p:spPr>
                <a:xfrm>
                  <a:off x="0" y="0"/>
                  <a:ext cx="635"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A </a:t>
                  </a:r>
                  <a:endParaRPr lang="en-US" altLang="x-none" sz="2400" dirty="0">
                    <a:latin typeface="Times New Roman" panose="02020603050405020304" pitchFamily="2" charset="0"/>
                    <a:ea typeface="Arial Unicode MS" panose="020B0604020202020204" charset="-122"/>
                  </a:endParaRPr>
                </a:p>
              </p:txBody>
            </p:sp>
            <p:sp>
              <p:nvSpPr>
                <p:cNvPr id="340083" name="直接连接符 386163"/>
                <p:cNvSpPr/>
                <p:nvPr/>
              </p:nvSpPr>
              <p:spPr>
                <a:xfrm>
                  <a:off x="215" y="0"/>
                  <a:ext cx="0" cy="204"/>
                </a:xfrm>
                <a:prstGeom prst="line">
                  <a:avLst/>
                </a:prstGeom>
                <a:ln w="9525" cap="flat" cmpd="sng">
                  <a:solidFill>
                    <a:schemeClr val="tx1"/>
                  </a:solidFill>
                  <a:prstDash val="solid"/>
                  <a:round/>
                  <a:headEnd type="none" w="med" len="med"/>
                  <a:tailEnd type="none" w="med" len="med"/>
                </a:ln>
              </p:spPr>
            </p:sp>
            <p:sp>
              <p:nvSpPr>
                <p:cNvPr id="340084" name="直接连接符 386164"/>
                <p:cNvSpPr/>
                <p:nvPr/>
              </p:nvSpPr>
              <p:spPr>
                <a:xfrm>
                  <a:off x="426" y="0"/>
                  <a:ext cx="0" cy="204"/>
                </a:xfrm>
                <a:prstGeom prst="line">
                  <a:avLst/>
                </a:prstGeom>
                <a:ln w="9525" cap="flat" cmpd="sng">
                  <a:solidFill>
                    <a:schemeClr val="tx1"/>
                  </a:solidFill>
                  <a:prstDash val="solid"/>
                  <a:round/>
                  <a:headEnd type="none" w="med" len="med"/>
                  <a:tailEnd type="none" w="med" len="med"/>
                </a:ln>
              </p:spPr>
            </p:sp>
          </p:grpSp>
          <p:grpSp>
            <p:nvGrpSpPr>
              <p:cNvPr id="340085" name="组合 386165"/>
              <p:cNvGrpSpPr/>
              <p:nvPr/>
            </p:nvGrpSpPr>
            <p:grpSpPr>
              <a:xfrm>
                <a:off x="0" y="749"/>
                <a:ext cx="635" cy="204"/>
                <a:chOff x="0" y="0"/>
                <a:chExt cx="635" cy="204"/>
              </a:xfrm>
            </p:grpSpPr>
            <p:sp>
              <p:nvSpPr>
                <p:cNvPr id="340086" name="矩形 386166"/>
                <p:cNvSpPr/>
                <p:nvPr/>
              </p:nvSpPr>
              <p:spPr>
                <a:xfrm>
                  <a:off x="0" y="0"/>
                  <a:ext cx="635"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Arial Unicode MS" panose="020B0604020202020204" charset="-122"/>
                    </a:rPr>
                    <a:t>D ⋀</a:t>
                  </a:r>
                  <a:endParaRPr lang="en-US" altLang="x-none" sz="2400" dirty="0">
                    <a:latin typeface="Times New Roman" panose="02020603050405020304" pitchFamily="2" charset="0"/>
                    <a:ea typeface="Arial Unicode MS" panose="020B0604020202020204" charset="-122"/>
                  </a:endParaRPr>
                </a:p>
              </p:txBody>
            </p:sp>
            <p:sp>
              <p:nvSpPr>
                <p:cNvPr id="340087" name="直接连接符 386167"/>
                <p:cNvSpPr/>
                <p:nvPr/>
              </p:nvSpPr>
              <p:spPr>
                <a:xfrm>
                  <a:off x="215" y="0"/>
                  <a:ext cx="0" cy="204"/>
                </a:xfrm>
                <a:prstGeom prst="line">
                  <a:avLst/>
                </a:prstGeom>
                <a:ln w="9525" cap="flat" cmpd="sng">
                  <a:solidFill>
                    <a:schemeClr val="tx1"/>
                  </a:solidFill>
                  <a:prstDash val="solid"/>
                  <a:round/>
                  <a:headEnd type="none" w="med" len="med"/>
                  <a:tailEnd type="none" w="med" len="med"/>
                </a:ln>
              </p:spPr>
            </p:sp>
            <p:sp>
              <p:nvSpPr>
                <p:cNvPr id="340088" name="直接连接符 386168"/>
                <p:cNvSpPr/>
                <p:nvPr/>
              </p:nvSpPr>
              <p:spPr>
                <a:xfrm>
                  <a:off x="426" y="0"/>
                  <a:ext cx="0" cy="204"/>
                </a:xfrm>
                <a:prstGeom prst="line">
                  <a:avLst/>
                </a:prstGeom>
                <a:ln w="9525" cap="flat" cmpd="sng">
                  <a:solidFill>
                    <a:schemeClr val="tx1"/>
                  </a:solidFill>
                  <a:prstDash val="solid"/>
                  <a:round/>
                  <a:headEnd type="none" w="med" len="med"/>
                  <a:tailEnd type="none" w="med" len="med"/>
                </a:ln>
              </p:spPr>
            </p:sp>
          </p:grpSp>
          <p:grpSp>
            <p:nvGrpSpPr>
              <p:cNvPr id="340089" name="组合 386169"/>
              <p:cNvGrpSpPr/>
              <p:nvPr/>
            </p:nvGrpSpPr>
            <p:grpSpPr>
              <a:xfrm>
                <a:off x="544" y="477"/>
                <a:ext cx="275" cy="705"/>
                <a:chOff x="0" y="0"/>
                <a:chExt cx="275" cy="705"/>
              </a:xfrm>
            </p:grpSpPr>
            <p:sp>
              <p:nvSpPr>
                <p:cNvPr id="340090" name="直接连接符 386170"/>
                <p:cNvSpPr/>
                <p:nvPr/>
              </p:nvSpPr>
              <p:spPr>
                <a:xfrm>
                  <a:off x="0" y="0"/>
                  <a:ext cx="272" cy="0"/>
                </a:xfrm>
                <a:prstGeom prst="line">
                  <a:avLst/>
                </a:prstGeom>
                <a:ln w="19050" cap="flat" cmpd="sng">
                  <a:solidFill>
                    <a:schemeClr val="folHlink"/>
                  </a:solidFill>
                  <a:prstDash val="solid"/>
                  <a:round/>
                  <a:headEnd type="none" w="med" len="med"/>
                  <a:tailEnd type="none" w="med" len="med"/>
                </a:ln>
              </p:spPr>
            </p:sp>
            <p:sp>
              <p:nvSpPr>
                <p:cNvPr id="340091" name="直接连接符 386171"/>
                <p:cNvSpPr/>
                <p:nvPr/>
              </p:nvSpPr>
              <p:spPr>
                <a:xfrm>
                  <a:off x="272" y="0"/>
                  <a:ext cx="3" cy="705"/>
                </a:xfrm>
                <a:prstGeom prst="line">
                  <a:avLst/>
                </a:prstGeom>
                <a:ln w="19050" cap="flat" cmpd="sng">
                  <a:solidFill>
                    <a:schemeClr val="folHlink"/>
                  </a:solidFill>
                  <a:prstDash val="solid"/>
                  <a:round/>
                  <a:headEnd type="none" w="med" len="med"/>
                  <a:tailEnd type="none" w="med" len="med"/>
                </a:ln>
              </p:spPr>
            </p:sp>
            <p:sp>
              <p:nvSpPr>
                <p:cNvPr id="340092" name="直接连接符 386172"/>
                <p:cNvSpPr/>
                <p:nvPr/>
              </p:nvSpPr>
              <p:spPr>
                <a:xfrm flipH="1">
                  <a:off x="91" y="705"/>
                  <a:ext cx="181" cy="0"/>
                </a:xfrm>
                <a:prstGeom prst="line">
                  <a:avLst/>
                </a:prstGeom>
                <a:ln w="19050" cap="flat" cmpd="sng">
                  <a:solidFill>
                    <a:schemeClr val="folHlink"/>
                  </a:solidFill>
                  <a:prstDash val="solid"/>
                  <a:round/>
                  <a:headEnd type="none" w="med" len="med"/>
                  <a:tailEnd type="triangle" w="med" len="med"/>
                </a:ln>
              </p:spPr>
            </p:sp>
          </p:grpSp>
          <p:grpSp>
            <p:nvGrpSpPr>
              <p:cNvPr id="340093" name="组合 386173"/>
              <p:cNvGrpSpPr/>
              <p:nvPr/>
            </p:nvGrpSpPr>
            <p:grpSpPr>
              <a:xfrm>
                <a:off x="544" y="1250"/>
                <a:ext cx="275" cy="705"/>
                <a:chOff x="0" y="0"/>
                <a:chExt cx="275" cy="705"/>
              </a:xfrm>
            </p:grpSpPr>
            <p:sp>
              <p:nvSpPr>
                <p:cNvPr id="340094" name="直接连接符 386174"/>
                <p:cNvSpPr/>
                <p:nvPr/>
              </p:nvSpPr>
              <p:spPr>
                <a:xfrm>
                  <a:off x="0" y="0"/>
                  <a:ext cx="272" cy="0"/>
                </a:xfrm>
                <a:prstGeom prst="line">
                  <a:avLst/>
                </a:prstGeom>
                <a:ln w="19050" cap="flat" cmpd="sng">
                  <a:solidFill>
                    <a:schemeClr val="folHlink"/>
                  </a:solidFill>
                  <a:prstDash val="solid"/>
                  <a:round/>
                  <a:headEnd type="none" w="med" len="med"/>
                  <a:tailEnd type="none" w="med" len="med"/>
                </a:ln>
              </p:spPr>
            </p:sp>
            <p:sp>
              <p:nvSpPr>
                <p:cNvPr id="340095" name="直接连接符 386175"/>
                <p:cNvSpPr/>
                <p:nvPr/>
              </p:nvSpPr>
              <p:spPr>
                <a:xfrm>
                  <a:off x="272" y="0"/>
                  <a:ext cx="3" cy="705"/>
                </a:xfrm>
                <a:prstGeom prst="line">
                  <a:avLst/>
                </a:prstGeom>
                <a:ln w="19050" cap="flat" cmpd="sng">
                  <a:solidFill>
                    <a:schemeClr val="folHlink"/>
                  </a:solidFill>
                  <a:prstDash val="solid"/>
                  <a:round/>
                  <a:headEnd type="none" w="med" len="med"/>
                  <a:tailEnd type="none" w="med" len="med"/>
                </a:ln>
              </p:spPr>
            </p:sp>
            <p:sp>
              <p:nvSpPr>
                <p:cNvPr id="340096" name="直接连接符 386176"/>
                <p:cNvSpPr/>
                <p:nvPr/>
              </p:nvSpPr>
              <p:spPr>
                <a:xfrm flipH="1">
                  <a:off x="91" y="705"/>
                  <a:ext cx="181" cy="0"/>
                </a:xfrm>
                <a:prstGeom prst="line">
                  <a:avLst/>
                </a:prstGeom>
                <a:ln w="19050" cap="flat" cmpd="sng">
                  <a:solidFill>
                    <a:schemeClr val="folHlink"/>
                  </a:solidFill>
                  <a:prstDash val="solid"/>
                  <a:round/>
                  <a:headEnd type="none" w="med" len="med"/>
                  <a:tailEnd type="triangle" w="med" len="med"/>
                </a:ln>
              </p:spPr>
            </p:sp>
          </p:grpSp>
          <p:sp>
            <p:nvSpPr>
              <p:cNvPr id="340097" name="直接连接符 386177"/>
              <p:cNvSpPr/>
              <p:nvPr/>
            </p:nvSpPr>
            <p:spPr>
              <a:xfrm flipH="1">
                <a:off x="90" y="90"/>
                <a:ext cx="0" cy="272"/>
              </a:xfrm>
              <a:prstGeom prst="line">
                <a:avLst/>
              </a:prstGeom>
              <a:ln w="19050" cap="flat" cmpd="sng">
                <a:solidFill>
                  <a:schemeClr val="hlink"/>
                </a:solidFill>
                <a:prstDash val="solid"/>
                <a:round/>
                <a:headEnd type="none" w="med" len="med"/>
                <a:tailEnd type="triangle" w="med" len="med"/>
              </a:ln>
            </p:spPr>
          </p:sp>
        </p:grpSp>
        <p:grpSp>
          <p:nvGrpSpPr>
            <p:cNvPr id="340098" name="组合 386178"/>
            <p:cNvGrpSpPr/>
            <p:nvPr/>
          </p:nvGrpSpPr>
          <p:grpSpPr>
            <a:xfrm>
              <a:off x="1361" y="1232"/>
              <a:ext cx="681" cy="522"/>
              <a:chOff x="0" y="0"/>
              <a:chExt cx="681" cy="522"/>
            </a:xfrm>
          </p:grpSpPr>
          <p:sp>
            <p:nvSpPr>
              <p:cNvPr id="340099" name="矩形 386179"/>
              <p:cNvSpPr/>
              <p:nvPr/>
            </p:nvSpPr>
            <p:spPr>
              <a:xfrm>
                <a:off x="182" y="0"/>
                <a:ext cx="408"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存储</a:t>
                </a:r>
                <a:endParaRPr lang="zh-CN" altLang="en-US" sz="2000" b="1" dirty="0">
                  <a:latin typeface="Times New Roman" panose="02020603050405020304" pitchFamily="2" charset="0"/>
                  <a:ea typeface="宋体" panose="02010600030101010101" pitchFamily="2" charset="-122"/>
                </a:endParaRPr>
              </a:p>
            </p:txBody>
          </p:sp>
          <p:grpSp>
            <p:nvGrpSpPr>
              <p:cNvPr id="340100" name="组合 386180"/>
              <p:cNvGrpSpPr/>
              <p:nvPr/>
            </p:nvGrpSpPr>
            <p:grpSpPr>
              <a:xfrm>
                <a:off x="0" y="114"/>
                <a:ext cx="681" cy="408"/>
                <a:chOff x="0" y="0"/>
                <a:chExt cx="681" cy="408"/>
              </a:xfrm>
            </p:grpSpPr>
            <p:sp>
              <p:nvSpPr>
                <p:cNvPr id="340101" name="直接连接符 386181"/>
                <p:cNvSpPr/>
                <p:nvPr/>
              </p:nvSpPr>
              <p:spPr>
                <a:xfrm>
                  <a:off x="46" y="0"/>
                  <a:ext cx="587" cy="335"/>
                </a:xfrm>
                <a:prstGeom prst="line">
                  <a:avLst/>
                </a:prstGeom>
                <a:ln w="19050" cap="flat" cmpd="sng">
                  <a:solidFill>
                    <a:schemeClr val="tx1"/>
                  </a:solidFill>
                  <a:prstDash val="solid"/>
                  <a:round/>
                  <a:headEnd type="none" w="med" len="med"/>
                  <a:tailEnd type="none" w="med" len="med"/>
                </a:ln>
              </p:spPr>
            </p:sp>
            <p:sp>
              <p:nvSpPr>
                <p:cNvPr id="340102" name="直接连接符 386182"/>
                <p:cNvSpPr/>
                <p:nvPr/>
              </p:nvSpPr>
              <p:spPr>
                <a:xfrm>
                  <a:off x="0" y="46"/>
                  <a:ext cx="576" cy="326"/>
                </a:xfrm>
                <a:prstGeom prst="line">
                  <a:avLst/>
                </a:prstGeom>
                <a:ln w="19050" cap="flat" cmpd="sng">
                  <a:solidFill>
                    <a:schemeClr val="tx1"/>
                  </a:solidFill>
                  <a:prstDash val="solid"/>
                  <a:round/>
                  <a:headEnd type="none" w="med" len="med"/>
                  <a:tailEnd type="none" w="med" len="med"/>
                </a:ln>
              </p:spPr>
            </p:sp>
            <p:sp>
              <p:nvSpPr>
                <p:cNvPr id="340103" name="直接连接符 386183"/>
                <p:cNvSpPr/>
                <p:nvPr/>
              </p:nvSpPr>
              <p:spPr>
                <a:xfrm>
                  <a:off x="501" y="366"/>
                  <a:ext cx="172" cy="36"/>
                </a:xfrm>
                <a:prstGeom prst="line">
                  <a:avLst/>
                </a:prstGeom>
                <a:ln w="19050" cap="flat" cmpd="sng">
                  <a:solidFill>
                    <a:schemeClr val="tx1"/>
                  </a:solidFill>
                  <a:prstDash val="solid"/>
                  <a:round/>
                  <a:headEnd type="none" w="med" len="med"/>
                  <a:tailEnd type="none" w="med" len="med"/>
                </a:ln>
              </p:spPr>
            </p:sp>
            <p:sp>
              <p:nvSpPr>
                <p:cNvPr id="340104" name="直接连接符 386184"/>
                <p:cNvSpPr/>
                <p:nvPr/>
              </p:nvSpPr>
              <p:spPr>
                <a:xfrm>
                  <a:off x="623" y="299"/>
                  <a:ext cx="58" cy="109"/>
                </a:xfrm>
                <a:prstGeom prst="line">
                  <a:avLst/>
                </a:prstGeom>
                <a:ln w="9525" cap="flat" cmpd="sng">
                  <a:solidFill>
                    <a:schemeClr val="tx1"/>
                  </a:solidFill>
                  <a:prstDash val="solid"/>
                  <a:round/>
                  <a:headEnd type="none" w="med" len="med"/>
                  <a:tailEnd type="none" w="med" len="med"/>
                </a:ln>
              </p:spPr>
            </p:sp>
            <p:sp>
              <p:nvSpPr>
                <p:cNvPr id="340105" name="直接连接符 386185"/>
                <p:cNvSpPr/>
                <p:nvPr/>
              </p:nvSpPr>
              <p:spPr>
                <a:xfrm flipH="1">
                  <a:off x="0" y="0"/>
                  <a:ext cx="46" cy="46"/>
                </a:xfrm>
                <a:prstGeom prst="line">
                  <a:avLst/>
                </a:prstGeom>
                <a:ln w="9525" cap="flat" cmpd="sng">
                  <a:solidFill>
                    <a:schemeClr val="tx1"/>
                  </a:solidFill>
                  <a:prstDash val="solid"/>
                  <a:round/>
                  <a:headEnd type="none" w="med" len="med"/>
                  <a:tailEnd type="none" w="med" len="med"/>
                </a:ln>
              </p:spPr>
            </p:sp>
          </p:grpSp>
        </p:grpSp>
        <p:grpSp>
          <p:nvGrpSpPr>
            <p:cNvPr id="340106" name="组合 386186"/>
            <p:cNvGrpSpPr/>
            <p:nvPr/>
          </p:nvGrpSpPr>
          <p:grpSpPr>
            <a:xfrm>
              <a:off x="3356" y="2027"/>
              <a:ext cx="727" cy="499"/>
              <a:chOff x="0" y="0"/>
              <a:chExt cx="727" cy="499"/>
            </a:xfrm>
          </p:grpSpPr>
          <p:sp>
            <p:nvSpPr>
              <p:cNvPr id="340107" name="矩形 386187"/>
              <p:cNvSpPr/>
              <p:nvPr/>
            </p:nvSpPr>
            <p:spPr>
              <a:xfrm>
                <a:off x="319" y="0"/>
                <a:ext cx="408"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解释</a:t>
                </a:r>
                <a:endParaRPr lang="zh-CN" altLang="en-US" sz="2000" b="1" dirty="0">
                  <a:latin typeface="Times New Roman" panose="02020603050405020304" pitchFamily="2" charset="0"/>
                  <a:ea typeface="宋体" panose="02010600030101010101" pitchFamily="2" charset="-122"/>
                </a:endParaRPr>
              </a:p>
            </p:txBody>
          </p:sp>
          <p:grpSp>
            <p:nvGrpSpPr>
              <p:cNvPr id="340108" name="组合 386188"/>
              <p:cNvGrpSpPr/>
              <p:nvPr/>
            </p:nvGrpSpPr>
            <p:grpSpPr>
              <a:xfrm>
                <a:off x="0" y="91"/>
                <a:ext cx="681" cy="408"/>
                <a:chOff x="0" y="0"/>
                <a:chExt cx="681" cy="408"/>
              </a:xfrm>
            </p:grpSpPr>
            <p:sp>
              <p:nvSpPr>
                <p:cNvPr id="340109" name="直接连接符 386189"/>
                <p:cNvSpPr/>
                <p:nvPr/>
              </p:nvSpPr>
              <p:spPr>
                <a:xfrm>
                  <a:off x="46" y="0"/>
                  <a:ext cx="587" cy="335"/>
                </a:xfrm>
                <a:prstGeom prst="line">
                  <a:avLst/>
                </a:prstGeom>
                <a:ln w="19050" cap="flat" cmpd="sng">
                  <a:solidFill>
                    <a:schemeClr val="tx1"/>
                  </a:solidFill>
                  <a:prstDash val="solid"/>
                  <a:round/>
                  <a:headEnd type="none" w="med" len="med"/>
                  <a:tailEnd type="none" w="med" len="med"/>
                </a:ln>
              </p:spPr>
            </p:sp>
            <p:sp>
              <p:nvSpPr>
                <p:cNvPr id="340110" name="直接连接符 386190"/>
                <p:cNvSpPr/>
                <p:nvPr/>
              </p:nvSpPr>
              <p:spPr>
                <a:xfrm>
                  <a:off x="0" y="46"/>
                  <a:ext cx="576" cy="326"/>
                </a:xfrm>
                <a:prstGeom prst="line">
                  <a:avLst/>
                </a:prstGeom>
                <a:ln w="19050" cap="flat" cmpd="sng">
                  <a:solidFill>
                    <a:schemeClr val="tx1"/>
                  </a:solidFill>
                  <a:prstDash val="solid"/>
                  <a:round/>
                  <a:headEnd type="none" w="med" len="med"/>
                  <a:tailEnd type="none" w="med" len="med"/>
                </a:ln>
              </p:spPr>
            </p:sp>
            <p:sp>
              <p:nvSpPr>
                <p:cNvPr id="340111" name="直接连接符 386191"/>
                <p:cNvSpPr/>
                <p:nvPr/>
              </p:nvSpPr>
              <p:spPr>
                <a:xfrm>
                  <a:off x="501" y="366"/>
                  <a:ext cx="172" cy="36"/>
                </a:xfrm>
                <a:prstGeom prst="line">
                  <a:avLst/>
                </a:prstGeom>
                <a:ln w="19050" cap="flat" cmpd="sng">
                  <a:solidFill>
                    <a:schemeClr val="tx1"/>
                  </a:solidFill>
                  <a:prstDash val="solid"/>
                  <a:round/>
                  <a:headEnd type="none" w="med" len="med"/>
                  <a:tailEnd type="none" w="med" len="med"/>
                </a:ln>
              </p:spPr>
            </p:sp>
            <p:sp>
              <p:nvSpPr>
                <p:cNvPr id="340112" name="直接连接符 386192"/>
                <p:cNvSpPr/>
                <p:nvPr/>
              </p:nvSpPr>
              <p:spPr>
                <a:xfrm>
                  <a:off x="623" y="299"/>
                  <a:ext cx="58" cy="109"/>
                </a:xfrm>
                <a:prstGeom prst="line">
                  <a:avLst/>
                </a:prstGeom>
                <a:ln w="9525" cap="flat" cmpd="sng">
                  <a:solidFill>
                    <a:schemeClr val="tx1"/>
                  </a:solidFill>
                  <a:prstDash val="solid"/>
                  <a:round/>
                  <a:headEnd type="none" w="med" len="med"/>
                  <a:tailEnd type="none" w="med" len="med"/>
                </a:ln>
              </p:spPr>
            </p:sp>
            <p:sp>
              <p:nvSpPr>
                <p:cNvPr id="340113" name="直接连接符 386193"/>
                <p:cNvSpPr/>
                <p:nvPr/>
              </p:nvSpPr>
              <p:spPr>
                <a:xfrm flipH="1">
                  <a:off x="0" y="0"/>
                  <a:ext cx="46" cy="46"/>
                </a:xfrm>
                <a:prstGeom prst="line">
                  <a:avLst/>
                </a:prstGeom>
                <a:ln w="9525" cap="flat" cmpd="sng">
                  <a:solidFill>
                    <a:schemeClr val="tx1"/>
                  </a:solidFill>
                  <a:prstDash val="solid"/>
                  <a:round/>
                  <a:headEnd type="none" w="med" len="med"/>
                  <a:tailEnd type="none" w="med" len="med"/>
                </a:ln>
              </p:spPr>
            </p:sp>
          </p:grpSp>
        </p:grpSp>
        <p:grpSp>
          <p:nvGrpSpPr>
            <p:cNvPr id="340114" name="组合 386194"/>
            <p:cNvGrpSpPr/>
            <p:nvPr/>
          </p:nvGrpSpPr>
          <p:grpSpPr>
            <a:xfrm>
              <a:off x="3403" y="1119"/>
              <a:ext cx="634" cy="544"/>
              <a:chOff x="0" y="0"/>
              <a:chExt cx="634" cy="544"/>
            </a:xfrm>
          </p:grpSpPr>
          <p:sp>
            <p:nvSpPr>
              <p:cNvPr id="340115" name="矩形 386195"/>
              <p:cNvSpPr/>
              <p:nvPr/>
            </p:nvSpPr>
            <p:spPr>
              <a:xfrm>
                <a:off x="0" y="0"/>
                <a:ext cx="408"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存储</a:t>
                </a:r>
                <a:endParaRPr lang="zh-CN" altLang="en-US" sz="2000" b="1" dirty="0">
                  <a:latin typeface="Times New Roman" panose="02020603050405020304" pitchFamily="2" charset="0"/>
                  <a:ea typeface="宋体" panose="02010600030101010101" pitchFamily="2" charset="-122"/>
                </a:endParaRPr>
              </a:p>
            </p:txBody>
          </p:sp>
          <p:grpSp>
            <p:nvGrpSpPr>
              <p:cNvPr id="340116" name="组合 386196"/>
              <p:cNvGrpSpPr/>
              <p:nvPr/>
            </p:nvGrpSpPr>
            <p:grpSpPr>
              <a:xfrm flipH="1">
                <a:off x="89" y="46"/>
                <a:ext cx="545" cy="498"/>
                <a:chOff x="0" y="0"/>
                <a:chExt cx="681" cy="408"/>
              </a:xfrm>
            </p:grpSpPr>
            <p:sp>
              <p:nvSpPr>
                <p:cNvPr id="340117" name="直接连接符 386197"/>
                <p:cNvSpPr/>
                <p:nvPr/>
              </p:nvSpPr>
              <p:spPr>
                <a:xfrm>
                  <a:off x="46" y="0"/>
                  <a:ext cx="587" cy="335"/>
                </a:xfrm>
                <a:prstGeom prst="line">
                  <a:avLst/>
                </a:prstGeom>
                <a:ln w="19050" cap="flat" cmpd="sng">
                  <a:solidFill>
                    <a:schemeClr val="tx1"/>
                  </a:solidFill>
                  <a:prstDash val="solid"/>
                  <a:round/>
                  <a:headEnd type="none" w="med" len="med"/>
                  <a:tailEnd type="none" w="med" len="med"/>
                </a:ln>
              </p:spPr>
            </p:sp>
            <p:sp>
              <p:nvSpPr>
                <p:cNvPr id="340118" name="直接连接符 386198"/>
                <p:cNvSpPr/>
                <p:nvPr/>
              </p:nvSpPr>
              <p:spPr>
                <a:xfrm>
                  <a:off x="0" y="46"/>
                  <a:ext cx="576" cy="326"/>
                </a:xfrm>
                <a:prstGeom prst="line">
                  <a:avLst/>
                </a:prstGeom>
                <a:ln w="19050" cap="flat" cmpd="sng">
                  <a:solidFill>
                    <a:schemeClr val="tx1"/>
                  </a:solidFill>
                  <a:prstDash val="solid"/>
                  <a:round/>
                  <a:headEnd type="none" w="med" len="med"/>
                  <a:tailEnd type="none" w="med" len="med"/>
                </a:ln>
              </p:spPr>
            </p:sp>
            <p:sp>
              <p:nvSpPr>
                <p:cNvPr id="340119" name="直接连接符 386199"/>
                <p:cNvSpPr/>
                <p:nvPr/>
              </p:nvSpPr>
              <p:spPr>
                <a:xfrm>
                  <a:off x="501" y="366"/>
                  <a:ext cx="172" cy="36"/>
                </a:xfrm>
                <a:prstGeom prst="line">
                  <a:avLst/>
                </a:prstGeom>
                <a:ln w="19050" cap="flat" cmpd="sng">
                  <a:solidFill>
                    <a:schemeClr val="tx1"/>
                  </a:solidFill>
                  <a:prstDash val="solid"/>
                  <a:round/>
                  <a:headEnd type="none" w="med" len="med"/>
                  <a:tailEnd type="none" w="med" len="med"/>
                </a:ln>
              </p:spPr>
            </p:sp>
            <p:sp>
              <p:nvSpPr>
                <p:cNvPr id="340120" name="直接连接符 386200"/>
                <p:cNvSpPr/>
                <p:nvPr/>
              </p:nvSpPr>
              <p:spPr>
                <a:xfrm>
                  <a:off x="623" y="299"/>
                  <a:ext cx="58" cy="109"/>
                </a:xfrm>
                <a:prstGeom prst="line">
                  <a:avLst/>
                </a:prstGeom>
                <a:ln w="9525" cap="flat" cmpd="sng">
                  <a:solidFill>
                    <a:schemeClr val="tx1"/>
                  </a:solidFill>
                  <a:prstDash val="solid"/>
                  <a:round/>
                  <a:headEnd type="none" w="med" len="med"/>
                  <a:tailEnd type="none" w="med" len="med"/>
                </a:ln>
              </p:spPr>
            </p:sp>
            <p:sp>
              <p:nvSpPr>
                <p:cNvPr id="340121" name="直接连接符 386201"/>
                <p:cNvSpPr/>
                <p:nvPr/>
              </p:nvSpPr>
              <p:spPr>
                <a:xfrm flipH="1">
                  <a:off x="0" y="0"/>
                  <a:ext cx="46" cy="46"/>
                </a:xfrm>
                <a:prstGeom prst="line">
                  <a:avLst/>
                </a:prstGeom>
                <a:ln w="9525" cap="flat" cmpd="sng">
                  <a:solidFill>
                    <a:schemeClr val="tx1"/>
                  </a:solidFill>
                  <a:prstDash val="solid"/>
                  <a:round/>
                  <a:headEnd type="none" w="med" len="med"/>
                  <a:tailEnd type="none" w="med" len="med"/>
                </a:ln>
              </p:spPr>
            </p:sp>
          </p:grpSp>
        </p:grpSp>
        <p:grpSp>
          <p:nvGrpSpPr>
            <p:cNvPr id="340122" name="组合 386202"/>
            <p:cNvGrpSpPr/>
            <p:nvPr/>
          </p:nvGrpSpPr>
          <p:grpSpPr>
            <a:xfrm>
              <a:off x="1519" y="2120"/>
              <a:ext cx="569" cy="541"/>
              <a:chOff x="0" y="0"/>
              <a:chExt cx="569" cy="541"/>
            </a:xfrm>
          </p:grpSpPr>
          <p:sp>
            <p:nvSpPr>
              <p:cNvPr id="340123" name="矩形 386203"/>
              <p:cNvSpPr/>
              <p:nvPr/>
            </p:nvSpPr>
            <p:spPr>
              <a:xfrm>
                <a:off x="0" y="0"/>
                <a:ext cx="408"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解释</a:t>
                </a:r>
                <a:endParaRPr lang="zh-CN" altLang="en-US" sz="2000" b="1" dirty="0">
                  <a:latin typeface="Times New Roman" panose="02020603050405020304" pitchFamily="2" charset="0"/>
                  <a:ea typeface="宋体" panose="02010600030101010101" pitchFamily="2" charset="-122"/>
                </a:endParaRPr>
              </a:p>
            </p:txBody>
          </p:sp>
          <p:grpSp>
            <p:nvGrpSpPr>
              <p:cNvPr id="340124" name="组合 386204"/>
              <p:cNvGrpSpPr/>
              <p:nvPr/>
            </p:nvGrpSpPr>
            <p:grpSpPr>
              <a:xfrm flipH="1">
                <a:off x="24" y="43"/>
                <a:ext cx="545" cy="498"/>
                <a:chOff x="0" y="0"/>
                <a:chExt cx="681" cy="408"/>
              </a:xfrm>
            </p:grpSpPr>
            <p:sp>
              <p:nvSpPr>
                <p:cNvPr id="340125" name="直接连接符 386205"/>
                <p:cNvSpPr/>
                <p:nvPr/>
              </p:nvSpPr>
              <p:spPr>
                <a:xfrm>
                  <a:off x="46" y="0"/>
                  <a:ext cx="587" cy="335"/>
                </a:xfrm>
                <a:prstGeom prst="line">
                  <a:avLst/>
                </a:prstGeom>
                <a:ln w="19050" cap="flat" cmpd="sng">
                  <a:solidFill>
                    <a:schemeClr val="tx1"/>
                  </a:solidFill>
                  <a:prstDash val="solid"/>
                  <a:round/>
                  <a:headEnd type="none" w="med" len="med"/>
                  <a:tailEnd type="none" w="med" len="med"/>
                </a:ln>
              </p:spPr>
            </p:sp>
            <p:sp>
              <p:nvSpPr>
                <p:cNvPr id="340126" name="直接连接符 386206"/>
                <p:cNvSpPr/>
                <p:nvPr/>
              </p:nvSpPr>
              <p:spPr>
                <a:xfrm>
                  <a:off x="0" y="46"/>
                  <a:ext cx="576" cy="326"/>
                </a:xfrm>
                <a:prstGeom prst="line">
                  <a:avLst/>
                </a:prstGeom>
                <a:ln w="19050" cap="flat" cmpd="sng">
                  <a:solidFill>
                    <a:schemeClr val="tx1"/>
                  </a:solidFill>
                  <a:prstDash val="solid"/>
                  <a:round/>
                  <a:headEnd type="none" w="med" len="med"/>
                  <a:tailEnd type="none" w="med" len="med"/>
                </a:ln>
              </p:spPr>
            </p:sp>
            <p:sp>
              <p:nvSpPr>
                <p:cNvPr id="340127" name="直接连接符 386207"/>
                <p:cNvSpPr/>
                <p:nvPr/>
              </p:nvSpPr>
              <p:spPr>
                <a:xfrm>
                  <a:off x="501" y="366"/>
                  <a:ext cx="172" cy="36"/>
                </a:xfrm>
                <a:prstGeom prst="line">
                  <a:avLst/>
                </a:prstGeom>
                <a:ln w="19050" cap="flat" cmpd="sng">
                  <a:solidFill>
                    <a:schemeClr val="tx1"/>
                  </a:solidFill>
                  <a:prstDash val="solid"/>
                  <a:round/>
                  <a:headEnd type="none" w="med" len="med"/>
                  <a:tailEnd type="none" w="med" len="med"/>
                </a:ln>
              </p:spPr>
            </p:sp>
            <p:sp>
              <p:nvSpPr>
                <p:cNvPr id="340128" name="直接连接符 386208"/>
                <p:cNvSpPr/>
                <p:nvPr/>
              </p:nvSpPr>
              <p:spPr>
                <a:xfrm>
                  <a:off x="623" y="299"/>
                  <a:ext cx="58" cy="109"/>
                </a:xfrm>
                <a:prstGeom prst="line">
                  <a:avLst/>
                </a:prstGeom>
                <a:ln w="9525" cap="flat" cmpd="sng">
                  <a:solidFill>
                    <a:schemeClr val="tx1"/>
                  </a:solidFill>
                  <a:prstDash val="solid"/>
                  <a:round/>
                  <a:headEnd type="none" w="med" len="med"/>
                  <a:tailEnd type="none" w="med" len="med"/>
                </a:ln>
              </p:spPr>
            </p:sp>
            <p:sp>
              <p:nvSpPr>
                <p:cNvPr id="340129" name="直接连接符 386209"/>
                <p:cNvSpPr/>
                <p:nvPr/>
              </p:nvSpPr>
              <p:spPr>
                <a:xfrm flipH="1">
                  <a:off x="0" y="0"/>
                  <a:ext cx="46" cy="46"/>
                </a:xfrm>
                <a:prstGeom prst="line">
                  <a:avLst/>
                </a:prstGeom>
                <a:ln w="9525" cap="flat" cmpd="sng">
                  <a:solidFill>
                    <a:schemeClr val="tx1"/>
                  </a:solidFill>
                  <a:prstDash val="solid"/>
                  <a:round/>
                  <a:headEnd type="none" w="med" len="med"/>
                  <a:tailEnd type="none" w="med" len="med"/>
                </a:ln>
              </p:spPr>
            </p:sp>
          </p:grpSp>
        </p:gr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993" name="文本占位符 387073"/>
          <p:cNvSpPr>
            <a:spLocks noGrp="1"/>
          </p:cNvSpPr>
          <p:nvPr>
            <p:ph idx="1"/>
          </p:nvPr>
        </p:nvSpPr>
        <p:spPr>
          <a:xfrm>
            <a:off x="1671638" y="188913"/>
            <a:ext cx="8816975" cy="5832475"/>
          </a:xfrm>
        </p:spPr>
        <p:txBody>
          <a:bodyPr anchor="t"/>
          <a:p>
            <a:pPr marL="0" indent="0">
              <a:lnSpc>
                <a:spcPct val="110000"/>
              </a:lnSpc>
              <a:buNone/>
            </a:pPr>
            <a:r>
              <a:rPr lang="en-US" altLang="x-none" sz="3600" b="1" dirty="0">
                <a:solidFill>
                  <a:schemeClr val="tx2"/>
                </a:solidFill>
              </a:rPr>
              <a:t>1  </a:t>
            </a:r>
            <a:r>
              <a:rPr lang="zh-CN" altLang="en-US" sz="3600" b="1" dirty="0">
                <a:solidFill>
                  <a:schemeClr val="tx2"/>
                </a:solidFill>
                <a:ea typeface="楷体_GB2312" pitchFamily="1" charset="-122"/>
              </a:rPr>
              <a:t>树转换成二叉树</a:t>
            </a:r>
            <a:endParaRPr lang="zh-CN" altLang="en-US" sz="3600" b="1" dirty="0">
              <a:solidFill>
                <a:schemeClr val="tx2"/>
              </a:solidFill>
              <a:ea typeface="楷体_GB2312" pitchFamily="1" charset="-122"/>
            </a:endParaRPr>
          </a:p>
          <a:p>
            <a:pPr marL="0" indent="0">
              <a:lnSpc>
                <a:spcPct val="110000"/>
              </a:lnSpc>
              <a:buNone/>
            </a:pPr>
            <a:r>
              <a:rPr lang="zh-CN" altLang="en-US" sz="2800" dirty="0"/>
              <a:t>        </a:t>
            </a:r>
            <a:r>
              <a:rPr lang="zh-CN" altLang="en-US" sz="2800" b="1" dirty="0"/>
              <a:t>对于一般的树，可以方便地转换成一棵唯一的二叉树与之对应。将树转换成二叉树在“孩子兄弟表示法”中已给出，其详细步骤是：</a:t>
            </a:r>
            <a:endParaRPr lang="zh-CN" altLang="en-US" sz="2800" b="1" dirty="0"/>
          </a:p>
          <a:p>
            <a:pPr marL="533400" lvl="1" indent="0">
              <a:lnSpc>
                <a:spcPct val="110000"/>
              </a:lnSpc>
              <a:buNone/>
            </a:pPr>
            <a:r>
              <a:rPr lang="zh-CN" altLang="en-US" b="1" dirty="0"/>
              <a:t>⑴  </a:t>
            </a:r>
            <a:r>
              <a:rPr lang="zh-CN" altLang="en-US" b="1" dirty="0">
                <a:solidFill>
                  <a:schemeClr val="folHlink"/>
                </a:solidFill>
              </a:rPr>
              <a:t>加虚线</a:t>
            </a:r>
            <a:r>
              <a:rPr lang="zh-CN" altLang="en-US" b="1" dirty="0"/>
              <a:t>。在树的每层按从“左至右”的顺序在兄弟结点之间加虚线相连。</a:t>
            </a:r>
            <a:endParaRPr lang="zh-CN" altLang="en-US" b="1" dirty="0"/>
          </a:p>
          <a:p>
            <a:pPr marL="533400" lvl="1" indent="0">
              <a:lnSpc>
                <a:spcPct val="110000"/>
              </a:lnSpc>
              <a:buNone/>
            </a:pPr>
            <a:r>
              <a:rPr lang="zh-CN" altLang="en-US" b="1" dirty="0"/>
              <a:t>⑵ </a:t>
            </a:r>
            <a:r>
              <a:rPr lang="zh-CN" altLang="en-US" b="1" dirty="0">
                <a:solidFill>
                  <a:schemeClr val="folHlink"/>
                </a:solidFill>
              </a:rPr>
              <a:t>去连线</a:t>
            </a:r>
            <a:r>
              <a:rPr lang="zh-CN" altLang="en-US" b="1" dirty="0"/>
              <a:t>。除最左的第一个子结点外，父结点与所有其它子结点的连线都去掉。</a:t>
            </a:r>
            <a:endParaRPr lang="zh-CN" altLang="en-US" b="1" dirty="0"/>
          </a:p>
          <a:p>
            <a:pPr marL="533400" lvl="1" indent="0">
              <a:lnSpc>
                <a:spcPct val="110000"/>
              </a:lnSpc>
              <a:buNone/>
            </a:pPr>
            <a:r>
              <a:rPr lang="zh-CN" altLang="en-US" b="1" dirty="0"/>
              <a:t>⑶  </a:t>
            </a:r>
            <a:r>
              <a:rPr lang="zh-CN" altLang="en-US" b="1" dirty="0">
                <a:solidFill>
                  <a:schemeClr val="folHlink"/>
                </a:solidFill>
              </a:rPr>
              <a:t>旋转</a:t>
            </a:r>
            <a:r>
              <a:rPr lang="zh-CN" altLang="en-US" b="1" dirty="0"/>
              <a:t>。将树顺时针旋转</a:t>
            </a:r>
            <a:r>
              <a:rPr lang="en-US" altLang="x-none" b="1" dirty="0"/>
              <a:t>45</a:t>
            </a:r>
            <a:r>
              <a:rPr lang="en-US" altLang="x-none" b="1" baseline="34000" dirty="0"/>
              <a:t>0</a:t>
            </a:r>
            <a:r>
              <a:rPr lang="zh-CN" altLang="en-US" b="1" dirty="0"/>
              <a:t>，原有的实线左斜。</a:t>
            </a:r>
            <a:endParaRPr lang="zh-CN" altLang="en-US" b="1" dirty="0"/>
          </a:p>
          <a:p>
            <a:pPr marL="533400" lvl="1" indent="0">
              <a:lnSpc>
                <a:spcPct val="110000"/>
              </a:lnSpc>
              <a:buNone/>
            </a:pPr>
            <a:r>
              <a:rPr lang="zh-CN" altLang="en-US" b="1" dirty="0"/>
              <a:t>⑷ </a:t>
            </a:r>
            <a:r>
              <a:rPr lang="zh-CN" altLang="en-US" b="1" dirty="0">
                <a:solidFill>
                  <a:schemeClr val="folHlink"/>
                </a:solidFill>
              </a:rPr>
              <a:t>整型</a:t>
            </a:r>
            <a:r>
              <a:rPr lang="zh-CN" altLang="en-US" b="1" dirty="0"/>
              <a:t>。将旋转后树中的所有虚线改为实线，并向右斜。该转换过程如图</a:t>
            </a:r>
            <a:r>
              <a:rPr lang="en-US" altLang="x-none" b="1" dirty="0"/>
              <a:t>6-19</a:t>
            </a:r>
            <a:r>
              <a:rPr lang="zh-CN" altLang="en-US" b="1" dirty="0"/>
              <a:t>所示。</a:t>
            </a:r>
            <a:endParaRPr lang="zh-CN" altLang="en-US"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7" name="文本框 388097"/>
          <p:cNvSpPr txBox="1"/>
          <p:nvPr/>
        </p:nvSpPr>
        <p:spPr>
          <a:xfrm>
            <a:off x="1774825" y="198438"/>
            <a:ext cx="7273925" cy="3106420"/>
          </a:xfrm>
          <a:prstGeom prst="rect">
            <a:avLst/>
          </a:prstGeom>
          <a:noFill/>
          <a:ln w="9525">
            <a:noFill/>
          </a:ln>
        </p:spPr>
        <p:txBody>
          <a:bodyPr anchor="t">
            <a:spAutoFit/>
          </a:bodyPr>
          <a:p>
            <a:pPr>
              <a:lnSpc>
                <a:spcPct val="110000"/>
              </a:lnSpc>
              <a:spcBef>
                <a:spcPct val="20000"/>
              </a:spcBef>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这样转换后的二叉树的特点是</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latin typeface="宋体" panose="02010600030101010101" pitchFamily="2" charset="-122"/>
                <a:ea typeface="宋体" panose="02010600030101010101" pitchFamily="2" charset="-122"/>
              </a:rPr>
              <a:t> </a:t>
            </a: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二叉树的</a:t>
            </a:r>
            <a:r>
              <a:rPr lang="zh-CN" altLang="en-US" sz="2800" b="1" dirty="0">
                <a:solidFill>
                  <a:schemeClr val="folHlink"/>
                </a:solidFill>
                <a:latin typeface="宋体" panose="02010600030101010101" pitchFamily="2" charset="-122"/>
                <a:ea typeface="宋体" panose="02010600030101010101" pitchFamily="2" charset="-122"/>
              </a:rPr>
              <a:t>根结点没有右子树</a:t>
            </a:r>
            <a:r>
              <a:rPr lang="zh-CN" altLang="en-US" sz="2800" b="1" dirty="0">
                <a:latin typeface="宋体" panose="02010600030101010101" pitchFamily="2" charset="-122"/>
                <a:ea typeface="宋体" panose="02010600030101010101" pitchFamily="2" charset="-122"/>
              </a:rPr>
              <a:t>，只有左子树；</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pPr>
            <a:r>
              <a:rPr lang="zh-CN" altLang="en-US" sz="2800" b="1" dirty="0">
                <a:latin typeface="宋体" panose="02010600030101010101" pitchFamily="2" charset="-122"/>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左子结点仍然是原来树中相应结点的左子结点，而所有沿右链往下的右子结点均是原来树中该结点的兄弟结点。</a:t>
            </a:r>
            <a:endParaRPr lang="zh-CN" altLang="en-US" sz="2800" b="1" dirty="0">
              <a:latin typeface="宋体" panose="02010600030101010101" pitchFamily="2" charset="-122"/>
              <a:ea typeface="宋体" panose="02010600030101010101" pitchFamily="2" charset="-122"/>
            </a:endParaRPr>
          </a:p>
        </p:txBody>
      </p:sp>
      <p:grpSp>
        <p:nvGrpSpPr>
          <p:cNvPr id="342018" name="组合 388098"/>
          <p:cNvGrpSpPr/>
          <p:nvPr/>
        </p:nvGrpSpPr>
        <p:grpSpPr>
          <a:xfrm>
            <a:off x="2351088" y="2127250"/>
            <a:ext cx="8115300" cy="4254500"/>
            <a:chOff x="0" y="0"/>
            <a:chExt cx="5112" cy="2680"/>
          </a:xfrm>
        </p:grpSpPr>
        <p:sp>
          <p:nvSpPr>
            <p:cNvPr id="342019" name="矩形 388099"/>
            <p:cNvSpPr/>
            <p:nvPr/>
          </p:nvSpPr>
          <p:spPr>
            <a:xfrm>
              <a:off x="1588" y="2453"/>
              <a:ext cx="2267"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6-19   </a:t>
              </a:r>
              <a:r>
                <a:rPr lang="zh-CN" altLang="en-US" sz="2000" b="1" dirty="0">
                  <a:latin typeface="Times New Roman" panose="02020603050405020304" pitchFamily="2" charset="0"/>
                  <a:ea typeface="宋体" panose="02010600030101010101" pitchFamily="2" charset="-122"/>
                </a:rPr>
                <a:t>树向二叉树的转换过程</a:t>
              </a:r>
              <a:endParaRPr lang="zh-CN" altLang="en-US" sz="2000" b="1" dirty="0">
                <a:latin typeface="Times New Roman" panose="02020603050405020304" pitchFamily="2" charset="0"/>
                <a:ea typeface="宋体" panose="02010600030101010101" pitchFamily="2" charset="-122"/>
              </a:endParaRPr>
            </a:p>
          </p:txBody>
        </p:sp>
        <p:grpSp>
          <p:nvGrpSpPr>
            <p:cNvPr id="342020" name="组合 388100"/>
            <p:cNvGrpSpPr/>
            <p:nvPr/>
          </p:nvGrpSpPr>
          <p:grpSpPr>
            <a:xfrm>
              <a:off x="0" y="880"/>
              <a:ext cx="1441" cy="1392"/>
              <a:chOff x="0" y="0"/>
              <a:chExt cx="1441" cy="1392"/>
            </a:xfrm>
          </p:grpSpPr>
          <p:sp>
            <p:nvSpPr>
              <p:cNvPr id="342021" name="矩形 388101"/>
              <p:cNvSpPr/>
              <p:nvPr/>
            </p:nvSpPr>
            <p:spPr>
              <a:xfrm>
                <a:off x="192" y="1188"/>
                <a:ext cx="1033"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一般的树</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grpSp>
            <p:nvGrpSpPr>
              <p:cNvPr id="342022" name="组合 388102"/>
              <p:cNvGrpSpPr/>
              <p:nvPr/>
            </p:nvGrpSpPr>
            <p:grpSpPr>
              <a:xfrm>
                <a:off x="0" y="0"/>
                <a:ext cx="1441" cy="1102"/>
                <a:chOff x="0" y="0"/>
                <a:chExt cx="1441" cy="1102"/>
              </a:xfrm>
            </p:grpSpPr>
            <p:sp>
              <p:nvSpPr>
                <p:cNvPr id="342023" name="椭圆 388103"/>
                <p:cNvSpPr/>
                <p:nvPr/>
              </p:nvSpPr>
              <p:spPr>
                <a:xfrm>
                  <a:off x="1209" y="857"/>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42024" name="椭圆 388104"/>
                <p:cNvSpPr/>
                <p:nvPr/>
              </p:nvSpPr>
              <p:spPr>
                <a:xfrm>
                  <a:off x="771" y="87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2025" name="椭圆 388105"/>
                <p:cNvSpPr/>
                <p:nvPr/>
              </p:nvSpPr>
              <p:spPr>
                <a:xfrm>
                  <a:off x="558" y="0"/>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R</a:t>
                  </a:r>
                  <a:endParaRPr lang="en-US" altLang="x-none" sz="2400" dirty="0">
                    <a:latin typeface="Times New Roman" panose="02020603050405020304" pitchFamily="2" charset="0"/>
                    <a:ea typeface="宋体" panose="02010600030101010101" pitchFamily="2" charset="-122"/>
                  </a:endParaRPr>
                </a:p>
              </p:txBody>
            </p:sp>
            <p:sp>
              <p:nvSpPr>
                <p:cNvPr id="342026" name="椭圆 388106"/>
                <p:cNvSpPr/>
                <p:nvPr/>
              </p:nvSpPr>
              <p:spPr>
                <a:xfrm>
                  <a:off x="230" y="42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2027" name="椭圆 388107"/>
                <p:cNvSpPr/>
                <p:nvPr/>
              </p:nvSpPr>
              <p:spPr>
                <a:xfrm>
                  <a:off x="536" y="42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2028" name="椭圆 388108"/>
                <p:cNvSpPr/>
                <p:nvPr/>
              </p:nvSpPr>
              <p:spPr>
                <a:xfrm>
                  <a:off x="888" y="433"/>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2029" name="直接连接符 388109"/>
                <p:cNvSpPr/>
                <p:nvPr/>
              </p:nvSpPr>
              <p:spPr>
                <a:xfrm flipH="1">
                  <a:off x="364" y="177"/>
                  <a:ext cx="212" cy="242"/>
                </a:xfrm>
                <a:prstGeom prst="line">
                  <a:avLst/>
                </a:prstGeom>
                <a:ln w="9525" cap="flat" cmpd="sng">
                  <a:solidFill>
                    <a:schemeClr val="tx1"/>
                  </a:solidFill>
                  <a:prstDash val="solid"/>
                  <a:round/>
                  <a:headEnd type="none" w="med" len="med"/>
                  <a:tailEnd type="none" w="med" len="med"/>
                </a:ln>
              </p:spPr>
            </p:sp>
            <p:sp>
              <p:nvSpPr>
                <p:cNvPr id="342030" name="直接连接符 388110"/>
                <p:cNvSpPr/>
                <p:nvPr/>
              </p:nvSpPr>
              <p:spPr>
                <a:xfrm>
                  <a:off x="662" y="213"/>
                  <a:ext cx="0" cy="213"/>
                </a:xfrm>
                <a:prstGeom prst="line">
                  <a:avLst/>
                </a:prstGeom>
                <a:ln w="9525" cap="flat" cmpd="sng">
                  <a:solidFill>
                    <a:schemeClr val="tx1"/>
                  </a:solidFill>
                  <a:prstDash val="solid"/>
                  <a:round/>
                  <a:headEnd type="none" w="med" len="med"/>
                  <a:tailEnd type="none" w="med" len="med"/>
                </a:ln>
              </p:spPr>
            </p:sp>
            <p:sp>
              <p:nvSpPr>
                <p:cNvPr id="342031" name="直接连接符 388111"/>
                <p:cNvSpPr/>
                <p:nvPr/>
              </p:nvSpPr>
              <p:spPr>
                <a:xfrm>
                  <a:off x="759" y="199"/>
                  <a:ext cx="212" cy="241"/>
                </a:xfrm>
                <a:prstGeom prst="line">
                  <a:avLst/>
                </a:prstGeom>
                <a:ln w="9525" cap="flat" cmpd="sng">
                  <a:solidFill>
                    <a:schemeClr val="tx1"/>
                  </a:solidFill>
                  <a:prstDash val="solid"/>
                  <a:round/>
                  <a:headEnd type="none" w="med" len="med"/>
                  <a:tailEnd type="none" w="med" len="med"/>
                </a:ln>
              </p:spPr>
            </p:sp>
            <p:sp>
              <p:nvSpPr>
                <p:cNvPr id="342032" name="椭圆 388112"/>
                <p:cNvSpPr/>
                <p:nvPr/>
              </p:nvSpPr>
              <p:spPr>
                <a:xfrm>
                  <a:off x="0" y="875"/>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2033" name="椭圆 388113"/>
                <p:cNvSpPr/>
                <p:nvPr/>
              </p:nvSpPr>
              <p:spPr>
                <a:xfrm>
                  <a:off x="406" y="88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42034" name="直接连接符 388114"/>
                <p:cNvSpPr/>
                <p:nvPr/>
              </p:nvSpPr>
              <p:spPr>
                <a:xfrm flipH="1">
                  <a:off x="129" y="626"/>
                  <a:ext cx="148" cy="242"/>
                </a:xfrm>
                <a:prstGeom prst="line">
                  <a:avLst/>
                </a:prstGeom>
                <a:ln w="9525" cap="flat" cmpd="sng">
                  <a:solidFill>
                    <a:schemeClr val="tx1"/>
                  </a:solidFill>
                  <a:prstDash val="solid"/>
                  <a:round/>
                  <a:headEnd type="none" w="med" len="med"/>
                  <a:tailEnd type="none" w="med" len="med"/>
                </a:ln>
              </p:spPr>
            </p:sp>
            <p:sp>
              <p:nvSpPr>
                <p:cNvPr id="342035" name="直接连接符 388115"/>
                <p:cNvSpPr/>
                <p:nvPr/>
              </p:nvSpPr>
              <p:spPr>
                <a:xfrm>
                  <a:off x="393" y="641"/>
                  <a:ext cx="113" cy="227"/>
                </a:xfrm>
                <a:prstGeom prst="line">
                  <a:avLst/>
                </a:prstGeom>
                <a:ln w="9525" cap="flat" cmpd="sng">
                  <a:solidFill>
                    <a:schemeClr val="tx1"/>
                  </a:solidFill>
                  <a:prstDash val="solid"/>
                  <a:round/>
                  <a:headEnd type="none" w="med" len="med"/>
                  <a:tailEnd type="none" w="med" len="med"/>
                </a:ln>
              </p:spPr>
            </p:sp>
            <p:sp>
              <p:nvSpPr>
                <p:cNvPr id="342036" name="直接连接符 388116"/>
                <p:cNvSpPr/>
                <p:nvPr/>
              </p:nvSpPr>
              <p:spPr>
                <a:xfrm>
                  <a:off x="1088" y="617"/>
                  <a:ext cx="211" cy="241"/>
                </a:xfrm>
                <a:prstGeom prst="line">
                  <a:avLst/>
                </a:prstGeom>
                <a:ln w="9525" cap="flat" cmpd="sng">
                  <a:solidFill>
                    <a:schemeClr val="tx1"/>
                  </a:solidFill>
                  <a:prstDash val="solid"/>
                  <a:round/>
                  <a:headEnd type="none" w="med" len="med"/>
                  <a:tailEnd type="none" w="med" len="med"/>
                </a:ln>
              </p:spPr>
            </p:sp>
            <p:sp>
              <p:nvSpPr>
                <p:cNvPr id="342037" name="直接连接符 388117"/>
                <p:cNvSpPr/>
                <p:nvPr/>
              </p:nvSpPr>
              <p:spPr>
                <a:xfrm flipH="1">
                  <a:off x="883" y="655"/>
                  <a:ext cx="96" cy="227"/>
                </a:xfrm>
                <a:prstGeom prst="line">
                  <a:avLst/>
                </a:prstGeom>
                <a:ln w="9525" cap="flat" cmpd="sng">
                  <a:solidFill>
                    <a:schemeClr val="tx1"/>
                  </a:solidFill>
                  <a:prstDash val="solid"/>
                  <a:round/>
                  <a:headEnd type="none" w="med" len="med"/>
                  <a:tailEnd type="none" w="med" len="med"/>
                </a:ln>
              </p:spPr>
            </p:sp>
          </p:grpSp>
        </p:grpSp>
        <p:grpSp>
          <p:nvGrpSpPr>
            <p:cNvPr id="342038" name="组合 388118"/>
            <p:cNvGrpSpPr/>
            <p:nvPr/>
          </p:nvGrpSpPr>
          <p:grpSpPr>
            <a:xfrm>
              <a:off x="1808" y="913"/>
              <a:ext cx="1685" cy="1404"/>
              <a:chOff x="0" y="0"/>
              <a:chExt cx="1685" cy="1404"/>
            </a:xfrm>
          </p:grpSpPr>
          <p:grpSp>
            <p:nvGrpSpPr>
              <p:cNvPr id="342039" name="组合 388119"/>
              <p:cNvGrpSpPr/>
              <p:nvPr/>
            </p:nvGrpSpPr>
            <p:grpSpPr>
              <a:xfrm>
                <a:off x="16" y="0"/>
                <a:ext cx="1529" cy="1104"/>
                <a:chOff x="0" y="0"/>
                <a:chExt cx="1529" cy="1104"/>
              </a:xfrm>
            </p:grpSpPr>
            <p:sp>
              <p:nvSpPr>
                <p:cNvPr id="342040" name="椭圆 388120"/>
                <p:cNvSpPr/>
                <p:nvPr/>
              </p:nvSpPr>
              <p:spPr>
                <a:xfrm>
                  <a:off x="1297" y="849"/>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42041" name="椭圆 388121"/>
                <p:cNvSpPr/>
                <p:nvPr/>
              </p:nvSpPr>
              <p:spPr>
                <a:xfrm>
                  <a:off x="819" y="87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2042" name="椭圆 388122"/>
                <p:cNvSpPr/>
                <p:nvPr/>
              </p:nvSpPr>
              <p:spPr>
                <a:xfrm>
                  <a:off x="606" y="0"/>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R</a:t>
                  </a:r>
                  <a:endParaRPr lang="en-US" altLang="x-none" sz="2400" dirty="0">
                    <a:latin typeface="Times New Roman" panose="02020603050405020304" pitchFamily="2" charset="0"/>
                    <a:ea typeface="宋体" panose="02010600030101010101" pitchFamily="2" charset="-122"/>
                  </a:endParaRPr>
                </a:p>
              </p:txBody>
            </p:sp>
            <p:sp>
              <p:nvSpPr>
                <p:cNvPr id="342043" name="椭圆 388123"/>
                <p:cNvSpPr/>
                <p:nvPr/>
              </p:nvSpPr>
              <p:spPr>
                <a:xfrm>
                  <a:off x="246" y="434"/>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2044" name="椭圆 388124"/>
                <p:cNvSpPr/>
                <p:nvPr/>
              </p:nvSpPr>
              <p:spPr>
                <a:xfrm>
                  <a:off x="608" y="434"/>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2045" name="椭圆 388125"/>
                <p:cNvSpPr/>
                <p:nvPr/>
              </p:nvSpPr>
              <p:spPr>
                <a:xfrm>
                  <a:off x="976" y="425"/>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2046" name="直接连接符 388126"/>
                <p:cNvSpPr/>
                <p:nvPr/>
              </p:nvSpPr>
              <p:spPr>
                <a:xfrm flipH="1">
                  <a:off x="395" y="174"/>
                  <a:ext cx="227" cy="272"/>
                </a:xfrm>
                <a:prstGeom prst="line">
                  <a:avLst/>
                </a:prstGeom>
                <a:ln w="9525" cap="flat" cmpd="sng">
                  <a:solidFill>
                    <a:schemeClr val="tx1"/>
                  </a:solidFill>
                  <a:prstDash val="solid"/>
                  <a:round/>
                  <a:headEnd type="none" w="med" len="med"/>
                  <a:tailEnd type="none" w="med" len="med"/>
                </a:ln>
              </p:spPr>
            </p:sp>
            <p:sp>
              <p:nvSpPr>
                <p:cNvPr id="342047" name="椭圆 388127"/>
                <p:cNvSpPr/>
                <p:nvPr/>
              </p:nvSpPr>
              <p:spPr>
                <a:xfrm>
                  <a:off x="0" y="883"/>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2048" name="椭圆 388128"/>
                <p:cNvSpPr/>
                <p:nvPr/>
              </p:nvSpPr>
              <p:spPr>
                <a:xfrm>
                  <a:off x="422" y="88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42049" name="直接连接符 388129"/>
                <p:cNvSpPr/>
                <p:nvPr/>
              </p:nvSpPr>
              <p:spPr>
                <a:xfrm flipH="1">
                  <a:off x="129" y="634"/>
                  <a:ext cx="148" cy="242"/>
                </a:xfrm>
                <a:prstGeom prst="line">
                  <a:avLst/>
                </a:prstGeom>
                <a:ln w="9525" cap="flat" cmpd="sng">
                  <a:solidFill>
                    <a:schemeClr val="tx1"/>
                  </a:solidFill>
                  <a:prstDash val="solid"/>
                  <a:round/>
                  <a:headEnd type="none" w="med" len="med"/>
                  <a:tailEnd type="none" w="med" len="med"/>
                </a:ln>
              </p:spPr>
            </p:sp>
            <p:sp>
              <p:nvSpPr>
                <p:cNvPr id="342050" name="直接连接符 388130"/>
                <p:cNvSpPr/>
                <p:nvPr/>
              </p:nvSpPr>
              <p:spPr>
                <a:xfrm flipH="1">
                  <a:off x="939" y="647"/>
                  <a:ext cx="136" cy="227"/>
                </a:xfrm>
                <a:prstGeom prst="line">
                  <a:avLst/>
                </a:prstGeom>
                <a:ln w="9525" cap="flat" cmpd="sng">
                  <a:solidFill>
                    <a:schemeClr val="tx1"/>
                  </a:solidFill>
                  <a:prstDash val="solid"/>
                  <a:round/>
                  <a:headEnd type="none" w="med" len="med"/>
                  <a:tailEnd type="none" w="med" len="med"/>
                </a:ln>
              </p:spPr>
            </p:sp>
            <p:sp>
              <p:nvSpPr>
                <p:cNvPr id="342051" name="直接连接符 388131"/>
                <p:cNvSpPr/>
                <p:nvPr/>
              </p:nvSpPr>
              <p:spPr>
                <a:xfrm>
                  <a:off x="467" y="558"/>
                  <a:ext cx="144" cy="0"/>
                </a:xfrm>
                <a:prstGeom prst="line">
                  <a:avLst/>
                </a:prstGeom>
                <a:ln w="19050" cap="flat" cmpd="sng">
                  <a:solidFill>
                    <a:schemeClr val="tx1"/>
                  </a:solidFill>
                  <a:prstDash val="dash"/>
                  <a:round/>
                  <a:headEnd type="none" w="med" len="med"/>
                  <a:tailEnd type="none" w="med" len="med"/>
                </a:ln>
              </p:spPr>
            </p:sp>
            <p:sp>
              <p:nvSpPr>
                <p:cNvPr id="342052" name="直接连接符 388132"/>
                <p:cNvSpPr/>
                <p:nvPr/>
              </p:nvSpPr>
              <p:spPr>
                <a:xfrm>
                  <a:off x="851" y="558"/>
                  <a:ext cx="127" cy="0"/>
                </a:xfrm>
                <a:prstGeom prst="line">
                  <a:avLst/>
                </a:prstGeom>
                <a:ln w="19050" cap="flat" cmpd="sng">
                  <a:solidFill>
                    <a:schemeClr val="tx1"/>
                  </a:solidFill>
                  <a:prstDash val="dash"/>
                  <a:round/>
                  <a:headEnd type="none" w="med" len="med"/>
                  <a:tailEnd type="none" w="med" len="med"/>
                </a:ln>
              </p:spPr>
            </p:sp>
            <p:sp>
              <p:nvSpPr>
                <p:cNvPr id="342053" name="直接连接符 388133"/>
                <p:cNvSpPr/>
                <p:nvPr/>
              </p:nvSpPr>
              <p:spPr>
                <a:xfrm>
                  <a:off x="227" y="998"/>
                  <a:ext cx="192" cy="0"/>
                </a:xfrm>
                <a:prstGeom prst="line">
                  <a:avLst/>
                </a:prstGeom>
                <a:ln w="19050" cap="flat" cmpd="sng">
                  <a:solidFill>
                    <a:schemeClr val="tx1"/>
                  </a:solidFill>
                  <a:prstDash val="dash"/>
                  <a:round/>
                  <a:headEnd type="none" w="med" len="med"/>
                  <a:tailEnd type="none" w="med" len="med"/>
                </a:ln>
              </p:spPr>
            </p:sp>
            <p:sp>
              <p:nvSpPr>
                <p:cNvPr id="342054" name="直接连接符 388134"/>
                <p:cNvSpPr/>
                <p:nvPr/>
              </p:nvSpPr>
              <p:spPr>
                <a:xfrm>
                  <a:off x="1051" y="958"/>
                  <a:ext cx="240" cy="0"/>
                </a:xfrm>
                <a:prstGeom prst="line">
                  <a:avLst/>
                </a:prstGeom>
                <a:ln w="19050" cap="flat" cmpd="sng">
                  <a:solidFill>
                    <a:schemeClr val="tx1"/>
                  </a:solidFill>
                  <a:prstDash val="dash"/>
                  <a:round/>
                  <a:headEnd type="none" w="med" len="med"/>
                  <a:tailEnd type="none" w="med" len="med"/>
                </a:ln>
              </p:spPr>
            </p:sp>
          </p:grpSp>
          <p:sp>
            <p:nvSpPr>
              <p:cNvPr id="342055" name="矩形 388135"/>
              <p:cNvSpPr/>
              <p:nvPr/>
            </p:nvSpPr>
            <p:spPr>
              <a:xfrm>
                <a:off x="0" y="1200"/>
                <a:ext cx="1685"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加虚线</a:t>
                </a:r>
                <a:r>
                  <a:rPr lang="zh-CN" altLang="en-US" sz="2400" b="1" dirty="0">
                    <a:latin typeface="宋体" panose="02010600030101010101" pitchFamily="2" charset="-122"/>
                    <a:ea typeface="宋体" panose="02010600030101010101" pitchFamily="2" charset="-122"/>
                  </a:rPr>
                  <a:t>，</a:t>
                </a:r>
                <a:r>
                  <a:rPr lang="zh-CN" altLang="en-US" sz="2000" b="1" dirty="0">
                    <a:latin typeface="Times New Roman" panose="02020603050405020304" pitchFamily="2" charset="0"/>
                    <a:ea typeface="宋体" panose="02010600030101010101" pitchFamily="2" charset="-122"/>
                  </a:rPr>
                  <a:t>去连线后</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grpSp>
        <p:grpSp>
          <p:nvGrpSpPr>
            <p:cNvPr id="342056" name="组合 388136"/>
            <p:cNvGrpSpPr/>
            <p:nvPr/>
          </p:nvGrpSpPr>
          <p:grpSpPr>
            <a:xfrm>
              <a:off x="3584" y="0"/>
              <a:ext cx="1528" cy="2408"/>
              <a:chOff x="0" y="0"/>
              <a:chExt cx="1528" cy="2408"/>
            </a:xfrm>
          </p:grpSpPr>
          <p:sp>
            <p:nvSpPr>
              <p:cNvPr id="342057" name="矩形 388137"/>
              <p:cNvSpPr/>
              <p:nvPr/>
            </p:nvSpPr>
            <p:spPr>
              <a:xfrm>
                <a:off x="0" y="2181"/>
                <a:ext cx="1528"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转换后的二叉树</a:t>
                </a:r>
                <a:endParaRPr lang="zh-CN" altLang="en-US" sz="2000" b="1" dirty="0">
                  <a:latin typeface="Times New Roman" panose="02020603050405020304" pitchFamily="2" charset="0"/>
                  <a:ea typeface="宋体" panose="02010600030101010101" pitchFamily="2" charset="-122"/>
                </a:endParaRPr>
              </a:p>
            </p:txBody>
          </p:sp>
          <p:grpSp>
            <p:nvGrpSpPr>
              <p:cNvPr id="342058" name="组合 388138"/>
              <p:cNvGrpSpPr/>
              <p:nvPr/>
            </p:nvGrpSpPr>
            <p:grpSpPr>
              <a:xfrm>
                <a:off x="392" y="0"/>
                <a:ext cx="1105" cy="2159"/>
                <a:chOff x="0" y="0"/>
                <a:chExt cx="1105" cy="2159"/>
              </a:xfrm>
            </p:grpSpPr>
            <p:sp>
              <p:nvSpPr>
                <p:cNvPr id="342059" name="椭圆 388139"/>
                <p:cNvSpPr/>
                <p:nvPr/>
              </p:nvSpPr>
              <p:spPr>
                <a:xfrm>
                  <a:off x="873" y="1938"/>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42060" name="椭圆 388140"/>
                <p:cNvSpPr/>
                <p:nvPr/>
              </p:nvSpPr>
              <p:spPr>
                <a:xfrm>
                  <a:off x="625" y="1554"/>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2061" name="椭圆 388141"/>
                <p:cNvSpPr/>
                <p:nvPr/>
              </p:nvSpPr>
              <p:spPr>
                <a:xfrm>
                  <a:off x="486" y="0"/>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R</a:t>
                  </a:r>
                  <a:endParaRPr lang="en-US" altLang="x-none" sz="2400" dirty="0">
                    <a:latin typeface="Times New Roman" panose="02020603050405020304" pitchFamily="2" charset="0"/>
                    <a:ea typeface="宋体" panose="02010600030101010101" pitchFamily="2" charset="-122"/>
                  </a:endParaRPr>
                </a:p>
              </p:txBody>
            </p:sp>
            <p:sp>
              <p:nvSpPr>
                <p:cNvPr id="342062" name="椭圆 388142"/>
                <p:cNvSpPr/>
                <p:nvPr/>
              </p:nvSpPr>
              <p:spPr>
                <a:xfrm>
                  <a:off x="230" y="362"/>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2063" name="椭圆 388143"/>
                <p:cNvSpPr/>
                <p:nvPr/>
              </p:nvSpPr>
              <p:spPr>
                <a:xfrm>
                  <a:off x="753" y="111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2064" name="直接连接符 388144"/>
                <p:cNvSpPr/>
                <p:nvPr/>
              </p:nvSpPr>
              <p:spPr>
                <a:xfrm flipH="1">
                  <a:off x="390" y="193"/>
                  <a:ext cx="141" cy="168"/>
                </a:xfrm>
                <a:prstGeom prst="line">
                  <a:avLst/>
                </a:prstGeom>
                <a:ln w="9525" cap="flat" cmpd="sng">
                  <a:solidFill>
                    <a:schemeClr val="tx1"/>
                  </a:solidFill>
                  <a:prstDash val="solid"/>
                  <a:round/>
                  <a:headEnd type="none" w="med" len="med"/>
                  <a:tailEnd type="none" w="med" len="med"/>
                </a:ln>
              </p:spPr>
            </p:sp>
            <p:sp>
              <p:nvSpPr>
                <p:cNvPr id="342065" name="椭圆 388145"/>
                <p:cNvSpPr/>
                <p:nvPr/>
              </p:nvSpPr>
              <p:spPr>
                <a:xfrm>
                  <a:off x="0" y="747"/>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2066" name="椭圆 388146"/>
                <p:cNvSpPr/>
                <p:nvPr/>
              </p:nvSpPr>
              <p:spPr>
                <a:xfrm>
                  <a:off x="502" y="735"/>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2067" name="直接连接符 388147"/>
                <p:cNvSpPr/>
                <p:nvPr/>
              </p:nvSpPr>
              <p:spPr>
                <a:xfrm flipH="1">
                  <a:off x="166" y="570"/>
                  <a:ext cx="122" cy="183"/>
                </a:xfrm>
                <a:prstGeom prst="line">
                  <a:avLst/>
                </a:prstGeom>
                <a:ln w="9525" cap="flat" cmpd="sng">
                  <a:solidFill>
                    <a:schemeClr val="tx1"/>
                  </a:solidFill>
                  <a:prstDash val="solid"/>
                  <a:round/>
                  <a:headEnd type="none" w="med" len="med"/>
                  <a:tailEnd type="none" w="med" len="med"/>
                </a:ln>
              </p:spPr>
            </p:sp>
            <p:sp>
              <p:nvSpPr>
                <p:cNvPr id="342068" name="直接连接符 388148"/>
                <p:cNvSpPr/>
                <p:nvPr/>
              </p:nvSpPr>
              <p:spPr>
                <a:xfrm flipH="1">
                  <a:off x="737" y="1332"/>
                  <a:ext cx="91" cy="227"/>
                </a:xfrm>
                <a:prstGeom prst="line">
                  <a:avLst/>
                </a:prstGeom>
                <a:ln w="9525" cap="flat" cmpd="sng">
                  <a:solidFill>
                    <a:schemeClr val="tx1"/>
                  </a:solidFill>
                  <a:prstDash val="solid"/>
                  <a:round/>
                  <a:headEnd type="none" w="med" len="med"/>
                  <a:tailEnd type="none" w="med" len="med"/>
                </a:ln>
              </p:spPr>
            </p:sp>
            <p:sp>
              <p:nvSpPr>
                <p:cNvPr id="342069" name="椭圆 388149"/>
                <p:cNvSpPr/>
                <p:nvPr/>
              </p:nvSpPr>
              <p:spPr>
                <a:xfrm>
                  <a:off x="241" y="112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42070" name="直接连接符 388150"/>
                <p:cNvSpPr/>
                <p:nvPr/>
              </p:nvSpPr>
              <p:spPr>
                <a:xfrm>
                  <a:off x="190" y="943"/>
                  <a:ext cx="136" cy="181"/>
                </a:xfrm>
                <a:prstGeom prst="line">
                  <a:avLst/>
                </a:prstGeom>
                <a:ln w="9525" cap="flat" cmpd="sng">
                  <a:solidFill>
                    <a:schemeClr val="tx1"/>
                  </a:solidFill>
                  <a:prstDash val="solid"/>
                  <a:round/>
                  <a:headEnd type="none" w="med" len="med"/>
                  <a:tailEnd type="none" w="med" len="med"/>
                </a:ln>
              </p:spPr>
            </p:sp>
            <p:sp>
              <p:nvSpPr>
                <p:cNvPr id="342071" name="直接连接符 388151"/>
                <p:cNvSpPr/>
                <p:nvPr/>
              </p:nvSpPr>
              <p:spPr>
                <a:xfrm>
                  <a:off x="406" y="580"/>
                  <a:ext cx="136" cy="181"/>
                </a:xfrm>
                <a:prstGeom prst="line">
                  <a:avLst/>
                </a:prstGeom>
                <a:ln w="9525" cap="flat" cmpd="sng">
                  <a:solidFill>
                    <a:schemeClr val="tx1"/>
                  </a:solidFill>
                  <a:prstDash val="solid"/>
                  <a:round/>
                  <a:headEnd type="none" w="med" len="med"/>
                  <a:tailEnd type="none" w="med" len="med"/>
                </a:ln>
              </p:spPr>
            </p:sp>
            <p:sp>
              <p:nvSpPr>
                <p:cNvPr id="342072" name="直接连接符 388152"/>
                <p:cNvSpPr/>
                <p:nvPr/>
              </p:nvSpPr>
              <p:spPr>
                <a:xfrm>
                  <a:off x="679" y="940"/>
                  <a:ext cx="136" cy="181"/>
                </a:xfrm>
                <a:prstGeom prst="line">
                  <a:avLst/>
                </a:prstGeom>
                <a:ln w="9525" cap="flat" cmpd="sng">
                  <a:solidFill>
                    <a:schemeClr val="tx1"/>
                  </a:solidFill>
                  <a:prstDash val="solid"/>
                  <a:round/>
                  <a:headEnd type="none" w="med" len="med"/>
                  <a:tailEnd type="none" w="med" len="med"/>
                </a:ln>
              </p:spPr>
            </p:sp>
            <p:sp>
              <p:nvSpPr>
                <p:cNvPr id="342073" name="直接连接符 388153"/>
                <p:cNvSpPr/>
                <p:nvPr/>
              </p:nvSpPr>
              <p:spPr>
                <a:xfrm>
                  <a:off x="801" y="1765"/>
                  <a:ext cx="136" cy="181"/>
                </a:xfrm>
                <a:prstGeom prst="line">
                  <a:avLst/>
                </a:prstGeom>
                <a:ln w="9525" cap="flat" cmpd="sng">
                  <a:solidFill>
                    <a:schemeClr val="tx1"/>
                  </a:solidFill>
                  <a:prstDash val="solid"/>
                  <a:round/>
                  <a:headEnd type="none" w="med" len="med"/>
                  <a:tailEnd type="none" w="med" len="med"/>
                </a:ln>
              </p:spPr>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8" name="标题 306177"/>
          <p:cNvSpPr>
            <a:spLocks noGrp="1"/>
          </p:cNvSpPr>
          <p:nvPr>
            <p:ph type="ctrTitle" sz="quarter"/>
          </p:nvPr>
        </p:nvSpPr>
        <p:spPr>
          <a:xfrm>
            <a:off x="2133600" y="152400"/>
            <a:ext cx="7848600" cy="762000"/>
          </a:xfrm>
        </p:spPr>
        <p:txBody>
          <a:bodyPr lIns="92075" tIns="46038" rIns="92075" bIns="46038" anchor="b"/>
          <a:p>
            <a:pPr defTabSz="914400" fontAlgn="base"/>
            <a:r>
              <a:rPr lang="en-US" altLang="x-none" b="1" strike="noStrike" kern="1200" baseline="0" noProof="1" dirty="0">
                <a:latin typeface="Times New Roman" panose="02020603050405020304" pitchFamily="2" charset="0"/>
                <a:ea typeface="宋体" panose="02010600030101010101" pitchFamily="2" charset="-122"/>
              </a:rPr>
              <a:t>6.1.2</a:t>
            </a:r>
            <a:r>
              <a:rPr lang="en-US" altLang="x-none" b="1" strike="noStrike" kern="1200" baseline="0" noProof="1" dirty="0">
                <a:latin typeface="宋体" panose="02010600030101010101" pitchFamily="2" charset="-122"/>
                <a:ea typeface="宋体" panose="02010600030101010101" pitchFamily="2" charset="-122"/>
              </a:rPr>
              <a:t>  </a:t>
            </a:r>
            <a:r>
              <a:rPr lang="zh-CN" altLang="en-US" b="1" strike="noStrike" kern="1200" baseline="0" noProof="1" dirty="0">
                <a:latin typeface="楷体_GB2312" pitchFamily="1" charset="-122"/>
                <a:ea typeface="楷体_GB2312" pitchFamily="1" charset="-122"/>
              </a:rPr>
              <a:t>树的抽象数据类型定义</a:t>
            </a:r>
            <a:endParaRPr lang="zh-CN" altLang="en-US" b="1" strike="noStrike" kern="1200" baseline="0" noProof="1" dirty="0">
              <a:latin typeface="楷体_GB2312" pitchFamily="1" charset="-122"/>
              <a:ea typeface="楷体_GB2312" pitchFamily="1" charset="-122"/>
            </a:endParaRPr>
          </a:p>
        </p:txBody>
      </p:sp>
      <p:sp>
        <p:nvSpPr>
          <p:cNvPr id="260098" name="矩形 306178"/>
          <p:cNvSpPr/>
          <p:nvPr/>
        </p:nvSpPr>
        <p:spPr>
          <a:xfrm>
            <a:off x="1774825" y="1196975"/>
            <a:ext cx="8736013" cy="4957445"/>
          </a:xfrm>
          <a:prstGeom prst="rect">
            <a:avLst/>
          </a:prstGeom>
          <a:noFill/>
          <a:ln w="9525">
            <a:noFill/>
          </a:ln>
        </p:spPr>
        <p:txBody>
          <a:bodyPr lIns="92075" tIns="46038" rIns="92075" bIns="46038" anchor="t">
            <a:spAutoFit/>
          </a:bodyPr>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ADT Tree{</a:t>
            </a:r>
            <a:endParaRPr lang="en-US" altLang="x-none" sz="2800" b="1" dirty="0">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数据对象</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是具有相同数据类型的数据元素的集合</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数据关系</a:t>
            </a:r>
            <a:r>
              <a:rPr lang="en-US" altLang="x-none" sz="2800" b="1" dirty="0">
                <a:latin typeface="Times New Roman" panose="02020603050405020304" pitchFamily="2" charset="0"/>
                <a:ea typeface="宋体" panose="02010600030101010101" pitchFamily="2" charset="-122"/>
              </a:rPr>
              <a:t>R</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为空集</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则称为空树</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zh-CN" altLang="en-US" sz="2800" b="1" dirty="0">
                <a:latin typeface="Times New Roman" panose="02020603050405020304" pitchFamily="2" charset="0"/>
                <a:ea typeface="Arial Unicode MS" panose="020B0604020202020204" charset="-122"/>
              </a:rPr>
              <a:t>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基本操作： </a:t>
            </a:r>
            <a:endParaRPr lang="zh-CN" altLang="en-US" sz="2800" b="1" dirty="0">
              <a:latin typeface="Times New Roman" panose="02020603050405020304" pitchFamily="2" charset="0"/>
              <a:ea typeface="宋体" panose="02010600030101010101" pitchFamily="2" charset="-122"/>
            </a:endParaRPr>
          </a:p>
          <a:p>
            <a:pPr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 ADT Tree</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详见</a:t>
            </a:r>
            <a:r>
              <a:rPr lang="en-US" altLang="x-none" sz="2800" b="1" dirty="0">
                <a:latin typeface="Times New Roman" panose="02020603050405020304" pitchFamily="2" charset="0"/>
                <a:ea typeface="宋体" panose="02010600030101010101" pitchFamily="2" charset="-122"/>
              </a:rPr>
              <a:t>p</a:t>
            </a:r>
            <a:r>
              <a:rPr lang="en-US" altLang="x-none" sz="2800" b="1" baseline="-25000" dirty="0">
                <a:latin typeface="Times New Roman" panose="02020603050405020304" pitchFamily="2" charset="0"/>
                <a:ea typeface="宋体" panose="02010600030101010101" pitchFamily="2" charset="-122"/>
              </a:rPr>
              <a:t>118~119</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1" name="文本占位符 389121"/>
          <p:cNvSpPr>
            <a:spLocks noGrp="1"/>
          </p:cNvSpPr>
          <p:nvPr>
            <p:ph idx="1"/>
          </p:nvPr>
        </p:nvSpPr>
        <p:spPr>
          <a:xfrm>
            <a:off x="1676400" y="452438"/>
            <a:ext cx="8839200" cy="5856287"/>
          </a:xfrm>
        </p:spPr>
        <p:txBody>
          <a:bodyPr anchor="t"/>
          <a:p>
            <a:pPr marL="0" indent="0">
              <a:lnSpc>
                <a:spcPct val="110000"/>
              </a:lnSpc>
              <a:buNone/>
            </a:pPr>
            <a:r>
              <a:rPr lang="en-US" altLang="x-none" sz="4000" b="1" dirty="0">
                <a:solidFill>
                  <a:schemeClr val="tx2"/>
                </a:solidFill>
              </a:rPr>
              <a:t>2  </a:t>
            </a:r>
            <a:r>
              <a:rPr lang="zh-CN" altLang="en-US" sz="4000" b="1" dirty="0">
                <a:solidFill>
                  <a:schemeClr val="tx2"/>
                </a:solidFill>
                <a:ea typeface="楷体_GB2312" pitchFamily="1" charset="-122"/>
              </a:rPr>
              <a:t>二叉树转换成树</a:t>
            </a:r>
            <a:endParaRPr lang="zh-CN" altLang="en-US" sz="4000" b="1" dirty="0">
              <a:solidFill>
                <a:schemeClr val="tx2"/>
              </a:solidFill>
              <a:ea typeface="楷体_GB2312" pitchFamily="1" charset="-122"/>
            </a:endParaRPr>
          </a:p>
          <a:p>
            <a:pPr marL="0" indent="0">
              <a:lnSpc>
                <a:spcPct val="110000"/>
              </a:lnSpc>
              <a:buNone/>
            </a:pPr>
            <a:r>
              <a:rPr lang="zh-CN" altLang="en-US" sz="2800" dirty="0"/>
              <a:t>        </a:t>
            </a:r>
            <a:r>
              <a:rPr lang="zh-CN" altLang="en-US" sz="2800" b="1" dirty="0"/>
              <a:t>对于一棵转换后的二叉树，如何还原成原来的树</a:t>
            </a:r>
            <a:r>
              <a:rPr lang="en-US" altLang="x-none" sz="2800" b="1" dirty="0"/>
              <a:t>? </a:t>
            </a:r>
            <a:r>
              <a:rPr lang="zh-CN" altLang="en-US" sz="2800" b="1" dirty="0"/>
              <a:t>其步骤是：</a:t>
            </a:r>
            <a:endParaRPr lang="zh-CN" altLang="en-US" sz="2800" b="1" dirty="0"/>
          </a:p>
          <a:p>
            <a:pPr marL="533400" lvl="1" indent="0">
              <a:lnSpc>
                <a:spcPct val="110000"/>
              </a:lnSpc>
              <a:buNone/>
            </a:pPr>
            <a:r>
              <a:rPr lang="zh-CN" altLang="en-US" b="1" dirty="0"/>
              <a:t>⑴  </a:t>
            </a:r>
            <a:r>
              <a:rPr lang="zh-CN" altLang="en-US" b="1" dirty="0">
                <a:solidFill>
                  <a:schemeClr val="folHlink"/>
                </a:solidFill>
              </a:rPr>
              <a:t>加虚线</a:t>
            </a:r>
            <a:r>
              <a:rPr lang="zh-CN" altLang="en-US" b="1" dirty="0"/>
              <a:t>。若某结点</a:t>
            </a:r>
            <a:r>
              <a:rPr lang="en-US" altLang="x-none" b="1" dirty="0"/>
              <a:t>i</a:t>
            </a:r>
            <a:r>
              <a:rPr lang="zh-CN" altLang="en-US" b="1" dirty="0"/>
              <a:t>是其父结点的左子树的根结点，则将该结点</a:t>
            </a:r>
            <a:r>
              <a:rPr lang="en-US" altLang="x-none" b="1" dirty="0"/>
              <a:t>i</a:t>
            </a:r>
            <a:r>
              <a:rPr lang="zh-CN" altLang="en-US" b="1" dirty="0"/>
              <a:t>的右子结点以及沿右子链不断地搜索所有的右子结点，将所有这些右子结点与</a:t>
            </a:r>
            <a:r>
              <a:rPr lang="en-US" altLang="x-none" b="1" dirty="0"/>
              <a:t>i</a:t>
            </a:r>
            <a:r>
              <a:rPr lang="zh-CN" altLang="en-US" b="1" dirty="0"/>
              <a:t>结点的父结点之间加虚线相连，</a:t>
            </a:r>
            <a:r>
              <a:rPr lang="zh-CN" altLang="en-US" b="1" dirty="0">
                <a:latin typeface="宋体" panose="02010600030101010101" pitchFamily="2" charset="-122"/>
              </a:rPr>
              <a:t>如图</a:t>
            </a:r>
            <a:r>
              <a:rPr lang="en-US" altLang="x-none" b="1" dirty="0"/>
              <a:t>6-20(a)</a:t>
            </a:r>
            <a:r>
              <a:rPr lang="zh-CN" altLang="en-US" b="1" dirty="0"/>
              <a:t>所示</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t>⑵  </a:t>
            </a:r>
            <a:r>
              <a:rPr lang="zh-CN" altLang="en-US" b="1" dirty="0">
                <a:solidFill>
                  <a:schemeClr val="folHlink"/>
                </a:solidFill>
              </a:rPr>
              <a:t>去连线</a:t>
            </a:r>
            <a:r>
              <a:rPr lang="zh-CN" altLang="en-US" b="1" dirty="0"/>
              <a:t>。去掉二叉树中所有父结点与其右子结点之间的连线，</a:t>
            </a:r>
            <a:r>
              <a:rPr lang="zh-CN" altLang="en-US" b="1" dirty="0">
                <a:latin typeface="宋体" panose="02010600030101010101" pitchFamily="2" charset="-122"/>
              </a:rPr>
              <a:t>如图</a:t>
            </a:r>
            <a:r>
              <a:rPr lang="en-US" altLang="x-none" b="1" dirty="0"/>
              <a:t>6-20(b)</a:t>
            </a:r>
            <a:r>
              <a:rPr lang="zh-CN" altLang="en-US" b="1" dirty="0"/>
              <a:t>所示</a:t>
            </a:r>
            <a:r>
              <a:rPr lang="zh-CN" altLang="en-US" b="1" dirty="0">
                <a:latin typeface="宋体" panose="02010600030101010101" pitchFamily="2" charset="-122"/>
              </a:rPr>
              <a:t>。</a:t>
            </a:r>
            <a:endParaRPr lang="zh-CN" altLang="en-US" b="1" dirty="0"/>
          </a:p>
          <a:p>
            <a:pPr marL="533400" lvl="1" indent="0">
              <a:lnSpc>
                <a:spcPct val="110000"/>
              </a:lnSpc>
              <a:buNone/>
            </a:pPr>
            <a:r>
              <a:rPr lang="zh-CN" altLang="en-US" b="1" dirty="0"/>
              <a:t>⑶  </a:t>
            </a:r>
            <a:r>
              <a:rPr lang="zh-CN" altLang="en-US" b="1" dirty="0">
                <a:solidFill>
                  <a:schemeClr val="folHlink"/>
                </a:solidFill>
              </a:rPr>
              <a:t>规整化</a:t>
            </a:r>
            <a:r>
              <a:rPr lang="zh-CN" altLang="en-US" b="1" dirty="0"/>
              <a:t>。将图中各结点按层次排列且将所有的虚线变成实线，</a:t>
            </a:r>
            <a:r>
              <a:rPr lang="zh-CN" altLang="en-US" b="1" dirty="0">
                <a:latin typeface="宋体" panose="02010600030101010101" pitchFamily="2" charset="-122"/>
              </a:rPr>
              <a:t>如图</a:t>
            </a:r>
            <a:r>
              <a:rPr lang="en-US" altLang="x-none" b="1" dirty="0"/>
              <a:t>6-20(c)</a:t>
            </a:r>
            <a:r>
              <a:rPr lang="zh-CN" altLang="en-US" b="1" dirty="0"/>
              <a:t>所示。</a:t>
            </a:r>
            <a:endParaRPr lang="zh-CN" altLang="en-US"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4065" name="组合 390145"/>
          <p:cNvGrpSpPr/>
          <p:nvPr/>
        </p:nvGrpSpPr>
        <p:grpSpPr>
          <a:xfrm>
            <a:off x="2438400" y="554038"/>
            <a:ext cx="7467600" cy="4551362"/>
            <a:chOff x="0" y="0"/>
            <a:chExt cx="4704" cy="2867"/>
          </a:xfrm>
        </p:grpSpPr>
        <p:sp>
          <p:nvSpPr>
            <p:cNvPr id="344066" name="矩形 390146"/>
            <p:cNvSpPr/>
            <p:nvPr/>
          </p:nvSpPr>
          <p:spPr>
            <a:xfrm>
              <a:off x="1488" y="2640"/>
              <a:ext cx="2267"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6-20   </a:t>
              </a:r>
              <a:r>
                <a:rPr lang="zh-CN" altLang="en-US" sz="2000" b="1" dirty="0">
                  <a:latin typeface="Times New Roman" panose="02020603050405020304" pitchFamily="2" charset="0"/>
                  <a:ea typeface="宋体" panose="02010600030101010101" pitchFamily="2" charset="-122"/>
                </a:rPr>
                <a:t>二叉树向树的转换过程</a:t>
              </a:r>
              <a:endParaRPr lang="zh-CN" altLang="en-US" sz="2000" b="1" dirty="0">
                <a:latin typeface="Times New Roman" panose="02020603050405020304" pitchFamily="2" charset="0"/>
                <a:ea typeface="宋体" panose="02010600030101010101" pitchFamily="2" charset="-122"/>
              </a:endParaRPr>
            </a:p>
          </p:txBody>
        </p:sp>
        <p:sp>
          <p:nvSpPr>
            <p:cNvPr id="344067" name="矩形 390147"/>
            <p:cNvSpPr/>
            <p:nvPr/>
          </p:nvSpPr>
          <p:spPr>
            <a:xfrm>
              <a:off x="3456" y="1536"/>
              <a:ext cx="1247"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还原后的树</a:t>
              </a:r>
              <a:endParaRPr lang="zh-CN" altLang="en-US" sz="2000" b="1" dirty="0">
                <a:latin typeface="Times New Roman" panose="02020603050405020304" pitchFamily="2" charset="0"/>
                <a:ea typeface="宋体" panose="02010600030101010101" pitchFamily="2" charset="-122"/>
              </a:endParaRPr>
            </a:p>
          </p:txBody>
        </p:sp>
        <p:grpSp>
          <p:nvGrpSpPr>
            <p:cNvPr id="344068" name="组合 390148"/>
            <p:cNvGrpSpPr/>
            <p:nvPr/>
          </p:nvGrpSpPr>
          <p:grpSpPr>
            <a:xfrm>
              <a:off x="3263" y="338"/>
              <a:ext cx="1441" cy="1102"/>
              <a:chOff x="0" y="0"/>
              <a:chExt cx="1441" cy="1102"/>
            </a:xfrm>
          </p:grpSpPr>
          <p:sp>
            <p:nvSpPr>
              <p:cNvPr id="344069" name="椭圆 390149"/>
              <p:cNvSpPr/>
              <p:nvPr/>
            </p:nvSpPr>
            <p:spPr>
              <a:xfrm>
                <a:off x="1209" y="857"/>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44070" name="椭圆 390150"/>
              <p:cNvSpPr/>
              <p:nvPr/>
            </p:nvSpPr>
            <p:spPr>
              <a:xfrm>
                <a:off x="771" y="87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4071" name="椭圆 390151"/>
              <p:cNvSpPr/>
              <p:nvPr/>
            </p:nvSpPr>
            <p:spPr>
              <a:xfrm>
                <a:off x="558" y="0"/>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R</a:t>
                </a:r>
                <a:endParaRPr lang="en-US" altLang="x-none" sz="2400" dirty="0">
                  <a:latin typeface="Times New Roman" panose="02020603050405020304" pitchFamily="2" charset="0"/>
                  <a:ea typeface="宋体" panose="02010600030101010101" pitchFamily="2" charset="-122"/>
                </a:endParaRPr>
              </a:p>
            </p:txBody>
          </p:sp>
          <p:sp>
            <p:nvSpPr>
              <p:cNvPr id="344072" name="椭圆 390152"/>
              <p:cNvSpPr/>
              <p:nvPr/>
            </p:nvSpPr>
            <p:spPr>
              <a:xfrm>
                <a:off x="230" y="42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4073" name="椭圆 390153"/>
              <p:cNvSpPr/>
              <p:nvPr/>
            </p:nvSpPr>
            <p:spPr>
              <a:xfrm>
                <a:off x="536" y="42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4074" name="椭圆 390154"/>
              <p:cNvSpPr/>
              <p:nvPr/>
            </p:nvSpPr>
            <p:spPr>
              <a:xfrm>
                <a:off x="888" y="433"/>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4075" name="直接连接符 390155"/>
              <p:cNvSpPr/>
              <p:nvPr/>
            </p:nvSpPr>
            <p:spPr>
              <a:xfrm flipH="1">
                <a:off x="364" y="177"/>
                <a:ext cx="212" cy="242"/>
              </a:xfrm>
              <a:prstGeom prst="line">
                <a:avLst/>
              </a:prstGeom>
              <a:ln w="9525" cap="flat" cmpd="sng">
                <a:solidFill>
                  <a:schemeClr val="tx1"/>
                </a:solidFill>
                <a:prstDash val="solid"/>
                <a:round/>
                <a:headEnd type="none" w="med" len="med"/>
                <a:tailEnd type="none" w="med" len="med"/>
              </a:ln>
            </p:spPr>
          </p:sp>
          <p:sp>
            <p:nvSpPr>
              <p:cNvPr id="344076" name="直接连接符 390156"/>
              <p:cNvSpPr/>
              <p:nvPr/>
            </p:nvSpPr>
            <p:spPr>
              <a:xfrm>
                <a:off x="662" y="213"/>
                <a:ext cx="0" cy="213"/>
              </a:xfrm>
              <a:prstGeom prst="line">
                <a:avLst/>
              </a:prstGeom>
              <a:ln w="9525" cap="flat" cmpd="sng">
                <a:solidFill>
                  <a:schemeClr val="tx1"/>
                </a:solidFill>
                <a:prstDash val="solid"/>
                <a:round/>
                <a:headEnd type="none" w="med" len="med"/>
                <a:tailEnd type="none" w="med" len="med"/>
              </a:ln>
            </p:spPr>
          </p:sp>
          <p:sp>
            <p:nvSpPr>
              <p:cNvPr id="344077" name="直接连接符 390157"/>
              <p:cNvSpPr/>
              <p:nvPr/>
            </p:nvSpPr>
            <p:spPr>
              <a:xfrm>
                <a:off x="759" y="199"/>
                <a:ext cx="212" cy="241"/>
              </a:xfrm>
              <a:prstGeom prst="line">
                <a:avLst/>
              </a:prstGeom>
              <a:ln w="9525" cap="flat" cmpd="sng">
                <a:solidFill>
                  <a:schemeClr val="tx1"/>
                </a:solidFill>
                <a:prstDash val="solid"/>
                <a:round/>
                <a:headEnd type="none" w="med" len="med"/>
                <a:tailEnd type="none" w="med" len="med"/>
              </a:ln>
            </p:spPr>
          </p:sp>
          <p:sp>
            <p:nvSpPr>
              <p:cNvPr id="344078" name="椭圆 390158"/>
              <p:cNvSpPr/>
              <p:nvPr/>
            </p:nvSpPr>
            <p:spPr>
              <a:xfrm>
                <a:off x="0" y="875"/>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4079" name="椭圆 390159"/>
              <p:cNvSpPr/>
              <p:nvPr/>
            </p:nvSpPr>
            <p:spPr>
              <a:xfrm>
                <a:off x="406" y="88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44080" name="直接连接符 390160"/>
              <p:cNvSpPr/>
              <p:nvPr/>
            </p:nvSpPr>
            <p:spPr>
              <a:xfrm flipH="1">
                <a:off x="129" y="626"/>
                <a:ext cx="148" cy="242"/>
              </a:xfrm>
              <a:prstGeom prst="line">
                <a:avLst/>
              </a:prstGeom>
              <a:ln w="9525" cap="flat" cmpd="sng">
                <a:solidFill>
                  <a:schemeClr val="tx1"/>
                </a:solidFill>
                <a:prstDash val="solid"/>
                <a:round/>
                <a:headEnd type="none" w="med" len="med"/>
                <a:tailEnd type="none" w="med" len="med"/>
              </a:ln>
            </p:spPr>
          </p:sp>
          <p:sp>
            <p:nvSpPr>
              <p:cNvPr id="344081" name="直接连接符 390161"/>
              <p:cNvSpPr/>
              <p:nvPr/>
            </p:nvSpPr>
            <p:spPr>
              <a:xfrm>
                <a:off x="393" y="641"/>
                <a:ext cx="113" cy="227"/>
              </a:xfrm>
              <a:prstGeom prst="line">
                <a:avLst/>
              </a:prstGeom>
              <a:ln w="9525" cap="flat" cmpd="sng">
                <a:solidFill>
                  <a:schemeClr val="tx1"/>
                </a:solidFill>
                <a:prstDash val="solid"/>
                <a:round/>
                <a:headEnd type="none" w="med" len="med"/>
                <a:tailEnd type="none" w="med" len="med"/>
              </a:ln>
            </p:spPr>
          </p:sp>
          <p:sp>
            <p:nvSpPr>
              <p:cNvPr id="344082" name="直接连接符 390162"/>
              <p:cNvSpPr/>
              <p:nvPr/>
            </p:nvSpPr>
            <p:spPr>
              <a:xfrm>
                <a:off x="1088" y="617"/>
                <a:ext cx="211" cy="241"/>
              </a:xfrm>
              <a:prstGeom prst="line">
                <a:avLst/>
              </a:prstGeom>
              <a:ln w="9525" cap="flat" cmpd="sng">
                <a:solidFill>
                  <a:schemeClr val="tx1"/>
                </a:solidFill>
                <a:prstDash val="solid"/>
                <a:round/>
                <a:headEnd type="none" w="med" len="med"/>
                <a:tailEnd type="none" w="med" len="med"/>
              </a:ln>
            </p:spPr>
          </p:sp>
          <p:sp>
            <p:nvSpPr>
              <p:cNvPr id="344083" name="直接连接符 390163"/>
              <p:cNvSpPr/>
              <p:nvPr/>
            </p:nvSpPr>
            <p:spPr>
              <a:xfrm flipH="1">
                <a:off x="883" y="655"/>
                <a:ext cx="96" cy="227"/>
              </a:xfrm>
              <a:prstGeom prst="line">
                <a:avLst/>
              </a:prstGeom>
              <a:ln w="9525" cap="flat" cmpd="sng">
                <a:solidFill>
                  <a:schemeClr val="tx1"/>
                </a:solidFill>
                <a:prstDash val="solid"/>
                <a:round/>
                <a:headEnd type="none" w="med" len="med"/>
                <a:tailEnd type="none" w="med" len="med"/>
              </a:ln>
            </p:spPr>
          </p:sp>
        </p:grpSp>
        <p:sp>
          <p:nvSpPr>
            <p:cNvPr id="344084" name="矩形 390164"/>
            <p:cNvSpPr/>
            <p:nvPr/>
          </p:nvSpPr>
          <p:spPr>
            <a:xfrm>
              <a:off x="1872" y="2352"/>
              <a:ext cx="1127"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去连线后 </a:t>
              </a:r>
              <a:endParaRPr lang="zh-CN" altLang="en-US" sz="2000" b="1" dirty="0">
                <a:latin typeface="Times New Roman" panose="02020603050405020304" pitchFamily="2" charset="0"/>
                <a:ea typeface="宋体" panose="02010600030101010101" pitchFamily="2" charset="-122"/>
              </a:endParaRPr>
            </a:p>
          </p:txBody>
        </p:sp>
        <p:sp>
          <p:nvSpPr>
            <p:cNvPr id="344085" name="矩形 390165"/>
            <p:cNvSpPr/>
            <p:nvPr/>
          </p:nvSpPr>
          <p:spPr>
            <a:xfrm>
              <a:off x="48" y="2352"/>
              <a:ext cx="1008"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加虚线后 </a:t>
              </a:r>
              <a:endParaRPr lang="zh-CN" altLang="en-US" sz="2000" b="1" dirty="0">
                <a:latin typeface="Times New Roman" panose="02020603050405020304" pitchFamily="2" charset="0"/>
                <a:ea typeface="宋体" panose="02010600030101010101" pitchFamily="2" charset="-122"/>
              </a:endParaRPr>
            </a:p>
          </p:txBody>
        </p:sp>
        <p:grpSp>
          <p:nvGrpSpPr>
            <p:cNvPr id="344086" name="组合 390166"/>
            <p:cNvGrpSpPr/>
            <p:nvPr/>
          </p:nvGrpSpPr>
          <p:grpSpPr>
            <a:xfrm>
              <a:off x="0" y="0"/>
              <a:ext cx="1089" cy="2312"/>
              <a:chOff x="0" y="0"/>
              <a:chExt cx="1089" cy="2312"/>
            </a:xfrm>
          </p:grpSpPr>
          <p:grpSp>
            <p:nvGrpSpPr>
              <p:cNvPr id="344087" name="组合 390167"/>
              <p:cNvGrpSpPr/>
              <p:nvPr/>
            </p:nvGrpSpPr>
            <p:grpSpPr>
              <a:xfrm>
                <a:off x="0" y="0"/>
                <a:ext cx="1089" cy="2312"/>
                <a:chOff x="0" y="0"/>
                <a:chExt cx="1089" cy="2312"/>
              </a:xfrm>
            </p:grpSpPr>
            <p:sp>
              <p:nvSpPr>
                <p:cNvPr id="344088" name="椭圆 390168"/>
                <p:cNvSpPr/>
                <p:nvPr/>
              </p:nvSpPr>
              <p:spPr>
                <a:xfrm>
                  <a:off x="857" y="209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44089" name="椭圆 390169"/>
                <p:cNvSpPr/>
                <p:nvPr/>
              </p:nvSpPr>
              <p:spPr>
                <a:xfrm>
                  <a:off x="641" y="1683"/>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4090" name="椭圆 390170"/>
                <p:cNvSpPr/>
                <p:nvPr/>
              </p:nvSpPr>
              <p:spPr>
                <a:xfrm>
                  <a:off x="518" y="0"/>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R</a:t>
                  </a:r>
                  <a:endParaRPr lang="en-US" altLang="x-none" sz="2400" dirty="0">
                    <a:latin typeface="Times New Roman" panose="02020603050405020304" pitchFamily="2" charset="0"/>
                    <a:ea typeface="宋体" panose="02010600030101010101" pitchFamily="2" charset="-122"/>
                  </a:endParaRPr>
                </a:p>
              </p:txBody>
            </p:sp>
            <p:sp>
              <p:nvSpPr>
                <p:cNvPr id="344091" name="椭圆 390171"/>
                <p:cNvSpPr/>
                <p:nvPr/>
              </p:nvSpPr>
              <p:spPr>
                <a:xfrm>
                  <a:off x="246" y="402"/>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4092" name="椭圆 390172"/>
                <p:cNvSpPr/>
                <p:nvPr/>
              </p:nvSpPr>
              <p:spPr>
                <a:xfrm>
                  <a:off x="769" y="1243"/>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4093" name="直接连接符 390173"/>
                <p:cNvSpPr/>
                <p:nvPr/>
              </p:nvSpPr>
              <p:spPr>
                <a:xfrm flipH="1">
                  <a:off x="404" y="193"/>
                  <a:ext cx="159" cy="204"/>
                </a:xfrm>
                <a:prstGeom prst="line">
                  <a:avLst/>
                </a:prstGeom>
                <a:ln w="9525" cap="flat" cmpd="sng">
                  <a:solidFill>
                    <a:schemeClr val="tx1"/>
                  </a:solidFill>
                  <a:prstDash val="solid"/>
                  <a:round/>
                  <a:headEnd type="none" w="med" len="med"/>
                  <a:tailEnd type="none" w="med" len="med"/>
                </a:ln>
              </p:spPr>
            </p:sp>
            <p:sp>
              <p:nvSpPr>
                <p:cNvPr id="344094" name="椭圆 390174"/>
                <p:cNvSpPr/>
                <p:nvPr/>
              </p:nvSpPr>
              <p:spPr>
                <a:xfrm>
                  <a:off x="0" y="819"/>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4095" name="椭圆 390175"/>
                <p:cNvSpPr/>
                <p:nvPr/>
              </p:nvSpPr>
              <p:spPr>
                <a:xfrm>
                  <a:off x="518" y="825"/>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4096" name="直接连接符 390176"/>
                <p:cNvSpPr/>
                <p:nvPr/>
              </p:nvSpPr>
              <p:spPr>
                <a:xfrm flipH="1">
                  <a:off x="113" y="586"/>
                  <a:ext cx="159" cy="227"/>
                </a:xfrm>
                <a:prstGeom prst="line">
                  <a:avLst/>
                </a:prstGeom>
                <a:ln w="9525" cap="flat" cmpd="sng">
                  <a:solidFill>
                    <a:schemeClr val="tx1"/>
                  </a:solidFill>
                  <a:prstDash val="solid"/>
                  <a:round/>
                  <a:headEnd type="none" w="med" len="med"/>
                  <a:tailEnd type="none" w="med" len="med"/>
                </a:ln>
              </p:spPr>
            </p:sp>
            <p:sp>
              <p:nvSpPr>
                <p:cNvPr id="344097" name="直接连接符 390177"/>
                <p:cNvSpPr/>
                <p:nvPr/>
              </p:nvSpPr>
              <p:spPr>
                <a:xfrm>
                  <a:off x="449" y="601"/>
                  <a:ext cx="159" cy="227"/>
                </a:xfrm>
                <a:prstGeom prst="line">
                  <a:avLst/>
                </a:prstGeom>
                <a:ln w="9525" cap="flat" cmpd="sng">
                  <a:solidFill>
                    <a:schemeClr val="tx1"/>
                  </a:solidFill>
                  <a:prstDash val="solid"/>
                  <a:round/>
                  <a:headEnd type="none" w="med" len="med"/>
                  <a:tailEnd type="none" w="med" len="med"/>
                </a:ln>
              </p:spPr>
            </p:sp>
            <p:sp>
              <p:nvSpPr>
                <p:cNvPr id="344098" name="直接连接符 390178"/>
                <p:cNvSpPr/>
                <p:nvPr/>
              </p:nvSpPr>
              <p:spPr>
                <a:xfrm>
                  <a:off x="841" y="1864"/>
                  <a:ext cx="136" cy="227"/>
                </a:xfrm>
                <a:prstGeom prst="line">
                  <a:avLst/>
                </a:prstGeom>
                <a:ln w="9525" cap="flat" cmpd="sng">
                  <a:solidFill>
                    <a:schemeClr val="tx1"/>
                  </a:solidFill>
                  <a:prstDash val="solid"/>
                  <a:round/>
                  <a:headEnd type="none" w="med" len="med"/>
                  <a:tailEnd type="none" w="med" len="med"/>
                </a:ln>
              </p:spPr>
            </p:sp>
            <p:sp>
              <p:nvSpPr>
                <p:cNvPr id="344099" name="直接连接符 390179"/>
                <p:cNvSpPr/>
                <p:nvPr/>
              </p:nvSpPr>
              <p:spPr>
                <a:xfrm flipH="1">
                  <a:off x="753" y="1459"/>
                  <a:ext cx="91" cy="227"/>
                </a:xfrm>
                <a:prstGeom prst="line">
                  <a:avLst/>
                </a:prstGeom>
                <a:ln w="9525" cap="flat" cmpd="sng">
                  <a:solidFill>
                    <a:schemeClr val="tx1"/>
                  </a:solidFill>
                  <a:prstDash val="solid"/>
                  <a:round/>
                  <a:headEnd type="none" w="med" len="med"/>
                  <a:tailEnd type="none" w="med" len="med"/>
                </a:ln>
              </p:spPr>
            </p:sp>
            <p:sp>
              <p:nvSpPr>
                <p:cNvPr id="344100" name="直接连接符 390180"/>
                <p:cNvSpPr/>
                <p:nvPr/>
              </p:nvSpPr>
              <p:spPr>
                <a:xfrm>
                  <a:off x="713" y="1005"/>
                  <a:ext cx="159" cy="227"/>
                </a:xfrm>
                <a:prstGeom prst="line">
                  <a:avLst/>
                </a:prstGeom>
                <a:ln w="9525" cap="flat" cmpd="sng">
                  <a:solidFill>
                    <a:schemeClr val="tx1"/>
                  </a:solidFill>
                  <a:prstDash val="solid"/>
                  <a:round/>
                  <a:headEnd type="none" w="med" len="med"/>
                  <a:tailEnd type="none" w="med" len="med"/>
                </a:ln>
              </p:spPr>
            </p:sp>
            <p:sp>
              <p:nvSpPr>
                <p:cNvPr id="344101" name="椭圆 390181"/>
                <p:cNvSpPr/>
                <p:nvPr/>
              </p:nvSpPr>
              <p:spPr>
                <a:xfrm>
                  <a:off x="241" y="1254"/>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44102" name="直接连接符 390182"/>
                <p:cNvSpPr/>
                <p:nvPr/>
              </p:nvSpPr>
              <p:spPr>
                <a:xfrm>
                  <a:off x="185" y="1024"/>
                  <a:ext cx="159" cy="227"/>
                </a:xfrm>
                <a:prstGeom prst="line">
                  <a:avLst/>
                </a:prstGeom>
                <a:ln w="9525" cap="flat" cmpd="sng">
                  <a:solidFill>
                    <a:schemeClr val="tx1"/>
                  </a:solidFill>
                  <a:prstDash val="solid"/>
                  <a:round/>
                  <a:headEnd type="none" w="med" len="med"/>
                  <a:tailEnd type="none" w="med" len="med"/>
                </a:ln>
              </p:spPr>
            </p:sp>
          </p:grpSp>
          <p:sp>
            <p:nvSpPr>
              <p:cNvPr id="344103" name="直接连接符 390183"/>
              <p:cNvSpPr/>
              <p:nvPr/>
            </p:nvSpPr>
            <p:spPr>
              <a:xfrm flipH="1" flipV="1">
                <a:off x="624" y="240"/>
                <a:ext cx="48" cy="576"/>
              </a:xfrm>
              <a:prstGeom prst="line">
                <a:avLst/>
              </a:prstGeom>
              <a:ln w="19050" cap="flat" cmpd="sng">
                <a:solidFill>
                  <a:schemeClr val="tx1"/>
                </a:solidFill>
                <a:prstDash val="dash"/>
                <a:round/>
                <a:headEnd type="none" w="med" len="med"/>
                <a:tailEnd type="none" w="med" len="med"/>
              </a:ln>
            </p:spPr>
          </p:sp>
          <p:sp>
            <p:nvSpPr>
              <p:cNvPr id="344104" name="直接连接符 390184"/>
              <p:cNvSpPr/>
              <p:nvPr/>
            </p:nvSpPr>
            <p:spPr>
              <a:xfrm flipH="1" flipV="1">
                <a:off x="712" y="208"/>
                <a:ext cx="240" cy="1056"/>
              </a:xfrm>
              <a:prstGeom prst="line">
                <a:avLst/>
              </a:prstGeom>
              <a:ln w="19050" cap="flat" cmpd="sng">
                <a:solidFill>
                  <a:schemeClr val="tx1"/>
                </a:solidFill>
                <a:prstDash val="dash"/>
                <a:round/>
                <a:headEnd type="none" w="med" len="med"/>
                <a:tailEnd type="none" w="med" len="med"/>
              </a:ln>
            </p:spPr>
          </p:sp>
          <p:sp>
            <p:nvSpPr>
              <p:cNvPr id="344105" name="直接连接符 390185"/>
              <p:cNvSpPr/>
              <p:nvPr/>
            </p:nvSpPr>
            <p:spPr>
              <a:xfrm flipV="1">
                <a:off x="384" y="624"/>
                <a:ext cx="0" cy="624"/>
              </a:xfrm>
              <a:prstGeom prst="line">
                <a:avLst/>
              </a:prstGeom>
              <a:ln w="19050" cap="flat" cmpd="sng">
                <a:solidFill>
                  <a:schemeClr val="tx1"/>
                </a:solidFill>
                <a:prstDash val="dash"/>
                <a:round/>
                <a:headEnd type="none" w="med" len="med"/>
                <a:tailEnd type="none" w="med" len="med"/>
              </a:ln>
            </p:spPr>
          </p:sp>
          <p:sp>
            <p:nvSpPr>
              <p:cNvPr id="344106" name="直接连接符 390186"/>
              <p:cNvSpPr/>
              <p:nvPr/>
            </p:nvSpPr>
            <p:spPr>
              <a:xfrm flipH="1" flipV="1">
                <a:off x="920" y="1456"/>
                <a:ext cx="144" cy="672"/>
              </a:xfrm>
              <a:prstGeom prst="line">
                <a:avLst/>
              </a:prstGeom>
              <a:ln w="19050" cap="flat" cmpd="sng">
                <a:solidFill>
                  <a:schemeClr val="tx1"/>
                </a:solidFill>
                <a:prstDash val="dash"/>
                <a:round/>
                <a:headEnd type="none" w="med" len="med"/>
                <a:tailEnd type="none" w="med" len="med"/>
              </a:ln>
            </p:spPr>
          </p:sp>
        </p:grpSp>
        <p:grpSp>
          <p:nvGrpSpPr>
            <p:cNvPr id="344107" name="组合 390187"/>
            <p:cNvGrpSpPr/>
            <p:nvPr/>
          </p:nvGrpSpPr>
          <p:grpSpPr>
            <a:xfrm>
              <a:off x="1551" y="0"/>
              <a:ext cx="1089" cy="2312"/>
              <a:chOff x="0" y="0"/>
              <a:chExt cx="1089" cy="2312"/>
            </a:xfrm>
          </p:grpSpPr>
          <p:sp>
            <p:nvSpPr>
              <p:cNvPr id="344108" name="椭圆 390188"/>
              <p:cNvSpPr/>
              <p:nvPr/>
            </p:nvSpPr>
            <p:spPr>
              <a:xfrm>
                <a:off x="769" y="1243"/>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grpSp>
            <p:nvGrpSpPr>
              <p:cNvPr id="344109" name="组合 390189"/>
              <p:cNvGrpSpPr/>
              <p:nvPr/>
            </p:nvGrpSpPr>
            <p:grpSpPr>
              <a:xfrm>
                <a:off x="0" y="0"/>
                <a:ext cx="1089" cy="2312"/>
                <a:chOff x="0" y="0"/>
                <a:chExt cx="1089" cy="2312"/>
              </a:xfrm>
            </p:grpSpPr>
            <p:sp>
              <p:nvSpPr>
                <p:cNvPr id="344110" name="椭圆 390190"/>
                <p:cNvSpPr/>
                <p:nvPr/>
              </p:nvSpPr>
              <p:spPr>
                <a:xfrm>
                  <a:off x="857" y="2091"/>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44111" name="椭圆 390191"/>
                <p:cNvSpPr/>
                <p:nvPr/>
              </p:nvSpPr>
              <p:spPr>
                <a:xfrm>
                  <a:off x="641" y="1683"/>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4112" name="椭圆 390192"/>
                <p:cNvSpPr/>
                <p:nvPr/>
              </p:nvSpPr>
              <p:spPr>
                <a:xfrm>
                  <a:off x="518" y="0"/>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R</a:t>
                  </a:r>
                  <a:endParaRPr lang="en-US" altLang="x-none" sz="2400" dirty="0">
                    <a:latin typeface="Times New Roman" panose="02020603050405020304" pitchFamily="2" charset="0"/>
                    <a:ea typeface="宋体" panose="02010600030101010101" pitchFamily="2" charset="-122"/>
                  </a:endParaRPr>
                </a:p>
              </p:txBody>
            </p:sp>
            <p:sp>
              <p:nvSpPr>
                <p:cNvPr id="344113" name="椭圆 390193"/>
                <p:cNvSpPr/>
                <p:nvPr/>
              </p:nvSpPr>
              <p:spPr>
                <a:xfrm>
                  <a:off x="246" y="402"/>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4114" name="直接连接符 390194"/>
                <p:cNvSpPr/>
                <p:nvPr/>
              </p:nvSpPr>
              <p:spPr>
                <a:xfrm flipH="1">
                  <a:off x="404" y="193"/>
                  <a:ext cx="159" cy="204"/>
                </a:xfrm>
                <a:prstGeom prst="line">
                  <a:avLst/>
                </a:prstGeom>
                <a:ln w="9525" cap="flat" cmpd="sng">
                  <a:solidFill>
                    <a:schemeClr val="tx1"/>
                  </a:solidFill>
                  <a:prstDash val="solid"/>
                  <a:round/>
                  <a:headEnd type="none" w="med" len="med"/>
                  <a:tailEnd type="none" w="med" len="med"/>
                </a:ln>
              </p:spPr>
            </p:sp>
            <p:sp>
              <p:nvSpPr>
                <p:cNvPr id="344115" name="椭圆 390195"/>
                <p:cNvSpPr/>
                <p:nvPr/>
              </p:nvSpPr>
              <p:spPr>
                <a:xfrm>
                  <a:off x="0" y="819"/>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4116" name="椭圆 390196"/>
                <p:cNvSpPr/>
                <p:nvPr/>
              </p:nvSpPr>
              <p:spPr>
                <a:xfrm>
                  <a:off x="518" y="817"/>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4117" name="直接连接符 390197"/>
                <p:cNvSpPr/>
                <p:nvPr/>
              </p:nvSpPr>
              <p:spPr>
                <a:xfrm flipH="1">
                  <a:off x="113" y="586"/>
                  <a:ext cx="159" cy="227"/>
                </a:xfrm>
                <a:prstGeom prst="line">
                  <a:avLst/>
                </a:prstGeom>
                <a:ln w="9525" cap="flat" cmpd="sng">
                  <a:solidFill>
                    <a:schemeClr val="tx1"/>
                  </a:solidFill>
                  <a:prstDash val="solid"/>
                  <a:round/>
                  <a:headEnd type="none" w="med" len="med"/>
                  <a:tailEnd type="none" w="med" len="med"/>
                </a:ln>
              </p:spPr>
            </p:sp>
            <p:sp>
              <p:nvSpPr>
                <p:cNvPr id="344118" name="直接连接符 390198"/>
                <p:cNvSpPr/>
                <p:nvPr/>
              </p:nvSpPr>
              <p:spPr>
                <a:xfrm flipH="1">
                  <a:off x="753" y="1459"/>
                  <a:ext cx="91" cy="227"/>
                </a:xfrm>
                <a:prstGeom prst="line">
                  <a:avLst/>
                </a:prstGeom>
                <a:ln w="9525" cap="flat" cmpd="sng">
                  <a:solidFill>
                    <a:schemeClr val="tx1"/>
                  </a:solidFill>
                  <a:prstDash val="solid"/>
                  <a:round/>
                  <a:headEnd type="none" w="med" len="med"/>
                  <a:tailEnd type="none" w="med" len="med"/>
                </a:ln>
              </p:spPr>
            </p:sp>
            <p:sp>
              <p:nvSpPr>
                <p:cNvPr id="344119" name="椭圆 390199"/>
                <p:cNvSpPr/>
                <p:nvPr/>
              </p:nvSpPr>
              <p:spPr>
                <a:xfrm>
                  <a:off x="241" y="1246"/>
                  <a:ext cx="232"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44120" name="直接连接符 390200"/>
                <p:cNvSpPr/>
                <p:nvPr/>
              </p:nvSpPr>
              <p:spPr>
                <a:xfrm flipH="1" flipV="1">
                  <a:off x="624" y="240"/>
                  <a:ext cx="48" cy="576"/>
                </a:xfrm>
                <a:prstGeom prst="line">
                  <a:avLst/>
                </a:prstGeom>
                <a:ln w="19050" cap="flat" cmpd="sng">
                  <a:solidFill>
                    <a:schemeClr val="tx1"/>
                  </a:solidFill>
                  <a:prstDash val="dash"/>
                  <a:round/>
                  <a:headEnd type="none" w="med" len="med"/>
                  <a:tailEnd type="none" w="med" len="med"/>
                </a:ln>
              </p:spPr>
            </p:sp>
            <p:sp>
              <p:nvSpPr>
                <p:cNvPr id="344121" name="直接连接符 390201"/>
                <p:cNvSpPr/>
                <p:nvPr/>
              </p:nvSpPr>
              <p:spPr>
                <a:xfrm flipH="1" flipV="1">
                  <a:off x="712" y="208"/>
                  <a:ext cx="240" cy="1056"/>
                </a:xfrm>
                <a:prstGeom prst="line">
                  <a:avLst/>
                </a:prstGeom>
                <a:ln w="19050" cap="flat" cmpd="sng">
                  <a:solidFill>
                    <a:schemeClr val="tx1"/>
                  </a:solidFill>
                  <a:prstDash val="dash"/>
                  <a:round/>
                  <a:headEnd type="none" w="med" len="med"/>
                  <a:tailEnd type="none" w="med" len="med"/>
                </a:ln>
              </p:spPr>
            </p:sp>
            <p:sp>
              <p:nvSpPr>
                <p:cNvPr id="344122" name="直接连接符 390202"/>
                <p:cNvSpPr/>
                <p:nvPr/>
              </p:nvSpPr>
              <p:spPr>
                <a:xfrm flipV="1">
                  <a:off x="384" y="624"/>
                  <a:ext cx="0" cy="624"/>
                </a:xfrm>
                <a:prstGeom prst="line">
                  <a:avLst/>
                </a:prstGeom>
                <a:ln w="19050" cap="flat" cmpd="sng">
                  <a:solidFill>
                    <a:schemeClr val="tx1"/>
                  </a:solidFill>
                  <a:prstDash val="dash"/>
                  <a:round/>
                  <a:headEnd type="none" w="med" len="med"/>
                  <a:tailEnd type="none" w="med" len="med"/>
                </a:ln>
              </p:spPr>
            </p:sp>
            <p:sp>
              <p:nvSpPr>
                <p:cNvPr id="344123" name="直接连接符 390203"/>
                <p:cNvSpPr/>
                <p:nvPr/>
              </p:nvSpPr>
              <p:spPr>
                <a:xfrm flipH="1" flipV="1">
                  <a:off x="920" y="1456"/>
                  <a:ext cx="144" cy="672"/>
                </a:xfrm>
                <a:prstGeom prst="line">
                  <a:avLst/>
                </a:prstGeom>
                <a:ln w="19050" cap="flat" cmpd="sng">
                  <a:solidFill>
                    <a:schemeClr val="tx1"/>
                  </a:solidFill>
                  <a:prstDash val="dash"/>
                  <a:round/>
                  <a:headEnd type="none" w="med" len="med"/>
                  <a:tailEnd type="none" w="med" len="med"/>
                </a:ln>
              </p:spPr>
            </p:sp>
          </p:grpSp>
        </p:gr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5089" name="矩形 391169"/>
          <p:cNvSpPr/>
          <p:nvPr/>
        </p:nvSpPr>
        <p:spPr>
          <a:xfrm>
            <a:off x="1676400" y="152400"/>
            <a:ext cx="8839200" cy="6229350"/>
          </a:xfrm>
          <a:prstGeom prst="rect">
            <a:avLst/>
          </a:prstGeom>
          <a:noFill/>
          <a:ln w="9525">
            <a:noFill/>
          </a:ln>
        </p:spPr>
        <p:txBody>
          <a:bodyPr anchor="t"/>
          <a:p>
            <a:pPr>
              <a:lnSpc>
                <a:spcPct val="90000"/>
              </a:lnSpc>
              <a:spcBef>
                <a:spcPct val="20000"/>
              </a:spcBef>
              <a:buClr>
                <a:schemeClr val="accent2"/>
              </a:buClr>
              <a:buSzPct val="80000"/>
              <a:buFont typeface="Wingdings" panose="05000000000000000000" pitchFamily="2" charset="2"/>
              <a:buNone/>
            </a:pPr>
            <a:r>
              <a:rPr lang="en-US" altLang="x-none" sz="4000" b="1" dirty="0">
                <a:solidFill>
                  <a:schemeClr val="tx2"/>
                </a:solidFill>
                <a:latin typeface="Times New Roman" panose="02020603050405020304" pitchFamily="2" charset="0"/>
                <a:ea typeface="宋体" panose="02010600030101010101" pitchFamily="2" charset="-122"/>
              </a:rPr>
              <a:t>3  </a:t>
            </a:r>
            <a:r>
              <a:rPr lang="zh-CN" altLang="en-US" sz="4000" b="1" dirty="0">
                <a:solidFill>
                  <a:schemeClr val="tx2"/>
                </a:solidFill>
                <a:latin typeface="Times New Roman" panose="02020603050405020304" pitchFamily="2" charset="0"/>
                <a:ea typeface="楷体_GB2312" pitchFamily="1" charset="-122"/>
              </a:rPr>
              <a:t>森林转换成二叉树</a:t>
            </a:r>
            <a:endParaRPr lang="zh-CN" altLang="en-US" sz="4000" b="1" dirty="0">
              <a:solidFill>
                <a:schemeClr val="tx2"/>
              </a:solidFill>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当一般的树转换成二叉树后，二叉树的右子树必为空</a:t>
            </a:r>
            <a:r>
              <a:rPr lang="zh-CN" altLang="en-US" sz="2800" b="1" dirty="0">
                <a:latin typeface="宋体" panose="02010600030101010101" pitchFamily="2" charset="-122"/>
                <a:ea typeface="宋体" panose="02010600030101010101" pitchFamily="2" charset="-122"/>
              </a:rPr>
              <a:t>。若把森林中的第二棵树</a:t>
            </a:r>
            <a:r>
              <a:rPr lang="en-US" altLang="x-none"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转换成二叉树后</a:t>
            </a:r>
            <a:r>
              <a:rPr lang="en-US" altLang="x-none"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的根结点作为第一棵树</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二叉树</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的根结点的兄弟结点，则可导出森林转换成二叉树的转换算法如下：</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设</a:t>
            </a:r>
            <a:r>
              <a:rPr lang="en-US" altLang="x-none" sz="2800" b="1" dirty="0">
                <a:latin typeface="Times New Roman" panose="02020603050405020304" pitchFamily="2" charset="0"/>
                <a:ea typeface="宋体" panose="02010600030101010101" pitchFamily="2" charset="-122"/>
              </a:rPr>
              <a:t>F={T</a:t>
            </a:r>
            <a:r>
              <a:rPr lang="en-US" altLang="x-none" sz="2800" b="1" baseline="-18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 T</a:t>
            </a:r>
            <a:r>
              <a:rPr lang="en-US" altLang="x-none" sz="2800" b="1" baseline="-18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Arial Unicode MS" panose="020B0604020202020204" charset="-122"/>
              </a:rPr>
              <a:t>⋯,T</a:t>
            </a:r>
            <a:r>
              <a:rPr lang="en-US" altLang="x-none" sz="2800" b="1" baseline="-18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是森林，则按以下规则可转换成一棵二叉树</a:t>
            </a:r>
            <a:r>
              <a:rPr lang="en-US" altLang="x-none" sz="2800" b="1" dirty="0">
                <a:latin typeface="Times New Roman" panose="02020603050405020304" pitchFamily="2" charset="0"/>
                <a:ea typeface="宋体" panose="02010600030101010101" pitchFamily="2" charset="-122"/>
              </a:rPr>
              <a:t>B=(root</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LB</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RB)</a:t>
            </a:r>
            <a:endParaRPr lang="en-US" altLang="x-none"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①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n=0</a:t>
            </a:r>
            <a:r>
              <a:rPr lang="zh-CN" altLang="en-US" sz="2800" b="1" dirty="0">
                <a:latin typeface="Times New Roman" panose="02020603050405020304" pitchFamily="2" charset="0"/>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是空树</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②  若</a:t>
            </a:r>
            <a:r>
              <a:rPr lang="en-US" altLang="x-none" sz="2800" b="1" dirty="0">
                <a:latin typeface="Times New Roman" panose="02020603050405020304" pitchFamily="2" charset="0"/>
                <a:ea typeface="宋体" panose="02010600030101010101" pitchFamily="2" charset="-122"/>
              </a:rPr>
              <a:t>n&gt;0</a:t>
            </a:r>
            <a:r>
              <a:rPr lang="zh-CN" altLang="en-US" sz="2800" b="1" dirty="0">
                <a:latin typeface="Times New Roman" panose="02020603050405020304" pitchFamily="2" charset="0"/>
                <a:ea typeface="宋体" panose="02010600030101010101" pitchFamily="2" charset="-122"/>
              </a:rPr>
              <a:t>，则二叉树</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的根是森林</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的根</a:t>
            </a:r>
            <a:r>
              <a:rPr lang="en-US" altLang="x-none" sz="2800" b="1" dirty="0">
                <a:latin typeface="Times New Roman" panose="02020603050405020304" pitchFamily="2" charset="0"/>
                <a:ea typeface="宋体" panose="02010600030101010101" pitchFamily="2" charset="-122"/>
              </a:rPr>
              <a:t>root(T</a:t>
            </a:r>
            <a:r>
              <a:rPr lang="en-US" altLang="x-none" sz="2800" b="1" baseline="-18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的左子树</a:t>
            </a:r>
            <a:r>
              <a:rPr lang="en-US" altLang="x-none" sz="2800" b="1" dirty="0">
                <a:latin typeface="Times New Roman" panose="02020603050405020304" pitchFamily="2" charset="0"/>
                <a:ea typeface="宋体" panose="02010600030101010101" pitchFamily="2" charset="-122"/>
              </a:rPr>
              <a:t>LB</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B(T</a:t>
            </a:r>
            <a:r>
              <a:rPr lang="en-US" altLang="x-none" sz="2800" b="1" baseline="-18000" dirty="0">
                <a:latin typeface="Times New Roman" panose="02020603050405020304" pitchFamily="2" charset="0"/>
                <a:ea typeface="宋体" panose="02010600030101010101" pitchFamily="2" charset="-122"/>
              </a:rPr>
              <a:t>11</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12</a:t>
            </a:r>
            <a:r>
              <a:rPr lang="en-US" altLang="x-none"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1m</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，其中</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11</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12</a:t>
            </a:r>
            <a:r>
              <a:rPr lang="en-US" altLang="x-none"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1m</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的子树</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转换后</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，而其右子树</a:t>
            </a:r>
            <a:r>
              <a:rPr lang="en-US" altLang="x-none" sz="2800" b="1" dirty="0">
                <a:latin typeface="Times New Roman" panose="02020603050405020304" pitchFamily="2" charset="0"/>
                <a:ea typeface="宋体" panose="02010600030101010101" pitchFamily="2" charset="-122"/>
              </a:rPr>
              <a:t>RB</a:t>
            </a:r>
            <a:r>
              <a:rPr lang="zh-CN" altLang="en-US" sz="2800" b="1" dirty="0">
                <a:latin typeface="Times New Roman" panose="02020603050405020304" pitchFamily="2" charset="0"/>
                <a:ea typeface="宋体" panose="02010600030101010101" pitchFamily="2" charset="-122"/>
              </a:rPr>
              <a:t>是从森林</a:t>
            </a:r>
            <a:r>
              <a:rPr lang="en-US" altLang="x-none" sz="2800" b="1" dirty="0">
                <a:latin typeface="Times New Roman" panose="02020603050405020304" pitchFamily="2" charset="0"/>
                <a:ea typeface="宋体" panose="02010600030101010101" pitchFamily="2" charset="-122"/>
              </a:rPr>
              <a:t>F’={T</a:t>
            </a:r>
            <a:r>
              <a:rPr lang="en-US" altLang="x-none" sz="2800" b="1" baseline="-18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T</a:t>
            </a:r>
            <a:r>
              <a:rPr lang="en-US" altLang="x-none" sz="2800" b="1" baseline="-18000" dirty="0">
                <a:latin typeface="Times New Roman" panose="02020603050405020304" pitchFamily="2" charset="0"/>
                <a:ea typeface="宋体" panose="02010600030101010101" pitchFamily="2" charset="-122"/>
              </a:rPr>
              <a:t>3</a:t>
            </a:r>
            <a:r>
              <a:rPr lang="en-US" altLang="x-none"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Arial Unicode MS" panose="020B0604020202020204" charset="-122"/>
              </a:rPr>
              <a:t>⋯,T</a:t>
            </a:r>
            <a:r>
              <a:rPr lang="en-US" altLang="x-none" sz="2800" b="1" baseline="-18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转换而成的二叉树</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3" name="矩形 392193"/>
          <p:cNvSpPr/>
          <p:nvPr/>
        </p:nvSpPr>
        <p:spPr>
          <a:xfrm>
            <a:off x="1676400" y="152400"/>
            <a:ext cx="8839200" cy="3132138"/>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转换步骤</a:t>
            </a:r>
            <a:r>
              <a:rPr lang="zh-CN" altLang="en-US" sz="3200" dirty="0">
                <a:latin typeface="Times New Roman" panose="02020603050405020304" pitchFamily="2" charset="0"/>
                <a:ea typeface="宋体" panose="02010600030101010101" pitchFamily="2" charset="-122"/>
              </a:rPr>
              <a:t>：</a:t>
            </a:r>
            <a:r>
              <a:rPr lang="zh-CN" altLang="en-US" sz="2800" dirty="0">
                <a:latin typeface="Times New Roman" panose="02020603050405020304" pitchFamily="2" charset="0"/>
                <a:ea typeface="宋体" panose="02010600030101010101" pitchFamily="2" charset="-122"/>
              </a:rPr>
              <a:t> </a:t>
            </a:r>
            <a:endParaRPr lang="zh-CN" altLang="en-US" sz="2800"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①   将</a:t>
            </a:r>
            <a:r>
              <a:rPr lang="en-US" altLang="x-none" sz="2800" b="1" dirty="0">
                <a:latin typeface="Times New Roman" panose="02020603050405020304" pitchFamily="2" charset="0"/>
                <a:ea typeface="宋体" panose="02010600030101010101" pitchFamily="2" charset="-122"/>
              </a:rPr>
              <a:t>F={T</a:t>
            </a:r>
            <a:r>
              <a:rPr lang="en-US" altLang="x-none" sz="2800" b="1" baseline="-18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 T</a:t>
            </a:r>
            <a:r>
              <a:rPr lang="en-US" altLang="x-none" sz="2800" b="1" baseline="-18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Arial Unicode MS" panose="020B0604020202020204" charset="-122"/>
              </a:rPr>
              <a:t>⋯,T</a:t>
            </a:r>
            <a:r>
              <a:rPr lang="en-US" altLang="x-none" sz="2800" b="1" baseline="-18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中的每棵树转换成二叉树</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②  按给出的森林中树的次序，从最后一棵二叉树开始，每棵二叉树作为前一棵二叉树的根结点的右子树，依次类推，则第一棵树的根结点就是转换后生成的二叉树的根结点，</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6-21</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346114" name="组合 392194"/>
          <p:cNvGrpSpPr/>
          <p:nvPr/>
        </p:nvGrpSpPr>
        <p:grpSpPr>
          <a:xfrm>
            <a:off x="1828800" y="3200400"/>
            <a:ext cx="8515350" cy="3468688"/>
            <a:chOff x="0" y="0"/>
            <a:chExt cx="5364" cy="2185"/>
          </a:xfrm>
        </p:grpSpPr>
        <p:grpSp>
          <p:nvGrpSpPr>
            <p:cNvPr id="346115" name="组合 392195"/>
            <p:cNvGrpSpPr/>
            <p:nvPr/>
          </p:nvGrpSpPr>
          <p:grpSpPr>
            <a:xfrm>
              <a:off x="0" y="416"/>
              <a:ext cx="1681" cy="1469"/>
              <a:chOff x="0" y="0"/>
              <a:chExt cx="1681" cy="1469"/>
            </a:xfrm>
          </p:grpSpPr>
          <p:grpSp>
            <p:nvGrpSpPr>
              <p:cNvPr id="346116" name="组合 392196"/>
              <p:cNvGrpSpPr/>
              <p:nvPr/>
            </p:nvGrpSpPr>
            <p:grpSpPr>
              <a:xfrm>
                <a:off x="0" y="0"/>
                <a:ext cx="665" cy="1115"/>
                <a:chOff x="0" y="0"/>
                <a:chExt cx="665" cy="1115"/>
              </a:xfrm>
            </p:grpSpPr>
            <p:sp>
              <p:nvSpPr>
                <p:cNvPr id="346117" name="椭圆 392197"/>
                <p:cNvSpPr/>
                <p:nvPr/>
              </p:nvSpPr>
              <p:spPr>
                <a:xfrm>
                  <a:off x="241"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6118" name="椭圆 392198"/>
                <p:cNvSpPr/>
                <p:nvPr/>
              </p:nvSpPr>
              <p:spPr>
                <a:xfrm>
                  <a:off x="416"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6119" name="椭圆 392199"/>
                <p:cNvSpPr/>
                <p:nvPr/>
              </p:nvSpPr>
              <p:spPr>
                <a:xfrm>
                  <a:off x="0"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6120" name="椭圆 392200"/>
                <p:cNvSpPr/>
                <p:nvPr/>
              </p:nvSpPr>
              <p:spPr>
                <a:xfrm>
                  <a:off x="409" y="88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6121" name="直接连接符 392201"/>
                <p:cNvSpPr/>
                <p:nvPr/>
              </p:nvSpPr>
              <p:spPr>
                <a:xfrm flipH="1">
                  <a:off x="129" y="208"/>
                  <a:ext cx="159" cy="227"/>
                </a:xfrm>
                <a:prstGeom prst="line">
                  <a:avLst/>
                </a:prstGeom>
                <a:ln w="9525" cap="flat" cmpd="sng">
                  <a:solidFill>
                    <a:schemeClr val="tx1"/>
                  </a:solidFill>
                  <a:prstDash val="solid"/>
                  <a:round/>
                  <a:headEnd type="none" w="med" len="med"/>
                  <a:tailEnd type="none" w="med" len="med"/>
                </a:ln>
              </p:spPr>
            </p:sp>
            <p:sp>
              <p:nvSpPr>
                <p:cNvPr id="346122" name="直接连接符 392202"/>
                <p:cNvSpPr/>
                <p:nvPr/>
              </p:nvSpPr>
              <p:spPr>
                <a:xfrm>
                  <a:off x="417" y="208"/>
                  <a:ext cx="136" cy="227"/>
                </a:xfrm>
                <a:prstGeom prst="line">
                  <a:avLst/>
                </a:prstGeom>
                <a:ln w="9525" cap="flat" cmpd="sng">
                  <a:solidFill>
                    <a:schemeClr val="tx1"/>
                  </a:solidFill>
                  <a:prstDash val="solid"/>
                  <a:round/>
                  <a:headEnd type="none" w="med" len="med"/>
                  <a:tailEnd type="none" w="med" len="med"/>
                </a:ln>
              </p:spPr>
            </p:sp>
            <p:sp>
              <p:nvSpPr>
                <p:cNvPr id="346123" name="直接连接符 392203"/>
                <p:cNvSpPr/>
                <p:nvPr/>
              </p:nvSpPr>
              <p:spPr>
                <a:xfrm>
                  <a:off x="537" y="664"/>
                  <a:ext cx="0" cy="227"/>
                </a:xfrm>
                <a:prstGeom prst="line">
                  <a:avLst/>
                </a:prstGeom>
                <a:ln w="9525" cap="flat" cmpd="sng">
                  <a:solidFill>
                    <a:schemeClr val="tx1"/>
                  </a:solidFill>
                  <a:prstDash val="solid"/>
                  <a:round/>
                  <a:headEnd type="none" w="med" len="med"/>
                  <a:tailEnd type="none" w="med" len="med"/>
                </a:ln>
              </p:spPr>
            </p:sp>
          </p:grpSp>
          <p:grpSp>
            <p:nvGrpSpPr>
              <p:cNvPr id="346124" name="组合 392204"/>
              <p:cNvGrpSpPr/>
              <p:nvPr/>
            </p:nvGrpSpPr>
            <p:grpSpPr>
              <a:xfrm>
                <a:off x="793" y="37"/>
                <a:ext cx="888" cy="1115"/>
                <a:chOff x="0" y="0"/>
                <a:chExt cx="888" cy="1115"/>
              </a:xfrm>
            </p:grpSpPr>
            <p:sp>
              <p:nvSpPr>
                <p:cNvPr id="346125" name="椭圆 392205"/>
                <p:cNvSpPr/>
                <p:nvPr/>
              </p:nvSpPr>
              <p:spPr>
                <a:xfrm>
                  <a:off x="353"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6126" name="椭圆 392206"/>
                <p:cNvSpPr/>
                <p:nvPr/>
              </p:nvSpPr>
              <p:spPr>
                <a:xfrm>
                  <a:off x="639" y="456"/>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M</a:t>
                  </a:r>
                  <a:endParaRPr lang="en-US" altLang="x-none" sz="2400" dirty="0">
                    <a:latin typeface="Times New Roman" panose="02020603050405020304" pitchFamily="2" charset="0"/>
                    <a:ea typeface="宋体" panose="02010600030101010101" pitchFamily="2" charset="-122"/>
                  </a:endParaRPr>
                </a:p>
              </p:txBody>
            </p:sp>
            <p:sp>
              <p:nvSpPr>
                <p:cNvPr id="346127" name="椭圆 392207"/>
                <p:cNvSpPr/>
                <p:nvPr/>
              </p:nvSpPr>
              <p:spPr>
                <a:xfrm>
                  <a:off x="16"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a:t>
                  </a:r>
                  <a:endParaRPr lang="en-US" altLang="x-none" sz="2400" dirty="0">
                    <a:latin typeface="Times New Roman" panose="02020603050405020304" pitchFamily="2" charset="0"/>
                    <a:ea typeface="宋体" panose="02010600030101010101" pitchFamily="2" charset="-122"/>
                  </a:endParaRPr>
                </a:p>
              </p:txBody>
            </p:sp>
            <p:sp>
              <p:nvSpPr>
                <p:cNvPr id="346128" name="椭圆 392208"/>
                <p:cNvSpPr/>
                <p:nvPr/>
              </p:nvSpPr>
              <p:spPr>
                <a:xfrm>
                  <a:off x="0" y="88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46129" name="直接连接符 392209"/>
                <p:cNvSpPr/>
                <p:nvPr/>
              </p:nvSpPr>
              <p:spPr>
                <a:xfrm flipH="1">
                  <a:off x="169" y="200"/>
                  <a:ext cx="227" cy="249"/>
                </a:xfrm>
                <a:prstGeom prst="line">
                  <a:avLst/>
                </a:prstGeom>
                <a:ln w="9525" cap="flat" cmpd="sng">
                  <a:solidFill>
                    <a:schemeClr val="tx1"/>
                  </a:solidFill>
                  <a:prstDash val="solid"/>
                  <a:round/>
                  <a:headEnd type="none" w="med" len="med"/>
                  <a:tailEnd type="none" w="med" len="med"/>
                </a:ln>
              </p:spPr>
            </p:sp>
            <p:sp>
              <p:nvSpPr>
                <p:cNvPr id="346130" name="直接连接符 392210"/>
                <p:cNvSpPr/>
                <p:nvPr/>
              </p:nvSpPr>
              <p:spPr>
                <a:xfrm>
                  <a:off x="545" y="200"/>
                  <a:ext cx="227" cy="249"/>
                </a:xfrm>
                <a:prstGeom prst="line">
                  <a:avLst/>
                </a:prstGeom>
                <a:ln w="9525" cap="flat" cmpd="sng">
                  <a:solidFill>
                    <a:schemeClr val="tx1"/>
                  </a:solidFill>
                  <a:prstDash val="solid"/>
                  <a:round/>
                  <a:headEnd type="none" w="med" len="med"/>
                  <a:tailEnd type="none" w="med" len="med"/>
                </a:ln>
              </p:spPr>
            </p:sp>
            <p:sp>
              <p:nvSpPr>
                <p:cNvPr id="346131" name="直接连接符 392211"/>
                <p:cNvSpPr/>
                <p:nvPr/>
              </p:nvSpPr>
              <p:spPr>
                <a:xfrm>
                  <a:off x="128" y="664"/>
                  <a:ext cx="0" cy="227"/>
                </a:xfrm>
                <a:prstGeom prst="line">
                  <a:avLst/>
                </a:prstGeom>
                <a:ln w="9525" cap="flat" cmpd="sng">
                  <a:solidFill>
                    <a:schemeClr val="tx1"/>
                  </a:solidFill>
                  <a:prstDash val="solid"/>
                  <a:round/>
                  <a:headEnd type="none" w="med" len="med"/>
                  <a:tailEnd type="none" w="med" len="med"/>
                </a:ln>
              </p:spPr>
            </p:sp>
            <p:sp>
              <p:nvSpPr>
                <p:cNvPr id="346132" name="椭圆 392212"/>
                <p:cNvSpPr/>
                <p:nvPr/>
              </p:nvSpPr>
              <p:spPr>
                <a:xfrm>
                  <a:off x="328" y="44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p:txBody>
            </p:sp>
            <p:sp>
              <p:nvSpPr>
                <p:cNvPr id="346133" name="直接连接符 392213"/>
                <p:cNvSpPr/>
                <p:nvPr/>
              </p:nvSpPr>
              <p:spPr>
                <a:xfrm>
                  <a:off x="464" y="227"/>
                  <a:ext cx="0" cy="227"/>
                </a:xfrm>
                <a:prstGeom prst="line">
                  <a:avLst/>
                </a:prstGeom>
                <a:ln w="9525" cap="flat" cmpd="sng">
                  <a:solidFill>
                    <a:schemeClr val="tx1"/>
                  </a:solidFill>
                  <a:prstDash val="solid"/>
                  <a:round/>
                  <a:headEnd type="none" w="med" len="med"/>
                  <a:tailEnd type="none" w="med" len="med"/>
                </a:ln>
              </p:spPr>
            </p:sp>
          </p:grpSp>
          <p:sp>
            <p:nvSpPr>
              <p:cNvPr id="346134" name="矩形 392214"/>
              <p:cNvSpPr/>
              <p:nvPr/>
            </p:nvSpPr>
            <p:spPr>
              <a:xfrm>
                <a:off x="361" y="1242"/>
                <a:ext cx="680"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森林</a:t>
                </a:r>
                <a:endParaRPr lang="zh-CN" altLang="en-US" sz="2000" b="1" dirty="0">
                  <a:latin typeface="Times New Roman" panose="02020603050405020304" pitchFamily="2" charset="0"/>
                  <a:ea typeface="宋体" panose="02010600030101010101" pitchFamily="2" charset="-122"/>
                </a:endParaRPr>
              </a:p>
            </p:txBody>
          </p:sp>
        </p:grpSp>
        <p:sp>
          <p:nvSpPr>
            <p:cNvPr id="346135" name="矩形 392215"/>
            <p:cNvSpPr/>
            <p:nvPr/>
          </p:nvSpPr>
          <p:spPr>
            <a:xfrm>
              <a:off x="1584" y="1958"/>
              <a:ext cx="2419"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6-21  </a:t>
              </a:r>
              <a:r>
                <a:rPr lang="zh-CN" altLang="en-US" sz="2000" b="1" dirty="0">
                  <a:latin typeface="Times New Roman" panose="02020603050405020304" pitchFamily="2" charset="0"/>
                  <a:ea typeface="宋体" panose="02010600030101010101" pitchFamily="2" charset="-122"/>
                </a:rPr>
                <a:t>森林转换成二叉树的过程</a:t>
              </a:r>
              <a:endParaRPr lang="zh-CN" altLang="en-US" sz="2000" b="1" dirty="0">
                <a:latin typeface="Times New Roman" panose="02020603050405020304" pitchFamily="2" charset="0"/>
                <a:ea typeface="宋体" panose="02010600030101010101" pitchFamily="2" charset="-122"/>
              </a:endParaRPr>
            </a:p>
          </p:txBody>
        </p:sp>
        <p:grpSp>
          <p:nvGrpSpPr>
            <p:cNvPr id="346136" name="组合 392216"/>
            <p:cNvGrpSpPr/>
            <p:nvPr/>
          </p:nvGrpSpPr>
          <p:grpSpPr>
            <a:xfrm>
              <a:off x="1871" y="150"/>
              <a:ext cx="1673" cy="1767"/>
              <a:chOff x="0" y="0"/>
              <a:chExt cx="1673" cy="1767"/>
            </a:xfrm>
          </p:grpSpPr>
          <p:sp>
            <p:nvSpPr>
              <p:cNvPr id="346137" name="矩形 392217"/>
              <p:cNvSpPr/>
              <p:nvPr/>
            </p:nvSpPr>
            <p:spPr>
              <a:xfrm>
                <a:off x="177" y="1359"/>
                <a:ext cx="1360" cy="408"/>
              </a:xfrm>
              <a:prstGeom prst="rect">
                <a:avLst/>
              </a:prstGeom>
              <a:noFill/>
              <a:ln w="9525">
                <a:noFill/>
              </a:ln>
            </p:spPr>
            <p:txBody>
              <a:bodyPr wrap="none" anchor="ctr"/>
              <a:p>
                <a:pPr marL="457200" indent="-457200"/>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森林中每棵树</a:t>
                </a:r>
                <a:endParaRPr lang="zh-CN" altLang="en-US" sz="2000" b="1" dirty="0">
                  <a:latin typeface="Times New Roman" panose="02020603050405020304" pitchFamily="2" charset="0"/>
                  <a:ea typeface="宋体" panose="02010600030101010101" pitchFamily="2" charset="-122"/>
                </a:endParaRPr>
              </a:p>
              <a:p>
                <a:pPr marL="457200" indent="-457200"/>
                <a:r>
                  <a:rPr lang="zh-CN" altLang="en-US" sz="2000" b="1" dirty="0">
                    <a:latin typeface="Times New Roman" panose="02020603050405020304" pitchFamily="2" charset="0"/>
                    <a:ea typeface="宋体" panose="02010600030101010101" pitchFamily="2" charset="-122"/>
                  </a:rPr>
                  <a:t>       对应的二叉树</a:t>
                </a:r>
                <a:endParaRPr lang="zh-CN" altLang="en-US" sz="2000" b="1" dirty="0">
                  <a:latin typeface="Times New Roman" panose="02020603050405020304" pitchFamily="2" charset="0"/>
                  <a:ea typeface="宋体" panose="02010600030101010101" pitchFamily="2" charset="-122"/>
                </a:endParaRPr>
              </a:p>
            </p:txBody>
          </p:sp>
          <p:grpSp>
            <p:nvGrpSpPr>
              <p:cNvPr id="346138" name="组合 392218"/>
              <p:cNvGrpSpPr/>
              <p:nvPr/>
            </p:nvGrpSpPr>
            <p:grpSpPr>
              <a:xfrm>
                <a:off x="0" y="0"/>
                <a:ext cx="1673" cy="1309"/>
                <a:chOff x="0" y="0"/>
                <a:chExt cx="1673" cy="1309"/>
              </a:xfrm>
            </p:grpSpPr>
            <p:grpSp>
              <p:nvGrpSpPr>
                <p:cNvPr id="346139" name="组合 392219"/>
                <p:cNvGrpSpPr/>
                <p:nvPr/>
              </p:nvGrpSpPr>
              <p:grpSpPr>
                <a:xfrm>
                  <a:off x="0" y="0"/>
                  <a:ext cx="537" cy="1264"/>
                  <a:chOff x="0" y="0"/>
                  <a:chExt cx="537" cy="1264"/>
                </a:xfrm>
              </p:grpSpPr>
              <p:sp>
                <p:nvSpPr>
                  <p:cNvPr id="346140" name="椭圆 392220"/>
                  <p:cNvSpPr/>
                  <p:nvPr/>
                </p:nvSpPr>
                <p:spPr>
                  <a:xfrm>
                    <a:off x="248"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6141" name="椭圆 392221"/>
                  <p:cNvSpPr/>
                  <p:nvPr/>
                </p:nvSpPr>
                <p:spPr>
                  <a:xfrm>
                    <a:off x="0" y="34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6142" name="椭圆 392222"/>
                  <p:cNvSpPr/>
                  <p:nvPr/>
                </p:nvSpPr>
                <p:spPr>
                  <a:xfrm>
                    <a:off x="288" y="677"/>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6143" name="直接连接符 392223"/>
                  <p:cNvSpPr/>
                  <p:nvPr/>
                </p:nvSpPr>
                <p:spPr>
                  <a:xfrm flipH="1">
                    <a:off x="158" y="192"/>
                    <a:ext cx="127" cy="152"/>
                  </a:xfrm>
                  <a:prstGeom prst="line">
                    <a:avLst/>
                  </a:prstGeom>
                  <a:ln w="9525" cap="flat" cmpd="sng">
                    <a:solidFill>
                      <a:schemeClr val="tx1"/>
                    </a:solidFill>
                    <a:prstDash val="solid"/>
                    <a:round/>
                    <a:headEnd type="none" w="med" len="med"/>
                    <a:tailEnd type="none" w="med" len="med"/>
                  </a:ln>
                </p:spPr>
              </p:sp>
              <p:sp>
                <p:nvSpPr>
                  <p:cNvPr id="346144" name="直接连接符 392224"/>
                  <p:cNvSpPr/>
                  <p:nvPr/>
                </p:nvSpPr>
                <p:spPr>
                  <a:xfrm>
                    <a:off x="224" y="536"/>
                    <a:ext cx="139" cy="139"/>
                  </a:xfrm>
                  <a:prstGeom prst="line">
                    <a:avLst/>
                  </a:prstGeom>
                  <a:ln w="9525" cap="flat" cmpd="sng">
                    <a:solidFill>
                      <a:schemeClr val="tx1"/>
                    </a:solidFill>
                    <a:prstDash val="solid"/>
                    <a:round/>
                    <a:headEnd type="none" w="med" len="med"/>
                    <a:tailEnd type="none" w="med" len="med"/>
                  </a:ln>
                </p:spPr>
              </p:sp>
              <p:sp>
                <p:nvSpPr>
                  <p:cNvPr id="346145" name="椭圆 392225"/>
                  <p:cNvSpPr/>
                  <p:nvPr/>
                </p:nvSpPr>
                <p:spPr>
                  <a:xfrm>
                    <a:off x="32" y="1037"/>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6146" name="直接连接符 392226"/>
                  <p:cNvSpPr/>
                  <p:nvPr/>
                </p:nvSpPr>
                <p:spPr>
                  <a:xfrm flipH="1">
                    <a:off x="182" y="877"/>
                    <a:ext cx="159" cy="158"/>
                  </a:xfrm>
                  <a:prstGeom prst="line">
                    <a:avLst/>
                  </a:prstGeom>
                  <a:ln w="9525" cap="flat" cmpd="sng">
                    <a:solidFill>
                      <a:schemeClr val="tx1"/>
                    </a:solidFill>
                    <a:prstDash val="solid"/>
                    <a:round/>
                    <a:headEnd type="none" w="med" len="med"/>
                    <a:tailEnd type="none" w="med" len="med"/>
                  </a:ln>
                </p:spPr>
              </p:sp>
            </p:grpSp>
            <p:grpSp>
              <p:nvGrpSpPr>
                <p:cNvPr id="346147" name="组合 392227"/>
                <p:cNvGrpSpPr/>
                <p:nvPr/>
              </p:nvGrpSpPr>
              <p:grpSpPr>
                <a:xfrm>
                  <a:off x="657" y="39"/>
                  <a:ext cx="1016" cy="1270"/>
                  <a:chOff x="0" y="0"/>
                  <a:chExt cx="1016" cy="1270"/>
                </a:xfrm>
              </p:grpSpPr>
              <p:sp>
                <p:nvSpPr>
                  <p:cNvPr id="346148" name="椭圆 392228"/>
                  <p:cNvSpPr/>
                  <p:nvPr/>
                </p:nvSpPr>
                <p:spPr>
                  <a:xfrm>
                    <a:off x="503"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6149" name="椭圆 392229"/>
                  <p:cNvSpPr/>
                  <p:nvPr/>
                </p:nvSpPr>
                <p:spPr>
                  <a:xfrm>
                    <a:off x="255" y="34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a:t>
                    </a:r>
                    <a:endParaRPr lang="en-US" altLang="x-none" sz="2400" dirty="0">
                      <a:latin typeface="Times New Roman" panose="02020603050405020304" pitchFamily="2" charset="0"/>
                      <a:ea typeface="宋体" panose="02010600030101010101" pitchFamily="2" charset="-122"/>
                    </a:endParaRPr>
                  </a:p>
                </p:txBody>
              </p:sp>
              <p:sp>
                <p:nvSpPr>
                  <p:cNvPr id="346150" name="椭圆 392230"/>
                  <p:cNvSpPr/>
                  <p:nvPr/>
                </p:nvSpPr>
                <p:spPr>
                  <a:xfrm>
                    <a:off x="519" y="693"/>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p:txBody>
              </p:sp>
              <p:sp>
                <p:nvSpPr>
                  <p:cNvPr id="346151" name="直接连接符 392231"/>
                  <p:cNvSpPr/>
                  <p:nvPr/>
                </p:nvSpPr>
                <p:spPr>
                  <a:xfrm>
                    <a:off x="432" y="552"/>
                    <a:ext cx="150" cy="152"/>
                  </a:xfrm>
                  <a:prstGeom prst="line">
                    <a:avLst/>
                  </a:prstGeom>
                  <a:ln w="9525" cap="flat" cmpd="sng">
                    <a:solidFill>
                      <a:schemeClr val="tx1"/>
                    </a:solidFill>
                    <a:prstDash val="solid"/>
                    <a:round/>
                    <a:headEnd type="none" w="med" len="med"/>
                    <a:tailEnd type="none" w="med" len="med"/>
                  </a:ln>
                </p:spPr>
              </p:sp>
              <p:sp>
                <p:nvSpPr>
                  <p:cNvPr id="346152" name="椭圆 392232"/>
                  <p:cNvSpPr/>
                  <p:nvPr/>
                </p:nvSpPr>
                <p:spPr>
                  <a:xfrm>
                    <a:off x="0" y="70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46153" name="直接连接符 392233"/>
                  <p:cNvSpPr/>
                  <p:nvPr/>
                </p:nvSpPr>
                <p:spPr>
                  <a:xfrm flipH="1">
                    <a:off x="160" y="552"/>
                    <a:ext cx="141" cy="152"/>
                  </a:xfrm>
                  <a:prstGeom prst="line">
                    <a:avLst/>
                  </a:prstGeom>
                  <a:ln w="9525" cap="flat" cmpd="sng">
                    <a:solidFill>
                      <a:schemeClr val="tx1"/>
                    </a:solidFill>
                    <a:prstDash val="solid"/>
                    <a:round/>
                    <a:headEnd type="none" w="med" len="med"/>
                    <a:tailEnd type="none" w="med" len="med"/>
                  </a:ln>
                </p:spPr>
              </p:sp>
              <p:sp>
                <p:nvSpPr>
                  <p:cNvPr id="346154" name="椭圆 392234"/>
                  <p:cNvSpPr/>
                  <p:nvPr/>
                </p:nvSpPr>
                <p:spPr>
                  <a:xfrm>
                    <a:off x="767" y="1043"/>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M</a:t>
                    </a:r>
                    <a:endParaRPr lang="en-US" altLang="x-none" sz="2400" dirty="0">
                      <a:latin typeface="Times New Roman" panose="02020603050405020304" pitchFamily="2" charset="0"/>
                      <a:ea typeface="宋体" panose="02010600030101010101" pitchFamily="2" charset="-122"/>
                    </a:endParaRPr>
                  </a:p>
                </p:txBody>
              </p:sp>
              <p:sp>
                <p:nvSpPr>
                  <p:cNvPr id="346155" name="直接连接符 392235"/>
                  <p:cNvSpPr/>
                  <p:nvPr/>
                </p:nvSpPr>
                <p:spPr>
                  <a:xfrm>
                    <a:off x="712" y="897"/>
                    <a:ext cx="150" cy="152"/>
                  </a:xfrm>
                  <a:prstGeom prst="line">
                    <a:avLst/>
                  </a:prstGeom>
                  <a:ln w="9525" cap="flat" cmpd="sng">
                    <a:solidFill>
                      <a:schemeClr val="tx1"/>
                    </a:solidFill>
                    <a:prstDash val="solid"/>
                    <a:round/>
                    <a:headEnd type="none" w="med" len="med"/>
                    <a:tailEnd type="none" w="med" len="med"/>
                  </a:ln>
                </p:spPr>
              </p:sp>
              <p:sp>
                <p:nvSpPr>
                  <p:cNvPr id="346156" name="直接连接符 392236"/>
                  <p:cNvSpPr/>
                  <p:nvPr/>
                </p:nvSpPr>
                <p:spPr>
                  <a:xfrm flipH="1">
                    <a:off x="414" y="197"/>
                    <a:ext cx="141" cy="152"/>
                  </a:xfrm>
                  <a:prstGeom prst="line">
                    <a:avLst/>
                  </a:prstGeom>
                  <a:ln w="9525" cap="flat" cmpd="sng">
                    <a:solidFill>
                      <a:schemeClr val="tx1"/>
                    </a:solidFill>
                    <a:prstDash val="solid"/>
                    <a:round/>
                    <a:headEnd type="none" w="med" len="med"/>
                    <a:tailEnd type="none" w="med" len="med"/>
                  </a:ln>
                </p:spPr>
              </p:sp>
            </p:grpSp>
          </p:grpSp>
        </p:grpSp>
        <p:grpSp>
          <p:nvGrpSpPr>
            <p:cNvPr id="346157" name="组合 392237"/>
            <p:cNvGrpSpPr/>
            <p:nvPr/>
          </p:nvGrpSpPr>
          <p:grpSpPr>
            <a:xfrm>
              <a:off x="3691" y="0"/>
              <a:ext cx="1673" cy="1920"/>
              <a:chOff x="0" y="0"/>
              <a:chExt cx="1673" cy="1920"/>
            </a:xfrm>
          </p:grpSpPr>
          <p:sp>
            <p:nvSpPr>
              <p:cNvPr id="346158" name="矩形 392238"/>
              <p:cNvSpPr/>
              <p:nvPr/>
            </p:nvSpPr>
            <p:spPr>
              <a:xfrm>
                <a:off x="53" y="1693"/>
                <a:ext cx="1587" cy="227"/>
              </a:xfrm>
              <a:prstGeom prst="rect">
                <a:avLst/>
              </a:prstGeom>
              <a:noFill/>
              <a:ln w="9525">
                <a:noFill/>
              </a:ln>
            </p:spPr>
            <p:txBody>
              <a:bodyPr wrap="none" anchor="ctr"/>
              <a:p>
                <a:pPr marL="457200" indent="-457200"/>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森林对应的二叉树</a:t>
                </a:r>
                <a:endParaRPr lang="zh-CN" altLang="en-US" sz="2000" b="1" dirty="0">
                  <a:latin typeface="Times New Roman" panose="02020603050405020304" pitchFamily="2" charset="0"/>
                  <a:ea typeface="宋体" panose="02010600030101010101" pitchFamily="2" charset="-122"/>
                </a:endParaRPr>
              </a:p>
            </p:txBody>
          </p:sp>
          <p:grpSp>
            <p:nvGrpSpPr>
              <p:cNvPr id="346159" name="组合 392239"/>
              <p:cNvGrpSpPr/>
              <p:nvPr/>
            </p:nvGrpSpPr>
            <p:grpSpPr>
              <a:xfrm>
                <a:off x="0" y="0"/>
                <a:ext cx="1673" cy="1641"/>
                <a:chOff x="0" y="0"/>
                <a:chExt cx="1673" cy="1641"/>
              </a:xfrm>
            </p:grpSpPr>
            <p:sp>
              <p:nvSpPr>
                <p:cNvPr id="346160" name="椭圆 392240"/>
                <p:cNvSpPr/>
                <p:nvPr/>
              </p:nvSpPr>
              <p:spPr>
                <a:xfrm>
                  <a:off x="553"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6161" name="椭圆 392241"/>
                <p:cNvSpPr/>
                <p:nvPr/>
              </p:nvSpPr>
              <p:spPr>
                <a:xfrm>
                  <a:off x="0" y="416"/>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6162" name="椭圆 392242"/>
                <p:cNvSpPr/>
                <p:nvPr/>
              </p:nvSpPr>
              <p:spPr>
                <a:xfrm>
                  <a:off x="288" y="749"/>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6163" name="直接连接符 392243"/>
                <p:cNvSpPr/>
                <p:nvPr/>
              </p:nvSpPr>
              <p:spPr>
                <a:xfrm>
                  <a:off x="224" y="608"/>
                  <a:ext cx="139" cy="139"/>
                </a:xfrm>
                <a:prstGeom prst="line">
                  <a:avLst/>
                </a:prstGeom>
                <a:ln w="9525" cap="flat" cmpd="sng">
                  <a:solidFill>
                    <a:schemeClr val="tx1"/>
                  </a:solidFill>
                  <a:prstDash val="solid"/>
                  <a:round/>
                  <a:headEnd type="none" w="med" len="med"/>
                  <a:tailEnd type="none" w="med" len="med"/>
                </a:ln>
              </p:spPr>
            </p:sp>
            <p:sp>
              <p:nvSpPr>
                <p:cNvPr id="346164" name="椭圆 392244"/>
                <p:cNvSpPr/>
                <p:nvPr/>
              </p:nvSpPr>
              <p:spPr>
                <a:xfrm>
                  <a:off x="32" y="1109"/>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6165" name="直接连接符 392245"/>
                <p:cNvSpPr/>
                <p:nvPr/>
              </p:nvSpPr>
              <p:spPr>
                <a:xfrm flipH="1">
                  <a:off x="182" y="949"/>
                  <a:ext cx="159" cy="158"/>
                </a:xfrm>
                <a:prstGeom prst="line">
                  <a:avLst/>
                </a:prstGeom>
                <a:ln w="9525" cap="flat" cmpd="sng">
                  <a:solidFill>
                    <a:schemeClr val="tx1"/>
                  </a:solidFill>
                  <a:prstDash val="solid"/>
                  <a:round/>
                  <a:headEnd type="none" w="med" len="med"/>
                  <a:tailEnd type="none" w="med" len="med"/>
                </a:ln>
              </p:spPr>
            </p:sp>
            <p:grpSp>
              <p:nvGrpSpPr>
                <p:cNvPr id="346166" name="组合 392246"/>
                <p:cNvGrpSpPr/>
                <p:nvPr/>
              </p:nvGrpSpPr>
              <p:grpSpPr>
                <a:xfrm>
                  <a:off x="657" y="371"/>
                  <a:ext cx="1016" cy="1270"/>
                  <a:chOff x="0" y="0"/>
                  <a:chExt cx="1016" cy="1270"/>
                </a:xfrm>
              </p:grpSpPr>
              <p:sp>
                <p:nvSpPr>
                  <p:cNvPr id="346167" name="椭圆 392247"/>
                  <p:cNvSpPr/>
                  <p:nvPr/>
                </p:nvSpPr>
                <p:spPr>
                  <a:xfrm>
                    <a:off x="503"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6168" name="椭圆 392248"/>
                  <p:cNvSpPr/>
                  <p:nvPr/>
                </p:nvSpPr>
                <p:spPr>
                  <a:xfrm>
                    <a:off x="255" y="34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a:t>
                    </a:r>
                    <a:endParaRPr lang="en-US" altLang="x-none" sz="2400" dirty="0">
                      <a:latin typeface="Times New Roman" panose="02020603050405020304" pitchFamily="2" charset="0"/>
                      <a:ea typeface="宋体" panose="02010600030101010101" pitchFamily="2" charset="-122"/>
                    </a:endParaRPr>
                  </a:p>
                </p:txBody>
              </p:sp>
              <p:sp>
                <p:nvSpPr>
                  <p:cNvPr id="346169" name="椭圆 392249"/>
                  <p:cNvSpPr/>
                  <p:nvPr/>
                </p:nvSpPr>
                <p:spPr>
                  <a:xfrm>
                    <a:off x="519" y="693"/>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p:txBody>
              </p:sp>
              <p:sp>
                <p:nvSpPr>
                  <p:cNvPr id="346170" name="直接连接符 392250"/>
                  <p:cNvSpPr/>
                  <p:nvPr/>
                </p:nvSpPr>
                <p:spPr>
                  <a:xfrm>
                    <a:off x="432" y="552"/>
                    <a:ext cx="150" cy="152"/>
                  </a:xfrm>
                  <a:prstGeom prst="line">
                    <a:avLst/>
                  </a:prstGeom>
                  <a:ln w="9525" cap="flat" cmpd="sng">
                    <a:solidFill>
                      <a:schemeClr val="tx1"/>
                    </a:solidFill>
                    <a:prstDash val="solid"/>
                    <a:round/>
                    <a:headEnd type="none" w="med" len="med"/>
                    <a:tailEnd type="none" w="med" len="med"/>
                  </a:ln>
                </p:spPr>
              </p:sp>
              <p:sp>
                <p:nvSpPr>
                  <p:cNvPr id="346171" name="椭圆 392251"/>
                  <p:cNvSpPr/>
                  <p:nvPr/>
                </p:nvSpPr>
                <p:spPr>
                  <a:xfrm>
                    <a:off x="0" y="70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46172" name="直接连接符 392252"/>
                  <p:cNvSpPr/>
                  <p:nvPr/>
                </p:nvSpPr>
                <p:spPr>
                  <a:xfrm flipH="1">
                    <a:off x="160" y="552"/>
                    <a:ext cx="141" cy="152"/>
                  </a:xfrm>
                  <a:prstGeom prst="line">
                    <a:avLst/>
                  </a:prstGeom>
                  <a:ln w="9525" cap="flat" cmpd="sng">
                    <a:solidFill>
                      <a:schemeClr val="tx1"/>
                    </a:solidFill>
                    <a:prstDash val="solid"/>
                    <a:round/>
                    <a:headEnd type="none" w="med" len="med"/>
                    <a:tailEnd type="none" w="med" len="med"/>
                  </a:ln>
                </p:spPr>
              </p:sp>
              <p:sp>
                <p:nvSpPr>
                  <p:cNvPr id="346173" name="椭圆 392253"/>
                  <p:cNvSpPr/>
                  <p:nvPr/>
                </p:nvSpPr>
                <p:spPr>
                  <a:xfrm>
                    <a:off x="767" y="1043"/>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M</a:t>
                    </a:r>
                    <a:endParaRPr lang="en-US" altLang="x-none" sz="2400" dirty="0">
                      <a:latin typeface="Times New Roman" panose="02020603050405020304" pitchFamily="2" charset="0"/>
                      <a:ea typeface="宋体" panose="02010600030101010101" pitchFamily="2" charset="-122"/>
                    </a:endParaRPr>
                  </a:p>
                </p:txBody>
              </p:sp>
              <p:sp>
                <p:nvSpPr>
                  <p:cNvPr id="346174" name="直接连接符 392254"/>
                  <p:cNvSpPr/>
                  <p:nvPr/>
                </p:nvSpPr>
                <p:spPr>
                  <a:xfrm>
                    <a:off x="712" y="897"/>
                    <a:ext cx="150" cy="152"/>
                  </a:xfrm>
                  <a:prstGeom prst="line">
                    <a:avLst/>
                  </a:prstGeom>
                  <a:ln w="9525" cap="flat" cmpd="sng">
                    <a:solidFill>
                      <a:schemeClr val="tx1"/>
                    </a:solidFill>
                    <a:prstDash val="solid"/>
                    <a:round/>
                    <a:headEnd type="none" w="med" len="med"/>
                    <a:tailEnd type="none" w="med" len="med"/>
                  </a:ln>
                </p:spPr>
              </p:sp>
              <p:sp>
                <p:nvSpPr>
                  <p:cNvPr id="346175" name="直接连接符 392255"/>
                  <p:cNvSpPr/>
                  <p:nvPr/>
                </p:nvSpPr>
                <p:spPr>
                  <a:xfrm flipH="1">
                    <a:off x="414" y="197"/>
                    <a:ext cx="141" cy="152"/>
                  </a:xfrm>
                  <a:prstGeom prst="line">
                    <a:avLst/>
                  </a:prstGeom>
                  <a:ln w="9525" cap="flat" cmpd="sng">
                    <a:solidFill>
                      <a:schemeClr val="tx1"/>
                    </a:solidFill>
                    <a:prstDash val="solid"/>
                    <a:round/>
                    <a:headEnd type="none" w="med" len="med"/>
                    <a:tailEnd type="none" w="med" len="med"/>
                  </a:ln>
                </p:spPr>
              </p:sp>
            </p:grpSp>
            <p:sp>
              <p:nvSpPr>
                <p:cNvPr id="346176" name="直接连接符 392256"/>
                <p:cNvSpPr/>
                <p:nvPr/>
              </p:nvSpPr>
              <p:spPr>
                <a:xfrm flipH="1">
                  <a:off x="222" y="189"/>
                  <a:ext cx="363" cy="273"/>
                </a:xfrm>
                <a:prstGeom prst="line">
                  <a:avLst/>
                </a:prstGeom>
                <a:ln w="9525" cap="flat" cmpd="sng">
                  <a:solidFill>
                    <a:schemeClr val="tx1"/>
                  </a:solidFill>
                  <a:prstDash val="solid"/>
                  <a:round/>
                  <a:headEnd type="none" w="med" len="med"/>
                  <a:tailEnd type="none" w="med" len="med"/>
                </a:ln>
              </p:spPr>
            </p:sp>
            <p:sp>
              <p:nvSpPr>
                <p:cNvPr id="346177" name="直接连接符 392257"/>
                <p:cNvSpPr/>
                <p:nvPr/>
              </p:nvSpPr>
              <p:spPr>
                <a:xfrm>
                  <a:off x="774" y="197"/>
                  <a:ext cx="454" cy="182"/>
                </a:xfrm>
                <a:prstGeom prst="line">
                  <a:avLst/>
                </a:prstGeom>
                <a:ln w="9525" cap="flat" cmpd="sng">
                  <a:solidFill>
                    <a:schemeClr val="tx1"/>
                  </a:solidFill>
                  <a:prstDash val="solid"/>
                  <a:round/>
                  <a:headEnd type="none" w="med" len="med"/>
                  <a:tailEnd type="none" w="med" len="med"/>
                </a:ln>
              </p:spPr>
            </p:sp>
          </p:grpSp>
        </p:gr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7137" name="矩形 393217"/>
          <p:cNvSpPr/>
          <p:nvPr/>
        </p:nvSpPr>
        <p:spPr>
          <a:xfrm>
            <a:off x="1676400" y="228600"/>
            <a:ext cx="8839200" cy="6296025"/>
          </a:xfrm>
          <a:prstGeom prst="rect">
            <a:avLst/>
          </a:prstGeom>
          <a:noFill/>
          <a:ln w="9525">
            <a:noFill/>
          </a:ln>
        </p:spPr>
        <p:txBody>
          <a:bodyPr anchor="t"/>
          <a:p>
            <a:pPr>
              <a:lnSpc>
                <a:spcPct val="90000"/>
              </a:lnSpc>
              <a:spcBef>
                <a:spcPct val="20000"/>
              </a:spcBef>
              <a:buClr>
                <a:schemeClr val="accent2"/>
              </a:buClr>
              <a:buSzPct val="80000"/>
              <a:buFont typeface="Wingdings" panose="05000000000000000000" pitchFamily="2" charset="2"/>
              <a:buNone/>
            </a:pPr>
            <a:r>
              <a:rPr lang="en-US" altLang="x-none" sz="4000" b="1" dirty="0">
                <a:solidFill>
                  <a:schemeClr val="tx2"/>
                </a:solidFill>
                <a:latin typeface="Times New Roman" panose="02020603050405020304" pitchFamily="2" charset="0"/>
                <a:ea typeface="宋体" panose="02010600030101010101" pitchFamily="2" charset="-122"/>
              </a:rPr>
              <a:t>4  </a:t>
            </a:r>
            <a:r>
              <a:rPr lang="zh-CN" altLang="en-US" sz="4000" b="1" dirty="0">
                <a:solidFill>
                  <a:schemeClr val="tx2"/>
                </a:solidFill>
                <a:latin typeface="Times New Roman" panose="02020603050405020304" pitchFamily="2" charset="0"/>
                <a:ea typeface="楷体_GB2312" pitchFamily="1" charset="-122"/>
              </a:rPr>
              <a:t>二叉树转换成森林</a:t>
            </a:r>
            <a:endParaRPr lang="zh-CN" altLang="en-US" sz="4000" b="1" dirty="0">
              <a:solidFill>
                <a:schemeClr val="tx2"/>
              </a:solidFill>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B=(root</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LB</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RB)</a:t>
            </a:r>
            <a:r>
              <a:rPr lang="zh-CN" altLang="en-US" sz="2800" b="1" dirty="0">
                <a:latin typeface="Times New Roman" panose="02020603050405020304" pitchFamily="2" charset="0"/>
                <a:ea typeface="宋体" panose="02010600030101010101" pitchFamily="2" charset="-122"/>
              </a:rPr>
              <a:t>是一棵二叉树，则可以将其转换成由若干棵树构成的森林：</a:t>
            </a:r>
            <a:r>
              <a:rPr lang="en-US" altLang="x-none" sz="2800" b="1" dirty="0">
                <a:latin typeface="Times New Roman" panose="02020603050405020304" pitchFamily="2" charset="0"/>
                <a:ea typeface="宋体" panose="02010600030101010101" pitchFamily="2" charset="-122"/>
              </a:rPr>
              <a:t>F={T</a:t>
            </a:r>
            <a:r>
              <a:rPr lang="en-US" altLang="x-none" sz="2800" b="1" baseline="-18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 T</a:t>
            </a:r>
            <a:r>
              <a:rPr lang="en-US" altLang="x-none" sz="2800" b="1" baseline="-18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Arial Unicode MS" panose="020B0604020202020204" charset="-122"/>
              </a:rPr>
              <a:t>⋯,T</a:t>
            </a:r>
            <a:r>
              <a:rPr lang="en-US" altLang="x-none" sz="2800" b="1" baseline="-18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转换算法</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①  若</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是空树，则</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为空</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②  若</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非空，则</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中第一棵树</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的根</a:t>
            </a:r>
            <a:r>
              <a:rPr lang="en-US" altLang="x-none" sz="2800" b="1" dirty="0">
                <a:latin typeface="Times New Roman" panose="02020603050405020304" pitchFamily="2" charset="0"/>
                <a:ea typeface="宋体" panose="02010600030101010101" pitchFamily="2" charset="-122"/>
              </a:rPr>
              <a:t>root(T</a:t>
            </a:r>
            <a:r>
              <a:rPr lang="en-US" altLang="x-none" sz="2800" b="1" baseline="-18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就是二叉树的根</a:t>
            </a:r>
            <a:r>
              <a:rPr lang="en-US" altLang="x-none" sz="2800" b="1" dirty="0">
                <a:latin typeface="Times New Roman" panose="02020603050405020304" pitchFamily="2" charset="0"/>
                <a:ea typeface="宋体" panose="02010600030101010101" pitchFamily="2" charset="-122"/>
              </a:rPr>
              <a:t>root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中根结点的子森林</a:t>
            </a:r>
            <a:r>
              <a:rPr lang="en-US" altLang="x-none" sz="2800" b="1" dirty="0">
                <a:latin typeface="Times New Roman" panose="02020603050405020304" pitchFamily="2" charset="0"/>
                <a:ea typeface="宋体" panose="02010600030101010101" pitchFamily="2" charset="-122"/>
              </a:rPr>
              <a:t>F</a:t>
            </a:r>
            <a:r>
              <a:rPr lang="en-US" altLang="x-none" sz="2800" b="1" baseline="-18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是由树</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的左子树</a:t>
            </a:r>
            <a:r>
              <a:rPr lang="en-US" altLang="x-none" sz="2800" b="1" dirty="0">
                <a:latin typeface="Times New Roman" panose="02020603050405020304" pitchFamily="2" charset="0"/>
                <a:ea typeface="宋体" panose="02010600030101010101" pitchFamily="2" charset="-122"/>
              </a:rPr>
              <a:t>LB</a:t>
            </a:r>
            <a:r>
              <a:rPr lang="zh-CN" altLang="en-US" sz="2800" b="1" dirty="0">
                <a:latin typeface="Times New Roman" panose="02020603050405020304" pitchFamily="2" charset="0"/>
                <a:ea typeface="宋体" panose="02010600030101010101" pitchFamily="2" charset="-122"/>
              </a:rPr>
              <a:t>转换而成的森林</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中除</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外其余树组成的的森林</a:t>
            </a:r>
            <a:r>
              <a:rPr lang="en-US" altLang="x-none" sz="2800" b="1" dirty="0">
                <a:latin typeface="Times New Roman" panose="02020603050405020304" pitchFamily="2" charset="0"/>
                <a:ea typeface="宋体" panose="02010600030101010101" pitchFamily="2" charset="-122"/>
              </a:rPr>
              <a:t>F’={T</a:t>
            </a:r>
            <a:r>
              <a:rPr lang="en-US" altLang="x-none" sz="2800" b="1" baseline="-18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T</a:t>
            </a:r>
            <a:r>
              <a:rPr lang="en-US" altLang="x-none" sz="2800" b="1" baseline="-18000" dirty="0">
                <a:latin typeface="Times New Roman" panose="02020603050405020304" pitchFamily="2" charset="0"/>
                <a:ea typeface="宋体" panose="02010600030101010101" pitchFamily="2" charset="-122"/>
              </a:rPr>
              <a:t>3</a:t>
            </a:r>
            <a:r>
              <a:rPr lang="en-US" altLang="x-none"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Arial Unicode MS" panose="020B0604020202020204" charset="-122"/>
              </a:rPr>
              <a:t>⋯,T</a:t>
            </a:r>
            <a:r>
              <a:rPr lang="en-US" altLang="x-none" sz="2800" b="1" baseline="-18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是由</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右子树</a:t>
            </a:r>
            <a:r>
              <a:rPr lang="en-US" altLang="x-none" sz="2800" b="1" dirty="0">
                <a:latin typeface="Times New Roman" panose="02020603050405020304" pitchFamily="2" charset="0"/>
                <a:ea typeface="宋体" panose="02010600030101010101" pitchFamily="2" charset="-122"/>
              </a:rPr>
              <a:t>RB</a:t>
            </a:r>
            <a:r>
              <a:rPr lang="zh-CN" altLang="en-US" sz="2800" b="1" dirty="0">
                <a:latin typeface="Times New Roman" panose="02020603050405020304" pitchFamily="2" charset="0"/>
                <a:ea typeface="宋体" panose="02010600030101010101" pitchFamily="2" charset="-122"/>
              </a:rPr>
              <a:t>转换得到的森林</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上述转换规则是递归的</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可以写出其递归算法。以下给出具体的还原步骤。</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61" name="矩形 394241"/>
          <p:cNvSpPr/>
          <p:nvPr/>
        </p:nvSpPr>
        <p:spPr>
          <a:xfrm>
            <a:off x="1676400" y="152400"/>
            <a:ext cx="8839200" cy="3060700"/>
          </a:xfrm>
          <a:prstGeom prst="rect">
            <a:avLst/>
          </a:prstGeom>
          <a:noFill/>
          <a:ln w="9525">
            <a:noFill/>
          </a:ln>
        </p:spPr>
        <p:txBody>
          <a:bodyPr anchor="t"/>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①  </a:t>
            </a:r>
            <a:r>
              <a:rPr lang="zh-CN" altLang="en-US" sz="2800" b="1" dirty="0">
                <a:solidFill>
                  <a:schemeClr val="folHlink"/>
                </a:solidFill>
                <a:latin typeface="Times New Roman" panose="02020603050405020304" pitchFamily="2" charset="0"/>
                <a:ea typeface="宋体" panose="02010600030101010101" pitchFamily="2" charset="-122"/>
              </a:rPr>
              <a:t>去连线</a:t>
            </a:r>
            <a:r>
              <a:rPr lang="zh-CN" altLang="en-US" sz="2800" b="1" dirty="0">
                <a:latin typeface="Times New Roman" panose="02020603050405020304" pitchFamily="2" charset="0"/>
                <a:ea typeface="宋体" panose="02010600030101010101" pitchFamily="2" charset="-122"/>
              </a:rPr>
              <a:t>。将二叉树</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的根结点与其右子结点以及沿右子结点链方向的所有右子结点的连线全部去掉，得到若干棵孤立的二叉树，每一棵就是原来森林</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中的树依次对应的二叉树，</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6-22(b)</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②  </a:t>
            </a:r>
            <a:r>
              <a:rPr lang="zh-CN" altLang="en-US" sz="2800" b="1" dirty="0">
                <a:solidFill>
                  <a:schemeClr val="folHlink"/>
                </a:solidFill>
                <a:latin typeface="Times New Roman" panose="02020603050405020304" pitchFamily="2" charset="0"/>
                <a:ea typeface="宋体" panose="02010600030101010101" pitchFamily="2" charset="-122"/>
              </a:rPr>
              <a:t>二叉树的还原</a:t>
            </a:r>
            <a:r>
              <a:rPr lang="zh-CN" altLang="en-US" sz="2800" b="1" dirty="0">
                <a:latin typeface="Times New Roman" panose="02020603050405020304" pitchFamily="2" charset="0"/>
                <a:ea typeface="宋体" panose="02010600030101010101" pitchFamily="2" charset="-122"/>
              </a:rPr>
              <a:t>。将各棵孤立的二叉树按二叉树还原为树的方法还原成一般的树，</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6- 22(c)</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348162" name="组合 394242"/>
          <p:cNvGrpSpPr/>
          <p:nvPr/>
        </p:nvGrpSpPr>
        <p:grpSpPr>
          <a:xfrm>
            <a:off x="1774825" y="3284538"/>
            <a:ext cx="8648700" cy="3095625"/>
            <a:chOff x="0" y="0"/>
            <a:chExt cx="5448" cy="1950"/>
          </a:xfrm>
        </p:grpSpPr>
        <p:sp>
          <p:nvSpPr>
            <p:cNvPr id="348163" name="矩形 394243"/>
            <p:cNvSpPr/>
            <p:nvPr/>
          </p:nvSpPr>
          <p:spPr>
            <a:xfrm>
              <a:off x="1487" y="1723"/>
              <a:ext cx="2374"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6-22  </a:t>
              </a:r>
              <a:r>
                <a:rPr lang="zh-CN" altLang="en-US" sz="2000" b="1" dirty="0">
                  <a:latin typeface="Times New Roman" panose="02020603050405020304" pitchFamily="2" charset="0"/>
                  <a:ea typeface="宋体" panose="02010600030101010101" pitchFamily="2" charset="-122"/>
                </a:rPr>
                <a:t>二叉树还原成森林的过程</a:t>
              </a:r>
              <a:endParaRPr lang="zh-CN" altLang="en-US" sz="2000" b="1" dirty="0">
                <a:latin typeface="Times New Roman" panose="02020603050405020304" pitchFamily="2" charset="0"/>
                <a:ea typeface="宋体" panose="02010600030101010101" pitchFamily="2" charset="-122"/>
              </a:endParaRPr>
            </a:p>
          </p:txBody>
        </p:sp>
        <p:grpSp>
          <p:nvGrpSpPr>
            <p:cNvPr id="348164" name="组合 394244"/>
            <p:cNvGrpSpPr/>
            <p:nvPr/>
          </p:nvGrpSpPr>
          <p:grpSpPr>
            <a:xfrm>
              <a:off x="3528" y="144"/>
              <a:ext cx="1920" cy="1390"/>
              <a:chOff x="0" y="0"/>
              <a:chExt cx="1920" cy="1390"/>
            </a:xfrm>
          </p:grpSpPr>
          <p:grpSp>
            <p:nvGrpSpPr>
              <p:cNvPr id="348165" name="组合 394245"/>
              <p:cNvGrpSpPr/>
              <p:nvPr/>
            </p:nvGrpSpPr>
            <p:grpSpPr>
              <a:xfrm>
                <a:off x="0" y="11"/>
                <a:ext cx="665" cy="1115"/>
                <a:chOff x="0" y="0"/>
                <a:chExt cx="665" cy="1115"/>
              </a:xfrm>
            </p:grpSpPr>
            <p:sp>
              <p:nvSpPr>
                <p:cNvPr id="348166" name="椭圆 394246"/>
                <p:cNvSpPr/>
                <p:nvPr/>
              </p:nvSpPr>
              <p:spPr>
                <a:xfrm>
                  <a:off x="241"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8167" name="椭圆 394247"/>
                <p:cNvSpPr/>
                <p:nvPr/>
              </p:nvSpPr>
              <p:spPr>
                <a:xfrm>
                  <a:off x="416"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8168" name="椭圆 394248"/>
                <p:cNvSpPr/>
                <p:nvPr/>
              </p:nvSpPr>
              <p:spPr>
                <a:xfrm>
                  <a:off x="0"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8169" name="椭圆 394249"/>
                <p:cNvSpPr/>
                <p:nvPr/>
              </p:nvSpPr>
              <p:spPr>
                <a:xfrm>
                  <a:off x="409" y="88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8170" name="直接连接符 394250"/>
                <p:cNvSpPr/>
                <p:nvPr/>
              </p:nvSpPr>
              <p:spPr>
                <a:xfrm flipH="1">
                  <a:off x="129" y="208"/>
                  <a:ext cx="159" cy="227"/>
                </a:xfrm>
                <a:prstGeom prst="line">
                  <a:avLst/>
                </a:prstGeom>
                <a:ln w="9525" cap="flat" cmpd="sng">
                  <a:solidFill>
                    <a:schemeClr val="tx1"/>
                  </a:solidFill>
                  <a:prstDash val="solid"/>
                  <a:round/>
                  <a:headEnd type="none" w="med" len="med"/>
                  <a:tailEnd type="none" w="med" len="med"/>
                </a:ln>
              </p:spPr>
            </p:sp>
            <p:sp>
              <p:nvSpPr>
                <p:cNvPr id="348171" name="直接连接符 394251"/>
                <p:cNvSpPr/>
                <p:nvPr/>
              </p:nvSpPr>
              <p:spPr>
                <a:xfrm>
                  <a:off x="417" y="208"/>
                  <a:ext cx="136" cy="227"/>
                </a:xfrm>
                <a:prstGeom prst="line">
                  <a:avLst/>
                </a:prstGeom>
                <a:ln w="9525" cap="flat" cmpd="sng">
                  <a:solidFill>
                    <a:schemeClr val="tx1"/>
                  </a:solidFill>
                  <a:prstDash val="solid"/>
                  <a:round/>
                  <a:headEnd type="none" w="med" len="med"/>
                  <a:tailEnd type="none" w="med" len="med"/>
                </a:ln>
              </p:spPr>
            </p:sp>
            <p:sp>
              <p:nvSpPr>
                <p:cNvPr id="348172" name="直接连接符 394252"/>
                <p:cNvSpPr/>
                <p:nvPr/>
              </p:nvSpPr>
              <p:spPr>
                <a:xfrm>
                  <a:off x="537" y="664"/>
                  <a:ext cx="0" cy="227"/>
                </a:xfrm>
                <a:prstGeom prst="line">
                  <a:avLst/>
                </a:prstGeom>
                <a:ln w="9525" cap="flat" cmpd="sng">
                  <a:solidFill>
                    <a:schemeClr val="tx1"/>
                  </a:solidFill>
                  <a:prstDash val="solid"/>
                  <a:round/>
                  <a:headEnd type="none" w="med" len="med"/>
                  <a:tailEnd type="none" w="med" len="med"/>
                </a:ln>
              </p:spPr>
            </p:sp>
          </p:grpSp>
          <p:sp>
            <p:nvSpPr>
              <p:cNvPr id="348173" name="椭圆 394253"/>
              <p:cNvSpPr/>
              <p:nvPr/>
            </p:nvSpPr>
            <p:spPr>
              <a:xfrm>
                <a:off x="1671" y="11"/>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M</a:t>
                </a:r>
                <a:endParaRPr lang="en-US" altLang="x-none" sz="2400" dirty="0">
                  <a:latin typeface="Times New Roman" panose="02020603050405020304" pitchFamily="2" charset="0"/>
                  <a:ea typeface="宋体" panose="02010600030101010101" pitchFamily="2" charset="-122"/>
                </a:endParaRPr>
              </a:p>
            </p:txBody>
          </p:sp>
          <p:grpSp>
            <p:nvGrpSpPr>
              <p:cNvPr id="348174" name="组合 394254"/>
              <p:cNvGrpSpPr/>
              <p:nvPr/>
            </p:nvGrpSpPr>
            <p:grpSpPr>
              <a:xfrm>
                <a:off x="816" y="0"/>
                <a:ext cx="807" cy="1115"/>
                <a:chOff x="0" y="0"/>
                <a:chExt cx="807" cy="1115"/>
              </a:xfrm>
            </p:grpSpPr>
            <p:sp>
              <p:nvSpPr>
                <p:cNvPr id="348175" name="椭圆 394255"/>
                <p:cNvSpPr/>
                <p:nvPr/>
              </p:nvSpPr>
              <p:spPr>
                <a:xfrm>
                  <a:off x="296"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8176" name="椭圆 394256"/>
                <p:cNvSpPr/>
                <p:nvPr/>
              </p:nvSpPr>
              <p:spPr>
                <a:xfrm>
                  <a:off x="16"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a:t>
                  </a:r>
                  <a:endParaRPr lang="en-US" altLang="x-none" sz="2400" dirty="0">
                    <a:latin typeface="Times New Roman" panose="02020603050405020304" pitchFamily="2" charset="0"/>
                    <a:ea typeface="宋体" panose="02010600030101010101" pitchFamily="2" charset="-122"/>
                  </a:endParaRPr>
                </a:p>
              </p:txBody>
            </p:sp>
            <p:sp>
              <p:nvSpPr>
                <p:cNvPr id="348177" name="椭圆 394257"/>
                <p:cNvSpPr/>
                <p:nvPr/>
              </p:nvSpPr>
              <p:spPr>
                <a:xfrm>
                  <a:off x="0" y="88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48178" name="直接连接符 394258"/>
                <p:cNvSpPr/>
                <p:nvPr/>
              </p:nvSpPr>
              <p:spPr>
                <a:xfrm flipH="1">
                  <a:off x="161" y="208"/>
                  <a:ext cx="181" cy="227"/>
                </a:xfrm>
                <a:prstGeom prst="line">
                  <a:avLst/>
                </a:prstGeom>
                <a:ln w="9525" cap="flat" cmpd="sng">
                  <a:solidFill>
                    <a:schemeClr val="tx1"/>
                  </a:solidFill>
                  <a:prstDash val="solid"/>
                  <a:round/>
                  <a:headEnd type="none" w="med" len="med"/>
                  <a:tailEnd type="none" w="med" len="med"/>
                </a:ln>
              </p:spPr>
            </p:sp>
            <p:sp>
              <p:nvSpPr>
                <p:cNvPr id="348179" name="直接连接符 394259"/>
                <p:cNvSpPr/>
                <p:nvPr/>
              </p:nvSpPr>
              <p:spPr>
                <a:xfrm>
                  <a:off x="480" y="208"/>
                  <a:ext cx="181" cy="227"/>
                </a:xfrm>
                <a:prstGeom prst="line">
                  <a:avLst/>
                </a:prstGeom>
                <a:ln w="9525" cap="flat" cmpd="sng">
                  <a:solidFill>
                    <a:schemeClr val="tx1"/>
                  </a:solidFill>
                  <a:prstDash val="solid"/>
                  <a:round/>
                  <a:headEnd type="none" w="med" len="med"/>
                  <a:tailEnd type="none" w="med" len="med"/>
                </a:ln>
              </p:spPr>
            </p:sp>
            <p:sp>
              <p:nvSpPr>
                <p:cNvPr id="348180" name="直接连接符 394260"/>
                <p:cNvSpPr/>
                <p:nvPr/>
              </p:nvSpPr>
              <p:spPr>
                <a:xfrm>
                  <a:off x="128" y="664"/>
                  <a:ext cx="0" cy="227"/>
                </a:xfrm>
                <a:prstGeom prst="line">
                  <a:avLst/>
                </a:prstGeom>
                <a:ln w="9525" cap="flat" cmpd="sng">
                  <a:solidFill>
                    <a:schemeClr val="tx1"/>
                  </a:solidFill>
                  <a:prstDash val="solid"/>
                  <a:round/>
                  <a:headEnd type="none" w="med" len="med"/>
                  <a:tailEnd type="none" w="med" len="med"/>
                </a:ln>
              </p:spPr>
            </p:sp>
            <p:sp>
              <p:nvSpPr>
                <p:cNvPr id="348181" name="椭圆 394261"/>
                <p:cNvSpPr/>
                <p:nvPr/>
              </p:nvSpPr>
              <p:spPr>
                <a:xfrm>
                  <a:off x="558"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p:txBody>
            </p:sp>
          </p:grpSp>
          <p:sp>
            <p:nvSpPr>
              <p:cNvPr id="348182" name="矩形 394262"/>
              <p:cNvSpPr/>
              <p:nvPr/>
            </p:nvSpPr>
            <p:spPr>
              <a:xfrm>
                <a:off x="325" y="1163"/>
                <a:ext cx="1211"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还原成森林</a:t>
                </a:r>
                <a:endParaRPr lang="zh-CN" altLang="en-US" sz="2000" b="1" dirty="0">
                  <a:latin typeface="Times New Roman" panose="02020603050405020304" pitchFamily="2" charset="0"/>
                  <a:ea typeface="宋体" panose="02010600030101010101" pitchFamily="2" charset="-122"/>
                </a:endParaRPr>
              </a:p>
            </p:txBody>
          </p:sp>
        </p:grpSp>
        <p:grpSp>
          <p:nvGrpSpPr>
            <p:cNvPr id="348183" name="组合 394263"/>
            <p:cNvGrpSpPr/>
            <p:nvPr/>
          </p:nvGrpSpPr>
          <p:grpSpPr>
            <a:xfrm>
              <a:off x="0" y="0"/>
              <a:ext cx="1430" cy="1626"/>
              <a:chOff x="0" y="0"/>
              <a:chExt cx="1430" cy="1626"/>
            </a:xfrm>
          </p:grpSpPr>
          <p:sp>
            <p:nvSpPr>
              <p:cNvPr id="348184" name="矩形 394264"/>
              <p:cNvSpPr/>
              <p:nvPr/>
            </p:nvSpPr>
            <p:spPr>
              <a:xfrm>
                <a:off x="294" y="1399"/>
                <a:ext cx="816" cy="227"/>
              </a:xfrm>
              <a:prstGeom prst="rect">
                <a:avLst/>
              </a:prstGeom>
              <a:noFill/>
              <a:ln w="9525">
                <a:noFill/>
              </a:ln>
            </p:spPr>
            <p:txBody>
              <a:bodyPr wrap="none" anchor="ctr"/>
              <a:p>
                <a:pPr marL="457200" indent="-457200"/>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二叉树</a:t>
                </a:r>
                <a:endParaRPr lang="zh-CN" altLang="en-US" sz="2000" b="1" dirty="0">
                  <a:latin typeface="Times New Roman" panose="02020603050405020304" pitchFamily="2" charset="0"/>
                  <a:ea typeface="宋体" panose="02010600030101010101" pitchFamily="2" charset="-122"/>
                </a:endParaRPr>
              </a:p>
            </p:txBody>
          </p:sp>
          <p:grpSp>
            <p:nvGrpSpPr>
              <p:cNvPr id="348185" name="组合 394265"/>
              <p:cNvGrpSpPr/>
              <p:nvPr/>
            </p:nvGrpSpPr>
            <p:grpSpPr>
              <a:xfrm>
                <a:off x="0" y="0"/>
                <a:ext cx="1430" cy="1322"/>
                <a:chOff x="0" y="0"/>
                <a:chExt cx="1430" cy="1322"/>
              </a:xfrm>
            </p:grpSpPr>
            <p:sp>
              <p:nvSpPr>
                <p:cNvPr id="348186" name="椭圆 394266"/>
                <p:cNvSpPr/>
                <p:nvPr/>
              </p:nvSpPr>
              <p:spPr>
                <a:xfrm>
                  <a:off x="489"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8187" name="椭圆 394267"/>
                <p:cNvSpPr/>
                <p:nvPr/>
              </p:nvSpPr>
              <p:spPr>
                <a:xfrm>
                  <a:off x="0" y="35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8188" name="椭圆 394268"/>
                <p:cNvSpPr/>
                <p:nvPr/>
              </p:nvSpPr>
              <p:spPr>
                <a:xfrm>
                  <a:off x="280" y="719"/>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8189" name="直接连接符 394269"/>
                <p:cNvSpPr/>
                <p:nvPr/>
              </p:nvSpPr>
              <p:spPr>
                <a:xfrm flipH="1">
                  <a:off x="217" y="178"/>
                  <a:ext cx="296" cy="209"/>
                </a:xfrm>
                <a:prstGeom prst="line">
                  <a:avLst/>
                </a:prstGeom>
                <a:ln w="9525" cap="flat" cmpd="sng">
                  <a:solidFill>
                    <a:schemeClr val="tx1"/>
                  </a:solidFill>
                  <a:prstDash val="solid"/>
                  <a:round/>
                  <a:headEnd type="none" w="med" len="med"/>
                  <a:tailEnd type="none" w="med" len="med"/>
                </a:ln>
              </p:spPr>
            </p:sp>
            <p:sp>
              <p:nvSpPr>
                <p:cNvPr id="348190" name="直接连接符 394270"/>
                <p:cNvSpPr/>
                <p:nvPr/>
              </p:nvSpPr>
              <p:spPr>
                <a:xfrm>
                  <a:off x="200" y="562"/>
                  <a:ext cx="153" cy="158"/>
                </a:xfrm>
                <a:prstGeom prst="line">
                  <a:avLst/>
                </a:prstGeom>
                <a:ln w="9525" cap="flat" cmpd="sng">
                  <a:solidFill>
                    <a:schemeClr val="tx1"/>
                  </a:solidFill>
                  <a:prstDash val="solid"/>
                  <a:round/>
                  <a:headEnd type="none" w="med" len="med"/>
                  <a:tailEnd type="none" w="med" len="med"/>
                </a:ln>
              </p:spPr>
            </p:sp>
            <p:sp>
              <p:nvSpPr>
                <p:cNvPr id="348191" name="椭圆 394271"/>
                <p:cNvSpPr/>
                <p:nvPr/>
              </p:nvSpPr>
              <p:spPr>
                <a:xfrm>
                  <a:off x="16" y="1095"/>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8192" name="直接连接符 394272"/>
                <p:cNvSpPr/>
                <p:nvPr/>
              </p:nvSpPr>
              <p:spPr>
                <a:xfrm flipH="1">
                  <a:off x="188" y="927"/>
                  <a:ext cx="137" cy="169"/>
                </a:xfrm>
                <a:prstGeom prst="line">
                  <a:avLst/>
                </a:prstGeom>
                <a:ln w="9525" cap="flat" cmpd="sng">
                  <a:solidFill>
                    <a:schemeClr val="tx1"/>
                  </a:solidFill>
                  <a:prstDash val="solid"/>
                  <a:round/>
                  <a:headEnd type="none" w="med" len="med"/>
                  <a:tailEnd type="none" w="med" len="med"/>
                </a:ln>
              </p:spPr>
            </p:sp>
            <p:sp>
              <p:nvSpPr>
                <p:cNvPr id="348193" name="椭圆 394273"/>
                <p:cNvSpPr/>
                <p:nvPr/>
              </p:nvSpPr>
              <p:spPr>
                <a:xfrm>
                  <a:off x="936" y="35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8194" name="椭圆 394274"/>
                <p:cNvSpPr/>
                <p:nvPr/>
              </p:nvSpPr>
              <p:spPr>
                <a:xfrm>
                  <a:off x="664" y="73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a:t>
                  </a:r>
                  <a:endParaRPr lang="en-US" altLang="x-none" sz="2400" dirty="0">
                    <a:latin typeface="Times New Roman" panose="02020603050405020304" pitchFamily="2" charset="0"/>
                    <a:ea typeface="宋体" panose="02010600030101010101" pitchFamily="2" charset="-122"/>
                  </a:endParaRPr>
                </a:p>
              </p:txBody>
            </p:sp>
            <p:sp>
              <p:nvSpPr>
                <p:cNvPr id="348195" name="椭圆 394275"/>
                <p:cNvSpPr/>
                <p:nvPr/>
              </p:nvSpPr>
              <p:spPr>
                <a:xfrm>
                  <a:off x="952" y="1095"/>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p:txBody>
            </p:sp>
            <p:sp>
              <p:nvSpPr>
                <p:cNvPr id="348196" name="椭圆 394276"/>
                <p:cNvSpPr/>
                <p:nvPr/>
              </p:nvSpPr>
              <p:spPr>
                <a:xfrm>
                  <a:off x="385" y="109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48197" name="椭圆 394277"/>
                <p:cNvSpPr/>
                <p:nvPr/>
              </p:nvSpPr>
              <p:spPr>
                <a:xfrm>
                  <a:off x="1181" y="722"/>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M</a:t>
                  </a:r>
                  <a:endParaRPr lang="en-US" altLang="x-none" sz="2400" dirty="0">
                    <a:latin typeface="Times New Roman" panose="02020603050405020304" pitchFamily="2" charset="0"/>
                    <a:ea typeface="宋体" panose="02010600030101010101" pitchFamily="2" charset="-122"/>
                  </a:endParaRPr>
                </a:p>
              </p:txBody>
            </p:sp>
            <p:sp>
              <p:nvSpPr>
                <p:cNvPr id="348198" name="直接连接符 394278"/>
                <p:cNvSpPr/>
                <p:nvPr/>
              </p:nvSpPr>
              <p:spPr>
                <a:xfrm>
                  <a:off x="719" y="184"/>
                  <a:ext cx="272" cy="181"/>
                </a:xfrm>
                <a:prstGeom prst="line">
                  <a:avLst/>
                </a:prstGeom>
                <a:ln w="9525" cap="flat" cmpd="sng">
                  <a:solidFill>
                    <a:schemeClr val="tx1"/>
                  </a:solidFill>
                  <a:prstDash val="solid"/>
                  <a:round/>
                  <a:headEnd type="none" w="med" len="med"/>
                  <a:tailEnd type="none" w="med" len="med"/>
                </a:ln>
              </p:spPr>
            </p:sp>
            <p:sp>
              <p:nvSpPr>
                <p:cNvPr id="348199" name="直接连接符 394279"/>
                <p:cNvSpPr/>
                <p:nvPr/>
              </p:nvSpPr>
              <p:spPr>
                <a:xfrm>
                  <a:off x="1116" y="568"/>
                  <a:ext cx="153" cy="158"/>
                </a:xfrm>
                <a:prstGeom prst="line">
                  <a:avLst/>
                </a:prstGeom>
                <a:ln w="9525" cap="flat" cmpd="sng">
                  <a:solidFill>
                    <a:schemeClr val="tx1"/>
                  </a:solidFill>
                  <a:prstDash val="solid"/>
                  <a:round/>
                  <a:headEnd type="none" w="med" len="med"/>
                  <a:tailEnd type="none" w="med" len="med"/>
                </a:ln>
              </p:spPr>
            </p:sp>
            <p:sp>
              <p:nvSpPr>
                <p:cNvPr id="348200" name="直接连接符 394280"/>
                <p:cNvSpPr/>
                <p:nvPr/>
              </p:nvSpPr>
              <p:spPr>
                <a:xfrm>
                  <a:off x="852" y="944"/>
                  <a:ext cx="153" cy="158"/>
                </a:xfrm>
                <a:prstGeom prst="line">
                  <a:avLst/>
                </a:prstGeom>
                <a:ln w="9525" cap="flat" cmpd="sng">
                  <a:solidFill>
                    <a:schemeClr val="tx1"/>
                  </a:solidFill>
                  <a:prstDash val="solid"/>
                  <a:round/>
                  <a:headEnd type="none" w="med" len="med"/>
                  <a:tailEnd type="none" w="med" len="med"/>
                </a:ln>
              </p:spPr>
            </p:sp>
            <p:sp>
              <p:nvSpPr>
                <p:cNvPr id="348201" name="直接连接符 394281"/>
                <p:cNvSpPr/>
                <p:nvPr/>
              </p:nvSpPr>
              <p:spPr>
                <a:xfrm flipH="1">
                  <a:off x="575" y="939"/>
                  <a:ext cx="137" cy="169"/>
                </a:xfrm>
                <a:prstGeom prst="line">
                  <a:avLst/>
                </a:prstGeom>
                <a:ln w="9525" cap="flat" cmpd="sng">
                  <a:solidFill>
                    <a:schemeClr val="tx1"/>
                  </a:solidFill>
                  <a:prstDash val="solid"/>
                  <a:round/>
                  <a:headEnd type="none" w="med" len="med"/>
                  <a:tailEnd type="none" w="med" len="med"/>
                </a:ln>
              </p:spPr>
            </p:sp>
            <p:sp>
              <p:nvSpPr>
                <p:cNvPr id="348202" name="直接连接符 394282"/>
                <p:cNvSpPr/>
                <p:nvPr/>
              </p:nvSpPr>
              <p:spPr>
                <a:xfrm flipH="1">
                  <a:off x="851" y="568"/>
                  <a:ext cx="137" cy="169"/>
                </a:xfrm>
                <a:prstGeom prst="line">
                  <a:avLst/>
                </a:prstGeom>
                <a:ln w="9525" cap="flat" cmpd="sng">
                  <a:solidFill>
                    <a:schemeClr val="tx1"/>
                  </a:solidFill>
                  <a:prstDash val="solid"/>
                  <a:round/>
                  <a:headEnd type="none" w="med" len="med"/>
                  <a:tailEnd type="none" w="med" len="med"/>
                </a:ln>
              </p:spPr>
            </p:sp>
          </p:grpSp>
        </p:grpSp>
        <p:grpSp>
          <p:nvGrpSpPr>
            <p:cNvPr id="348203" name="组合 394283"/>
            <p:cNvGrpSpPr/>
            <p:nvPr/>
          </p:nvGrpSpPr>
          <p:grpSpPr>
            <a:xfrm>
              <a:off x="1781" y="31"/>
              <a:ext cx="1430" cy="1587"/>
              <a:chOff x="0" y="0"/>
              <a:chExt cx="1430" cy="1587"/>
            </a:xfrm>
          </p:grpSpPr>
          <p:sp>
            <p:nvSpPr>
              <p:cNvPr id="348204" name="矩形 394284"/>
              <p:cNvSpPr/>
              <p:nvPr/>
            </p:nvSpPr>
            <p:spPr>
              <a:xfrm>
                <a:off x="187" y="1360"/>
                <a:ext cx="997" cy="227"/>
              </a:xfrm>
              <a:prstGeom prst="rect">
                <a:avLst/>
              </a:prstGeom>
              <a:noFill/>
              <a:ln w="9525">
                <a:noFill/>
              </a:ln>
            </p:spPr>
            <p:txBody>
              <a:bodyPr wrap="none" anchor="ctr"/>
              <a:p>
                <a:pPr marL="457200" indent="-457200"/>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去连线后</a:t>
                </a:r>
                <a:endParaRPr lang="zh-CN" altLang="en-US" sz="2000" b="1" dirty="0">
                  <a:latin typeface="Times New Roman" panose="02020603050405020304" pitchFamily="2" charset="0"/>
                  <a:ea typeface="宋体" panose="02010600030101010101" pitchFamily="2" charset="-122"/>
                </a:endParaRPr>
              </a:p>
            </p:txBody>
          </p:sp>
          <p:grpSp>
            <p:nvGrpSpPr>
              <p:cNvPr id="348205" name="组合 394285"/>
              <p:cNvGrpSpPr/>
              <p:nvPr/>
            </p:nvGrpSpPr>
            <p:grpSpPr>
              <a:xfrm>
                <a:off x="0" y="0"/>
                <a:ext cx="1430" cy="1322"/>
                <a:chOff x="0" y="0"/>
                <a:chExt cx="1430" cy="1322"/>
              </a:xfrm>
            </p:grpSpPr>
            <p:grpSp>
              <p:nvGrpSpPr>
                <p:cNvPr id="348206" name="组合 394286"/>
                <p:cNvGrpSpPr/>
                <p:nvPr/>
              </p:nvGrpSpPr>
              <p:grpSpPr>
                <a:xfrm>
                  <a:off x="0" y="0"/>
                  <a:ext cx="738" cy="1322"/>
                  <a:chOff x="0" y="0"/>
                  <a:chExt cx="738" cy="1322"/>
                </a:xfrm>
              </p:grpSpPr>
              <p:sp>
                <p:nvSpPr>
                  <p:cNvPr id="348207" name="椭圆 394287"/>
                  <p:cNvSpPr/>
                  <p:nvPr/>
                </p:nvSpPr>
                <p:spPr>
                  <a:xfrm>
                    <a:off x="489"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48208" name="椭圆 394288"/>
                  <p:cNvSpPr/>
                  <p:nvPr/>
                </p:nvSpPr>
                <p:spPr>
                  <a:xfrm>
                    <a:off x="0" y="35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48209" name="椭圆 394289"/>
                  <p:cNvSpPr/>
                  <p:nvPr/>
                </p:nvSpPr>
                <p:spPr>
                  <a:xfrm>
                    <a:off x="280" y="719"/>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48210" name="直接连接符 394290"/>
                  <p:cNvSpPr/>
                  <p:nvPr/>
                </p:nvSpPr>
                <p:spPr>
                  <a:xfrm flipH="1">
                    <a:off x="217" y="178"/>
                    <a:ext cx="296" cy="209"/>
                  </a:xfrm>
                  <a:prstGeom prst="line">
                    <a:avLst/>
                  </a:prstGeom>
                  <a:ln w="9525" cap="flat" cmpd="sng">
                    <a:solidFill>
                      <a:schemeClr val="tx1"/>
                    </a:solidFill>
                    <a:prstDash val="solid"/>
                    <a:round/>
                    <a:headEnd type="none" w="med" len="med"/>
                    <a:tailEnd type="none" w="med" len="med"/>
                  </a:ln>
                </p:spPr>
              </p:sp>
              <p:sp>
                <p:nvSpPr>
                  <p:cNvPr id="348211" name="直接连接符 394291"/>
                  <p:cNvSpPr/>
                  <p:nvPr/>
                </p:nvSpPr>
                <p:spPr>
                  <a:xfrm>
                    <a:off x="200" y="562"/>
                    <a:ext cx="153" cy="158"/>
                  </a:xfrm>
                  <a:prstGeom prst="line">
                    <a:avLst/>
                  </a:prstGeom>
                  <a:ln w="9525" cap="flat" cmpd="sng">
                    <a:solidFill>
                      <a:schemeClr val="tx1"/>
                    </a:solidFill>
                    <a:prstDash val="solid"/>
                    <a:round/>
                    <a:headEnd type="none" w="med" len="med"/>
                    <a:tailEnd type="none" w="med" len="med"/>
                  </a:ln>
                </p:spPr>
              </p:sp>
              <p:sp>
                <p:nvSpPr>
                  <p:cNvPr id="348212" name="椭圆 394292"/>
                  <p:cNvSpPr/>
                  <p:nvPr/>
                </p:nvSpPr>
                <p:spPr>
                  <a:xfrm>
                    <a:off x="16" y="1095"/>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48213" name="直接连接符 394293"/>
                  <p:cNvSpPr/>
                  <p:nvPr/>
                </p:nvSpPr>
                <p:spPr>
                  <a:xfrm flipH="1">
                    <a:off x="188" y="927"/>
                    <a:ext cx="137" cy="169"/>
                  </a:xfrm>
                  <a:prstGeom prst="line">
                    <a:avLst/>
                  </a:prstGeom>
                  <a:ln w="9525" cap="flat" cmpd="sng">
                    <a:solidFill>
                      <a:schemeClr val="tx1"/>
                    </a:solidFill>
                    <a:prstDash val="solid"/>
                    <a:round/>
                    <a:headEnd type="none" w="med" len="med"/>
                    <a:tailEnd type="none" w="med" len="med"/>
                  </a:ln>
                </p:spPr>
              </p:sp>
            </p:grpSp>
            <p:sp>
              <p:nvSpPr>
                <p:cNvPr id="348214" name="椭圆 394294"/>
                <p:cNvSpPr/>
                <p:nvPr/>
              </p:nvSpPr>
              <p:spPr>
                <a:xfrm>
                  <a:off x="1181" y="722"/>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M</a:t>
                  </a:r>
                  <a:endParaRPr lang="en-US" altLang="x-none" sz="2400" dirty="0">
                    <a:latin typeface="Times New Roman" panose="02020603050405020304" pitchFamily="2" charset="0"/>
                    <a:ea typeface="宋体" panose="02010600030101010101" pitchFamily="2" charset="-122"/>
                  </a:endParaRPr>
                </a:p>
              </p:txBody>
            </p:sp>
            <p:grpSp>
              <p:nvGrpSpPr>
                <p:cNvPr id="348215" name="组合 394295"/>
                <p:cNvGrpSpPr/>
                <p:nvPr/>
              </p:nvGrpSpPr>
              <p:grpSpPr>
                <a:xfrm>
                  <a:off x="385" y="354"/>
                  <a:ext cx="800" cy="968"/>
                  <a:chOff x="0" y="0"/>
                  <a:chExt cx="800" cy="968"/>
                </a:xfrm>
              </p:grpSpPr>
              <p:sp>
                <p:nvSpPr>
                  <p:cNvPr id="348216" name="椭圆 394296"/>
                  <p:cNvSpPr/>
                  <p:nvPr/>
                </p:nvSpPr>
                <p:spPr>
                  <a:xfrm>
                    <a:off x="551"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48217" name="椭圆 394297"/>
                  <p:cNvSpPr/>
                  <p:nvPr/>
                </p:nvSpPr>
                <p:spPr>
                  <a:xfrm>
                    <a:off x="279" y="376"/>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a:t>
                    </a:r>
                    <a:endParaRPr lang="en-US" altLang="x-none" sz="2400" dirty="0">
                      <a:latin typeface="Times New Roman" panose="02020603050405020304" pitchFamily="2" charset="0"/>
                      <a:ea typeface="宋体" panose="02010600030101010101" pitchFamily="2" charset="-122"/>
                    </a:endParaRPr>
                  </a:p>
                </p:txBody>
              </p:sp>
              <p:sp>
                <p:nvSpPr>
                  <p:cNvPr id="348218" name="椭圆 394298"/>
                  <p:cNvSpPr/>
                  <p:nvPr/>
                </p:nvSpPr>
                <p:spPr>
                  <a:xfrm>
                    <a:off x="551" y="741"/>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p:txBody>
              </p:sp>
              <p:sp>
                <p:nvSpPr>
                  <p:cNvPr id="348219" name="椭圆 394299"/>
                  <p:cNvSpPr/>
                  <p:nvPr/>
                </p:nvSpPr>
                <p:spPr>
                  <a:xfrm>
                    <a:off x="0" y="736"/>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48220" name="直接连接符 394300"/>
                  <p:cNvSpPr/>
                  <p:nvPr/>
                </p:nvSpPr>
                <p:spPr>
                  <a:xfrm>
                    <a:off x="467" y="590"/>
                    <a:ext cx="153" cy="158"/>
                  </a:xfrm>
                  <a:prstGeom prst="line">
                    <a:avLst/>
                  </a:prstGeom>
                  <a:ln w="9525" cap="flat" cmpd="sng">
                    <a:solidFill>
                      <a:schemeClr val="tx1"/>
                    </a:solidFill>
                    <a:prstDash val="solid"/>
                    <a:round/>
                    <a:headEnd type="none" w="med" len="med"/>
                    <a:tailEnd type="none" w="med" len="med"/>
                  </a:ln>
                </p:spPr>
              </p:sp>
              <p:sp>
                <p:nvSpPr>
                  <p:cNvPr id="348221" name="直接连接符 394301"/>
                  <p:cNvSpPr/>
                  <p:nvPr/>
                </p:nvSpPr>
                <p:spPr>
                  <a:xfrm flipH="1">
                    <a:off x="190" y="585"/>
                    <a:ext cx="137" cy="169"/>
                  </a:xfrm>
                  <a:prstGeom prst="line">
                    <a:avLst/>
                  </a:prstGeom>
                  <a:ln w="9525" cap="flat" cmpd="sng">
                    <a:solidFill>
                      <a:schemeClr val="tx1"/>
                    </a:solidFill>
                    <a:prstDash val="solid"/>
                    <a:round/>
                    <a:headEnd type="none" w="med" len="med"/>
                    <a:tailEnd type="none" w="med" len="med"/>
                  </a:ln>
                </p:spPr>
              </p:sp>
              <p:sp>
                <p:nvSpPr>
                  <p:cNvPr id="348222" name="直接连接符 394302"/>
                  <p:cNvSpPr/>
                  <p:nvPr/>
                </p:nvSpPr>
                <p:spPr>
                  <a:xfrm flipH="1">
                    <a:off x="466" y="214"/>
                    <a:ext cx="137" cy="169"/>
                  </a:xfrm>
                  <a:prstGeom prst="line">
                    <a:avLst/>
                  </a:prstGeom>
                  <a:ln w="9525" cap="flat" cmpd="sng">
                    <a:solidFill>
                      <a:schemeClr val="tx1"/>
                    </a:solidFill>
                    <a:prstDash val="solid"/>
                    <a:round/>
                    <a:headEnd type="none" w="med" len="med"/>
                    <a:tailEnd type="none" w="med" len="med"/>
                  </a:ln>
                </p:spPr>
              </p:sp>
            </p:grpSp>
          </p:grpSp>
        </p:gr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标题 395265"/>
          <p:cNvSpPr>
            <a:spLocks noGrp="1"/>
          </p:cNvSpPr>
          <p:nvPr>
            <p:ph type="title"/>
          </p:nvPr>
        </p:nvSpPr>
        <p:spPr>
          <a:xfrm>
            <a:off x="2286000" y="188913"/>
            <a:ext cx="6324600" cy="685800"/>
          </a:xfrm>
        </p:spPr>
        <p:txBody>
          <a:bodyPr lIns="92075" tIns="46038" rIns="92075" bIns="46038" anchor="ctr"/>
          <a:p>
            <a:pPr fontAlgn="base"/>
            <a:r>
              <a:rPr lang="en-US" altLang="x-none" b="1" strike="noStrike" noProof="1" dirty="0">
                <a:latin typeface="Times New Roman" panose="02020603050405020304" pitchFamily="2" charset="0"/>
              </a:rPr>
              <a:t>6.5.3   </a:t>
            </a:r>
            <a:r>
              <a:rPr lang="zh-CN" altLang="en-US" b="1" strike="noStrike" noProof="1" dirty="0">
                <a:ea typeface="楷体_GB2312" pitchFamily="1" charset="-122"/>
              </a:rPr>
              <a:t>树和森林的遍历</a:t>
            </a:r>
            <a:endParaRPr lang="zh-CN" altLang="en-US" b="1" strike="noStrike" noProof="1" dirty="0">
              <a:ea typeface="楷体_GB2312" pitchFamily="1" charset="-122"/>
            </a:endParaRPr>
          </a:p>
        </p:txBody>
      </p:sp>
      <p:sp>
        <p:nvSpPr>
          <p:cNvPr id="349186" name="文本占位符 395266"/>
          <p:cNvSpPr>
            <a:spLocks noGrp="1"/>
          </p:cNvSpPr>
          <p:nvPr>
            <p:ph idx="1"/>
          </p:nvPr>
        </p:nvSpPr>
        <p:spPr>
          <a:xfrm>
            <a:off x="1703388" y="1052513"/>
            <a:ext cx="8785225" cy="4608512"/>
          </a:xfrm>
        </p:spPr>
        <p:txBody>
          <a:bodyPr anchor="t"/>
          <a:p>
            <a:pPr marL="0" indent="0">
              <a:lnSpc>
                <a:spcPct val="110000"/>
              </a:lnSpc>
              <a:buNone/>
            </a:pPr>
            <a:r>
              <a:rPr lang="en-US" altLang="x-none" sz="4000" b="1" dirty="0">
                <a:solidFill>
                  <a:schemeClr val="tx2"/>
                </a:solidFill>
              </a:rPr>
              <a:t>1  </a:t>
            </a:r>
            <a:r>
              <a:rPr lang="zh-CN" altLang="en-US" sz="4000" b="1" dirty="0">
                <a:solidFill>
                  <a:schemeClr val="tx2"/>
                </a:solidFill>
                <a:ea typeface="楷体_GB2312" pitchFamily="1" charset="-122"/>
              </a:rPr>
              <a:t>树的遍历</a:t>
            </a:r>
            <a:endParaRPr lang="zh-CN" altLang="en-US" sz="4000" b="1" dirty="0">
              <a:solidFill>
                <a:schemeClr val="tx2"/>
              </a:solidFill>
              <a:ea typeface="楷体_GB2312" pitchFamily="1" charset="-122"/>
            </a:endParaRPr>
          </a:p>
          <a:p>
            <a:pPr marL="0" indent="0">
              <a:lnSpc>
                <a:spcPct val="110000"/>
              </a:lnSpc>
              <a:buNone/>
            </a:pPr>
            <a:r>
              <a:rPr lang="zh-CN" altLang="en-US" dirty="0"/>
              <a:t>        </a:t>
            </a:r>
            <a:r>
              <a:rPr lang="zh-CN" altLang="en-US" sz="2800" b="1" dirty="0"/>
              <a:t>由树结构的定义可知，树的遍历有二种方法。</a:t>
            </a:r>
            <a:endParaRPr lang="zh-CN" altLang="en-US" sz="2800" b="1" dirty="0"/>
          </a:p>
          <a:p>
            <a:pPr marL="533400" lvl="1" indent="0">
              <a:lnSpc>
                <a:spcPct val="110000"/>
              </a:lnSpc>
              <a:buNone/>
            </a:pPr>
            <a:r>
              <a:rPr lang="zh-CN" altLang="en-US" b="1" dirty="0">
                <a:solidFill>
                  <a:schemeClr val="folHlink"/>
                </a:solidFill>
              </a:rPr>
              <a:t>⑴</a:t>
            </a:r>
            <a:r>
              <a:rPr lang="zh-CN" altLang="en-US" dirty="0">
                <a:solidFill>
                  <a:schemeClr val="folHlink"/>
                </a:solidFill>
              </a:rPr>
              <a:t>   </a:t>
            </a:r>
            <a:r>
              <a:rPr lang="zh-CN" altLang="en-US" b="1" dirty="0">
                <a:solidFill>
                  <a:schemeClr val="folHlink"/>
                </a:solidFill>
              </a:rPr>
              <a:t>先序遍历</a:t>
            </a:r>
            <a:r>
              <a:rPr lang="zh-CN" altLang="en-US" b="1" dirty="0"/>
              <a:t>：先访问根结点，然后</a:t>
            </a:r>
            <a:r>
              <a:rPr lang="zh-CN" altLang="en-US" b="1" dirty="0">
                <a:solidFill>
                  <a:schemeClr val="folHlink"/>
                </a:solidFill>
              </a:rPr>
              <a:t>依次先序遍历完</a:t>
            </a:r>
            <a:r>
              <a:rPr lang="zh-CN" altLang="en-US" b="1" dirty="0"/>
              <a:t>每棵子树。</a:t>
            </a:r>
            <a:r>
              <a:rPr lang="zh-CN" altLang="en-US" b="1" dirty="0">
                <a:latin typeface="宋体" panose="02010600030101010101" pitchFamily="2" charset="-122"/>
              </a:rPr>
              <a:t>如图</a:t>
            </a:r>
            <a:r>
              <a:rPr lang="en-US" altLang="x-none" b="1" dirty="0"/>
              <a:t>6-23</a:t>
            </a:r>
            <a:r>
              <a:rPr lang="zh-CN" altLang="en-US" b="1" dirty="0"/>
              <a:t>的树，先序遍历的次序是：</a:t>
            </a:r>
            <a:endParaRPr lang="zh-CN" altLang="en-US" b="1" dirty="0"/>
          </a:p>
          <a:p>
            <a:pPr marL="1079500" lvl="2" indent="0">
              <a:lnSpc>
                <a:spcPct val="110000"/>
              </a:lnSpc>
              <a:buNone/>
            </a:pPr>
            <a:r>
              <a:rPr lang="en-US" altLang="x-none" sz="2800" b="1" dirty="0"/>
              <a:t>A</a:t>
            </a:r>
            <a:r>
              <a:rPr lang="en-US" altLang="x-none" sz="2800" b="1" u="sng" dirty="0">
                <a:solidFill>
                  <a:schemeClr val="tx2"/>
                </a:solidFill>
              </a:rPr>
              <a:t>BCD</a:t>
            </a:r>
            <a:r>
              <a:rPr lang="en-US" altLang="x-none" sz="2800" b="1" u="sng" dirty="0">
                <a:solidFill>
                  <a:schemeClr val="accent1"/>
                </a:solidFill>
              </a:rPr>
              <a:t>EF</a:t>
            </a:r>
            <a:r>
              <a:rPr lang="en-US" altLang="x-none" sz="2800" b="1" u="sng" dirty="0">
                <a:solidFill>
                  <a:schemeClr val="hlink"/>
                </a:solidFill>
              </a:rPr>
              <a:t>GIJ</a:t>
            </a:r>
            <a:r>
              <a:rPr lang="en-US" altLang="x-none" sz="2800" b="1" u="sng" dirty="0">
                <a:solidFill>
                  <a:schemeClr val="accent1"/>
                </a:solidFill>
              </a:rPr>
              <a:t>H</a:t>
            </a:r>
            <a:r>
              <a:rPr lang="en-US" altLang="x-none" sz="2800" b="1" dirty="0"/>
              <a:t>K</a:t>
            </a:r>
            <a:endParaRPr lang="en-US" altLang="x-none" sz="2800" b="1" dirty="0"/>
          </a:p>
          <a:p>
            <a:pPr marL="533400" lvl="1" indent="0">
              <a:lnSpc>
                <a:spcPct val="110000"/>
              </a:lnSpc>
              <a:buNone/>
            </a:pPr>
            <a:r>
              <a:rPr lang="en-US" altLang="x-none" b="1" dirty="0">
                <a:solidFill>
                  <a:schemeClr val="folHlink"/>
                </a:solidFill>
              </a:rPr>
              <a:t>⑵</a:t>
            </a:r>
            <a:r>
              <a:rPr lang="en-US" altLang="x-none" dirty="0">
                <a:solidFill>
                  <a:schemeClr val="folHlink"/>
                </a:solidFill>
              </a:rPr>
              <a:t>  </a:t>
            </a:r>
            <a:r>
              <a:rPr lang="zh-CN" altLang="en-US" b="1" dirty="0">
                <a:solidFill>
                  <a:schemeClr val="folHlink"/>
                </a:solidFill>
              </a:rPr>
              <a:t>后序遍历</a:t>
            </a:r>
            <a:r>
              <a:rPr lang="zh-CN" altLang="en-US" b="1" dirty="0"/>
              <a:t>：先</a:t>
            </a:r>
            <a:r>
              <a:rPr lang="zh-CN" altLang="en-US" b="1" dirty="0">
                <a:solidFill>
                  <a:schemeClr val="folHlink"/>
                </a:solidFill>
              </a:rPr>
              <a:t>依次后序遍历完</a:t>
            </a:r>
            <a:r>
              <a:rPr lang="zh-CN" altLang="en-US" b="1" dirty="0"/>
              <a:t>每棵子树，然后访问根结点。</a:t>
            </a:r>
            <a:r>
              <a:rPr lang="zh-CN" altLang="en-US" b="1" dirty="0">
                <a:latin typeface="宋体" panose="02010600030101010101" pitchFamily="2" charset="-122"/>
              </a:rPr>
              <a:t>如图</a:t>
            </a:r>
            <a:r>
              <a:rPr lang="en-US" altLang="x-none" b="1" dirty="0"/>
              <a:t>6-23</a:t>
            </a:r>
            <a:r>
              <a:rPr lang="zh-CN" altLang="en-US" b="1" dirty="0"/>
              <a:t>的树，后序遍历的次序是：</a:t>
            </a:r>
            <a:endParaRPr lang="zh-CN" altLang="en-US" b="1" dirty="0"/>
          </a:p>
          <a:p>
            <a:pPr marL="1079500" lvl="2" indent="0">
              <a:lnSpc>
                <a:spcPct val="110000"/>
              </a:lnSpc>
              <a:buNone/>
            </a:pPr>
            <a:r>
              <a:rPr lang="en-US" altLang="x-none" sz="2800" b="1" u="sng" dirty="0">
                <a:solidFill>
                  <a:schemeClr val="tx2"/>
                </a:solidFill>
              </a:rPr>
              <a:t>CDB</a:t>
            </a:r>
            <a:r>
              <a:rPr lang="en-US" altLang="x-none" sz="2800" b="1" u="sng" dirty="0">
                <a:solidFill>
                  <a:schemeClr val="accent1"/>
                </a:solidFill>
              </a:rPr>
              <a:t>F</a:t>
            </a:r>
            <a:r>
              <a:rPr lang="en-US" altLang="x-none" sz="2800" b="1" u="sng" dirty="0">
                <a:solidFill>
                  <a:schemeClr val="hlink"/>
                </a:solidFill>
              </a:rPr>
              <a:t>GIJ</a:t>
            </a:r>
            <a:r>
              <a:rPr lang="en-US" altLang="x-none" sz="2800" b="1" u="sng" dirty="0">
                <a:solidFill>
                  <a:schemeClr val="accent1"/>
                </a:solidFill>
              </a:rPr>
              <a:t>HE</a:t>
            </a:r>
            <a:r>
              <a:rPr lang="en-US" altLang="x-none" sz="2800" b="1" dirty="0"/>
              <a:t>KA</a:t>
            </a:r>
            <a:endParaRPr lang="en-US" altLang="x-none" sz="28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0209" name="文本占位符 396289"/>
          <p:cNvSpPr>
            <a:spLocks noGrp="1"/>
          </p:cNvSpPr>
          <p:nvPr>
            <p:ph idx="1"/>
          </p:nvPr>
        </p:nvSpPr>
        <p:spPr>
          <a:xfrm>
            <a:off x="1676400" y="3351213"/>
            <a:ext cx="8839200" cy="3101975"/>
          </a:xfrm>
        </p:spPr>
        <p:txBody>
          <a:bodyPr anchor="t"/>
          <a:p>
            <a:pPr marL="0" indent="0">
              <a:lnSpc>
                <a:spcPct val="110000"/>
              </a:lnSpc>
              <a:buNone/>
            </a:pPr>
            <a:r>
              <a:rPr lang="zh-CN" altLang="en-US" sz="3600" b="1">
                <a:solidFill>
                  <a:schemeClr val="tx2"/>
                </a:solidFill>
                <a:latin typeface="楷体_GB2312" pitchFamily="1" charset="-122"/>
                <a:ea typeface="楷体_GB2312" pitchFamily="1" charset="-122"/>
              </a:rPr>
              <a:t>说明</a:t>
            </a:r>
            <a:r>
              <a:rPr lang="zh-CN" altLang="en-US" sz="3600">
                <a:latin typeface="楷体_GB2312" pitchFamily="1" charset="-122"/>
                <a:ea typeface="楷体_GB2312" pitchFamily="1" charset="-122"/>
              </a:rPr>
              <a:t>：</a:t>
            </a:r>
            <a:endParaRPr lang="zh-CN" altLang="en-US" sz="3600">
              <a:latin typeface="楷体_GB2312" pitchFamily="1" charset="-122"/>
              <a:ea typeface="楷体_GB2312" pitchFamily="1" charset="-122"/>
            </a:endParaRPr>
          </a:p>
          <a:p>
            <a:pPr marL="533400" lvl="1" indent="0">
              <a:lnSpc>
                <a:spcPct val="110000"/>
              </a:lnSpc>
              <a:buNone/>
            </a:pPr>
            <a:r>
              <a:rPr lang="en-US" altLang="zh-CN" sz="3200" b="1">
                <a:solidFill>
                  <a:schemeClr val="folHlink"/>
                </a:solidFill>
                <a:latin typeface="宋体" panose="02010600030101010101" pitchFamily="2" charset="-122"/>
              </a:rPr>
              <a:t>◆</a:t>
            </a:r>
            <a:r>
              <a:rPr lang="en-US" altLang="zh-CN" sz="3200" b="1">
                <a:latin typeface="楷体_GB2312" pitchFamily="1" charset="-122"/>
                <a:ea typeface="楷体_GB2312" pitchFamily="1" charset="-122"/>
              </a:rPr>
              <a:t> </a:t>
            </a:r>
            <a:r>
              <a:rPr lang="zh-CN" altLang="en-US" sz="3200" b="1">
                <a:latin typeface="楷体_GB2312" pitchFamily="1" charset="-122"/>
                <a:ea typeface="楷体_GB2312" pitchFamily="1" charset="-122"/>
              </a:rPr>
              <a:t>树的</a:t>
            </a:r>
            <a:r>
              <a:rPr lang="zh-CN" altLang="en-US" sz="3200" b="1">
                <a:solidFill>
                  <a:schemeClr val="folHlink"/>
                </a:solidFill>
                <a:latin typeface="楷体_GB2312" pitchFamily="1" charset="-122"/>
                <a:ea typeface="楷体_GB2312" pitchFamily="1" charset="-122"/>
              </a:rPr>
              <a:t>先序遍历</a:t>
            </a:r>
            <a:r>
              <a:rPr lang="zh-CN" altLang="en-US" sz="3200" b="1">
                <a:latin typeface="楷体_GB2312" pitchFamily="1" charset="-122"/>
                <a:ea typeface="楷体_GB2312" pitchFamily="1" charset="-122"/>
              </a:rPr>
              <a:t>实质上与将树转换成二叉树后对二叉树的</a:t>
            </a:r>
            <a:r>
              <a:rPr lang="zh-CN" altLang="en-US" sz="3200" b="1">
                <a:solidFill>
                  <a:schemeClr val="folHlink"/>
                </a:solidFill>
                <a:latin typeface="楷体_GB2312" pitchFamily="1" charset="-122"/>
                <a:ea typeface="楷体_GB2312" pitchFamily="1" charset="-122"/>
              </a:rPr>
              <a:t>先序遍历</a:t>
            </a:r>
            <a:r>
              <a:rPr lang="zh-CN" altLang="en-US" sz="3200" b="1">
                <a:latin typeface="楷体_GB2312" pitchFamily="1" charset="-122"/>
                <a:ea typeface="楷体_GB2312" pitchFamily="1" charset="-122"/>
              </a:rPr>
              <a:t>相同。</a:t>
            </a:r>
            <a:endParaRPr lang="zh-CN" altLang="en-US" sz="3200" b="1">
              <a:latin typeface="楷体_GB2312" pitchFamily="1" charset="-122"/>
              <a:ea typeface="楷体_GB2312" pitchFamily="1" charset="-122"/>
            </a:endParaRPr>
          </a:p>
          <a:p>
            <a:pPr marL="533400" lvl="1" indent="0">
              <a:lnSpc>
                <a:spcPct val="110000"/>
              </a:lnSpc>
              <a:buNone/>
            </a:pPr>
            <a:r>
              <a:rPr lang="en-US" altLang="zh-CN" sz="3200" b="1">
                <a:solidFill>
                  <a:schemeClr val="folHlink"/>
                </a:solidFill>
                <a:latin typeface="宋体" panose="02010600030101010101" pitchFamily="2" charset="-122"/>
              </a:rPr>
              <a:t>◆</a:t>
            </a:r>
            <a:r>
              <a:rPr lang="en-US" altLang="zh-CN" sz="3200" b="1">
                <a:latin typeface="楷体_GB2312" pitchFamily="1" charset="-122"/>
                <a:ea typeface="楷体_GB2312" pitchFamily="1" charset="-122"/>
              </a:rPr>
              <a:t> </a:t>
            </a:r>
            <a:r>
              <a:rPr lang="zh-CN" altLang="en-US" sz="3200" b="1">
                <a:latin typeface="楷体_GB2312" pitchFamily="1" charset="-122"/>
                <a:ea typeface="楷体_GB2312" pitchFamily="1" charset="-122"/>
              </a:rPr>
              <a:t>树的</a:t>
            </a:r>
            <a:r>
              <a:rPr lang="zh-CN" altLang="en-US" sz="3200" b="1">
                <a:solidFill>
                  <a:schemeClr val="folHlink"/>
                </a:solidFill>
                <a:latin typeface="楷体_GB2312" pitchFamily="1" charset="-122"/>
                <a:ea typeface="楷体_GB2312" pitchFamily="1" charset="-122"/>
              </a:rPr>
              <a:t>后序遍历</a:t>
            </a:r>
            <a:r>
              <a:rPr lang="zh-CN" altLang="en-US" sz="3200" b="1">
                <a:latin typeface="楷体_GB2312" pitchFamily="1" charset="-122"/>
                <a:ea typeface="楷体_GB2312" pitchFamily="1" charset="-122"/>
              </a:rPr>
              <a:t>实质上与将树转换成二叉树后对二叉树的</a:t>
            </a:r>
            <a:r>
              <a:rPr lang="zh-CN" altLang="en-US" sz="3200" b="1">
                <a:solidFill>
                  <a:schemeClr val="folHlink"/>
                </a:solidFill>
                <a:latin typeface="楷体_GB2312" pitchFamily="1" charset="-122"/>
                <a:ea typeface="楷体_GB2312" pitchFamily="1" charset="-122"/>
              </a:rPr>
              <a:t>中序遍历</a:t>
            </a:r>
            <a:r>
              <a:rPr lang="zh-CN" altLang="en-US" sz="3200" b="1">
                <a:latin typeface="楷体_GB2312" pitchFamily="1" charset="-122"/>
                <a:ea typeface="楷体_GB2312" pitchFamily="1" charset="-122"/>
              </a:rPr>
              <a:t>相同。</a:t>
            </a:r>
            <a:endParaRPr lang="zh-CN" altLang="en-US" sz="3200" b="1">
              <a:latin typeface="楷体_GB2312" pitchFamily="1" charset="-122"/>
              <a:ea typeface="楷体_GB2312" pitchFamily="1" charset="-122"/>
            </a:endParaRPr>
          </a:p>
        </p:txBody>
      </p:sp>
      <p:grpSp>
        <p:nvGrpSpPr>
          <p:cNvPr id="350210" name="组合 396290"/>
          <p:cNvGrpSpPr/>
          <p:nvPr/>
        </p:nvGrpSpPr>
        <p:grpSpPr>
          <a:xfrm>
            <a:off x="4440238" y="338138"/>
            <a:ext cx="3290887" cy="3019425"/>
            <a:chOff x="0" y="0"/>
            <a:chExt cx="2073" cy="1902"/>
          </a:xfrm>
        </p:grpSpPr>
        <p:grpSp>
          <p:nvGrpSpPr>
            <p:cNvPr id="350211" name="组合 396291"/>
            <p:cNvGrpSpPr/>
            <p:nvPr/>
          </p:nvGrpSpPr>
          <p:grpSpPr>
            <a:xfrm>
              <a:off x="0" y="0"/>
              <a:ext cx="2073" cy="1579"/>
              <a:chOff x="0" y="0"/>
              <a:chExt cx="2073" cy="1579"/>
            </a:xfrm>
          </p:grpSpPr>
          <p:sp>
            <p:nvSpPr>
              <p:cNvPr id="350212" name="椭圆 396292"/>
              <p:cNvSpPr/>
              <p:nvPr/>
            </p:nvSpPr>
            <p:spPr>
              <a:xfrm>
                <a:off x="1039"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grpSp>
            <p:nvGrpSpPr>
              <p:cNvPr id="350213" name="组合 396293"/>
              <p:cNvGrpSpPr/>
              <p:nvPr/>
            </p:nvGrpSpPr>
            <p:grpSpPr>
              <a:xfrm>
                <a:off x="0" y="459"/>
                <a:ext cx="672" cy="667"/>
                <a:chOff x="0" y="0"/>
                <a:chExt cx="672" cy="667"/>
              </a:xfrm>
            </p:grpSpPr>
            <p:sp>
              <p:nvSpPr>
                <p:cNvPr id="350214" name="椭圆 396294"/>
                <p:cNvSpPr/>
                <p:nvPr/>
              </p:nvSpPr>
              <p:spPr>
                <a:xfrm>
                  <a:off x="224"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50215" name="椭圆 396295"/>
                <p:cNvSpPr/>
                <p:nvPr/>
              </p:nvSpPr>
              <p:spPr>
                <a:xfrm>
                  <a:off x="423" y="432"/>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50216" name="椭圆 396296"/>
                <p:cNvSpPr/>
                <p:nvPr/>
              </p:nvSpPr>
              <p:spPr>
                <a:xfrm>
                  <a:off x="0" y="44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50217" name="直接连接符 396297"/>
                <p:cNvSpPr/>
                <p:nvPr/>
              </p:nvSpPr>
              <p:spPr>
                <a:xfrm flipH="1">
                  <a:off x="128" y="208"/>
                  <a:ext cx="159" cy="227"/>
                </a:xfrm>
                <a:prstGeom prst="line">
                  <a:avLst/>
                </a:prstGeom>
                <a:ln w="9525" cap="flat" cmpd="sng">
                  <a:solidFill>
                    <a:schemeClr val="tx1"/>
                  </a:solidFill>
                  <a:prstDash val="solid"/>
                  <a:round/>
                  <a:headEnd type="none" w="med" len="med"/>
                  <a:tailEnd type="none" w="med" len="med"/>
                </a:ln>
              </p:spPr>
            </p:sp>
            <p:sp>
              <p:nvSpPr>
                <p:cNvPr id="350218" name="直接连接符 396298"/>
                <p:cNvSpPr/>
                <p:nvPr/>
              </p:nvSpPr>
              <p:spPr>
                <a:xfrm>
                  <a:off x="400" y="208"/>
                  <a:ext cx="159" cy="227"/>
                </a:xfrm>
                <a:prstGeom prst="line">
                  <a:avLst/>
                </a:prstGeom>
                <a:ln w="9525" cap="flat" cmpd="sng">
                  <a:solidFill>
                    <a:schemeClr val="tx1"/>
                  </a:solidFill>
                  <a:prstDash val="solid"/>
                  <a:round/>
                  <a:headEnd type="none" w="med" len="med"/>
                  <a:tailEnd type="none" w="med" len="med"/>
                </a:ln>
              </p:spPr>
            </p:sp>
          </p:grpSp>
          <p:sp>
            <p:nvSpPr>
              <p:cNvPr id="350219" name="椭圆 396299"/>
              <p:cNvSpPr/>
              <p:nvPr/>
            </p:nvSpPr>
            <p:spPr>
              <a:xfrm>
                <a:off x="1824" y="459"/>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K</a:t>
                </a:r>
                <a:endParaRPr lang="en-US" altLang="x-none" sz="2400" dirty="0">
                  <a:latin typeface="Times New Roman" panose="02020603050405020304" pitchFamily="2" charset="0"/>
                  <a:ea typeface="宋体" panose="02010600030101010101" pitchFamily="2" charset="-122"/>
                </a:endParaRPr>
              </a:p>
            </p:txBody>
          </p:sp>
          <p:grpSp>
            <p:nvGrpSpPr>
              <p:cNvPr id="350220" name="组合 396300"/>
              <p:cNvGrpSpPr/>
              <p:nvPr/>
            </p:nvGrpSpPr>
            <p:grpSpPr>
              <a:xfrm>
                <a:off x="728" y="459"/>
                <a:ext cx="897" cy="1120"/>
                <a:chOff x="0" y="0"/>
                <a:chExt cx="897" cy="1120"/>
              </a:xfrm>
            </p:grpSpPr>
            <p:sp>
              <p:nvSpPr>
                <p:cNvPr id="350221" name="椭圆 396301"/>
                <p:cNvSpPr/>
                <p:nvPr/>
              </p:nvSpPr>
              <p:spPr>
                <a:xfrm>
                  <a:off x="321" y="453"/>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G</a:t>
                  </a:r>
                  <a:endParaRPr lang="en-US" altLang="x-none" sz="2400" dirty="0">
                    <a:latin typeface="Times New Roman" panose="02020603050405020304" pitchFamily="2" charset="0"/>
                    <a:ea typeface="宋体" panose="02010600030101010101" pitchFamily="2" charset="-122"/>
                  </a:endParaRPr>
                </a:p>
              </p:txBody>
            </p:sp>
            <p:sp>
              <p:nvSpPr>
                <p:cNvPr id="350222" name="椭圆 396302"/>
                <p:cNvSpPr/>
                <p:nvPr/>
              </p:nvSpPr>
              <p:spPr>
                <a:xfrm>
                  <a:off x="512" y="885"/>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J</a:t>
                  </a:r>
                  <a:endParaRPr lang="en-US" altLang="x-none" sz="2400" dirty="0">
                    <a:latin typeface="Times New Roman" panose="02020603050405020304" pitchFamily="2" charset="0"/>
                    <a:ea typeface="宋体" panose="02010600030101010101" pitchFamily="2" charset="-122"/>
                  </a:endParaRPr>
                </a:p>
              </p:txBody>
            </p:sp>
            <p:sp>
              <p:nvSpPr>
                <p:cNvPr id="350223" name="椭圆 396303"/>
                <p:cNvSpPr/>
                <p:nvPr/>
              </p:nvSpPr>
              <p:spPr>
                <a:xfrm>
                  <a:off x="89" y="893"/>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I</a:t>
                  </a:r>
                  <a:endParaRPr lang="en-US" altLang="x-none" sz="2400" dirty="0">
                    <a:latin typeface="Times New Roman" panose="02020603050405020304" pitchFamily="2" charset="0"/>
                    <a:ea typeface="宋体" panose="02010600030101010101" pitchFamily="2" charset="-122"/>
                  </a:endParaRPr>
                </a:p>
              </p:txBody>
            </p:sp>
            <p:sp>
              <p:nvSpPr>
                <p:cNvPr id="350224" name="直接连接符 396304"/>
                <p:cNvSpPr/>
                <p:nvPr/>
              </p:nvSpPr>
              <p:spPr>
                <a:xfrm flipH="1">
                  <a:off x="225" y="661"/>
                  <a:ext cx="159" cy="227"/>
                </a:xfrm>
                <a:prstGeom prst="line">
                  <a:avLst/>
                </a:prstGeom>
                <a:ln w="9525" cap="flat" cmpd="sng">
                  <a:solidFill>
                    <a:schemeClr val="tx1"/>
                  </a:solidFill>
                  <a:prstDash val="solid"/>
                  <a:round/>
                  <a:headEnd type="none" w="med" len="med"/>
                  <a:tailEnd type="none" w="med" len="med"/>
                </a:ln>
              </p:spPr>
            </p:sp>
            <p:sp>
              <p:nvSpPr>
                <p:cNvPr id="350225" name="直接连接符 396305"/>
                <p:cNvSpPr/>
                <p:nvPr/>
              </p:nvSpPr>
              <p:spPr>
                <a:xfrm>
                  <a:off x="497" y="661"/>
                  <a:ext cx="159" cy="227"/>
                </a:xfrm>
                <a:prstGeom prst="line">
                  <a:avLst/>
                </a:prstGeom>
                <a:ln w="9525" cap="flat" cmpd="sng">
                  <a:solidFill>
                    <a:schemeClr val="tx1"/>
                  </a:solidFill>
                  <a:prstDash val="solid"/>
                  <a:round/>
                  <a:headEnd type="none" w="med" len="med"/>
                  <a:tailEnd type="none" w="med" len="med"/>
                </a:ln>
              </p:spPr>
            </p:sp>
            <p:sp>
              <p:nvSpPr>
                <p:cNvPr id="350226" name="椭圆 396306"/>
                <p:cNvSpPr/>
                <p:nvPr/>
              </p:nvSpPr>
              <p:spPr>
                <a:xfrm>
                  <a:off x="0" y="44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350227" name="椭圆 396307"/>
                <p:cNvSpPr/>
                <p:nvPr/>
              </p:nvSpPr>
              <p:spPr>
                <a:xfrm>
                  <a:off x="648" y="448"/>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H</a:t>
                  </a:r>
                  <a:endParaRPr lang="en-US" altLang="x-none" sz="2400" dirty="0">
                    <a:latin typeface="Times New Roman" panose="02020603050405020304" pitchFamily="2" charset="0"/>
                    <a:ea typeface="宋体" panose="02010600030101010101" pitchFamily="2" charset="-122"/>
                  </a:endParaRPr>
                </a:p>
              </p:txBody>
            </p:sp>
            <p:sp>
              <p:nvSpPr>
                <p:cNvPr id="350228" name="椭圆 396308"/>
                <p:cNvSpPr/>
                <p:nvPr/>
              </p:nvSpPr>
              <p:spPr>
                <a:xfrm>
                  <a:off x="321"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50229" name="直接连接符 396309"/>
                <p:cNvSpPr/>
                <p:nvPr/>
              </p:nvSpPr>
              <p:spPr>
                <a:xfrm>
                  <a:off x="449" y="232"/>
                  <a:ext cx="0" cy="227"/>
                </a:xfrm>
                <a:prstGeom prst="line">
                  <a:avLst/>
                </a:prstGeom>
                <a:ln w="9525" cap="flat" cmpd="sng">
                  <a:solidFill>
                    <a:schemeClr val="tx1"/>
                  </a:solidFill>
                  <a:prstDash val="solid"/>
                  <a:round/>
                  <a:headEnd type="none" w="med" len="med"/>
                  <a:tailEnd type="none" w="med" len="med"/>
                </a:ln>
              </p:spPr>
            </p:sp>
            <p:sp>
              <p:nvSpPr>
                <p:cNvPr id="350230" name="直接连接符 396310"/>
                <p:cNvSpPr/>
                <p:nvPr/>
              </p:nvSpPr>
              <p:spPr>
                <a:xfrm flipH="1">
                  <a:off x="118" y="192"/>
                  <a:ext cx="249" cy="249"/>
                </a:xfrm>
                <a:prstGeom prst="line">
                  <a:avLst/>
                </a:prstGeom>
                <a:ln w="9525" cap="flat" cmpd="sng">
                  <a:solidFill>
                    <a:schemeClr val="tx1"/>
                  </a:solidFill>
                  <a:prstDash val="solid"/>
                  <a:round/>
                  <a:headEnd type="none" w="med" len="med"/>
                  <a:tailEnd type="none" w="med" len="med"/>
                </a:ln>
              </p:spPr>
            </p:sp>
            <p:sp>
              <p:nvSpPr>
                <p:cNvPr id="350231" name="直接连接符 396311"/>
                <p:cNvSpPr/>
                <p:nvPr/>
              </p:nvSpPr>
              <p:spPr>
                <a:xfrm>
                  <a:off x="529" y="192"/>
                  <a:ext cx="249" cy="249"/>
                </a:xfrm>
                <a:prstGeom prst="line">
                  <a:avLst/>
                </a:prstGeom>
                <a:ln w="9525" cap="flat" cmpd="sng">
                  <a:solidFill>
                    <a:schemeClr val="tx1"/>
                  </a:solidFill>
                  <a:prstDash val="solid"/>
                  <a:round/>
                  <a:headEnd type="none" w="med" len="med"/>
                  <a:tailEnd type="none" w="med" len="med"/>
                </a:ln>
              </p:spPr>
            </p:sp>
          </p:grpSp>
          <p:sp>
            <p:nvSpPr>
              <p:cNvPr id="350232" name="直接连接符 396312"/>
              <p:cNvSpPr/>
              <p:nvPr/>
            </p:nvSpPr>
            <p:spPr>
              <a:xfrm>
                <a:off x="1168" y="232"/>
                <a:ext cx="0" cy="227"/>
              </a:xfrm>
              <a:prstGeom prst="line">
                <a:avLst/>
              </a:prstGeom>
              <a:ln w="9525" cap="flat" cmpd="sng">
                <a:solidFill>
                  <a:schemeClr val="tx1"/>
                </a:solidFill>
                <a:prstDash val="solid"/>
                <a:round/>
                <a:headEnd type="none" w="med" len="med"/>
                <a:tailEnd type="none" w="med" len="med"/>
              </a:ln>
            </p:spPr>
          </p:sp>
          <p:sp>
            <p:nvSpPr>
              <p:cNvPr id="350233" name="直接连接符 396313"/>
              <p:cNvSpPr/>
              <p:nvPr/>
            </p:nvSpPr>
            <p:spPr>
              <a:xfrm flipH="1">
                <a:off x="352" y="187"/>
                <a:ext cx="703" cy="272"/>
              </a:xfrm>
              <a:prstGeom prst="line">
                <a:avLst/>
              </a:prstGeom>
              <a:ln w="9525" cap="flat" cmpd="sng">
                <a:solidFill>
                  <a:schemeClr val="tx1"/>
                </a:solidFill>
                <a:prstDash val="solid"/>
                <a:round/>
                <a:headEnd type="none" w="med" len="med"/>
                <a:tailEnd type="none" w="med" len="med"/>
              </a:ln>
            </p:spPr>
          </p:sp>
          <p:sp>
            <p:nvSpPr>
              <p:cNvPr id="350234" name="直接连接符 396314"/>
              <p:cNvSpPr/>
              <p:nvPr/>
            </p:nvSpPr>
            <p:spPr>
              <a:xfrm>
                <a:off x="1248" y="187"/>
                <a:ext cx="703" cy="272"/>
              </a:xfrm>
              <a:prstGeom prst="line">
                <a:avLst/>
              </a:prstGeom>
              <a:ln w="9525" cap="flat" cmpd="sng">
                <a:solidFill>
                  <a:schemeClr val="tx1"/>
                </a:solidFill>
                <a:prstDash val="solid"/>
                <a:round/>
                <a:headEnd type="none" w="med" len="med"/>
                <a:tailEnd type="none" w="med" len="med"/>
              </a:ln>
            </p:spPr>
          </p:sp>
        </p:grpSp>
        <p:sp>
          <p:nvSpPr>
            <p:cNvPr id="350235" name="矩形 396315"/>
            <p:cNvSpPr/>
            <p:nvPr/>
          </p:nvSpPr>
          <p:spPr>
            <a:xfrm>
              <a:off x="825" y="1675"/>
              <a:ext cx="771"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6-23  </a:t>
              </a:r>
              <a:r>
                <a:rPr lang="zh-CN" altLang="en-US" sz="2000" b="1" dirty="0">
                  <a:latin typeface="Times New Roman" panose="02020603050405020304" pitchFamily="2" charset="0"/>
                  <a:ea typeface="宋体" panose="02010600030101010101" pitchFamily="2" charset="-122"/>
                </a:rPr>
                <a:t>树</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1233" name="矩形 397313"/>
          <p:cNvSpPr/>
          <p:nvPr/>
        </p:nvSpPr>
        <p:spPr>
          <a:xfrm>
            <a:off x="1676400" y="188913"/>
            <a:ext cx="8812213" cy="3455987"/>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4000" b="1" dirty="0">
                <a:solidFill>
                  <a:schemeClr val="tx2"/>
                </a:solidFill>
                <a:latin typeface="Times New Roman" panose="02020603050405020304" pitchFamily="2" charset="0"/>
                <a:ea typeface="宋体" panose="02010600030101010101" pitchFamily="2" charset="-122"/>
              </a:rPr>
              <a:t>2  </a:t>
            </a:r>
            <a:r>
              <a:rPr lang="zh-CN" altLang="en-US" sz="4000" b="1" dirty="0">
                <a:solidFill>
                  <a:schemeClr val="tx2"/>
                </a:solidFill>
                <a:latin typeface="Times New Roman" panose="02020603050405020304" pitchFamily="2" charset="0"/>
                <a:ea typeface="楷体_GB2312" pitchFamily="1" charset="-122"/>
              </a:rPr>
              <a:t>森林的遍历</a:t>
            </a:r>
            <a:endParaRPr lang="zh-CN" altLang="en-US" sz="4000" b="1" dirty="0">
              <a:solidFill>
                <a:schemeClr val="tx2"/>
              </a:solidFill>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设</a:t>
            </a:r>
            <a:r>
              <a:rPr lang="en-US" altLang="x-none" sz="2800" b="1" dirty="0">
                <a:latin typeface="Times New Roman" panose="02020603050405020304" pitchFamily="2" charset="0"/>
                <a:ea typeface="宋体" panose="02010600030101010101" pitchFamily="2" charset="-122"/>
              </a:rPr>
              <a:t>F={T</a:t>
            </a:r>
            <a:r>
              <a:rPr lang="en-US" altLang="x-none" sz="2800" b="1" baseline="-18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 T</a:t>
            </a:r>
            <a:r>
              <a:rPr lang="en-US" altLang="x-none" sz="2800" b="1" baseline="-18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Arial Unicode MS" panose="020B0604020202020204" charset="-122"/>
              </a:rPr>
              <a:t>⋯,T</a:t>
            </a:r>
            <a:r>
              <a:rPr lang="en-US" altLang="x-none" sz="2800" b="1" baseline="-18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是森林，对</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的遍历有二种方法。</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⑴   </a:t>
            </a:r>
            <a:r>
              <a:rPr lang="zh-CN" altLang="en-US" sz="2800" b="1" dirty="0">
                <a:solidFill>
                  <a:schemeClr val="folHlink"/>
                </a:solidFill>
                <a:latin typeface="Times New Roman" panose="02020603050405020304" pitchFamily="2" charset="0"/>
                <a:ea typeface="宋体" panose="02010600030101010101" pitchFamily="2" charset="-122"/>
              </a:rPr>
              <a:t>先序遍历</a:t>
            </a:r>
            <a:r>
              <a:rPr lang="zh-CN" altLang="en-US" sz="2800" b="1" dirty="0">
                <a:latin typeface="Times New Roman" panose="02020603050405020304" pitchFamily="2" charset="0"/>
                <a:ea typeface="宋体" panose="02010600030101010101" pitchFamily="2" charset="-122"/>
              </a:rPr>
              <a:t>：按</a:t>
            </a:r>
            <a:r>
              <a:rPr lang="zh-CN" altLang="en-US" sz="2800" b="1" dirty="0">
                <a:solidFill>
                  <a:schemeClr val="folHlink"/>
                </a:solidFill>
                <a:latin typeface="Times New Roman" panose="02020603050405020304" pitchFamily="2" charset="0"/>
                <a:ea typeface="宋体" panose="02010600030101010101" pitchFamily="2" charset="-122"/>
              </a:rPr>
              <a:t>先序遍历</a:t>
            </a:r>
            <a:r>
              <a:rPr lang="zh-CN" altLang="en-US" sz="2800" b="1" dirty="0">
                <a:latin typeface="Times New Roman" panose="02020603050405020304" pitchFamily="2" charset="0"/>
                <a:ea typeface="宋体" panose="02010600030101010101" pitchFamily="2" charset="-122"/>
              </a:rPr>
              <a:t>树的方式</a:t>
            </a:r>
            <a:r>
              <a:rPr lang="zh-CN" altLang="en-US" sz="2800" b="1" dirty="0">
                <a:solidFill>
                  <a:schemeClr val="folHlink"/>
                </a:solidFill>
                <a:latin typeface="Times New Roman" panose="02020603050405020304" pitchFamily="2" charset="0"/>
                <a:ea typeface="宋体" panose="02010600030101010101" pitchFamily="2" charset="-122"/>
              </a:rPr>
              <a:t>依次</a:t>
            </a:r>
            <a:r>
              <a:rPr lang="zh-CN" altLang="en-US" sz="2800" b="1" dirty="0">
                <a:latin typeface="Times New Roman" panose="02020603050405020304" pitchFamily="2" charset="0"/>
                <a:ea typeface="宋体" panose="02010600030101010101" pitchFamily="2" charset="-122"/>
              </a:rPr>
              <a:t>遍历</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中的每棵树。</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⑵  </a:t>
            </a:r>
            <a:r>
              <a:rPr lang="zh-CN" altLang="en-US" sz="2800" b="1" dirty="0">
                <a:solidFill>
                  <a:schemeClr val="folHlink"/>
                </a:solidFill>
                <a:latin typeface="Times New Roman" panose="02020603050405020304" pitchFamily="2" charset="0"/>
                <a:ea typeface="宋体" panose="02010600030101010101" pitchFamily="2" charset="-122"/>
              </a:rPr>
              <a:t>中序遍历</a:t>
            </a:r>
            <a:r>
              <a:rPr lang="zh-CN" altLang="en-US" sz="2800" b="1" dirty="0">
                <a:latin typeface="Times New Roman" panose="02020603050405020304" pitchFamily="2" charset="0"/>
                <a:ea typeface="宋体" panose="02010600030101010101" pitchFamily="2" charset="-122"/>
              </a:rPr>
              <a:t>：按</a:t>
            </a:r>
            <a:r>
              <a:rPr lang="zh-CN" altLang="en-US" sz="2800" b="1" dirty="0">
                <a:solidFill>
                  <a:schemeClr val="folHlink"/>
                </a:solidFill>
                <a:latin typeface="Times New Roman" panose="02020603050405020304" pitchFamily="2" charset="0"/>
                <a:ea typeface="宋体" panose="02010600030101010101" pitchFamily="2" charset="-122"/>
              </a:rPr>
              <a:t>后序遍历</a:t>
            </a:r>
            <a:r>
              <a:rPr lang="zh-CN" altLang="en-US" sz="2800" b="1" dirty="0">
                <a:latin typeface="Times New Roman" panose="02020603050405020304" pitchFamily="2" charset="0"/>
                <a:ea typeface="宋体" panose="02010600030101010101" pitchFamily="2" charset="-122"/>
              </a:rPr>
              <a:t>树的方式</a:t>
            </a:r>
            <a:r>
              <a:rPr lang="zh-CN" altLang="en-US" sz="2800" b="1" dirty="0">
                <a:solidFill>
                  <a:schemeClr val="folHlink"/>
                </a:solidFill>
                <a:latin typeface="Times New Roman" panose="02020603050405020304" pitchFamily="2" charset="0"/>
                <a:ea typeface="宋体" panose="02010600030101010101" pitchFamily="2" charset="-122"/>
              </a:rPr>
              <a:t>依次</a:t>
            </a:r>
            <a:r>
              <a:rPr lang="zh-CN" altLang="en-US" sz="2800" b="1" dirty="0">
                <a:latin typeface="Times New Roman" panose="02020603050405020304" pitchFamily="2" charset="0"/>
                <a:ea typeface="宋体" panose="02010600030101010101" pitchFamily="2" charset="-122"/>
              </a:rPr>
              <a:t>遍历</a:t>
            </a:r>
            <a:r>
              <a:rPr lang="en-US" altLang="x-none" sz="2800" b="1" dirty="0">
                <a:latin typeface="Times New Roman" panose="02020603050405020304" pitchFamily="2" charset="0"/>
                <a:ea typeface="宋体" panose="02010600030101010101" pitchFamily="2" charset="-122"/>
              </a:rPr>
              <a:t>F</a:t>
            </a:r>
            <a:r>
              <a:rPr lang="zh-CN" altLang="en-US" sz="2800" b="1" dirty="0">
                <a:latin typeface="Times New Roman" panose="02020603050405020304" pitchFamily="2" charset="0"/>
                <a:ea typeface="宋体" panose="02010600030101010101" pitchFamily="2" charset="-122"/>
              </a:rPr>
              <a:t>中的每棵树。</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标题 398337"/>
          <p:cNvSpPr>
            <a:spLocks noGrp="1"/>
          </p:cNvSpPr>
          <p:nvPr>
            <p:ph type="title"/>
          </p:nvPr>
        </p:nvSpPr>
        <p:spPr>
          <a:xfrm>
            <a:off x="2133600" y="214313"/>
            <a:ext cx="7275513" cy="838200"/>
          </a:xfrm>
        </p:spPr>
        <p:txBody>
          <a:bodyPr lIns="92075" tIns="46038" rIns="92075" bIns="46038" anchor="ctr"/>
          <a:p>
            <a:pPr fontAlgn="base"/>
            <a:r>
              <a:rPr lang="en-US" altLang="x-none" sz="5400" b="1" strike="noStrike" noProof="1" dirty="0">
                <a:latin typeface="Times New Roman" panose="02020603050405020304" pitchFamily="2" charset="0"/>
              </a:rPr>
              <a:t>6.6</a:t>
            </a:r>
            <a:r>
              <a:rPr lang="en-US" altLang="x-none" sz="5400" b="1" strike="noStrike" noProof="1" dirty="0"/>
              <a:t>   </a:t>
            </a:r>
            <a:r>
              <a:rPr lang="zh-CN" altLang="en-US" sz="5400" b="1" strike="noStrike" noProof="1" dirty="0">
                <a:ea typeface="楷体_GB2312" pitchFamily="1" charset="-122"/>
              </a:rPr>
              <a:t>赫夫曼树及其应用</a:t>
            </a:r>
            <a:endParaRPr lang="zh-CN" altLang="en-US" sz="5400" b="1" strike="noStrike" noProof="1" dirty="0">
              <a:ea typeface="楷体_GB2312" pitchFamily="1" charset="-122"/>
            </a:endParaRPr>
          </a:p>
        </p:txBody>
      </p:sp>
      <p:sp>
        <p:nvSpPr>
          <p:cNvPr id="352258" name="文本占位符 398338"/>
          <p:cNvSpPr>
            <a:spLocks noGrp="1"/>
          </p:cNvSpPr>
          <p:nvPr>
            <p:ph idx="1"/>
          </p:nvPr>
        </p:nvSpPr>
        <p:spPr>
          <a:xfrm>
            <a:off x="1752600" y="1295400"/>
            <a:ext cx="8736013" cy="1054100"/>
          </a:xfrm>
        </p:spPr>
        <p:txBody>
          <a:bodyPr anchor="t"/>
          <a:p>
            <a:pPr marL="0" indent="0">
              <a:lnSpc>
                <a:spcPct val="110000"/>
              </a:lnSpc>
              <a:buNone/>
            </a:pPr>
            <a:r>
              <a:rPr lang="zh-CN" altLang="en-US" sz="2800" b="1" dirty="0"/>
              <a:t>        赫夫曼</a:t>
            </a:r>
            <a:r>
              <a:rPr lang="en-US" altLang="x-none" sz="2800" b="1" dirty="0"/>
              <a:t>(Huffman)</a:t>
            </a:r>
            <a:r>
              <a:rPr lang="zh-CN" altLang="en-US" sz="2800" b="1" dirty="0"/>
              <a:t>树又称最优树，是一类带权路径长度最短的树，有着广泛的应用。</a:t>
            </a:r>
            <a:endParaRPr lang="zh-CN" altLang="en-US" sz="2800" b="1" dirty="0"/>
          </a:p>
        </p:txBody>
      </p:sp>
    </p:spTree>
  </p:cSld>
  <p:clrMapOvr>
    <a:masterClrMapping/>
  </p:clrMapOvr>
</p:sld>
</file>

<file path=ppt/theme/theme1.xml><?xml version="1.0" encoding="utf-8"?>
<a:theme xmlns:a="http://schemas.openxmlformats.org/drawingml/2006/main" name="3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27154</Words>
  <Application>WPS 演示</Application>
  <PresentationFormat>宽屏</PresentationFormat>
  <Paragraphs>2292</Paragraphs>
  <Slides>120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120</vt:i4>
      </vt:variant>
    </vt:vector>
  </HeadingPairs>
  <TitlesOfParts>
    <vt:vector size="132" baseType="lpstr">
      <vt:lpstr>Arial</vt:lpstr>
      <vt:lpstr>宋体</vt:lpstr>
      <vt:lpstr>Wingdings</vt:lpstr>
      <vt:lpstr>Arial Unicode MS</vt:lpstr>
      <vt:lpstr>Calibri Light</vt:lpstr>
      <vt:lpstr>Calibri</vt:lpstr>
      <vt:lpstr>微软雅黑</vt:lpstr>
      <vt:lpstr>楷体_GB2312</vt:lpstr>
      <vt:lpstr>Times New Roman</vt:lpstr>
      <vt:lpstr>Symbol</vt:lpstr>
      <vt:lpstr>新宋体</vt:lpstr>
      <vt:lpstr>3_Soaring</vt:lpstr>
      <vt:lpstr>第6章 树和二叉树</vt:lpstr>
      <vt:lpstr>6.1  树的基本概念</vt:lpstr>
      <vt:lpstr>PowerPoint 演示文稿</vt:lpstr>
      <vt:lpstr>PowerPoint 演示文稿</vt:lpstr>
      <vt:lpstr>PowerPoint 演示文稿</vt:lpstr>
      <vt:lpstr>PowerPoint 演示文稿</vt:lpstr>
      <vt:lpstr>PowerPoint 演示文稿</vt:lpstr>
      <vt:lpstr>PowerPoint 演示文稿</vt:lpstr>
      <vt:lpstr>6.1.2  树的抽象数据类型定义</vt:lpstr>
      <vt:lpstr>6.2  二叉树</vt:lpstr>
      <vt:lpstr>PowerPoint 演示文稿</vt:lpstr>
      <vt:lpstr>6.2.2  二叉树的性质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6.2.3  二叉树的存储结构</vt:lpstr>
      <vt:lpstr>PowerPoint 演示文稿</vt:lpstr>
      <vt:lpstr>PowerPoint 演示文稿</vt:lpstr>
      <vt:lpstr>PowerPoint 演示文稿</vt:lpstr>
      <vt:lpstr>PowerPoint 演示文稿</vt:lpstr>
      <vt:lpstr>6.3  遍历二叉树及其应用</vt:lpstr>
      <vt:lpstr>PowerPoint 演示文稿</vt:lpstr>
      <vt:lpstr>6.3.1  先序遍历二叉树</vt:lpstr>
      <vt:lpstr>PowerPoint 演示文稿</vt:lpstr>
      <vt:lpstr>PowerPoint 演示文稿</vt:lpstr>
      <vt:lpstr>PowerPoint 演示文稿</vt:lpstr>
      <vt:lpstr>6.3.2  中序遍历二叉树</vt:lpstr>
      <vt:lpstr>PowerPoint 演示文稿</vt:lpstr>
      <vt:lpstr>PowerPoint 演示文稿</vt:lpstr>
      <vt:lpstr>PowerPoint 演示文稿</vt:lpstr>
      <vt:lpstr>6.3.3  后序遍历二叉树</vt:lpstr>
      <vt:lpstr>PowerPoint 演示文稿</vt:lpstr>
      <vt:lpstr>PowerPoint 演示文稿</vt:lpstr>
      <vt:lpstr>PowerPoint 演示文稿</vt:lpstr>
      <vt:lpstr>PowerPoint 演示文稿</vt:lpstr>
      <vt:lpstr>PowerPoint 演示文稿</vt:lpstr>
      <vt:lpstr>PowerPoint 演示文稿</vt:lpstr>
      <vt:lpstr>6.3.4  层次遍历二叉树</vt:lpstr>
      <vt:lpstr>PowerPoint 演示文稿</vt:lpstr>
      <vt:lpstr>6.3.5  二叉树遍历算法的应用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线索树</vt:lpstr>
      <vt:lpstr>PowerPoint 演示文稿</vt:lpstr>
      <vt:lpstr>PowerPoint 演示文稿</vt:lpstr>
      <vt:lpstr>PowerPoint 演示文稿</vt:lpstr>
      <vt:lpstr>PowerPoint 演示文稿</vt:lpstr>
      <vt:lpstr>PowerPoint 演示文稿</vt:lpstr>
      <vt:lpstr>PowerPoint 演示文稿</vt:lpstr>
      <vt:lpstr>6.4.1  线索化二叉树</vt:lpstr>
      <vt:lpstr>PowerPoint 演示文稿</vt:lpstr>
      <vt:lpstr>PowerPoint 演示文稿</vt:lpstr>
      <vt:lpstr>PowerPoint 演示文稿</vt:lpstr>
      <vt:lpstr>PowerPoint 演示文稿</vt:lpstr>
      <vt:lpstr>PowerPoint 演示文稿</vt:lpstr>
      <vt:lpstr>PowerPoint 演示文稿</vt:lpstr>
      <vt:lpstr>6.4.2  线索二叉树的遍历</vt:lpstr>
      <vt:lpstr>PowerPoint 演示文稿</vt:lpstr>
      <vt:lpstr>PowerPoint 演示文稿</vt:lpstr>
      <vt:lpstr>PowerPoint 演示文稿</vt:lpstr>
      <vt:lpstr>6.5  树与森林</vt:lpstr>
      <vt:lpstr>6.5.1  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6.5.2  森林与二叉树的转换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6.5.3   树和森林的遍历</vt:lpstr>
      <vt:lpstr>PowerPoint 演示文稿</vt:lpstr>
      <vt:lpstr>PowerPoint 演示文稿</vt:lpstr>
      <vt:lpstr>6.6   赫夫曼树及其应用</vt:lpstr>
      <vt:lpstr>6.6.1   最优二叉树(Huffman树)</vt:lpstr>
      <vt:lpstr>PowerPoint 演示文稿</vt:lpstr>
      <vt:lpstr>PowerPoint 演示文稿</vt:lpstr>
      <vt:lpstr>PowerPoint 演示文稿</vt:lpstr>
      <vt:lpstr>PowerPoint 演示文稿</vt:lpstr>
      <vt:lpstr>PowerPoint 演示文稿</vt:lpstr>
      <vt:lpstr>6.6.2  赫夫曼编码及其算法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 题 六</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gege</dc:creator>
  <cp:lastModifiedBy>Da明Xing</cp:lastModifiedBy>
  <cp:revision>1</cp:revision>
  <dcterms:created xsi:type="dcterms:W3CDTF">2017-12-06T04:55:23Z</dcterms:created>
  <dcterms:modified xsi:type="dcterms:W3CDTF">2017-12-06T04:59:53Z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